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D2C41-6C47-45DD-BE95-65064C78EDC1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E2F48-3191-43C4-8143-5AE23534E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5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E2F48-3191-43C4-8143-5AE23534E9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8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39FA-3437-489C-8617-E23D721F068F}" type="datetime1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6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8B2D-86C4-4088-9A54-D35EB05B8A72}" type="datetime1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5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4ADB-FAFD-43B6-B2F8-292784DE82D3}" type="datetime1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14C7-659F-4B24-8770-43BF6B063BFC}" type="datetime1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6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0B80-A04E-4304-BD8C-0B35CD28DA20}" type="datetime1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1425-F625-4E0D-B83E-F67D8DC17C0B}" type="datetime1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09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02F0-EFBC-47D6-B004-2431A646DD6B}" type="datetime1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1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62C-D278-4281-A325-CC8F7C945B51}" type="datetime1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8B9-D4F6-4A95-A36F-C22B6C080E77}" type="datetime1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4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6FDC-7B43-40A5-B74D-99BC38238059}" type="datetime1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262D-35A6-402A-B989-2D4898F3DE6B}" type="datetime1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A7CC-1C1C-41A0-906B-F5340A85A931}" type="datetime1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CEC3-6BA6-4EA4-BA4E-1FA40D114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Epilogue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and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supply chains are complex, with multiple suppliers, and geographical spread and multi-modal logistics. </a:t>
            </a:r>
          </a:p>
          <a:p>
            <a:r>
              <a:rPr lang="en-US" dirty="0" smtClean="0"/>
              <a:t>JIT revolution has necessitated time optimization of the logistics and supply chain operations. </a:t>
            </a:r>
          </a:p>
          <a:p>
            <a:r>
              <a:rPr lang="en-US" dirty="0" smtClean="0"/>
              <a:t>Number and criticality of the resources in the manufacturing requires </a:t>
            </a:r>
            <a:r>
              <a:rPr lang="en-US" dirty="0" err="1" smtClean="0"/>
              <a:t>sensorization</a:t>
            </a:r>
            <a:r>
              <a:rPr lang="en-US" dirty="0" smtClean="0"/>
              <a:t> of the equipment for condition monitoring. </a:t>
            </a:r>
            <a:endParaRPr lang="en-US" dirty="0" smtClean="0"/>
          </a:p>
          <a:p>
            <a:r>
              <a:rPr lang="en-US" dirty="0" smtClean="0"/>
              <a:t>Volume </a:t>
            </a:r>
            <a:r>
              <a:rPr lang="en-US" dirty="0" smtClean="0"/>
              <a:t>and variety of products produced has increased. Due to this, there is a need to track the production and movement of these products to the customers.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Development of appropriate techniques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engineering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 of mathematics, computer science, data science, and economic theory. 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athematical finance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Computational finance</a:t>
            </a:r>
            <a:r>
              <a:rPr lang="en-US" dirty="0" smtClean="0"/>
              <a:t> (generally considered as subfields of financial engineering).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Misnomer</a:t>
            </a:r>
            <a:r>
              <a:rPr lang="en-US" dirty="0" smtClean="0"/>
              <a:t>: this does NOT belong to any traditional engineering domains (though many of its students may come from that background!). 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Quants</a:t>
            </a:r>
            <a:r>
              <a:rPr lang="en-US" dirty="0" smtClean="0"/>
              <a:t>” (aka, Quantitative Analysts) – a person who works in this fields. A person who applies quantitative techniques to finance. </a:t>
            </a:r>
          </a:p>
          <a:p>
            <a:r>
              <a:rPr lang="en-US" dirty="0" smtClean="0"/>
              <a:t>Specialized field on its own (e.g. One can get a masters degree in financial engineering).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 of the term: “The age of marketing engineering,” authored by </a:t>
            </a:r>
            <a:r>
              <a:rPr lang="en-US" dirty="0" err="1"/>
              <a:t>Lilien</a:t>
            </a:r>
            <a:r>
              <a:rPr lang="en-US" dirty="0"/>
              <a:t>, </a:t>
            </a:r>
            <a:r>
              <a:rPr lang="en-US" dirty="0" err="1"/>
              <a:t>Rangaswamy</a:t>
            </a:r>
            <a:r>
              <a:rPr lang="en-US" dirty="0"/>
              <a:t> and </a:t>
            </a:r>
            <a:r>
              <a:rPr lang="en-US" dirty="0" err="1"/>
              <a:t>Matanovich</a:t>
            </a:r>
            <a:r>
              <a:rPr lang="en-US" dirty="0"/>
              <a:t> back in 1998. </a:t>
            </a:r>
            <a:endParaRPr lang="en-IN" dirty="0"/>
          </a:p>
          <a:p>
            <a:r>
              <a:rPr lang="en-US" dirty="0" smtClean="0"/>
              <a:t>“</a:t>
            </a:r>
            <a:r>
              <a:rPr lang="en-US" dirty="0" smtClean="0"/>
              <a:t>Using (such) computer decision models for making marketing decisions is known as `marketing engineering’.”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</a:t>
            </a:r>
            <a:r>
              <a:rPr lang="en-US" dirty="0" smtClean="0"/>
              <a:t>definition: </a:t>
            </a:r>
          </a:p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systematic approach to harness data</a:t>
            </a:r>
            <a:r>
              <a:rPr lang="en-US" dirty="0" smtClean="0"/>
              <a:t> and knowledge to </a:t>
            </a:r>
            <a:r>
              <a:rPr lang="en-US" dirty="0" smtClean="0">
                <a:solidFill>
                  <a:srgbClr val="FF0000"/>
                </a:solidFill>
              </a:rPr>
              <a:t>drive effective marketing decision making and implementation</a:t>
            </a:r>
            <a:r>
              <a:rPr lang="en-US" dirty="0" smtClean="0"/>
              <a:t> through a technology-enabled and mode-supported </a:t>
            </a:r>
            <a:r>
              <a:rPr lang="en-US" dirty="0" smtClean="0">
                <a:solidFill>
                  <a:srgbClr val="FF0000"/>
                </a:solidFill>
              </a:rPr>
              <a:t>decision process</a:t>
            </a:r>
            <a:r>
              <a:rPr lang="en-US" dirty="0" smtClean="0"/>
              <a:t>.” (</a:t>
            </a:r>
            <a:r>
              <a:rPr lang="en-US" dirty="0" err="1" smtClean="0"/>
              <a:t>Rangaswamy</a:t>
            </a:r>
            <a:r>
              <a:rPr lang="en-US" dirty="0" smtClean="0"/>
              <a:t>, de </a:t>
            </a:r>
            <a:r>
              <a:rPr lang="en-US" dirty="0" err="1" smtClean="0"/>
              <a:t>Bruyn</a:t>
            </a:r>
            <a:r>
              <a:rPr lang="en-US" dirty="0" smtClean="0"/>
              <a:t>, 2013</a:t>
            </a:r>
            <a:r>
              <a:rPr lang="en-US" dirty="0" smtClean="0"/>
              <a:t>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0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quote from that the classic article: </a:t>
            </a:r>
          </a:p>
          <a:p>
            <a:pPr marL="0" indent="0">
              <a:buNone/>
            </a:pPr>
            <a:r>
              <a:rPr lang="en-US" dirty="0" smtClean="0"/>
              <a:t>“Emerging corporations </a:t>
            </a:r>
            <a:r>
              <a:rPr lang="en-US" dirty="0" smtClean="0">
                <a:solidFill>
                  <a:srgbClr val="FF0000"/>
                </a:solidFill>
              </a:rPr>
              <a:t>don’t</a:t>
            </a:r>
            <a:r>
              <a:rPr lang="en-US" dirty="0" smtClean="0"/>
              <a:t> have any </a:t>
            </a:r>
            <a:r>
              <a:rPr lang="en-US" dirty="0" smtClean="0">
                <a:solidFill>
                  <a:srgbClr val="FF0000"/>
                </a:solidFill>
              </a:rPr>
              <a:t>need for classical marketing education</a:t>
            </a:r>
            <a:r>
              <a:rPr lang="en-US" dirty="0" smtClean="0"/>
              <a:t>. What they had a need for is understanding customers… </a:t>
            </a:r>
            <a:r>
              <a:rPr lang="en-US" dirty="0" smtClean="0">
                <a:solidFill>
                  <a:srgbClr val="FF0000"/>
                </a:solidFill>
              </a:rPr>
              <a:t>how to analyze databases</a:t>
            </a:r>
            <a:r>
              <a:rPr lang="en-US" dirty="0" smtClean="0"/>
              <a:t> – supplier databases, demographic, and geographic databases.” </a:t>
            </a:r>
          </a:p>
          <a:p>
            <a:r>
              <a:rPr lang="en-US" dirty="0" smtClean="0"/>
              <a:t>Representative tools and techniques: choice modelling, conjoint analysis, yield management, Bass forecasting, Customer lifetime value, etc.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excellence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“Executing a business strategy most efficiently.”</a:t>
            </a:r>
          </a:p>
          <a:p>
            <a:r>
              <a:rPr lang="en-US" dirty="0" smtClean="0"/>
              <a:t>Collection and analysis of operational data -&gt; defining performance metrics -&gt; model building -&gt; Recommendations -&gt; Implementation. </a:t>
            </a:r>
          </a:p>
          <a:p>
            <a:r>
              <a:rPr lang="en-US" dirty="0"/>
              <a:t>Industry 4.0 is enabling </a:t>
            </a:r>
            <a:r>
              <a:rPr lang="en-US" dirty="0">
                <a:solidFill>
                  <a:srgbClr val="FF0000"/>
                </a:solidFill>
              </a:rPr>
              <a:t>automation</a:t>
            </a:r>
            <a:r>
              <a:rPr lang="en-US" dirty="0"/>
              <a:t> via </a:t>
            </a:r>
            <a:r>
              <a:rPr lang="en-US" dirty="0">
                <a:solidFill>
                  <a:srgbClr val="FF0000"/>
                </a:solidFill>
              </a:rPr>
              <a:t>data-driven decisions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Applications</a:t>
            </a:r>
            <a:r>
              <a:rPr lang="en-US" dirty="0" smtClean="0"/>
              <a:t>: Supply chain efficiency; Quality measurements (Six Sigma); Resource utilization (machine uptime); Logistics operations.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Supply </a:t>
            </a:r>
            <a:r>
              <a:rPr lang="en-US" dirty="0">
                <a:solidFill>
                  <a:srgbClr val="FF0000"/>
                </a:solidFill>
              </a:rPr>
              <a:t>Chain Analytics</a:t>
            </a:r>
            <a:r>
              <a:rPr lang="en-US" dirty="0"/>
              <a:t> is a domain in itself!</a:t>
            </a:r>
            <a:endParaRPr lang="en-US" dirty="0" smtClean="0"/>
          </a:p>
          <a:p>
            <a:r>
              <a:rPr lang="en-US" dirty="0" smtClean="0"/>
              <a:t>“Operations Forensics” Richard Lai (2013).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</a:t>
            </a:r>
            <a:r>
              <a:rPr lang="en-US" dirty="0" smtClean="0">
                <a:sym typeface="Wingdings" panose="05000000000000000000" pitchFamily="2" charset="2"/>
              </a:rPr>
              <a:t>&lt;-&gt;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V’s of Big Data: </a:t>
            </a:r>
            <a:r>
              <a:rPr lang="en-US" dirty="0" smtClean="0">
                <a:solidFill>
                  <a:srgbClr val="FF0000"/>
                </a:solidFill>
              </a:rPr>
              <a:t>Volume, Variety, Velocity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Advantages of analytics driven decision making: </a:t>
            </a:r>
            <a:r>
              <a:rPr lang="en-US" dirty="0" smtClean="0">
                <a:solidFill>
                  <a:srgbClr val="FF0000"/>
                </a:solidFill>
              </a:rPr>
              <a:t>Deeper insights, faster</a:t>
            </a:r>
            <a:r>
              <a:rPr lang="en-US" dirty="0" smtClean="0"/>
              <a:t>! </a:t>
            </a:r>
          </a:p>
          <a:p>
            <a:r>
              <a:rPr lang="en-US" dirty="0" smtClean="0"/>
              <a:t>Using a lot of data points into analysis – hopefully provides better insights. </a:t>
            </a:r>
          </a:p>
          <a:p>
            <a:r>
              <a:rPr lang="en-US" dirty="0" smtClean="0"/>
              <a:t>Efficient (and correct) algorithms – derive the insights faster. </a:t>
            </a:r>
          </a:p>
          <a:p>
            <a:endParaRPr lang="en-US" dirty="0"/>
          </a:p>
          <a:p>
            <a:r>
              <a:rPr lang="en-US" dirty="0" smtClean="0"/>
              <a:t>Traditional decision making processes would have slowed down in the face of today’s scale.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6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an introduction to business analytics.</a:t>
            </a:r>
          </a:p>
          <a:p>
            <a:r>
              <a:rPr lang="en-US" dirty="0" smtClean="0"/>
              <a:t>More analytics-centric management electives coming! </a:t>
            </a:r>
          </a:p>
          <a:p>
            <a:endParaRPr lang="en-US" dirty="0"/>
          </a:p>
          <a:p>
            <a:r>
              <a:rPr lang="en-US" dirty="0" smtClean="0"/>
              <a:t>Today, unimaginable to have business decisions taken without considering the data! </a:t>
            </a:r>
          </a:p>
          <a:p>
            <a:r>
              <a:rPr lang="en-US" dirty="0" smtClean="0"/>
              <a:t>So, plenty of cases available. Try to access them and study. </a:t>
            </a:r>
          </a:p>
          <a:p>
            <a:endParaRPr lang="en-US" dirty="0"/>
          </a:p>
          <a:p>
            <a:r>
              <a:rPr lang="en-US" dirty="0" smtClean="0"/>
              <a:t>But always remember, the </a:t>
            </a:r>
            <a:r>
              <a:rPr lang="en-US" dirty="0" smtClean="0"/>
              <a:t>techniques </a:t>
            </a:r>
            <a:r>
              <a:rPr lang="en-US" dirty="0" smtClean="0"/>
              <a:t>(data analysis) and the context (business problem) are both important!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have seen some applications of analytics in various business examples. </a:t>
            </a:r>
          </a:p>
          <a:p>
            <a:r>
              <a:rPr lang="en-US" dirty="0" smtClean="0"/>
              <a:t>Clearly, this is only an introduction. </a:t>
            </a:r>
          </a:p>
          <a:p>
            <a:r>
              <a:rPr lang="en-US" dirty="0" smtClean="0"/>
              <a:t>As is true for any academic program, the course contents introduce you to the ideas of the field. </a:t>
            </a:r>
          </a:p>
          <a:p>
            <a:r>
              <a:rPr lang="en-US" dirty="0" smtClean="0"/>
              <a:t>The real test is in the scenarios presented in reality. </a:t>
            </a:r>
          </a:p>
          <a:p>
            <a:r>
              <a:rPr lang="en-US" dirty="0" smtClean="0"/>
              <a:t>In the field, no business problems comes as a “regression problem” or an “optimization problem”. </a:t>
            </a:r>
          </a:p>
          <a:p>
            <a:r>
              <a:rPr lang="en-US" dirty="0" smtClean="0"/>
              <a:t>They are just daily challenges to the managers, viz. “marketing effectiveness”, “financial options”, “operational efficiency”, etc.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for the course were chosen to expose important principles of data analytics in businesses. </a:t>
            </a:r>
          </a:p>
          <a:p>
            <a:endParaRPr lang="en-US" dirty="0" smtClean="0"/>
          </a:p>
          <a:p>
            <a:r>
              <a:rPr lang="en-US" dirty="0" smtClean="0"/>
              <a:t>In-depth discussions in subsequent courses…. </a:t>
            </a:r>
          </a:p>
          <a:p>
            <a:r>
              <a:rPr lang="en-US" dirty="0" smtClean="0"/>
              <a:t>Coming shortly: More Business-Analytics Electives!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Today any manager is expected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Either, Manage traditional businesses using advanced analytics.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Or, Manage newer data-driven businesses.</a:t>
            </a:r>
          </a:p>
          <a:p>
            <a:endParaRPr lang="en-US" dirty="0"/>
          </a:p>
          <a:p>
            <a:r>
              <a:rPr lang="en-US" dirty="0" smtClean="0"/>
              <a:t>One may argue that every business today is data-driven? </a:t>
            </a:r>
          </a:p>
          <a:p>
            <a:r>
              <a:rPr lang="en-US" dirty="0" smtClean="0"/>
              <a:t>Hence, analytical skills are mandatory.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96068"/>
            <a:ext cx="10515600" cy="1325563"/>
          </a:xfrm>
        </p:spPr>
        <p:txBody>
          <a:bodyPr/>
          <a:lstStyle/>
          <a:p>
            <a:r>
              <a:rPr lang="en-US" dirty="0" smtClean="0"/>
              <a:t>Purpose of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5550" y="1621631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just to observe patterns and trends. </a:t>
            </a:r>
          </a:p>
          <a:p>
            <a:r>
              <a:rPr lang="en-US" dirty="0" smtClean="0"/>
              <a:t>But, to take better decisions.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" y="1621631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Four stages of analytics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Descriptive analytics</a:t>
            </a:r>
          </a:p>
          <a:p>
            <a:pPr marL="0" indent="0">
              <a:buNone/>
            </a:pPr>
            <a:r>
              <a:rPr lang="en-US" dirty="0" smtClean="0"/>
              <a:t>“What Happened?”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Diagnostic analytics</a:t>
            </a:r>
          </a:p>
          <a:p>
            <a:pPr marL="0" indent="0">
              <a:buNone/>
            </a:pPr>
            <a:r>
              <a:rPr lang="en-US" dirty="0" smtClean="0"/>
              <a:t>“Why did this happen?”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Predictive analytics</a:t>
            </a:r>
          </a:p>
          <a:p>
            <a:pPr marL="0" indent="0">
              <a:buNone/>
            </a:pPr>
            <a:r>
              <a:rPr lang="en-US" dirty="0" smtClean="0"/>
              <a:t>“What might happen in the future?”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Prescriptive analytics</a:t>
            </a:r>
          </a:p>
          <a:p>
            <a:pPr marL="0" indent="0">
              <a:buNone/>
            </a:pPr>
            <a:r>
              <a:rPr lang="en-US" dirty="0" smtClean="0"/>
              <a:t>“What should we do next?”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45184"/>
              </p:ext>
            </p:extLst>
          </p:nvPr>
        </p:nvGraphicFramePr>
        <p:xfrm>
          <a:off x="6229350" y="3567641"/>
          <a:ext cx="504507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19250"/>
                <a:gridCol w="1825625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decisions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 decisions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 analytics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Ideal.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you listening to your data scientists? 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Bad analytics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you need analytics?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Karma.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the organizations changed?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really! </a:t>
            </a:r>
          </a:p>
          <a:p>
            <a:r>
              <a:rPr lang="en-US" dirty="0" smtClean="0"/>
              <a:t>Our core objectives are still the same: “Make more profits”, “Reach out to more customers”, “Keep your employees happy”, “Secure your infrastructure”, etc.  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processes </a:t>
            </a:r>
            <a:r>
              <a:rPr lang="en-US" dirty="0" smtClean="0"/>
              <a:t>are now different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Today’s large organizations mimic those decision processes through analytics.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and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Earlier, an employer would know her employees well (personal rapport, small scale, family ties, etc.). </a:t>
            </a:r>
          </a:p>
          <a:p>
            <a:pPr marL="0" indent="0">
              <a:buNone/>
            </a:pPr>
            <a:r>
              <a:rPr lang="en-US" dirty="0" smtClean="0"/>
              <a:t>Now – </a:t>
            </a:r>
          </a:p>
          <a:p>
            <a:r>
              <a:rPr lang="en-US" dirty="0" smtClean="0"/>
              <a:t>Employee profile mining (Naukri.com; Monster.com; LinkedIn, etc.)</a:t>
            </a:r>
          </a:p>
          <a:p>
            <a:r>
              <a:rPr lang="en-US" dirty="0" smtClean="0"/>
              <a:t>Employee behavior pattern analysis (attendance analytics, performance review, websites visited, etc.).</a:t>
            </a:r>
          </a:p>
          <a:p>
            <a:r>
              <a:rPr lang="en-US" dirty="0" smtClean="0"/>
              <a:t>Employee turnover analytics (When would an employee leave an organization? What is average duration of stay? Why do they leave?)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and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Earlier, a seller would know her customers well (geographical proximity, strong networks, smaller supply chains, personal connects, etc.)</a:t>
            </a:r>
          </a:p>
          <a:p>
            <a:pPr marL="0" indent="0">
              <a:buNone/>
            </a:pPr>
            <a:r>
              <a:rPr lang="en-US" dirty="0" smtClean="0"/>
              <a:t>Now – </a:t>
            </a:r>
          </a:p>
          <a:p>
            <a:r>
              <a:rPr lang="en-US" dirty="0" smtClean="0"/>
              <a:t>Customer identification and segmentation (logins, saved cards, preferred stores, demographic data, IP addresses, etc.).</a:t>
            </a:r>
          </a:p>
          <a:p>
            <a:r>
              <a:rPr lang="en-US" dirty="0" smtClean="0"/>
              <a:t>Customer buying behavior (order history, demographic data, etc.).</a:t>
            </a:r>
          </a:p>
          <a:p>
            <a:r>
              <a:rPr lang="en-US" dirty="0" smtClean="0"/>
              <a:t>Customer retentions (loyalty programs, customized offers).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Finance and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financial investment alternatives were few and non-complex, lenders knew their borrowers. </a:t>
            </a:r>
          </a:p>
          <a:p>
            <a:pPr marL="0" indent="0">
              <a:buNone/>
            </a:pPr>
            <a:r>
              <a:rPr lang="en-US" dirty="0" smtClean="0"/>
              <a:t>Today – 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 have complex financial alternatives (e.g. financial derivatives).</a:t>
            </a:r>
          </a:p>
          <a:p>
            <a:r>
              <a:rPr lang="en-US" dirty="0" smtClean="0"/>
              <a:t>Financial product design is data intensive.  </a:t>
            </a:r>
          </a:p>
          <a:p>
            <a:r>
              <a:rPr lang="en-US" dirty="0" smtClean="0"/>
              <a:t>Investment decisions are time-critical (algorithmic trading, micro-seconds time phasing, etc.)</a:t>
            </a:r>
          </a:p>
          <a:p>
            <a:r>
              <a:rPr lang="en-US" dirty="0" smtClean="0"/>
              <a:t>Very complex and open debt market. </a:t>
            </a:r>
          </a:p>
          <a:p>
            <a:r>
              <a:rPr lang="en-US" dirty="0" smtClean="0"/>
              <a:t>Analyzing financial performance and health of a firm is complex </a:t>
            </a:r>
            <a:r>
              <a:rPr lang="en-US" dirty="0" err="1" smtClean="0"/>
              <a:t>acvitiy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CEC3-6BA6-4EA4-BA4E-1FA40D11482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1095</Words>
  <Application>Microsoft Office PowerPoint</Application>
  <PresentationFormat>Widescreen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Epilogue</vt:lpstr>
      <vt:lpstr>The course</vt:lpstr>
      <vt:lpstr>Course contents </vt:lpstr>
      <vt:lpstr>Way forward</vt:lpstr>
      <vt:lpstr>Purpose of analytics</vt:lpstr>
      <vt:lpstr>Have the organizations changed?</vt:lpstr>
      <vt:lpstr>HR and Analytics</vt:lpstr>
      <vt:lpstr>Marketing and analytics</vt:lpstr>
      <vt:lpstr>Finance and analytics</vt:lpstr>
      <vt:lpstr>Operations and analytics</vt:lpstr>
      <vt:lpstr>Development of appropriate techniques</vt:lpstr>
      <vt:lpstr>Financial engineering</vt:lpstr>
      <vt:lpstr>Marketing engineering</vt:lpstr>
      <vt:lpstr>Marketing engineering</vt:lpstr>
      <vt:lpstr>Operational excellence</vt:lpstr>
      <vt:lpstr>Decision making &lt;-&gt; Analytics</vt:lpstr>
      <vt:lpstr>Where do we go from here?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Epilogue</dc:title>
  <dc:creator>Dell</dc:creator>
  <cp:lastModifiedBy>Dell</cp:lastModifiedBy>
  <cp:revision>30</cp:revision>
  <dcterms:created xsi:type="dcterms:W3CDTF">2022-02-28T03:27:53Z</dcterms:created>
  <dcterms:modified xsi:type="dcterms:W3CDTF">2022-03-04T10:16:42Z</dcterms:modified>
</cp:coreProperties>
</file>