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9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EF5F-9A58-4CFC-B6F2-1A6A4D167AA4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1FFC2-DF12-42FF-9888-292E0F363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2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1FFC2-DF12-42FF-9888-292E0F363C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2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571-C82A-4D28-805E-D5896AAB8715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3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571A-AAB3-4619-8A56-89719ACC9970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7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D547-C930-4CB7-B891-BDA9B80D4DF7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7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5C4F1-400D-4B3F-B29F-F3701D270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53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3A8F9-31EC-4E30-A4DF-45C5D8D432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03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05A-6386-403D-ADD4-E20B3F7AD26F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B960-616F-4925-95A7-B31096494919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BBF5-EFF9-47C7-9E37-6398A15A08F9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B29-95A0-41F1-843A-597D612B88C5}" type="datetime1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5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CF0D-9266-4BCD-A4B4-04F338F97D8B}" type="datetime1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0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D19-504B-4C81-9B88-ABA96C666301}" type="datetime1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0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F6E-A495-4858-B315-6AD0A2E10A8C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7DE5-5236-4CF1-9E34-96424887E7CB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EA56-0A6A-4564-BCCE-C90EA48008DD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3DE9-2929-4F37-9653-DCA469A9B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Probability distributions</a:t>
            </a:r>
            <a:endParaRPr lang="en-IN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What are distributions? </a:t>
            </a:r>
          </a:p>
          <a:p>
            <a:pPr algn="r"/>
            <a:r>
              <a:rPr lang="en-US" dirty="0" smtClean="0"/>
              <a:t>How to identify correct distribution of the data?</a:t>
            </a:r>
          </a:p>
        </p:txBody>
      </p:sp>
    </p:spTree>
    <p:extLst>
      <p:ext uri="{BB962C8B-B14F-4D97-AF65-F5344CB8AC3E}">
        <p14:creationId xmlns:p14="http://schemas.microsoft.com/office/powerpoint/2010/main" val="38010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5B97F0-04BD-4A07-9D77-65F8B293776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Summary statistics</a:t>
            </a:r>
          </a:p>
        </p:txBody>
      </p:sp>
      <p:pic>
        <p:nvPicPr>
          <p:cNvPr id="26628" name="Picture 5" descr="summary-statistics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6553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9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3E90F4-B093-4647-981D-19C47539352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Box plot</a:t>
            </a:r>
          </a:p>
        </p:txBody>
      </p:sp>
      <p:pic>
        <p:nvPicPr>
          <p:cNvPr id="27652" name="Picture 4" descr="boxplot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600200"/>
            <a:ext cx="48863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5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108DDF-0F4E-4E3E-B0F7-C36E7EE8FAC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Box plot</a:t>
            </a:r>
          </a:p>
        </p:txBody>
      </p:sp>
      <p:pic>
        <p:nvPicPr>
          <p:cNvPr id="28676" name="Picture 4" descr="boxplot02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29113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6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0A7B53-65E9-44AC-A7EF-DED55FEC670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Histograms</a:t>
            </a:r>
          </a:p>
        </p:txBody>
      </p:sp>
      <p:pic>
        <p:nvPicPr>
          <p:cNvPr id="29700" name="Picture 4" descr="arrival-data-his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9530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DC6705-3090-4BFA-97D9-61539F78BE4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Histograms</a:t>
            </a:r>
          </a:p>
        </p:txBody>
      </p:sp>
      <p:pic>
        <p:nvPicPr>
          <p:cNvPr id="30724" name="Picture 4" descr="arrival-data-his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51371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9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E2DD8A-D0BB-475B-9A81-B01BD6889F5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Histograms</a:t>
            </a:r>
          </a:p>
        </p:txBody>
      </p:sp>
      <p:pic>
        <p:nvPicPr>
          <p:cNvPr id="31748" name="Picture 4" descr="arrival-data-hist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1"/>
            <a:ext cx="52578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5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51383C-B3B7-4856-A78A-A045659F34D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Clues from summary statistics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600" dirty="0"/>
              <a:t>For the </a:t>
            </a:r>
            <a:r>
              <a:rPr lang="en-US" altLang="en-US" sz="2600" dirty="0">
                <a:solidFill>
                  <a:srgbClr val="FF5050"/>
                </a:solidFill>
              </a:rPr>
              <a:t>symmetric distributions</a:t>
            </a:r>
            <a:r>
              <a:rPr lang="en-US" altLang="en-US" sz="2600" dirty="0"/>
              <a:t> mean and median should match. In the sample data, if these values are sufficiently close to each other, we can think of a symmetric distribution (e.g. normal).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 dirty="0">
                <a:solidFill>
                  <a:srgbClr val="FF5050"/>
                </a:solidFill>
              </a:rPr>
              <a:t>Coefficient of variation (</a:t>
            </a:r>
            <a:r>
              <a:rPr lang="en-US" altLang="en-US" sz="2600" i="1" dirty="0">
                <a:solidFill>
                  <a:srgbClr val="FF5050"/>
                </a:solidFill>
              </a:rPr>
              <a:t>cv</a:t>
            </a:r>
            <a:r>
              <a:rPr lang="en-US" altLang="en-US" sz="2600" dirty="0">
                <a:solidFill>
                  <a:srgbClr val="FF5050"/>
                </a:solidFill>
              </a:rPr>
              <a:t>)</a:t>
            </a:r>
            <a:r>
              <a:rPr lang="en-US" altLang="en-US" sz="2600" dirty="0"/>
              <a:t>: (ratio of </a:t>
            </a:r>
            <a:r>
              <a:rPr lang="en-US" altLang="en-US" sz="2600" dirty="0" err="1"/>
              <a:t>std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dev</a:t>
            </a:r>
            <a:r>
              <a:rPr lang="en-US" altLang="en-US" sz="2600" dirty="0"/>
              <a:t>  and the mean) for continuous distributions. The </a:t>
            </a:r>
            <a:r>
              <a:rPr lang="en-US" altLang="en-US" sz="2600" i="1" dirty="0"/>
              <a:t>cv = 1</a:t>
            </a:r>
            <a:r>
              <a:rPr lang="en-US" altLang="en-US" sz="2600" dirty="0"/>
              <a:t> for exponential dist. If the histogram looks like a slightly right-skewed curve with </a:t>
            </a:r>
            <a:r>
              <a:rPr lang="en-US" altLang="en-US" sz="2600" i="1" dirty="0"/>
              <a:t>cv &gt;1</a:t>
            </a:r>
            <a:r>
              <a:rPr lang="en-US" altLang="en-US" sz="2600" dirty="0"/>
              <a:t>, then lognormal could be better approximation of the distribution.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en-US" sz="2600" dirty="0"/>
              <a:t>Note: For many distributions </a:t>
            </a:r>
            <a:r>
              <a:rPr lang="en-US" altLang="en-US" sz="2600" i="1" dirty="0"/>
              <a:t>cv</a:t>
            </a:r>
            <a:r>
              <a:rPr lang="en-US" altLang="en-US" sz="2600" dirty="0"/>
              <a:t> may not even be properly defined. When? Examples? </a:t>
            </a:r>
          </a:p>
        </p:txBody>
      </p:sp>
    </p:spTree>
    <p:extLst>
      <p:ext uri="{BB962C8B-B14F-4D97-AF65-F5344CB8AC3E}">
        <p14:creationId xmlns:p14="http://schemas.microsoft.com/office/powerpoint/2010/main" val="18527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2B4AE4-D05B-4C39-915E-9A164794465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Clues from summary statistics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600" dirty="0">
                <a:solidFill>
                  <a:srgbClr val="FF5050"/>
                </a:solidFill>
              </a:rPr>
              <a:t>Lexis ratio</a:t>
            </a:r>
            <a:r>
              <a:rPr lang="en-US" altLang="en-US" sz="2600" dirty="0"/>
              <a:t>: same as </a:t>
            </a:r>
            <a:r>
              <a:rPr lang="en-US" altLang="en-US" sz="2600" i="1" dirty="0"/>
              <a:t>cv</a:t>
            </a:r>
            <a:r>
              <a:rPr lang="en-US" altLang="en-US" sz="2600" dirty="0"/>
              <a:t> for discrete distributions.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 dirty="0" err="1">
                <a:solidFill>
                  <a:srgbClr val="FF5050"/>
                </a:solidFill>
              </a:rPr>
              <a:t>Skewness</a:t>
            </a:r>
            <a:r>
              <a:rPr lang="en-US" altLang="en-US" sz="2600" dirty="0">
                <a:solidFill>
                  <a:srgbClr val="FF5050"/>
                </a:solidFill>
              </a:rPr>
              <a:t> (</a:t>
            </a:r>
            <a:r>
              <a:rPr lang="el-GR" altLang="en-US" sz="2600" i="1" dirty="0">
                <a:solidFill>
                  <a:srgbClr val="FF5050"/>
                </a:solidFill>
                <a:cs typeface="Arial" panose="020B0604020202020204" pitchFamily="34" charset="0"/>
              </a:rPr>
              <a:t>ν</a:t>
            </a:r>
            <a:r>
              <a:rPr lang="en-US" altLang="en-US" sz="2600" dirty="0">
                <a:solidFill>
                  <a:srgbClr val="FF5050"/>
                </a:solidFill>
              </a:rPr>
              <a:t>):</a:t>
            </a:r>
            <a:r>
              <a:rPr lang="en-US" altLang="en-US" sz="2600" dirty="0"/>
              <a:t> measure of symmetry of a distribution. For normal dist. </a:t>
            </a:r>
            <a:r>
              <a:rPr lang="el-GR" altLang="en-US" sz="2600" i="1" dirty="0">
                <a:cs typeface="Arial" panose="020B0604020202020204" pitchFamily="34" charset="0"/>
              </a:rPr>
              <a:t>ν</a:t>
            </a:r>
            <a:r>
              <a:rPr lang="en-US" altLang="en-US" sz="2600" dirty="0"/>
              <a:t> = 0. For </a:t>
            </a:r>
            <a:r>
              <a:rPr lang="el-GR" altLang="en-US" sz="2600" i="1" dirty="0">
                <a:cs typeface="Arial" panose="020B0604020202020204" pitchFamily="34" charset="0"/>
              </a:rPr>
              <a:t>ν</a:t>
            </a:r>
            <a:r>
              <a:rPr lang="en-US" altLang="en-US" sz="2600" i="1" dirty="0">
                <a:cs typeface="Arial" panose="020B0604020202020204" pitchFamily="34" charset="0"/>
              </a:rPr>
              <a:t>&gt;0,</a:t>
            </a:r>
            <a:r>
              <a:rPr lang="en-US" altLang="en-US" sz="2600" dirty="0">
                <a:cs typeface="Arial" panose="020B0604020202020204" pitchFamily="34" charset="0"/>
              </a:rPr>
              <a:t> the distribution is skewed towards right (exponential </a:t>
            </a:r>
            <a:r>
              <a:rPr lang="en-US" altLang="en-US" sz="2600" dirty="0" err="1">
                <a:cs typeface="Arial" panose="020B0604020202020204" pitchFamily="34" charset="0"/>
              </a:rPr>
              <a:t>dist</a:t>
            </a:r>
            <a:r>
              <a:rPr lang="en-US" altLang="en-US" sz="2600" dirty="0">
                <a:cs typeface="Arial" panose="020B0604020202020204" pitchFamily="34" charset="0"/>
              </a:rPr>
              <a:t>, </a:t>
            </a:r>
            <a:r>
              <a:rPr lang="el-GR" altLang="en-US" sz="2600" i="1" dirty="0">
                <a:cs typeface="Arial" panose="020B0604020202020204" pitchFamily="34" charset="0"/>
              </a:rPr>
              <a:t>ν</a:t>
            </a:r>
            <a:r>
              <a:rPr lang="en-US" altLang="en-US" sz="2600" i="1" dirty="0">
                <a:cs typeface="Arial" panose="020B0604020202020204" pitchFamily="34" charset="0"/>
              </a:rPr>
              <a:t> = 2)</a:t>
            </a:r>
            <a:r>
              <a:rPr lang="en-US" altLang="en-US" sz="2600" dirty="0">
                <a:cs typeface="Arial" panose="020B0604020202020204" pitchFamily="34" charset="0"/>
              </a:rPr>
              <a:t>. And for </a:t>
            </a:r>
            <a:r>
              <a:rPr lang="el-GR" altLang="en-US" sz="2600" i="1" dirty="0">
                <a:cs typeface="Arial" panose="020B0604020202020204" pitchFamily="34" charset="0"/>
              </a:rPr>
              <a:t>ν</a:t>
            </a:r>
            <a:r>
              <a:rPr lang="en-US" altLang="en-US" sz="2600" i="1" dirty="0">
                <a:cs typeface="Arial" panose="020B0604020202020204" pitchFamily="34" charset="0"/>
              </a:rPr>
              <a:t>&lt;0, </a:t>
            </a:r>
            <a:r>
              <a:rPr lang="en-US" altLang="en-US" sz="2600" dirty="0">
                <a:cs typeface="Arial" panose="020B0604020202020204" pitchFamily="34" charset="0"/>
              </a:rPr>
              <a:t>the distribution is skewed towards left. </a:t>
            </a:r>
            <a:endParaRPr lang="en-US" altLang="en-US" sz="26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Once distribution is guessed, the next step is estimating the parameters of the distribution.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Each distribution has a set of parameters. </a:t>
            </a:r>
          </a:p>
          <a:p>
            <a:pPr marL="447675" indent="-4476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 smtClean="0"/>
              <a:t>Normal distribution has mean and standard deviation</a:t>
            </a:r>
          </a:p>
          <a:p>
            <a:pPr marL="447675" indent="-4476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 smtClean="0"/>
              <a:t>Exponential distribution has a “</a:t>
            </a:r>
            <a:r>
              <a:rPr lang="el-GR" sz="2600" dirty="0" smtClean="0"/>
              <a:t>λ</a:t>
            </a:r>
            <a:r>
              <a:rPr lang="en-US" sz="2600" dirty="0" smtClean="0"/>
              <a:t>”. 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Most common method of parameter estimation: MLE (What is this?)</a:t>
            </a:r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F4A983-57F9-44CD-8B18-E4353767CBC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Goodness-of-fit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/>
            <a:r>
              <a:rPr lang="en-US" altLang="en-US" sz="2600" dirty="0"/>
              <a:t>For the input data we have, we have assumed a probability distribution.</a:t>
            </a:r>
          </a:p>
          <a:p>
            <a:pPr marL="361950" indent="-361950"/>
            <a:r>
              <a:rPr lang="en-US" altLang="en-US" sz="2600" dirty="0"/>
              <a:t>We also have estimated the parameters for the same.</a:t>
            </a:r>
          </a:p>
          <a:p>
            <a:pPr marL="361950" indent="-361950"/>
            <a:r>
              <a:rPr lang="en-US" altLang="en-US" sz="2600" dirty="0"/>
              <a:t>How do we know this fitted distribution is “</a:t>
            </a:r>
            <a:r>
              <a:rPr lang="en-US" altLang="en-US" sz="2600" dirty="0">
                <a:solidFill>
                  <a:srgbClr val="FF5050"/>
                </a:solidFill>
              </a:rPr>
              <a:t>good enough?</a:t>
            </a:r>
            <a:r>
              <a:rPr lang="en-US" altLang="en-US" sz="2600" dirty="0"/>
              <a:t>”</a:t>
            </a:r>
          </a:p>
          <a:p>
            <a:pPr marL="361950" indent="-361950"/>
            <a:endParaRPr lang="en-US" altLang="en-US" sz="2600" dirty="0" smtClean="0"/>
          </a:p>
          <a:p>
            <a:pPr marL="361950" indent="-361950"/>
            <a:r>
              <a:rPr lang="en-US" altLang="en-US" sz="2600" dirty="0" smtClean="0"/>
              <a:t>It </a:t>
            </a:r>
            <a:r>
              <a:rPr lang="en-US" altLang="en-US" sz="2600" dirty="0"/>
              <a:t>can be checked by several methods:</a:t>
            </a:r>
          </a:p>
          <a:p>
            <a:pPr marL="895350" indent="-533400">
              <a:buFontTx/>
              <a:buAutoNum type="arabicPeriod"/>
            </a:pPr>
            <a:r>
              <a:rPr lang="en-US" altLang="en-US" sz="2600" dirty="0"/>
              <a:t>Frequency </a:t>
            </a:r>
            <a:r>
              <a:rPr lang="en-US" altLang="en-US" sz="2600" dirty="0" smtClean="0"/>
              <a:t>comparison (a bit technical)</a:t>
            </a:r>
            <a:endParaRPr lang="en-US" altLang="en-US" sz="2600" dirty="0"/>
          </a:p>
          <a:p>
            <a:pPr marL="895350" indent="-533400">
              <a:buFontTx/>
              <a:buAutoNum type="arabicPeriod"/>
            </a:pPr>
            <a:r>
              <a:rPr lang="en-US" altLang="en-US" sz="2600" dirty="0"/>
              <a:t>Probability </a:t>
            </a:r>
            <a:r>
              <a:rPr lang="en-US" altLang="en-US" sz="2600" dirty="0" smtClean="0"/>
              <a:t>plots (visual tool)</a:t>
            </a:r>
            <a:endParaRPr lang="en-US" altLang="en-US" sz="2600" dirty="0"/>
          </a:p>
          <a:p>
            <a:pPr marL="895350" indent="-533400">
              <a:buFontTx/>
              <a:buAutoNum type="arabicPeriod"/>
            </a:pPr>
            <a:r>
              <a:rPr lang="en-US" altLang="en-US" sz="2600" dirty="0"/>
              <a:t>Goodness-of-fit </a:t>
            </a:r>
            <a:r>
              <a:rPr lang="en-US" altLang="en-US" sz="2600" dirty="0" smtClean="0"/>
              <a:t>tests (statistical test of goodness. Very widely used).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400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A statistical model that shows possible outcomes of </a:t>
            </a:r>
            <a:r>
              <a:rPr lang="en-US" sz="2600" dirty="0"/>
              <a:t>a particular event or course of action as well as the statistical likelihood of each </a:t>
            </a:r>
            <a:r>
              <a:rPr lang="en-US" sz="2600" dirty="0" smtClean="0"/>
              <a:t>event.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What do we mean by “Grades in a course follows a normal distribution”?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What do we mean by “Sales for the next month may be uniformly distributed”?</a:t>
            </a:r>
          </a:p>
          <a:p>
            <a:pPr>
              <a:lnSpc>
                <a:spcPct val="100000"/>
              </a:lnSpc>
            </a:pP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92" y="4044157"/>
            <a:ext cx="5740400" cy="2222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39D0B4-6B78-4361-8F44-58C55AA3102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600201"/>
            <a:ext cx="10448924" cy="45259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FF5050"/>
                </a:solidFill>
              </a:rPr>
              <a:t>Q-Q plot: </a:t>
            </a:r>
            <a:r>
              <a:rPr lang="en-US" altLang="en-US" sz="2400" dirty="0" err="1">
                <a:solidFill>
                  <a:srgbClr val="FF5050"/>
                </a:solidFill>
              </a:rPr>
              <a:t>Quantile-quantile</a:t>
            </a:r>
            <a:r>
              <a:rPr lang="en-US" altLang="en-US" sz="2400" dirty="0">
                <a:solidFill>
                  <a:srgbClr val="FF5050"/>
                </a:solidFill>
              </a:rPr>
              <a:t> plot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Graph of the </a:t>
            </a:r>
            <a:r>
              <a:rPr lang="en-US" altLang="en-US" sz="2400" i="1" dirty="0"/>
              <a:t>q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-</a:t>
            </a:r>
            <a:r>
              <a:rPr lang="en-US" altLang="en-US" sz="2400" dirty="0" err="1"/>
              <a:t>quantile</a:t>
            </a:r>
            <a:r>
              <a:rPr lang="en-US" altLang="en-US" sz="2400" dirty="0"/>
              <a:t> of a fitted (model) distribution versus the </a:t>
            </a:r>
            <a:r>
              <a:rPr lang="en-US" altLang="en-US" sz="2400" i="1" dirty="0"/>
              <a:t>q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-</a:t>
            </a:r>
            <a:r>
              <a:rPr lang="en-US" altLang="en-US" sz="2400" dirty="0" err="1"/>
              <a:t>quantile</a:t>
            </a:r>
            <a:r>
              <a:rPr lang="en-US" altLang="en-US" sz="2400" dirty="0"/>
              <a:t> of the sample distribution.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i="1" dirty="0"/>
              <a:t>F</a:t>
            </a:r>
            <a:r>
              <a:rPr lang="en-US" altLang="en-US" sz="2400" i="1" baseline="30000" dirty="0">
                <a:cs typeface="Times New Roman" panose="02020603050405020304" pitchFamily="18" charset="0"/>
              </a:rPr>
              <a:t>^</a:t>
            </a:r>
            <a:r>
              <a:rPr lang="en-US" altLang="en-US" sz="2400" i="1" dirty="0"/>
              <a:t>(x)</a:t>
            </a:r>
            <a:r>
              <a:rPr lang="en-US" altLang="en-US" sz="2400" dirty="0"/>
              <a:t> is the correct distribution that is fitted, for a large sample size, then </a:t>
            </a:r>
            <a:r>
              <a:rPr lang="en-US" altLang="en-US" sz="2400" i="1" dirty="0"/>
              <a:t>F</a:t>
            </a:r>
            <a:r>
              <a:rPr lang="en-US" altLang="en-US" sz="2400" i="1" baseline="30000" dirty="0">
                <a:cs typeface="Times New Roman" panose="02020603050405020304" pitchFamily="18" charset="0"/>
              </a:rPr>
              <a:t>^</a:t>
            </a:r>
            <a:r>
              <a:rPr lang="en-US" altLang="en-US" sz="2400" i="1" dirty="0"/>
              <a:t>(x)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n</a:t>
            </a:r>
            <a:r>
              <a:rPr lang="en-US" altLang="en-US" sz="2400" i="1" dirty="0"/>
              <a:t>(x)</a:t>
            </a:r>
            <a:r>
              <a:rPr lang="en-US" altLang="en-US" sz="2400" dirty="0"/>
              <a:t> will be close together and the Q-Q plot will be approximately linear with intercept 0 and slope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small sample, even if </a:t>
            </a:r>
            <a:r>
              <a:rPr lang="en-US" altLang="en-US" sz="2400" i="1" dirty="0"/>
              <a:t>F</a:t>
            </a:r>
            <a:r>
              <a:rPr lang="en-US" altLang="en-US" sz="2400" i="1" baseline="30000" dirty="0">
                <a:cs typeface="Times New Roman" panose="02020603050405020304" pitchFamily="18" charset="0"/>
              </a:rPr>
              <a:t>^</a:t>
            </a:r>
            <a:r>
              <a:rPr lang="en-US" altLang="en-US" sz="2400" i="1" dirty="0"/>
              <a:t>(x)</a:t>
            </a:r>
            <a:r>
              <a:rPr lang="en-US" altLang="en-US" sz="2400" dirty="0"/>
              <a:t> is the correct distribution, there will some departure from the straight line.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1466589"/>
              </p:ext>
            </p:extLst>
          </p:nvPr>
        </p:nvGraphicFramePr>
        <p:xfrm>
          <a:off x="2514600" y="2933700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879560" imgH="558720" progId="Equation.3">
                  <p:embed/>
                </p:oleObj>
              </mc:Choice>
              <mc:Fallback>
                <p:oleObj name="Equation" r:id="rId3" imgW="1879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33700"/>
                        <a:ext cx="3581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8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13A7B8-6395-406D-9FDD-D9AD42189C0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1"/>
            <a:ext cx="10696575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600" dirty="0">
                <a:solidFill>
                  <a:srgbClr val="FF5050"/>
                </a:solidFill>
              </a:rPr>
              <a:t>P-P plot</a:t>
            </a:r>
            <a:r>
              <a:rPr lang="en-US" altLang="en-US" sz="2600" dirty="0"/>
              <a:t>: Probability-Probability plot.</a:t>
            </a:r>
          </a:p>
          <a:p>
            <a:pPr eaLnBrk="1" hangingPunct="1">
              <a:lnSpc>
                <a:spcPct val="100000"/>
              </a:lnSpc>
            </a:pPr>
            <a:endParaRPr lang="en-US" altLang="en-US" sz="2600" dirty="0"/>
          </a:p>
          <a:p>
            <a:pPr eaLnBrk="1" hangingPunct="1">
              <a:lnSpc>
                <a:spcPct val="100000"/>
              </a:lnSpc>
            </a:pPr>
            <a:endParaRPr lang="en-US" altLang="en-US" sz="2600" dirty="0"/>
          </a:p>
          <a:p>
            <a:pPr eaLnBrk="1" hangingPunct="1">
              <a:lnSpc>
                <a:spcPct val="100000"/>
              </a:lnSpc>
            </a:pPr>
            <a:endParaRPr lang="en-US" altLang="en-US" sz="26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600" dirty="0"/>
              <a:t>It is valid for both continuous as well as discrete data sets.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 dirty="0"/>
              <a:t>If </a:t>
            </a:r>
            <a:r>
              <a:rPr lang="en-US" altLang="en-US" sz="2600" i="1" dirty="0"/>
              <a:t>F</a:t>
            </a:r>
            <a:r>
              <a:rPr lang="en-US" altLang="en-US" sz="2600" i="1" baseline="30000" dirty="0">
                <a:cs typeface="Times New Roman" panose="02020603050405020304" pitchFamily="18" charset="0"/>
              </a:rPr>
              <a:t>^</a:t>
            </a:r>
            <a:r>
              <a:rPr lang="en-US" altLang="en-US" sz="2600" i="1" dirty="0"/>
              <a:t>(x)</a:t>
            </a:r>
            <a:r>
              <a:rPr lang="en-US" altLang="en-US" sz="2600" dirty="0"/>
              <a:t> is the correct distribution that is fitted, for a large sample size, then </a:t>
            </a:r>
            <a:r>
              <a:rPr lang="en-US" altLang="en-US" sz="2600" i="1" dirty="0"/>
              <a:t>F</a:t>
            </a:r>
            <a:r>
              <a:rPr lang="en-US" altLang="en-US" sz="2600" i="1" baseline="30000" dirty="0">
                <a:cs typeface="Times New Roman" panose="02020603050405020304" pitchFamily="18" charset="0"/>
              </a:rPr>
              <a:t>^</a:t>
            </a:r>
            <a:r>
              <a:rPr lang="en-US" altLang="en-US" sz="2600" i="1" dirty="0"/>
              <a:t>(x)</a:t>
            </a:r>
            <a:r>
              <a:rPr lang="en-US" altLang="en-US" sz="2600" dirty="0"/>
              <a:t> and </a:t>
            </a:r>
            <a:r>
              <a:rPr lang="en-US" altLang="en-US" sz="2600" i="1" dirty="0" err="1"/>
              <a:t>F</a:t>
            </a:r>
            <a:r>
              <a:rPr lang="en-US" altLang="en-US" sz="2600" i="1" baseline="-25000" dirty="0" err="1"/>
              <a:t>n</a:t>
            </a:r>
            <a:r>
              <a:rPr lang="en-US" altLang="en-US" sz="2600" i="1" dirty="0"/>
              <a:t>(x)</a:t>
            </a:r>
            <a:r>
              <a:rPr lang="en-US" altLang="en-US" sz="2600" dirty="0"/>
              <a:t> will be close together and the P-P plot will be approximately linear with intercept 0 and slope 1.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9622588"/>
              </p:ext>
            </p:extLst>
          </p:nvPr>
        </p:nvGraphicFramePr>
        <p:xfrm>
          <a:off x="1371601" y="2257426"/>
          <a:ext cx="6229349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3263760" imgH="533160" progId="Equation.3">
                  <p:embed/>
                </p:oleObj>
              </mc:Choice>
              <mc:Fallback>
                <p:oleObj name="Equation" r:id="rId3" imgW="32637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2257426"/>
                        <a:ext cx="6229349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B52A67-8F1E-4967-8C13-D38441C2A96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600" dirty="0"/>
              <a:t>The </a:t>
            </a:r>
            <a:r>
              <a:rPr lang="en-US" altLang="en-US" sz="2600" i="1" dirty="0">
                <a:solidFill>
                  <a:schemeClr val="accent2"/>
                </a:solidFill>
              </a:rPr>
              <a:t>Q-Q </a:t>
            </a:r>
            <a:r>
              <a:rPr lang="en-US" altLang="en-US" sz="2600" dirty="0"/>
              <a:t>plot will amplify the </a:t>
            </a:r>
            <a:r>
              <a:rPr lang="en-US" altLang="en-US" sz="2600" dirty="0">
                <a:solidFill>
                  <a:schemeClr val="accent2"/>
                </a:solidFill>
              </a:rPr>
              <a:t>differences between the tails</a:t>
            </a:r>
            <a:r>
              <a:rPr lang="en-US" altLang="en-US" sz="2600" dirty="0"/>
              <a:t> of the model distribution and the sample distribution.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 dirty="0"/>
              <a:t>Whereas, the</a:t>
            </a:r>
            <a:r>
              <a:rPr lang="en-US" altLang="en-US" sz="2600" dirty="0">
                <a:solidFill>
                  <a:schemeClr val="accent2"/>
                </a:solidFill>
              </a:rPr>
              <a:t> </a:t>
            </a:r>
            <a:r>
              <a:rPr lang="en-US" altLang="en-US" sz="2600" i="1" dirty="0">
                <a:solidFill>
                  <a:schemeClr val="accent2"/>
                </a:solidFill>
              </a:rPr>
              <a:t>P-P</a:t>
            </a:r>
            <a:r>
              <a:rPr lang="en-US" altLang="en-US" sz="2600" dirty="0"/>
              <a:t> plot will amplify the </a:t>
            </a:r>
            <a:r>
              <a:rPr lang="en-US" altLang="en-US" sz="2600" dirty="0">
                <a:solidFill>
                  <a:schemeClr val="accent2"/>
                </a:solidFill>
              </a:rPr>
              <a:t>differences at the middle portion</a:t>
            </a:r>
            <a:r>
              <a:rPr lang="en-US" altLang="en-US" sz="2600" dirty="0"/>
              <a:t> of the model and sample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53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28E95A-3A68-4D01-9EFC-5A3F9849C421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plots: Dataset</a:t>
            </a:r>
          </a:p>
        </p:txBody>
      </p:sp>
      <p:pic>
        <p:nvPicPr>
          <p:cNvPr id="36868" name="Picture 4" descr="PP-normal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4656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6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5378D7-BD48-4579-A614-C6C3350A4D11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plots: Dataset</a:t>
            </a:r>
          </a:p>
        </p:txBody>
      </p:sp>
      <p:pic>
        <p:nvPicPr>
          <p:cNvPr id="37892" name="Picture 4" descr="PP-normal02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1"/>
            <a:ext cx="61722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F18BCD-A24D-43C6-9E8F-E8D17D1F078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plots: Dataset</a:t>
            </a:r>
          </a:p>
        </p:txBody>
      </p:sp>
      <p:pic>
        <p:nvPicPr>
          <p:cNvPr id="38916" name="Picture 4" descr="PP-expo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50434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4D73F2-4D85-40C5-A2A7-29FC98D7507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plots: Dataset</a:t>
            </a:r>
          </a:p>
        </p:txBody>
      </p:sp>
      <p:pic>
        <p:nvPicPr>
          <p:cNvPr id="39940" name="Picture 4" descr="PP-expo02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56388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141C87-5327-4DA9-9CAE-4C30BED9A04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plots: Dataset</a:t>
            </a:r>
          </a:p>
        </p:txBody>
      </p:sp>
      <p:pic>
        <p:nvPicPr>
          <p:cNvPr id="40964" name="Picture 4" descr="QQ-normal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1"/>
            <a:ext cx="54864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2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75E3B4-5CE0-4938-AAF2-F5A3729808DC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plots: Dataset</a:t>
            </a:r>
          </a:p>
        </p:txBody>
      </p:sp>
      <p:pic>
        <p:nvPicPr>
          <p:cNvPr id="41988" name="Picture 4" descr="QQ-expo-arrival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1"/>
            <a:ext cx="57150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C6711D-2DE9-40DF-8B07-5BE63E4F10DB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Goodness-of-fit tests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524001"/>
            <a:ext cx="10429875" cy="452596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00000"/>
              </a:lnSpc>
            </a:pPr>
            <a:r>
              <a:rPr lang="en-US" altLang="en-US" sz="2600" dirty="0"/>
              <a:t>A goodness-of-fit test is a </a:t>
            </a:r>
            <a:r>
              <a:rPr lang="en-US" altLang="en-US" sz="2600" dirty="0">
                <a:solidFill>
                  <a:srgbClr val="FF5050"/>
                </a:solidFill>
              </a:rPr>
              <a:t>statistical hypothesis test</a:t>
            </a:r>
            <a:r>
              <a:rPr lang="en-US" altLang="en-US" sz="2600" dirty="0"/>
              <a:t> that is used to assess formally whether the observations </a:t>
            </a:r>
            <a:r>
              <a:rPr lang="en-US" altLang="en-US" sz="2600" i="1" dirty="0"/>
              <a:t>X</a:t>
            </a:r>
            <a:r>
              <a:rPr lang="en-US" altLang="en-US" sz="2600" i="1" baseline="-25000" dirty="0"/>
              <a:t>1</a:t>
            </a:r>
            <a:r>
              <a:rPr lang="en-US" altLang="en-US" sz="2600" i="1" dirty="0"/>
              <a:t>, X</a:t>
            </a:r>
            <a:r>
              <a:rPr lang="en-US" altLang="en-US" sz="2600" i="1" baseline="-25000" dirty="0"/>
              <a:t>2</a:t>
            </a:r>
            <a:r>
              <a:rPr lang="en-US" altLang="en-US" sz="2600" i="1" dirty="0"/>
              <a:t>, X</a:t>
            </a:r>
            <a:r>
              <a:rPr lang="en-US" altLang="en-US" sz="2600" i="1" baseline="-25000" dirty="0"/>
              <a:t>3</a:t>
            </a:r>
            <a:r>
              <a:rPr lang="en-US" altLang="en-US" sz="2600" i="1" dirty="0"/>
              <a:t>…</a:t>
            </a:r>
            <a:r>
              <a:rPr lang="en-US" altLang="en-US" sz="2600" i="1" dirty="0" err="1"/>
              <a:t>X</a:t>
            </a:r>
            <a:r>
              <a:rPr lang="en-US" altLang="en-US" sz="2600" i="1" baseline="-25000" dirty="0" err="1"/>
              <a:t>n</a:t>
            </a:r>
            <a:r>
              <a:rPr lang="en-US" altLang="en-US" sz="2600" dirty="0"/>
              <a:t> are an independent sample from a particular distribution with function </a:t>
            </a:r>
            <a:r>
              <a:rPr lang="en-US" altLang="en-US" sz="2600" i="1" dirty="0"/>
              <a:t>F</a:t>
            </a:r>
            <a:r>
              <a:rPr lang="en-US" altLang="en-US" sz="2600" i="1" baseline="30000" dirty="0">
                <a:cs typeface="Times New Roman" panose="02020603050405020304" pitchFamily="18" charset="0"/>
              </a:rPr>
              <a:t>^</a:t>
            </a:r>
            <a:r>
              <a:rPr lang="en-US" altLang="en-US" sz="2600" dirty="0"/>
              <a:t>.</a:t>
            </a:r>
          </a:p>
          <a:p>
            <a:pPr marL="609600" indent="-609600">
              <a:lnSpc>
                <a:spcPct val="100000"/>
              </a:lnSpc>
              <a:buNone/>
            </a:pPr>
            <a:endParaRPr lang="en-US" altLang="en-US" sz="2600" dirty="0"/>
          </a:p>
          <a:p>
            <a:pPr marL="609600" indent="-609600">
              <a:lnSpc>
                <a:spcPct val="100000"/>
              </a:lnSpc>
              <a:buNone/>
            </a:pPr>
            <a:r>
              <a:rPr lang="en-US" altLang="en-US" sz="2600" dirty="0"/>
              <a:t>  </a:t>
            </a:r>
            <a:r>
              <a:rPr lang="en-US" altLang="en-US" sz="2600" i="1" dirty="0"/>
              <a:t>H</a:t>
            </a:r>
            <a:r>
              <a:rPr lang="en-US" altLang="en-US" sz="2600" i="1" baseline="-25000" dirty="0"/>
              <a:t>0</a:t>
            </a:r>
            <a:r>
              <a:rPr lang="en-US" altLang="en-US" sz="2600" dirty="0"/>
              <a:t>: The </a:t>
            </a:r>
            <a:r>
              <a:rPr lang="en-US" altLang="en-US" sz="2600" i="1" dirty="0"/>
              <a:t>X</a:t>
            </a:r>
            <a:r>
              <a:rPr lang="en-US" altLang="en-US" sz="2600" i="1" baseline="-25000" dirty="0"/>
              <a:t>i</a:t>
            </a:r>
            <a:r>
              <a:rPr lang="en-US" altLang="en-US" sz="2600" dirty="0"/>
              <a:t>’s are IID random variables with distribution function </a:t>
            </a:r>
            <a:r>
              <a:rPr lang="en-US" altLang="en-US" sz="2600" i="1" dirty="0"/>
              <a:t>F</a:t>
            </a:r>
            <a:r>
              <a:rPr lang="en-US" altLang="en-US" sz="2600" i="1" baseline="30000" dirty="0">
                <a:cs typeface="Times New Roman" panose="02020603050405020304" pitchFamily="18" charset="0"/>
              </a:rPr>
              <a:t>^</a:t>
            </a:r>
            <a:r>
              <a:rPr lang="en-US" altLang="en-US" sz="2600" dirty="0"/>
              <a:t>.</a:t>
            </a:r>
          </a:p>
          <a:p>
            <a:pPr marL="609600" indent="-609600">
              <a:lnSpc>
                <a:spcPct val="100000"/>
              </a:lnSpc>
              <a:buNone/>
            </a:pPr>
            <a:endParaRPr lang="en-US" altLang="en-US" sz="2600" dirty="0"/>
          </a:p>
          <a:p>
            <a:pPr marL="609600" indent="-609600">
              <a:lnSpc>
                <a:spcPct val="100000"/>
              </a:lnSpc>
            </a:pPr>
            <a:r>
              <a:rPr lang="en-US" altLang="en-US" sz="2600" dirty="0"/>
              <a:t>Two famous tests: 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en-US" altLang="en-US" sz="2600" dirty="0"/>
              <a:t>Chi-square test</a:t>
            </a:r>
          </a:p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en-US" altLang="en-US" sz="2600" dirty="0"/>
              <a:t>Kolmogorov - Smirnov test</a:t>
            </a:r>
          </a:p>
        </p:txBody>
      </p:sp>
    </p:spTree>
    <p:extLst>
      <p:ext uri="{BB962C8B-B14F-4D97-AF65-F5344CB8AC3E}">
        <p14:creationId xmlns:p14="http://schemas.microsoft.com/office/powerpoint/2010/main" val="30116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go about this?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How do we use the collected business data (sales volume, loan defaulters, Salary hikes in an organization, etc.)? 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 smtClean="0"/>
              <a:t>The data values themselves are used directly in the simulation. This is called </a:t>
            </a:r>
            <a:r>
              <a:rPr lang="en-US" altLang="en-US" sz="2600" dirty="0" smtClean="0">
                <a:solidFill>
                  <a:srgbClr val="FF0000"/>
                </a:solidFill>
              </a:rPr>
              <a:t>trace-driven simulation</a:t>
            </a:r>
            <a:r>
              <a:rPr lang="en-US" altLang="en-US" sz="2600" dirty="0" smtClean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 smtClean="0"/>
              <a:t>“</a:t>
            </a:r>
            <a:r>
              <a:rPr lang="en-US" altLang="en-US" sz="2600" dirty="0">
                <a:solidFill>
                  <a:srgbClr val="FF0000"/>
                </a:solidFill>
              </a:rPr>
              <a:t>F</a:t>
            </a:r>
            <a:r>
              <a:rPr lang="en-US" altLang="en-US" sz="2600" dirty="0" smtClean="0">
                <a:solidFill>
                  <a:srgbClr val="FF0000"/>
                </a:solidFill>
              </a:rPr>
              <a:t>it</a:t>
            </a:r>
            <a:r>
              <a:rPr lang="en-US" altLang="en-US" sz="2600" dirty="0" smtClean="0"/>
              <a:t>” a theoretical distribution to the data (and check whether that “fit” is good!).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 smtClean="0"/>
              <a:t>The data values could be used to define an </a:t>
            </a:r>
            <a:r>
              <a:rPr lang="en-US" altLang="en-US" sz="2600" dirty="0" smtClean="0">
                <a:solidFill>
                  <a:srgbClr val="FF0000"/>
                </a:solidFill>
              </a:rPr>
              <a:t>empirical distribution</a:t>
            </a:r>
            <a:r>
              <a:rPr lang="en-US" altLang="en-US" sz="2600" dirty="0" smtClean="0"/>
              <a:t> function in some way. </a:t>
            </a:r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700DE1-31DC-46FA-AB42-AD52641393F0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Chi-square test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sz="2400" dirty="0">
                <a:solidFill>
                  <a:srgbClr val="FF5050"/>
                </a:solidFill>
                <a:latin typeface="Times New Roman" panose="02020603050405020304" pitchFamily="18" charset="0"/>
              </a:rPr>
              <a:t>Applicable for </a:t>
            </a:r>
            <a:r>
              <a:rPr lang="en-US" altLang="en-US" sz="24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>both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</a:rPr>
              <a:t>continuous as well as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discrete, </a:t>
            </a:r>
            <a:r>
              <a:rPr lang="en-US" altLang="en-US" sz="2400" dirty="0">
                <a:latin typeface="Times New Roman" panose="02020603050405020304" pitchFamily="18" charset="0"/>
              </a:rPr>
              <a:t>distributions.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Method of calculating chi-square test statistic: 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</a:rPr>
              <a:t>Divide the entire range of fitted distribution into k adjacent intervals -- </a:t>
            </a:r>
            <a:r>
              <a:rPr lang="en-US" altLang="en-US" sz="2400" i="1" dirty="0">
                <a:latin typeface="Times New Roman" panose="02020603050405020304" pitchFamily="18" charset="0"/>
              </a:rPr>
              <a:t>[a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0 </a:t>
            </a:r>
            <a:r>
              <a:rPr lang="en-US" altLang="en-US" sz="2400" i="1" dirty="0">
                <a:latin typeface="Times New Roman" panose="02020603050405020304" pitchFamily="18" charset="0"/>
              </a:rPr>
              <a:t>,a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), [a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,a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</a:rPr>
              <a:t>),…[a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k-1</a:t>
            </a:r>
            <a:r>
              <a:rPr lang="en-US" altLang="en-US" sz="2400" i="1" dirty="0">
                <a:latin typeface="Times New Roman" panose="02020603050405020304" pitchFamily="18" charset="0"/>
              </a:rPr>
              <a:t>,a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</a:rPr>
              <a:t>, where it could that       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</a:rPr>
              <a:t> = 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in which case the first interval is (</a:t>
            </a:r>
            <a:r>
              <a:rPr lang="en-US" altLang="en-US" sz="2400" dirty="0">
                <a:latin typeface="Times New Roman" panose="02020603050405020304" pitchFamily="18" charset="0"/>
              </a:rPr>
              <a:t>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sz="2400" i="1" dirty="0">
                <a:latin typeface="Times New Roman" panose="02020603050405020304" pitchFamily="18" charset="0"/>
              </a:rPr>
              <a:t>,a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</a:rPr>
              <a:t>and/or       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∞. 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#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’s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</a:rPr>
              <a:t> interval </a:t>
            </a:r>
            <a:r>
              <a:rPr lang="en-US" altLang="en-US" sz="2400" i="1" dirty="0">
                <a:latin typeface="Times New Roman" panose="02020603050405020304" pitchFamily="18" charset="0"/>
              </a:rPr>
              <a:t>[a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j-1</a:t>
            </a:r>
            <a:r>
              <a:rPr lang="en-US" altLang="en-US" sz="2400" i="1" dirty="0">
                <a:latin typeface="Times New Roman" panose="02020603050405020304" pitchFamily="18" charset="0"/>
              </a:rPr>
              <a:t>,a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en-US" sz="2400" i="1" dirty="0">
                <a:latin typeface="Times New Roman" panose="02020603050405020304" pitchFamily="18" charset="0"/>
              </a:rPr>
              <a:t>), j= 1,2…n.</a:t>
            </a:r>
          </a:p>
          <a:p>
            <a:pPr marL="533400" indent="-533400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 startAt="2"/>
            </a:pPr>
            <a:r>
              <a:rPr lang="en-US" altLang="en-US" sz="2400" dirty="0">
                <a:latin typeface="Times New Roman" panose="02020603050405020304" pitchFamily="18" charset="0"/>
              </a:rPr>
              <a:t>Next, we compute the expected proportion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’s that would fall in the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 err="1">
                <a:latin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</a:rPr>
              <a:t> interval if we were sampling from fitted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11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871278-B06E-4F8D-AD21-F24C445DEE99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Chi-square test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25963"/>
          </a:xfrm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Finally the test statistic is calculated as: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362200" y="1600200"/>
          <a:ext cx="52578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717640" imgH="1143000" progId="Equation.3">
                  <p:embed/>
                </p:oleObj>
              </mc:Choice>
              <mc:Fallback>
                <p:oleObj name="Equation" r:id="rId3" imgW="27176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0200"/>
                        <a:ext cx="52578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514600" y="4876800"/>
          <a:ext cx="32766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282680" imgH="495000" progId="Equation.3">
                  <p:embed/>
                </p:oleObj>
              </mc:Choice>
              <mc:Fallback>
                <p:oleObj name="Equation" r:id="rId5" imgW="12826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32766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4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FAE1E0-FE43-4B6B-BA56-99A5B923F702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Chi-square test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25963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This calculated value of the test statistic is compared with the tabulated value of chi-square distribution with </a:t>
            </a:r>
            <a:r>
              <a:rPr lang="en-US" altLang="en-US" sz="2400" i="1">
                <a:latin typeface="Times New Roman" panose="02020603050405020304" pitchFamily="18" charset="0"/>
              </a:rPr>
              <a:t>k-1</a:t>
            </a:r>
            <a:r>
              <a:rPr lang="en-US" altLang="en-US" sz="2400">
                <a:latin typeface="Times New Roman" panose="02020603050405020304" pitchFamily="18" charset="0"/>
              </a:rPr>
              <a:t> df at </a:t>
            </a:r>
            <a:r>
              <a:rPr lang="en-US" altLang="en-US" sz="2400" i="1">
                <a:latin typeface="Times New Roman" panose="02020603050405020304" pitchFamily="18" charset="0"/>
              </a:rPr>
              <a:t>1-</a:t>
            </a:r>
            <a:r>
              <a:rPr lang="el-GR" altLang="en-US" sz="2400" i="1">
                <a:latin typeface="Times New Roman" panose="02020603050405020304" pitchFamily="18" charset="0"/>
                <a:cs typeface="Arial" panose="020B0604020202020204" pitchFamily="34" charset="0"/>
              </a:rPr>
              <a:t>α</a:t>
            </a: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 level of significance.</a:t>
            </a:r>
            <a:endParaRPr lang="el-GR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38400" y="2895601"/>
          <a:ext cx="441960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2222280" imgH="749160" progId="Equation.3">
                  <p:embed/>
                </p:oleObj>
              </mc:Choice>
              <mc:Fallback>
                <p:oleObj name="Equation" r:id="rId3" imgW="222228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1"/>
                        <a:ext cx="441960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7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these empirical distributions?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data, we build our own distributions. </a:t>
            </a:r>
          </a:p>
          <a:p>
            <a:r>
              <a:rPr lang="en-US" dirty="0" smtClean="0"/>
              <a:t>How does one build a distribution?</a:t>
            </a:r>
          </a:p>
          <a:p>
            <a:endParaRPr lang="en-US" dirty="0"/>
          </a:p>
          <a:p>
            <a:r>
              <a:rPr lang="en-US" dirty="0" smtClean="0"/>
              <a:t>Essential building blocks: </a:t>
            </a:r>
          </a:p>
          <a:p>
            <a:pPr marL="0" indent="0">
              <a:buNone/>
            </a:pPr>
            <a:r>
              <a:rPr lang="en-US" dirty="0" smtClean="0"/>
              <a:t>Define the density/distribution functions.</a:t>
            </a:r>
          </a:p>
          <a:p>
            <a:pPr marL="0" indent="0">
              <a:buNone/>
            </a:pPr>
            <a:r>
              <a:rPr lang="en-US" dirty="0" smtClean="0"/>
              <a:t>Estimate the parameters (mean, standard deviation, etc.)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3142C4-9E9A-45AE-8EA3-D1763F1DD69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Empirical distributions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6968" y="1600201"/>
            <a:ext cx="9774936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For ungrouped data: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(i)</a:t>
            </a:r>
            <a:r>
              <a:rPr lang="en-US" altLang="en-US" sz="2400" dirty="0"/>
              <a:t> denote the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smallest of the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so that: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86806117"/>
              </p:ext>
            </p:extLst>
          </p:nvPr>
        </p:nvGraphicFramePr>
        <p:xfrm>
          <a:off x="7017204" y="1991930"/>
          <a:ext cx="3186792" cy="55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396800" imgH="241200" progId="Equation.3">
                  <p:embed/>
                </p:oleObj>
              </mc:Choice>
              <mc:Fallback>
                <p:oleObj name="Equation" r:id="rId3" imgW="1396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204" y="1991930"/>
                        <a:ext cx="3186792" cy="550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42902628"/>
              </p:ext>
            </p:extLst>
          </p:nvPr>
        </p:nvGraphicFramePr>
        <p:xfrm>
          <a:off x="1191768" y="3514725"/>
          <a:ext cx="83820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4686120" imgH="1015920" progId="Equation.3">
                  <p:embed/>
                </p:oleObj>
              </mc:Choice>
              <mc:Fallback>
                <p:oleObj name="Equation" r:id="rId5" imgW="46861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768" y="3514725"/>
                        <a:ext cx="838200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8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EAF1EE-3954-4480-9186-5F4CF0420D8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Empirical distributions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8952" y="1600201"/>
            <a:ext cx="9902952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For grouped data: </a:t>
            </a:r>
          </a:p>
          <a:p>
            <a:pPr eaLnBrk="1" hangingPunct="1"/>
            <a:r>
              <a:rPr lang="en-US" altLang="en-US" sz="2400" dirty="0"/>
              <a:t>Suppose that 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are grouped in </a:t>
            </a:r>
            <a:r>
              <a:rPr lang="en-US" altLang="en-US" sz="2400" i="1" dirty="0"/>
              <a:t>k</a:t>
            </a:r>
            <a:r>
              <a:rPr lang="en-US" altLang="en-US" sz="2400" dirty="0"/>
              <a:t> adjacent intervals </a:t>
            </a:r>
            <a:r>
              <a:rPr lang="en-US" altLang="en-US" sz="2400" i="1" dirty="0"/>
              <a:t>[a</a:t>
            </a:r>
            <a:r>
              <a:rPr lang="en-US" altLang="en-US" sz="2400" i="1" baseline="-25000" dirty="0"/>
              <a:t>0</a:t>
            </a:r>
            <a:r>
              <a:rPr lang="en-US" altLang="en-US" sz="2400" i="1" dirty="0"/>
              <a:t>,a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), [a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,a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),…[a</a:t>
            </a:r>
            <a:r>
              <a:rPr lang="en-US" altLang="en-US" sz="2400" i="1" baseline="-25000" dirty="0"/>
              <a:t>k-1</a:t>
            </a:r>
            <a:r>
              <a:rPr lang="en-US" altLang="en-US" sz="2400" i="1" dirty="0"/>
              <a:t>,a</a:t>
            </a:r>
            <a:r>
              <a:rPr lang="en-US" altLang="en-US" sz="2400" i="1" baseline="-25000" dirty="0"/>
              <a:t>k</a:t>
            </a:r>
            <a:r>
              <a:rPr lang="en-US" altLang="en-US" sz="2400" i="1" dirty="0"/>
              <a:t>)</a:t>
            </a:r>
            <a:r>
              <a:rPr lang="en-US" altLang="en-US" sz="2400" dirty="0"/>
              <a:t> so that </a:t>
            </a:r>
            <a:r>
              <a:rPr lang="en-US" altLang="en-US" sz="2400" i="1" dirty="0" err="1"/>
              <a:t>j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 interval contains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observations. 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+ n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+…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k</a:t>
            </a:r>
            <a:r>
              <a:rPr lang="en-US" altLang="en-US" sz="2400" i="1" dirty="0"/>
              <a:t> = n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Let a piecewise linear function </a:t>
            </a:r>
            <a:r>
              <a:rPr lang="en-US" altLang="en-US" sz="2400" i="1" dirty="0"/>
              <a:t>G</a:t>
            </a:r>
            <a:r>
              <a:rPr lang="en-US" altLang="en-US" sz="2400" dirty="0"/>
              <a:t> be such that </a:t>
            </a:r>
            <a:r>
              <a:rPr lang="en-US" altLang="en-US" sz="2400" i="1" dirty="0"/>
              <a:t>G(a</a:t>
            </a:r>
            <a:r>
              <a:rPr lang="en-US" altLang="en-US" sz="2400" i="1" baseline="-25000" dirty="0"/>
              <a:t>0</a:t>
            </a:r>
            <a:r>
              <a:rPr lang="en-US" altLang="en-US" sz="2400" i="1" dirty="0"/>
              <a:t>) = 0</a:t>
            </a:r>
            <a:r>
              <a:rPr lang="en-US" altLang="en-US" sz="2400" dirty="0"/>
              <a:t>, </a:t>
            </a:r>
            <a:r>
              <a:rPr lang="en-US" altLang="en-US" sz="2400" i="1" dirty="0"/>
              <a:t>G(</a:t>
            </a:r>
            <a:r>
              <a:rPr lang="en-US" altLang="en-US" sz="2400" i="1" dirty="0" err="1"/>
              <a:t>a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) = (n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+ n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+…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) /n</a:t>
            </a:r>
            <a:r>
              <a:rPr lang="en-US" altLang="en-US" sz="2400" dirty="0"/>
              <a:t>, then: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4345142"/>
              </p:ext>
            </p:extLst>
          </p:nvPr>
        </p:nvGraphicFramePr>
        <p:xfrm>
          <a:off x="1335024" y="3863182"/>
          <a:ext cx="830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4431960" imgH="990360" progId="Equation.3">
                  <p:embed/>
                </p:oleObj>
              </mc:Choice>
              <mc:Fallback>
                <p:oleObj name="Equation" r:id="rId3" imgW="44319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24" y="3863182"/>
                        <a:ext cx="8305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approaches…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Approach 1 is used to validate simulation model when comparing model output for an existing system with the corresponding output for the system itself.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Two drawbacks of approach 1</a:t>
            </a:r>
            <a:r>
              <a:rPr lang="en-US" altLang="en-US" dirty="0" smtClean="0"/>
              <a:t>: simulation can only reproduce only what happened historically; and there is seldom enough data to make all simulation runs.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Approaches 2 and 3 avoid these shortcomings so that any value between minimum and maximum can be generated. So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approaches 2 and 3 are preferred over approach 1</a:t>
            </a:r>
            <a:r>
              <a:rPr lang="en-US" altLang="en-US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If theoretical distributions can be found that fits the observed data (approach 2), then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it is preferred over approach 3</a:t>
            </a:r>
            <a:r>
              <a:rPr lang="en-US" alt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</a:rPr>
              <a:t>Approach 3 v/s Approach 2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Empirical distribution may have some irregularities if small number of data points are available. Approach 2 smoothens out the data and may provide information on the overall underlying distribution.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In approach 3, it is usually not possible to generate values outside the range of observed data in the simulation. 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If one wants to test the performance of the simulated system under extreme conditions, that can not be done using approach 3. 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There may be compelling (physical) reasons in some situations for using a particular theoretical distribution. In that case too, it is better to get empirical support for that distribution from the observed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 smtClean="0"/>
              <a:t>Data points: 217. </a:t>
            </a:r>
          </a:p>
          <a:p>
            <a:r>
              <a:rPr lang="en-US" altLang="en-US" sz="2600" dirty="0" smtClean="0"/>
              <a:t>For these data points, we need to fit a probability distribution. </a:t>
            </a:r>
          </a:p>
          <a:p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3DE9-2929-4F37-9653-DCA469A9BCC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1304</Words>
  <Application>Microsoft Office PowerPoint</Application>
  <PresentationFormat>Widescreen</PresentationFormat>
  <Paragraphs>152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Microsoft Equation 3.0</vt:lpstr>
      <vt:lpstr>Probability distributions</vt:lpstr>
      <vt:lpstr>Probability distributions</vt:lpstr>
      <vt:lpstr>How to go about this? </vt:lpstr>
      <vt:lpstr>What are these empirical distributions? </vt:lpstr>
      <vt:lpstr>Empirical distributions</vt:lpstr>
      <vt:lpstr>Empirical distributions</vt:lpstr>
      <vt:lpstr>The three approaches… </vt:lpstr>
      <vt:lpstr>Approach 3 v/s Approach 2</vt:lpstr>
      <vt:lpstr>Business example</vt:lpstr>
      <vt:lpstr>Summary statistics</vt:lpstr>
      <vt:lpstr>Box plot</vt:lpstr>
      <vt:lpstr>Box plot</vt:lpstr>
      <vt:lpstr>Histograms</vt:lpstr>
      <vt:lpstr>Histograms</vt:lpstr>
      <vt:lpstr>Histograms</vt:lpstr>
      <vt:lpstr>Clues from summary statistics</vt:lpstr>
      <vt:lpstr>Clues from summary statistics</vt:lpstr>
      <vt:lpstr>Parameter estimation</vt:lpstr>
      <vt:lpstr>Goodness-of-fit</vt:lpstr>
      <vt:lpstr>Probability plots</vt:lpstr>
      <vt:lpstr>Probability plots</vt:lpstr>
      <vt:lpstr>Probability plots</vt:lpstr>
      <vt:lpstr>Probability plots: Dataset</vt:lpstr>
      <vt:lpstr>Probability plots: Dataset</vt:lpstr>
      <vt:lpstr>Probability plots: Dataset</vt:lpstr>
      <vt:lpstr>Probability plots: Dataset</vt:lpstr>
      <vt:lpstr>Probability plots: Dataset</vt:lpstr>
      <vt:lpstr>Probability plots: Dataset</vt:lpstr>
      <vt:lpstr>Goodness-of-fit tests</vt:lpstr>
      <vt:lpstr>Chi-square test</vt:lpstr>
      <vt:lpstr>Chi-square test</vt:lpstr>
      <vt:lpstr>Chi-square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Dell</dc:creator>
  <cp:lastModifiedBy>Dell</cp:lastModifiedBy>
  <cp:revision>15</cp:revision>
  <dcterms:created xsi:type="dcterms:W3CDTF">2021-09-27T14:00:08Z</dcterms:created>
  <dcterms:modified xsi:type="dcterms:W3CDTF">2021-09-27T15:05:23Z</dcterms:modified>
</cp:coreProperties>
</file>