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307" r:id="rId10"/>
    <p:sldId id="308" r:id="rId11"/>
    <p:sldId id="309" r:id="rId12"/>
    <p:sldId id="310" r:id="rId13"/>
    <p:sldId id="311" r:id="rId14"/>
    <p:sldId id="312" r:id="rId15"/>
    <p:sldId id="321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249" autoAdjust="0"/>
  </p:normalViewPr>
  <p:slideViewPr>
    <p:cSldViewPr>
      <p:cViewPr varScale="1">
        <p:scale>
          <a:sx n="108" d="100"/>
          <a:sy n="108" d="100"/>
        </p:scale>
        <p:origin x="3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5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7031F-D208-4BC5-8381-477F17752213}" type="datetimeFigureOut">
              <a:rPr lang="en-US"/>
              <a:pPr>
                <a:defRPr/>
              </a:pPr>
              <a:t>10/8/2021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C07B1E-E55A-4209-9934-BB246CD6F4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9037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i="1" smtClean="0"/>
              <a:t>Pr(M ∩A) ,  Pr(W ∩A)   </a:t>
            </a:r>
            <a:r>
              <a:rPr lang="en-US" altLang="en-US" smtClean="0"/>
              <a:t>(Joint Probability of admission for a male and female respectively)</a:t>
            </a:r>
            <a:endParaRPr lang="en-US" altLang="en-US" i="1" smtClean="0"/>
          </a:p>
          <a:p>
            <a:pPr eaLnBrk="1" hangingPunct="1"/>
            <a:r>
              <a:rPr lang="en-US" altLang="en-US" i="1" smtClean="0"/>
              <a:t>Pr(A) </a:t>
            </a:r>
            <a:r>
              <a:rPr lang="en-US" altLang="en-US" smtClean="0"/>
              <a:t>= </a:t>
            </a:r>
            <a:r>
              <a:rPr lang="en-US" altLang="en-US" i="1" smtClean="0"/>
              <a:t>Pr(M ∩A)  + Pr(W ∩A)   </a:t>
            </a:r>
            <a:r>
              <a:rPr lang="en-US" altLang="en-US" smtClean="0"/>
              <a:t>(Marginal Probability of admission)</a:t>
            </a:r>
          </a:p>
          <a:p>
            <a:pPr eaLnBrk="1" hangingPunct="1"/>
            <a:r>
              <a:rPr lang="en-US" altLang="en-US" i="1" smtClean="0"/>
              <a:t>Pr(M) = 0.24 + 0.56 = 0.8</a:t>
            </a:r>
            <a:r>
              <a:rPr lang="en-US" altLang="en-US" smtClean="0"/>
              <a:t>, indicates that 80% of all the candidates are male.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AA2E36-5A5F-4A64-9D2D-0203FD380F44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5350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3B243-90B5-4C92-846D-E318A99661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4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688F9-90A0-4AB2-BDCE-7AD332795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06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9AE17-5499-4A52-BF0D-D51D9CA41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603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F99F7-52C8-4517-816D-2B91D411E0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2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414CB-4F86-49D8-9C5E-442F7BEDE4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07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31158-F74A-4F05-A78E-19AE628D2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95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B71A5C-CF1D-4180-8135-DB3827C849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84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8A22-3E54-4DB3-8C0A-1A1B959AB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4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4E322-CCCE-4B2D-928F-68CA03B60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65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F7099-C6B7-490B-8272-626CD05781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41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F69D-9920-48DA-8097-E0F5E73D43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490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D409E-93CA-459A-A8E2-09A38ADA7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80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5EF2F0-7C04-4885-8FDC-902A695DA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0" r:id="rId1"/>
    <p:sldLayoutId id="2147484601" r:id="rId2"/>
    <p:sldLayoutId id="2147484602" r:id="rId3"/>
    <p:sldLayoutId id="2147484603" r:id="rId4"/>
    <p:sldLayoutId id="2147484604" r:id="rId5"/>
    <p:sldLayoutId id="2147484605" r:id="rId6"/>
    <p:sldLayoutId id="2147484606" r:id="rId7"/>
    <p:sldLayoutId id="2147484607" r:id="rId8"/>
    <p:sldLayoutId id="2147484608" r:id="rId9"/>
    <p:sldLayoutId id="2147484609" r:id="rId10"/>
    <p:sldLayoutId id="2147484610" r:id="rId11"/>
    <p:sldLayoutId id="214748461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j-lt"/>
                <a:cs typeface="Arial" charset="0"/>
              </a:rPr>
              <a:t>Determining and inferring association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E5847-AF5F-40B3-8C9D-8B717D57EFD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+mj-lt"/>
                <a:cs typeface="Arial" charset="0"/>
              </a:rPr>
              <a:t>Baye’s rule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Suppose that a manufacturer receives same raw material from two different suppliers </a:t>
            </a:r>
            <a:r>
              <a:rPr lang="en-US" altLang="en-US" i="1" smtClean="0">
                <a:latin typeface="+mj-lt"/>
              </a:rPr>
              <a:t>S1</a:t>
            </a:r>
            <a:r>
              <a:rPr lang="en-US" altLang="en-US" smtClean="0">
                <a:latin typeface="+mj-lt"/>
              </a:rPr>
              <a:t> and </a:t>
            </a:r>
            <a:r>
              <a:rPr lang="en-US" altLang="en-US" i="1" smtClean="0">
                <a:latin typeface="+mj-lt"/>
              </a:rPr>
              <a:t>S2</a:t>
            </a:r>
            <a:r>
              <a:rPr lang="en-US" altLang="en-US" smtClean="0">
                <a:latin typeface="+mj-lt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Currently 65% of the raw material comes from </a:t>
            </a:r>
            <a:r>
              <a:rPr lang="en-US" altLang="en-US" i="1" smtClean="0">
                <a:latin typeface="+mj-lt"/>
              </a:rPr>
              <a:t>S1</a:t>
            </a:r>
            <a:r>
              <a:rPr lang="en-US" altLang="en-US" smtClean="0">
                <a:latin typeface="+mj-lt"/>
              </a:rPr>
              <a:t> and remaining, 35%, comes from </a:t>
            </a:r>
            <a:r>
              <a:rPr lang="en-US" altLang="en-US" i="1" smtClean="0">
                <a:latin typeface="+mj-lt"/>
              </a:rPr>
              <a:t>S2</a:t>
            </a:r>
            <a:r>
              <a:rPr lang="en-US" altLang="en-US" smtClean="0">
                <a:latin typeface="+mj-lt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Also, suppose that from the historical data available with the quality assurance department, we know that </a:t>
            </a:r>
            <a:r>
              <a:rPr lang="en-US" altLang="en-US" i="1" smtClean="0">
                <a:latin typeface="+mj-lt"/>
              </a:rPr>
              <a:t>S1</a:t>
            </a:r>
            <a:r>
              <a:rPr lang="en-US" altLang="en-US" smtClean="0">
                <a:latin typeface="+mj-lt"/>
              </a:rPr>
              <a:t>  has 98% of the supplied raw material of good quality and </a:t>
            </a:r>
            <a:r>
              <a:rPr lang="en-US" altLang="en-US" i="1" smtClean="0">
                <a:latin typeface="+mj-lt"/>
              </a:rPr>
              <a:t>S2</a:t>
            </a:r>
            <a:r>
              <a:rPr lang="en-US" altLang="en-US" smtClean="0">
                <a:latin typeface="+mj-lt"/>
              </a:rPr>
              <a:t> has 95% of the raw material of good quality.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That is, the probability of a “Good” quality raw material given that the supplier is </a:t>
            </a:r>
            <a:r>
              <a:rPr lang="en-US" altLang="en-US" i="1" smtClean="0">
                <a:latin typeface="+mj-lt"/>
              </a:rPr>
              <a:t>S1</a:t>
            </a:r>
            <a:r>
              <a:rPr lang="en-US" altLang="en-US" smtClean="0">
                <a:latin typeface="+mj-lt"/>
              </a:rPr>
              <a:t> is, </a:t>
            </a:r>
            <a:r>
              <a:rPr lang="en-US" altLang="en-US" i="1" smtClean="0">
                <a:latin typeface="+mj-lt"/>
              </a:rPr>
              <a:t>Pr(G|S1) = 0.98</a:t>
            </a:r>
            <a:r>
              <a:rPr lang="en-US" altLang="en-US" smtClean="0">
                <a:latin typeface="+mj-lt"/>
              </a:rPr>
              <a:t>. And for the second supplier, this probability is: </a:t>
            </a:r>
            <a:r>
              <a:rPr lang="en-US" altLang="en-US" i="1" smtClean="0">
                <a:latin typeface="+mj-lt"/>
              </a:rPr>
              <a:t>Pr(G|S2) = 0.95</a:t>
            </a:r>
            <a:r>
              <a:rPr lang="en-US" altLang="en-US" smtClean="0">
                <a:latin typeface="+mj-lt"/>
              </a:rPr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D690CB-2E62-442A-ABD9-CD2A361D214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+mj-lt"/>
                <a:cs typeface="Arial" charset="0"/>
              </a:rPr>
              <a:t>Baye’s rule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What is the probability of the raw material being supplied by </a:t>
            </a:r>
            <a:r>
              <a:rPr lang="en-US" altLang="en-US" i="1" smtClean="0">
                <a:latin typeface="+mj-lt"/>
              </a:rPr>
              <a:t>S1</a:t>
            </a:r>
            <a:r>
              <a:rPr lang="en-US" altLang="en-US" smtClean="0">
                <a:latin typeface="+mj-lt"/>
              </a:rPr>
              <a:t> and it being good? 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Joint probability, of course!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This can be calculated using the Baye’s formula.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i="1" smtClean="0">
                <a:latin typeface="+mj-lt"/>
              </a:rPr>
              <a:t>Pr(S1, G) = Pr(S1 ∩ G) = Pr(S1)*Pr(G|S1) = 0.65*0.98 = 0.637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i="1" smtClean="0">
                <a:latin typeface="+mj-lt"/>
              </a:rPr>
              <a:t>Pr(S2, G) = Pr(S2 ∩ G) = Pr(S2)*Pr(G|S2) = 0.35*0.95 = 0.3325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Now, knowing all this information so far, suppose the manufacturer inspects the incoming raw material on receipt and finds a bad quality material.</a:t>
            </a: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He wants to know the supplier who needs to be contacted to complain!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CEFBA-7E53-473F-8378-0DC37A0932E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+mj-lt"/>
                <a:cs typeface="Arial" charset="0"/>
              </a:rPr>
              <a:t>Baye’s rule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We are interested in the posterior probability that a particular supplier is guilty of supplying bad quality product </a:t>
            </a:r>
            <a:r>
              <a:rPr lang="en-US" altLang="en-US" i="1" smtClean="0">
                <a:latin typeface="+mj-lt"/>
              </a:rPr>
              <a:t>given that</a:t>
            </a:r>
            <a:r>
              <a:rPr lang="en-US" altLang="en-US" smtClean="0">
                <a:latin typeface="+mj-lt"/>
              </a:rPr>
              <a:t> we have bad quality raw material at our doorstep – </a:t>
            </a:r>
            <a:r>
              <a:rPr lang="en-US" altLang="en-US" i="1" smtClean="0">
                <a:latin typeface="+mj-lt"/>
              </a:rPr>
              <a:t>Pr(S1|B)</a:t>
            </a:r>
            <a:r>
              <a:rPr lang="en-US" altLang="en-US" smtClean="0">
                <a:latin typeface="+mj-lt"/>
              </a:rPr>
              <a:t> or </a:t>
            </a:r>
            <a:r>
              <a:rPr lang="en-US" altLang="en-US" i="1" smtClean="0">
                <a:latin typeface="+mj-lt"/>
              </a:rPr>
              <a:t>Pr(S2|B)</a:t>
            </a:r>
            <a:r>
              <a:rPr lang="en-US" altLang="en-US" smtClean="0">
                <a:latin typeface="+mj-lt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This is an application of Baye’s theorem – finding posterior probability given some initial facts and numbers.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From Baye’s formula we know that:</a:t>
            </a:r>
          </a:p>
          <a:p>
            <a:pPr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</p:txBody>
      </p:sp>
      <p:graphicFrame>
        <p:nvGraphicFramePr>
          <p:cNvPr id="33797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514600" y="4419600"/>
          <a:ext cx="36576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3" imgW="1905000" imgH="863600" progId="Equation.3">
                  <p:embed/>
                </p:oleObj>
              </mc:Choice>
              <mc:Fallback>
                <p:oleObj name="Equation" r:id="rId3" imgW="1905000" imgH="86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36576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926DA9-7055-4043-9DC7-443D71905D9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+mj-lt"/>
                <a:cs typeface="Arial" charset="0"/>
              </a:rPr>
              <a:t>Baye’s rule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01000" cy="45259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What is </a:t>
            </a:r>
            <a:r>
              <a:rPr lang="en-US" altLang="en-US" i="1" smtClean="0">
                <a:latin typeface="+mj-lt"/>
              </a:rPr>
              <a:t>Pr(B)</a:t>
            </a:r>
            <a:r>
              <a:rPr lang="en-US" altLang="en-US" smtClean="0">
                <a:latin typeface="+mj-lt"/>
              </a:rPr>
              <a:t>?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That is the probability of receiving a bad quality raw material.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Now bad quality raw material can from supplies of </a:t>
            </a:r>
            <a:r>
              <a:rPr lang="en-US" altLang="en-US" i="1" smtClean="0">
                <a:latin typeface="+mj-lt"/>
              </a:rPr>
              <a:t>S1</a:t>
            </a:r>
            <a:r>
              <a:rPr lang="en-US" altLang="en-US" smtClean="0">
                <a:latin typeface="+mj-lt"/>
              </a:rPr>
              <a:t> or </a:t>
            </a:r>
            <a:r>
              <a:rPr lang="en-US" altLang="en-US" i="1" smtClean="0">
                <a:latin typeface="+mj-lt"/>
              </a:rPr>
              <a:t>S2</a:t>
            </a:r>
            <a:r>
              <a:rPr lang="en-US" altLang="en-US" smtClean="0">
                <a:latin typeface="+mj-lt"/>
              </a:rPr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That is, the event </a:t>
            </a:r>
            <a:r>
              <a:rPr lang="en-US" altLang="en-US" i="1" smtClean="0">
                <a:latin typeface="+mj-lt"/>
              </a:rPr>
              <a:t>B</a:t>
            </a:r>
            <a:r>
              <a:rPr lang="en-US" altLang="en-US" smtClean="0">
                <a:latin typeface="+mj-lt"/>
              </a:rPr>
              <a:t> can occur with </a:t>
            </a:r>
            <a:r>
              <a:rPr lang="en-US" altLang="en-US" i="1" smtClean="0">
                <a:latin typeface="+mj-lt"/>
              </a:rPr>
              <a:t>S1</a:t>
            </a:r>
            <a:r>
              <a:rPr lang="en-US" altLang="en-US" smtClean="0">
                <a:latin typeface="+mj-lt"/>
              </a:rPr>
              <a:t> or with </a:t>
            </a:r>
            <a:r>
              <a:rPr lang="en-US" altLang="en-US" i="1" smtClean="0">
                <a:latin typeface="+mj-lt"/>
              </a:rPr>
              <a:t>S2</a:t>
            </a:r>
            <a:r>
              <a:rPr lang="en-US" altLang="en-US" smtClean="0">
                <a:latin typeface="+mj-lt"/>
              </a:rPr>
              <a:t>.</a:t>
            </a:r>
          </a:p>
          <a:p>
            <a:pPr>
              <a:buFontTx/>
              <a:buNone/>
              <a:defRPr/>
            </a:pPr>
            <a:r>
              <a:rPr lang="en-US" altLang="en-US" i="1" smtClean="0">
                <a:latin typeface="+mj-lt"/>
              </a:rPr>
              <a:t>Pr(B) = Pr(S1 ∩ B) + Pr(S2 ∩ B)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But </a:t>
            </a:r>
            <a:r>
              <a:rPr lang="en-US" altLang="en-US" i="1" smtClean="0">
                <a:latin typeface="+mj-lt"/>
              </a:rPr>
              <a:t>Pr(S1 ∩ B) = Pr(S1)*Pr(B|S1), </a:t>
            </a:r>
            <a:r>
              <a:rPr lang="en-US" altLang="en-US" smtClean="0">
                <a:latin typeface="+mj-lt"/>
              </a:rPr>
              <a:t>and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i="1" smtClean="0">
                <a:latin typeface="+mj-lt"/>
              </a:rPr>
              <a:t>Pr(S2 ∩ B) = Pr(S2)*Pr(B|S2)</a:t>
            </a:r>
            <a:r>
              <a:rPr lang="en-US" altLang="en-US" smtClean="0">
                <a:latin typeface="+mj-lt"/>
              </a:rPr>
              <a:t> </a:t>
            </a:r>
          </a:p>
          <a:p>
            <a:pPr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</p:txBody>
      </p:sp>
      <p:graphicFrame>
        <p:nvGraphicFramePr>
          <p:cNvPr id="34821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5181601"/>
          <a:ext cx="6248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Equation" r:id="rId3" imgW="3162300" imgH="419100" progId="Equation.3">
                  <p:embed/>
                </p:oleObj>
              </mc:Choice>
              <mc:Fallback>
                <p:oleObj name="Equation" r:id="rId3" imgW="31623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1"/>
                        <a:ext cx="62484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42218-4D18-4C91-85C1-D022FF5DBF3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 smtClean="0">
                <a:latin typeface="+mj-lt"/>
                <a:cs typeface="Arial" charset="0"/>
              </a:rPr>
              <a:t>Baye’s</a:t>
            </a:r>
            <a:r>
              <a:rPr lang="en-US" altLang="en-US" dirty="0" smtClean="0">
                <a:latin typeface="+mj-lt"/>
                <a:cs typeface="Arial" charset="0"/>
              </a:rPr>
              <a:t> rule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077200" cy="4525963"/>
          </a:xfrm>
        </p:spPr>
        <p:txBody>
          <a:bodyPr/>
          <a:lstStyle/>
          <a:p>
            <a:pPr>
              <a:buFontTx/>
              <a:buNone/>
              <a:defRPr/>
            </a:pPr>
            <a:endParaRPr lang="en-US" altLang="en-US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Significance: Find posterior probabilities using prior information.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Notice that we use </a:t>
            </a:r>
            <a:r>
              <a:rPr lang="en-US" altLang="en-US" i="1" dirty="0" err="1" smtClean="0">
                <a:latin typeface="+mj-lt"/>
              </a:rPr>
              <a:t>Pr</a:t>
            </a:r>
            <a:r>
              <a:rPr lang="en-US" altLang="en-US" i="1" dirty="0" smtClean="0">
                <a:latin typeface="+mj-lt"/>
              </a:rPr>
              <a:t>(B|S1)</a:t>
            </a:r>
            <a:r>
              <a:rPr lang="en-US" altLang="en-US" dirty="0" smtClean="0">
                <a:latin typeface="+mj-lt"/>
              </a:rPr>
              <a:t> to find </a:t>
            </a:r>
            <a:r>
              <a:rPr lang="en-US" altLang="en-US" i="1" dirty="0" err="1" smtClean="0">
                <a:latin typeface="+mj-lt"/>
              </a:rPr>
              <a:t>Pr</a:t>
            </a:r>
            <a:r>
              <a:rPr lang="en-US" altLang="en-US" i="1" dirty="0" smtClean="0">
                <a:latin typeface="+mj-lt"/>
              </a:rPr>
              <a:t>(S1|B)</a:t>
            </a:r>
            <a:r>
              <a:rPr lang="en-US" altLang="en-US" dirty="0" smtClean="0">
                <a:latin typeface="+mj-lt"/>
              </a:rPr>
              <a:t>.</a:t>
            </a:r>
          </a:p>
        </p:txBody>
      </p:sp>
      <p:graphicFrame>
        <p:nvGraphicFramePr>
          <p:cNvPr id="35845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1828800"/>
          <a:ext cx="5486400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3" imgW="3124200" imgH="1066800" progId="Equation.3">
                  <p:embed/>
                </p:oleObj>
              </mc:Choice>
              <mc:Fallback>
                <p:oleObj name="Equation" r:id="rId3" imgW="3124200" imgH="106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5486400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cap="none" dirty="0" err="1" smtClean="0">
                <a:latin typeface="+mn-lt"/>
              </a:rPr>
              <a:t>Inferencing</a:t>
            </a:r>
            <a:r>
              <a:rPr lang="en-US" b="0" cap="none" dirty="0" smtClean="0">
                <a:latin typeface="+mn-lt"/>
              </a:rPr>
              <a:t> about association</a:t>
            </a:r>
            <a:endParaRPr lang="en-IN" b="0" cap="none" dirty="0"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C31158-F74A-4F05-A78E-19AE628D2C5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71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Example: Brand preferences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Suppose a survey is conducted in Mumbai and Chennai asking respondents their preferences about three brands. The result is summarized below.</a:t>
            </a: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Independent (explanatory) variable is the city.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Dependent (response) variable is the brand preference.</a:t>
            </a: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95CBEE-955D-4619-AB8F-FCC09B12C4F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43200" y="281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Preferred brand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Mumbai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Chennai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24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Example: Brand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We know how to summarize the data by calculating the marginal and joint probabilities.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What are the marginal probabilities? Joint probabilities?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Now we want to answer the question: “Whether brand preference associated with city?” We use the basis of statistical independence/dependence for this.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Two categorical variables are statistically independent if the population conditional distributions on one of them is identical to each category of the other.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In the example, the two conditional distributions are not identical. e.g. Brand A is preferred more in Mumbai than in Chennai.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0AD0DC-1CB3-43E2-885B-A127509AC24E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Example: Brand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Refer to the same example extended to a third city:</a:t>
            </a: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Conditional distributions is same across the cities. Hence we can conclude that brand preference is independent of the cities.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However, statistical independence is a symmetric property between two categorical variables.  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BE9107-D08E-4D12-8A58-3331F2B0010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09800" y="2209800"/>
          <a:ext cx="670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/>
                <a:gridCol w="1310640"/>
                <a:gridCol w="1310640"/>
                <a:gridCol w="1310640"/>
                <a:gridCol w="146304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Preferred brand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Mumbai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440 (44%)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140 (14%)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420 (42%)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1000 (100%)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Chennai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(44%)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(14%)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42 (42%)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 (100%)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Delhi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(44%)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35 (14%)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105 (42%)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250 (100%)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93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Example: Brand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If the conditional distributions within the rows are identical, then so are the distributions within the columns.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One can verify that the conditional distribution amongst columns equals (74%, 7%, 19%).</a:t>
            </a: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However, the example was a sample data. What about the population?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Based on this single sample information, can we draw inferences about the population, as we have been doing?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Answer is in testing our hypothesis, of course! 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B8FB61-2D22-4DED-8CB9-FF95B803A4F5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+mj-lt"/>
                <a:cs typeface="Arial" charset="0"/>
              </a:rPr>
              <a:t>Example </a:t>
            </a:r>
          </a:p>
        </p:txBody>
      </p:sp>
      <p:sp>
        <p:nvSpPr>
          <p:cNvPr id="4813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Consider a B-school which shortlisted 1200 candidates (960 men and 240 women) for its post-graduate management program. Out of these, 324 candidates were given offer letters for admission. The data is included here: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dirty="0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After reviewing the record, a women’s forum raised the issue of gender discrimination on the basis that 288 male candidates were offered admission against only 36 female candidates.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772DD-2328-438C-97F4-BF7B731DBE4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590800" y="3276600"/>
          <a:ext cx="4191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762000"/>
                <a:gridCol w="990600"/>
                <a:gridCol w="914400"/>
              </a:tblGrid>
              <a:tr h="37068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Offers made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288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324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Not offered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672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204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876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960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Rectangular Callout 1"/>
          <p:cNvSpPr/>
          <p:nvPr/>
        </p:nvSpPr>
        <p:spPr>
          <a:xfrm>
            <a:off x="8001000" y="3486151"/>
            <a:ext cx="1676400" cy="612775"/>
          </a:xfrm>
          <a:prstGeom prst="wedgeRectCallout">
            <a:avLst>
              <a:gd name="adj1" fmla="val -124368"/>
              <a:gd name="adj2" fmla="val 117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dirty="0"/>
              <a:t>Contingency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Chi-square distribution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Null hypothesis – 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i="1" dirty="0" smtClean="0">
                <a:latin typeface="+mn-lt"/>
              </a:rPr>
              <a:t>H</a:t>
            </a:r>
            <a:r>
              <a:rPr lang="en-US" altLang="en-US" i="1" baseline="-25000" dirty="0" smtClean="0">
                <a:latin typeface="+mn-lt"/>
              </a:rPr>
              <a:t>0</a:t>
            </a:r>
            <a:r>
              <a:rPr lang="en-US" altLang="en-US" dirty="0" smtClean="0">
                <a:latin typeface="+mn-lt"/>
              </a:rPr>
              <a:t>: The categorical variables are independent.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Alternate hypothesis –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i="1" dirty="0" smtClean="0">
                <a:latin typeface="+mn-lt"/>
              </a:rPr>
              <a:t>H</a:t>
            </a:r>
            <a:r>
              <a:rPr lang="en-US" altLang="en-US" i="1" baseline="-25000" dirty="0" smtClean="0">
                <a:latin typeface="+mn-lt"/>
              </a:rPr>
              <a:t>1</a:t>
            </a:r>
            <a:r>
              <a:rPr lang="en-US" altLang="en-US" dirty="0" smtClean="0">
                <a:latin typeface="+mn-lt"/>
              </a:rPr>
              <a:t>: The categorical variables are not independent.</a:t>
            </a: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latin typeface="+mn-lt"/>
              </a:rPr>
              <a:t>Let </a:t>
            </a:r>
            <a:r>
              <a:rPr lang="en-US" altLang="en-US" i="1" dirty="0" err="1" smtClean="0">
                <a:latin typeface="+mn-lt"/>
              </a:rPr>
              <a:t>f</a:t>
            </a:r>
            <a:r>
              <a:rPr lang="en-US" altLang="en-US" i="1" baseline="-25000" dirty="0" err="1" smtClean="0">
                <a:latin typeface="+mn-lt"/>
              </a:rPr>
              <a:t>o</a:t>
            </a:r>
            <a:r>
              <a:rPr lang="en-US" altLang="en-US" dirty="0" smtClean="0">
                <a:latin typeface="+mn-lt"/>
              </a:rPr>
              <a:t> be the observed frequencies (from the sample)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latin typeface="+mn-lt"/>
              </a:rPr>
              <a:t>Let </a:t>
            </a:r>
            <a:r>
              <a:rPr lang="en-US" altLang="en-US" i="1" dirty="0" err="1" smtClean="0">
                <a:latin typeface="+mn-lt"/>
              </a:rPr>
              <a:t>f</a:t>
            </a:r>
            <a:r>
              <a:rPr lang="en-US" altLang="en-US" i="1" baseline="-25000" dirty="0" err="1" smtClean="0">
                <a:latin typeface="+mn-lt"/>
              </a:rPr>
              <a:t>e</a:t>
            </a:r>
            <a:r>
              <a:rPr lang="en-US" altLang="en-US" dirty="0" smtClean="0">
                <a:latin typeface="+mn-lt"/>
              </a:rPr>
              <a:t> be the expected frequencies, if the variables were independent.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 smtClean="0">
                <a:latin typeface="+mn-lt"/>
              </a:rPr>
              <a:t>The expected frequency for a cell equals the product of row and column totals for that cell, divided by the total sample size.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37F3F4-1325-47CA-9D8A-3222A0EFE0F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Example: Brand preference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Brand preference example, with expected frequencies in brackets for each cell.</a:t>
            </a: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Chi-squared test statistic: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7D98A3-0003-43EB-9512-836267EAD58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38400" y="2590800"/>
          <a:ext cx="6477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  <a:gridCol w="1371600"/>
                <a:gridCol w="14478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Preferred brand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Brand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Mumbai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279 (261.4)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73 (70.7)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225 (244.9)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577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Chennai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165 (182.6)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47 (49.3)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191 (171.1)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444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80" name="Object 2"/>
          <p:cNvGraphicFramePr>
            <a:graphicFrameLocks noChangeAspect="1"/>
          </p:cNvGraphicFramePr>
          <p:nvPr/>
        </p:nvGraphicFramePr>
        <p:xfrm>
          <a:off x="2514600" y="5105400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3" imgW="1168400" imgH="457200" progId="Equation.DSMT4">
                  <p:embed/>
                </p:oleObj>
              </mc:Choice>
              <mc:Fallback>
                <p:oleObj name="Equation" r:id="rId3" imgW="1168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05400"/>
                        <a:ext cx="1981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249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Chi-square distribution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When the </a:t>
            </a:r>
            <a:r>
              <a:rPr lang="en-US" altLang="en-US" i="1" dirty="0" smtClean="0">
                <a:latin typeface="+mn-lt"/>
              </a:rPr>
              <a:t>H</a:t>
            </a:r>
            <a:r>
              <a:rPr lang="en-US" altLang="en-US" i="1" baseline="-25000" dirty="0" smtClean="0">
                <a:latin typeface="+mn-lt"/>
              </a:rPr>
              <a:t>0</a:t>
            </a:r>
            <a:r>
              <a:rPr lang="en-US" altLang="en-US" dirty="0" smtClean="0">
                <a:latin typeface="+mn-lt"/>
              </a:rPr>
              <a:t> is true, expected and observed frequencies tend to be close for each cell, and the test statistic value is relatively small.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If </a:t>
            </a:r>
            <a:r>
              <a:rPr lang="en-US" altLang="en-US" i="1" dirty="0" smtClean="0">
                <a:latin typeface="+mn-lt"/>
              </a:rPr>
              <a:t>H</a:t>
            </a:r>
            <a:r>
              <a:rPr lang="en-US" altLang="en-US" i="1" baseline="-25000" dirty="0" smtClean="0">
                <a:latin typeface="+mn-lt"/>
              </a:rPr>
              <a:t>0</a:t>
            </a:r>
            <a:r>
              <a:rPr lang="en-US" altLang="en-US" dirty="0" smtClean="0">
                <a:latin typeface="+mn-lt"/>
              </a:rPr>
              <a:t> is false, at least some cells have a big gap between expected and observed frequencies, leading to a large test statistic value.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The larger the </a:t>
            </a:r>
            <a:r>
              <a:rPr lang="el-GR" altLang="en-US" i="1" dirty="0" smtClean="0">
                <a:latin typeface="+mn-lt"/>
              </a:rPr>
              <a:t>χ</a:t>
            </a:r>
            <a:r>
              <a:rPr lang="en-US" altLang="en-US" i="1" baseline="30000" dirty="0" smtClean="0">
                <a:latin typeface="+mn-lt"/>
              </a:rPr>
              <a:t>2</a:t>
            </a:r>
            <a:r>
              <a:rPr lang="en-US" altLang="en-US" dirty="0" smtClean="0">
                <a:latin typeface="+mn-lt"/>
              </a:rPr>
              <a:t> value, greater is the evidence against the null hypothesis of independence.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Degrees of freedom for the chi-squared distribution is given by the expression: </a:t>
            </a:r>
            <a:r>
              <a:rPr lang="en-US" altLang="en-US" i="1" dirty="0" err="1" smtClean="0">
                <a:latin typeface="+mn-lt"/>
              </a:rPr>
              <a:t>df</a:t>
            </a:r>
            <a:r>
              <a:rPr lang="en-US" altLang="en-US" i="1" dirty="0" smtClean="0">
                <a:latin typeface="+mn-lt"/>
              </a:rPr>
              <a:t> = (r-1)*(c-1)</a:t>
            </a:r>
            <a:r>
              <a:rPr lang="en-US" altLang="en-US" dirty="0" smtClean="0">
                <a:latin typeface="+mn-lt"/>
              </a:rPr>
              <a:t>. </a:t>
            </a:r>
            <a:r>
              <a:rPr lang="en-US" altLang="en-US" i="1" dirty="0" smtClean="0">
                <a:latin typeface="+mn-lt"/>
              </a:rPr>
              <a:t>r</a:t>
            </a:r>
            <a:r>
              <a:rPr lang="en-US" altLang="en-US" dirty="0" smtClean="0">
                <a:latin typeface="+mn-lt"/>
              </a:rPr>
              <a:t> and </a:t>
            </a:r>
            <a:r>
              <a:rPr lang="en-US" altLang="en-US" i="1" dirty="0" smtClean="0">
                <a:latin typeface="+mn-lt"/>
              </a:rPr>
              <a:t>c</a:t>
            </a:r>
            <a:r>
              <a:rPr lang="en-US" altLang="en-US" dirty="0" smtClean="0">
                <a:latin typeface="+mn-lt"/>
              </a:rPr>
              <a:t> are the # of rows and columns respectively.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ECF9CA-8B49-4E1C-A219-0B847CC429B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Chi-square distribution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For the brand preference example, calculated test statistic value is the </a:t>
            </a:r>
            <a:r>
              <a:rPr lang="el-GR" altLang="en-US" i="1" dirty="0" smtClean="0">
                <a:latin typeface="+mn-lt"/>
              </a:rPr>
              <a:t>χ</a:t>
            </a:r>
            <a:r>
              <a:rPr lang="en-US" altLang="en-US" i="1" baseline="30000" dirty="0" smtClean="0">
                <a:latin typeface="+mn-lt"/>
              </a:rPr>
              <a:t>2</a:t>
            </a:r>
            <a:r>
              <a:rPr lang="en-US" altLang="en-US" dirty="0" smtClean="0">
                <a:latin typeface="+mn-lt"/>
              </a:rPr>
              <a:t> = 7.0.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Degrees of freedom </a:t>
            </a:r>
            <a:r>
              <a:rPr lang="en-US" altLang="en-US" i="1" dirty="0" err="1" smtClean="0">
                <a:latin typeface="+mn-lt"/>
              </a:rPr>
              <a:t>df</a:t>
            </a:r>
            <a:r>
              <a:rPr lang="en-US" altLang="en-US" i="1" dirty="0" smtClean="0">
                <a:latin typeface="+mn-lt"/>
              </a:rPr>
              <a:t> = 2</a:t>
            </a:r>
            <a:r>
              <a:rPr lang="en-US" altLang="en-US" dirty="0" smtClean="0">
                <a:latin typeface="+mn-lt"/>
              </a:rPr>
              <a:t>. So at </a:t>
            </a:r>
            <a:r>
              <a:rPr lang="en-US" altLang="en-US" i="1" dirty="0" smtClean="0">
                <a:latin typeface="+mn-lt"/>
              </a:rPr>
              <a:t>α = 0.05 </a:t>
            </a:r>
            <a:r>
              <a:rPr lang="en-US" altLang="en-US" dirty="0" smtClean="0">
                <a:latin typeface="+mn-lt"/>
              </a:rPr>
              <a:t>(95% confidence), the tabular value of test statistic, </a:t>
            </a:r>
            <a:r>
              <a:rPr lang="el-GR" altLang="en-US" i="1" dirty="0" smtClean="0">
                <a:latin typeface="+mn-lt"/>
              </a:rPr>
              <a:t>χ</a:t>
            </a:r>
            <a:r>
              <a:rPr lang="en-US" altLang="en-US" i="1" baseline="30000" dirty="0" smtClean="0">
                <a:latin typeface="+mn-lt"/>
              </a:rPr>
              <a:t>2</a:t>
            </a:r>
            <a:r>
              <a:rPr lang="en-US" altLang="en-US" dirty="0" smtClean="0">
                <a:latin typeface="+mn-lt"/>
              </a:rPr>
              <a:t> = 5.99.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So we reject the null hypothesis of independence. </a:t>
            </a:r>
          </a:p>
          <a:p>
            <a:pPr eaLnBrk="1" hangingPunct="1">
              <a:defRPr/>
            </a:pPr>
            <a:r>
              <a:rPr lang="en-US" altLang="en-US" dirty="0" smtClean="0">
                <a:latin typeface="+mn-lt"/>
              </a:rPr>
              <a:t>However, at </a:t>
            </a:r>
            <a:r>
              <a:rPr lang="en-US" altLang="en-US" i="1" dirty="0" smtClean="0">
                <a:latin typeface="+mn-lt"/>
              </a:rPr>
              <a:t>α = 0.01</a:t>
            </a:r>
            <a:r>
              <a:rPr lang="en-US" altLang="en-US" dirty="0" smtClean="0">
                <a:latin typeface="+mn-lt"/>
              </a:rPr>
              <a:t> (99% confidence), the tabular value of test statistic, </a:t>
            </a:r>
            <a:r>
              <a:rPr lang="el-GR" altLang="en-US" i="1" dirty="0" smtClean="0">
                <a:latin typeface="+mn-lt"/>
              </a:rPr>
              <a:t>χ</a:t>
            </a:r>
            <a:r>
              <a:rPr lang="en-US" altLang="en-US" i="1" baseline="30000" dirty="0" smtClean="0">
                <a:latin typeface="+mn-lt"/>
              </a:rPr>
              <a:t>2</a:t>
            </a:r>
            <a:r>
              <a:rPr lang="en-US" altLang="en-US" dirty="0" smtClean="0">
                <a:latin typeface="+mn-lt"/>
              </a:rPr>
              <a:t> = 9.21, and we can not reject the null hypothesis.   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35458-30B3-4C62-90D3-EBD6AA3C03D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+mj-lt"/>
                <a:cs typeface="Arial" charset="0"/>
              </a:rPr>
              <a:t>Example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To this, the B-school management replied that it was not a case of discrimination, but was because of the fact that only 240 women candidates appeared for the examination.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mtClean="0">
                <a:latin typeface="+mj-lt"/>
              </a:rPr>
              <a:t>Let us review the case using probability.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Let </a:t>
            </a:r>
            <a:r>
              <a:rPr lang="en-US" altLang="en-US" i="1" smtClean="0">
                <a:latin typeface="+mj-lt"/>
              </a:rPr>
              <a:t>M</a:t>
            </a:r>
            <a:r>
              <a:rPr lang="en-US" altLang="en-US" smtClean="0">
                <a:latin typeface="+mj-lt"/>
              </a:rPr>
              <a:t> be the event that the candidate is a male.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Let </a:t>
            </a:r>
            <a:r>
              <a:rPr lang="en-US" altLang="en-US" i="1" smtClean="0">
                <a:latin typeface="+mj-lt"/>
              </a:rPr>
              <a:t>F</a:t>
            </a:r>
            <a:r>
              <a:rPr lang="en-US" altLang="en-US" smtClean="0">
                <a:latin typeface="+mj-lt"/>
              </a:rPr>
              <a:t> be the event that the candidate is a female.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Let </a:t>
            </a:r>
            <a:r>
              <a:rPr lang="en-US" altLang="en-US" i="1" smtClean="0">
                <a:latin typeface="+mj-lt"/>
              </a:rPr>
              <a:t>A</a:t>
            </a:r>
            <a:r>
              <a:rPr lang="en-US" altLang="en-US" smtClean="0">
                <a:latin typeface="+mj-lt"/>
              </a:rPr>
              <a:t> be the event that the candidate is offered admission.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Let </a:t>
            </a:r>
            <a:r>
              <a:rPr lang="en-US" altLang="en-US" i="1" smtClean="0">
                <a:latin typeface="+mj-lt"/>
              </a:rPr>
              <a:t>A</a:t>
            </a:r>
            <a:r>
              <a:rPr lang="en-US" altLang="en-US" i="1" baseline="30000" smtClean="0">
                <a:latin typeface="+mj-lt"/>
              </a:rPr>
              <a:t>c</a:t>
            </a:r>
            <a:r>
              <a:rPr lang="en-US" altLang="en-US" smtClean="0">
                <a:latin typeface="+mj-lt"/>
              </a:rPr>
              <a:t> be the event that the candidate is not offered admission.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mtClean="0">
                <a:latin typeface="+mj-lt"/>
              </a:rPr>
              <a:t>(Event </a:t>
            </a:r>
            <a:r>
              <a:rPr lang="en-US" altLang="en-US" i="1" smtClean="0">
                <a:latin typeface="+mj-lt"/>
              </a:rPr>
              <a:t>A</a:t>
            </a:r>
            <a:r>
              <a:rPr lang="en-US" altLang="en-US" i="1" baseline="30000" smtClean="0">
                <a:latin typeface="+mj-lt"/>
              </a:rPr>
              <a:t>c</a:t>
            </a:r>
            <a:r>
              <a:rPr lang="en-US" altLang="en-US" smtClean="0">
                <a:latin typeface="+mj-lt"/>
              </a:rPr>
              <a:t> is called compliment of event </a:t>
            </a:r>
            <a:r>
              <a:rPr lang="en-US" altLang="en-US" i="1" smtClean="0">
                <a:latin typeface="+mj-lt"/>
              </a:rPr>
              <a:t>A</a:t>
            </a:r>
            <a:r>
              <a:rPr lang="en-US" altLang="en-US" smtClean="0">
                <a:latin typeface="+mj-lt"/>
              </a:rPr>
              <a:t>.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altLang="en-US" smtClean="0">
                <a:latin typeface="+mj-lt"/>
              </a:rPr>
              <a:t>One can see that </a:t>
            </a:r>
            <a:r>
              <a:rPr lang="en-US" altLang="en-US" i="1" smtClean="0">
                <a:latin typeface="+mj-lt"/>
              </a:rPr>
              <a:t>Pr(A) + Pr(A</a:t>
            </a:r>
            <a:r>
              <a:rPr lang="en-US" altLang="en-US" i="1" baseline="30000" smtClean="0">
                <a:latin typeface="+mj-lt"/>
              </a:rPr>
              <a:t>c</a:t>
            </a:r>
            <a:r>
              <a:rPr lang="en-US" altLang="en-US" i="1" smtClean="0">
                <a:latin typeface="+mj-lt"/>
              </a:rPr>
              <a:t>) = 1</a:t>
            </a:r>
            <a:r>
              <a:rPr lang="en-US" altLang="en-US" smtClean="0">
                <a:latin typeface="+mj-lt"/>
              </a:rPr>
              <a:t>.)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D3D7FE-D536-4DAE-813F-B89D8D9B023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+mj-lt"/>
                <a:cs typeface="Arial" charset="0"/>
              </a:rPr>
              <a:t>Example 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j-lt"/>
              </a:rPr>
              <a:t>Probability that a randomly observed candidate is a male and is offered the admission.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i="1" dirty="0" err="1" smtClean="0">
                <a:latin typeface="+mj-lt"/>
              </a:rPr>
              <a:t>Pr</a:t>
            </a:r>
            <a:r>
              <a:rPr lang="en-US" i="1" dirty="0" smtClean="0">
                <a:latin typeface="+mj-lt"/>
              </a:rPr>
              <a:t>(M∩A) = 288/1200 = 0.24</a:t>
            </a:r>
            <a:r>
              <a:rPr lang="en-US" dirty="0" smtClean="0">
                <a:latin typeface="+mj-lt"/>
              </a:rPr>
              <a:t>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j-lt"/>
              </a:rPr>
              <a:t>Probability that randomly observed candidate is a male and is not offered the admission. </a:t>
            </a:r>
            <a:r>
              <a:rPr lang="en-US" i="1" dirty="0" err="1" smtClean="0">
                <a:latin typeface="+mj-lt"/>
              </a:rPr>
              <a:t>Pr</a:t>
            </a:r>
            <a:r>
              <a:rPr lang="en-US" i="1" dirty="0" smtClean="0">
                <a:latin typeface="+mj-lt"/>
              </a:rPr>
              <a:t>(</a:t>
            </a:r>
            <a:r>
              <a:rPr lang="en-US" i="1" dirty="0" err="1" smtClean="0">
                <a:latin typeface="+mj-lt"/>
              </a:rPr>
              <a:t>M∩A</a:t>
            </a:r>
            <a:r>
              <a:rPr lang="en-US" i="1" baseline="30000" dirty="0" err="1" smtClean="0">
                <a:latin typeface="+mj-lt"/>
              </a:rPr>
              <a:t>c</a:t>
            </a:r>
            <a:r>
              <a:rPr lang="en-US" i="1" dirty="0" smtClean="0">
                <a:latin typeface="+mj-lt"/>
              </a:rPr>
              <a:t>) = 672/1200 = 0.56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>
                <a:latin typeface="+mj-lt"/>
              </a:rPr>
              <a:t>Similarly</a:t>
            </a:r>
            <a:r>
              <a:rPr lang="en-US" i="1" dirty="0" smtClean="0">
                <a:latin typeface="+mj-lt"/>
              </a:rPr>
              <a:t>, </a:t>
            </a:r>
          </a:p>
          <a:p>
            <a:pPr marL="0" indent="0" eaLnBrk="1" hangingPunct="1">
              <a:buNone/>
              <a:defRPr/>
            </a:pPr>
            <a:r>
              <a:rPr lang="en-US" i="1" dirty="0" err="1" smtClean="0">
                <a:latin typeface="+mj-lt"/>
              </a:rPr>
              <a:t>Pr</a:t>
            </a:r>
            <a:r>
              <a:rPr lang="en-US" i="1" dirty="0" smtClean="0">
                <a:latin typeface="+mj-lt"/>
              </a:rPr>
              <a:t>(W∩A) = 36/1200 = 0.03</a:t>
            </a:r>
          </a:p>
          <a:p>
            <a:pPr marL="0" indent="0" eaLnBrk="1" hangingPunct="1">
              <a:buNone/>
              <a:defRPr/>
            </a:pPr>
            <a:r>
              <a:rPr lang="en-US" i="1" dirty="0" err="1" smtClean="0">
                <a:latin typeface="+mj-lt"/>
              </a:rPr>
              <a:t>Pr</a:t>
            </a:r>
            <a:r>
              <a:rPr lang="en-US" i="1" dirty="0" smtClean="0">
                <a:latin typeface="+mj-lt"/>
              </a:rPr>
              <a:t>(</a:t>
            </a:r>
            <a:r>
              <a:rPr lang="en-US" i="1" dirty="0" err="1" smtClean="0">
                <a:latin typeface="+mj-lt"/>
              </a:rPr>
              <a:t>W∩A</a:t>
            </a:r>
            <a:r>
              <a:rPr lang="en-US" i="1" baseline="30000" dirty="0" err="1" smtClean="0">
                <a:latin typeface="+mj-lt"/>
              </a:rPr>
              <a:t>c</a:t>
            </a:r>
            <a:r>
              <a:rPr lang="en-US" i="1" dirty="0" smtClean="0">
                <a:latin typeface="+mj-lt"/>
              </a:rPr>
              <a:t>) = 204/1200 = 0.17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>
              <a:latin typeface="+mj-lt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CBC9C-13DF-426B-BAA4-F6DEDDA0A38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+mj-lt"/>
                <a:cs typeface="Arial" charset="0"/>
              </a:rPr>
              <a:t>Example 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In terms of probabilities, the previous table can now be rewritten as: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Joint probabilities (of what?) appear in the main body of the table (e.g. 0.24, 0.03).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Marginal probabilities (of what?) appear in the margin of the table (e.g. 0.8, 0.2).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A8F62C-C952-4E26-A596-80A5F5E1CA20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71800" y="2438400"/>
          <a:ext cx="4191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762000"/>
                <a:gridCol w="990600"/>
                <a:gridCol w="914400"/>
              </a:tblGrid>
              <a:tr h="37068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Offers made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Not offered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0.56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0.17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+mj-lt"/>
                <a:cs typeface="Arial" charset="0"/>
              </a:rPr>
              <a:t>Example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What will be </a:t>
            </a:r>
            <a:r>
              <a:rPr lang="en-US" altLang="en-US" i="1" dirty="0" err="1" smtClean="0">
                <a:latin typeface="+mj-lt"/>
              </a:rPr>
              <a:t>Pr</a:t>
            </a:r>
            <a:r>
              <a:rPr lang="en-US" altLang="en-US" i="1" dirty="0" smtClean="0">
                <a:latin typeface="+mj-lt"/>
              </a:rPr>
              <a:t>(A|M)</a:t>
            </a:r>
            <a:r>
              <a:rPr lang="en-US" altLang="en-US" dirty="0" smtClean="0">
                <a:latin typeface="+mj-lt"/>
              </a:rPr>
              <a:t>?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First of all, what does this mean?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This conditional probability tells us that we are concerned with admission status of only males!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We know that out of the 960 male candidates, 288 were offered admission. So probability that a male candidate is offered admission will be 288/960 = 0.3.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Also observe that: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06723E-FE32-4E07-93AD-98BABF05D4C3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/>
        </p:nvGraphicFramePr>
        <p:xfrm>
          <a:off x="2590801" y="4953000"/>
          <a:ext cx="5624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3" imgW="2641600" imgH="393700" progId="Equation.DSMT4">
                  <p:embed/>
                </p:oleObj>
              </mc:Choice>
              <mc:Fallback>
                <p:oleObj name="Equation" r:id="rId3" imgW="26416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4953000"/>
                        <a:ext cx="56245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+mj-lt"/>
                <a:cs typeface="Arial" charset="0"/>
              </a:rPr>
              <a:t>Example</a:t>
            </a: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Now, the numerator, </a:t>
            </a:r>
            <a:r>
              <a:rPr lang="en-US" altLang="en-US" i="1" smtClean="0">
                <a:latin typeface="+mj-lt"/>
              </a:rPr>
              <a:t>0.24</a:t>
            </a:r>
            <a:r>
              <a:rPr lang="en-US" altLang="en-US" smtClean="0">
                <a:latin typeface="+mj-lt"/>
              </a:rPr>
              <a:t> is the joint probability of events </a:t>
            </a:r>
            <a:r>
              <a:rPr lang="en-US" altLang="en-US" i="1" smtClean="0">
                <a:latin typeface="+mj-lt"/>
              </a:rPr>
              <a:t>A</a:t>
            </a:r>
            <a:r>
              <a:rPr lang="en-US" altLang="en-US" smtClean="0">
                <a:latin typeface="+mj-lt"/>
              </a:rPr>
              <a:t> and </a:t>
            </a:r>
            <a:r>
              <a:rPr lang="en-US" altLang="en-US" i="1" smtClean="0">
                <a:latin typeface="+mj-lt"/>
              </a:rPr>
              <a:t>M</a:t>
            </a:r>
            <a:r>
              <a:rPr lang="en-US" altLang="en-US" smtClean="0">
                <a:latin typeface="+mj-lt"/>
              </a:rPr>
              <a:t>. that is </a:t>
            </a:r>
            <a:r>
              <a:rPr lang="en-US" altLang="en-US" i="1" smtClean="0">
                <a:latin typeface="+mj-lt"/>
              </a:rPr>
              <a:t>Pr(A∩M) = 0.24</a:t>
            </a:r>
            <a:r>
              <a:rPr lang="en-US" altLang="en-US" smtClean="0">
                <a:latin typeface="+mj-lt"/>
              </a:rPr>
              <a:t>. And 0.8 is the marginal probability of the event </a:t>
            </a:r>
            <a:r>
              <a:rPr lang="en-US" altLang="en-US" i="1" smtClean="0">
                <a:latin typeface="+mj-lt"/>
              </a:rPr>
              <a:t>M</a:t>
            </a:r>
            <a:r>
              <a:rPr lang="en-US" altLang="en-US" smtClean="0">
                <a:latin typeface="+mj-lt"/>
              </a:rPr>
              <a:t>, i.e. </a:t>
            </a:r>
            <a:r>
              <a:rPr lang="en-US" altLang="en-US" i="1" smtClean="0">
                <a:latin typeface="+mj-lt"/>
              </a:rPr>
              <a:t>Pr(M) = 0.8</a:t>
            </a:r>
            <a:r>
              <a:rPr lang="en-US" altLang="en-US" smtClean="0">
                <a:latin typeface="+mj-lt"/>
              </a:rPr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This is, precisely, the definition of conditional probability.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Back to the problem at hand: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altLang="en-US" smtClean="0">
              <a:latin typeface="+mj-lt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65D1FA-E286-47C0-AA44-5E7752EFD1F8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2590801" y="2819400"/>
          <a:ext cx="27479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3" imgW="1511300" imgH="419100" progId="Equation.DSMT4">
                  <p:embed/>
                </p:oleObj>
              </mc:Choice>
              <mc:Fallback>
                <p:oleObj name="Equation" r:id="rId3" imgW="15113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819400"/>
                        <a:ext cx="27479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2514601" y="5105400"/>
          <a:ext cx="42021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5" imgW="2311400" imgH="419100" progId="Equation.DSMT4">
                  <p:embed/>
                </p:oleObj>
              </mc:Choice>
              <mc:Fallback>
                <p:oleObj name="Equation" r:id="rId5" imgW="23114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5105400"/>
                        <a:ext cx="42021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mtClean="0">
                <a:latin typeface="+mj-lt"/>
                <a:cs typeface="Arial" charset="0"/>
              </a:rPr>
              <a:t>Example: Conclusion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The probability of admission offer given the candidate is a male is 0.3, twice of 0.15 probability of admission offer given the candidate is a woman.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mtClean="0">
                <a:latin typeface="+mj-lt"/>
              </a:rPr>
              <a:t>Although the use of conditional probability does not, in itself, prove discrimination, there is support for the argument!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73DDAA-5937-4820-8812-B26116ED79E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 bwMode="auto">
          <a:xfrm>
            <a:off x="807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E67349-FF41-4CEE-BBF3-467633469E29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latin typeface="+mj-lt"/>
                <a:cs typeface="Arial" charset="0"/>
              </a:rPr>
              <a:t>Baye’s rule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Often we have initial guesses about an event from which we can calculate prior probabilities, using the usual probability theory.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Then, from sources such as data collection, sample, product field tests, we obtain more information about these events. 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 smtClean="0">
                <a:latin typeface="+mj-lt"/>
              </a:rPr>
              <a:t>Given, this new information, we can update our prior beliefs by calculating revised probabilities – this is called the posterior probability.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dirty="0" err="1" smtClean="0">
                <a:latin typeface="+mj-lt"/>
              </a:rPr>
              <a:t>Baye’s</a:t>
            </a:r>
            <a:r>
              <a:rPr lang="en-US" altLang="en-US" dirty="0" smtClean="0">
                <a:latin typeface="+mj-lt"/>
              </a:rPr>
              <a:t> rule is used to calculate the posterior probability if we have the initial belief (probability) and the additional sample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1796</Words>
  <Application>Microsoft Office PowerPoint</Application>
  <PresentationFormat>Widescreen</PresentationFormat>
  <Paragraphs>266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Equation</vt:lpstr>
      <vt:lpstr>Determining and inferring association</vt:lpstr>
      <vt:lpstr>Example </vt:lpstr>
      <vt:lpstr>Example</vt:lpstr>
      <vt:lpstr>Example </vt:lpstr>
      <vt:lpstr>Example </vt:lpstr>
      <vt:lpstr>Example</vt:lpstr>
      <vt:lpstr>Example</vt:lpstr>
      <vt:lpstr>Example: Conclusion</vt:lpstr>
      <vt:lpstr>Baye’s rule</vt:lpstr>
      <vt:lpstr>Baye’s rule</vt:lpstr>
      <vt:lpstr>Baye’s rule</vt:lpstr>
      <vt:lpstr>Baye’s rule</vt:lpstr>
      <vt:lpstr>Baye’s rule</vt:lpstr>
      <vt:lpstr>Baye’s rule</vt:lpstr>
      <vt:lpstr>Inferencing about association</vt:lpstr>
      <vt:lpstr>Example: Brand preferences </vt:lpstr>
      <vt:lpstr>Example: Brand preferences</vt:lpstr>
      <vt:lpstr>Example: Brand preferences</vt:lpstr>
      <vt:lpstr>Example: Brand preferences</vt:lpstr>
      <vt:lpstr>Chi-square distribution</vt:lpstr>
      <vt:lpstr>Example: Brand preference</vt:lpstr>
      <vt:lpstr>Chi-square distribution</vt:lpstr>
      <vt:lpstr>Chi-square distribution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119</cp:revision>
  <dcterms:created xsi:type="dcterms:W3CDTF">2010-07-04T10:42:44Z</dcterms:created>
  <dcterms:modified xsi:type="dcterms:W3CDTF">2021-10-08T05:23:14Z</dcterms:modified>
</cp:coreProperties>
</file>