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1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2393-DF86-481E-BEC0-780F61C4DB3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2393-DF86-481E-BEC0-780F61C4DB3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6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2393-DF86-481E-BEC0-780F61C4DB3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2393-DF86-481E-BEC0-780F61C4DB3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5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2393-DF86-481E-BEC0-780F61C4DB3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2393-DF86-481E-BEC0-780F61C4DB3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64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2393-DF86-481E-BEC0-780F61C4DB3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6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2393-DF86-481E-BEC0-780F61C4DB3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4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2393-DF86-481E-BEC0-780F61C4DB3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5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2393-DF86-481E-BEC0-780F61C4DB3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2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A2393-DF86-481E-BEC0-780F61C4DB3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7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2393-DF86-481E-BEC0-780F61C4DB3E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AD2FB-5BFA-4E20-BC88-E8957A247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9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Demand response curve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Relationship between Price and Demand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9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Estimation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Assume that we conduct an market experiment where we offer different prices and check the realized demand at that time.</a:t>
            </a:r>
          </a:p>
          <a:p>
            <a:r>
              <a:rPr lang="en-IN" dirty="0" smtClean="0"/>
              <a:t>So we have the price offered and the corresponding demand values. </a:t>
            </a:r>
          </a:p>
          <a:p>
            <a:r>
              <a:rPr lang="en-IN" dirty="0" smtClean="0"/>
              <a:t>Price can be considered as an explanatory variable and the demand can be considered to be the dependent variable. </a:t>
            </a:r>
          </a:p>
          <a:p>
            <a:endParaRPr lang="en-IN" dirty="0"/>
          </a:p>
          <a:p>
            <a:r>
              <a:rPr lang="en-IN" dirty="0" smtClean="0"/>
              <a:t>Can we estimate the slope and the elasticity?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35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demand response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SLR model can help identify </a:t>
            </a:r>
            <a:r>
              <a:rPr lang="en-IN" i="1" dirty="0" smtClean="0"/>
              <a:t>D</a:t>
            </a:r>
            <a:r>
              <a:rPr lang="en-IN" i="1" baseline="-25000" dirty="0" smtClean="0"/>
              <a:t>0</a:t>
            </a:r>
            <a:r>
              <a:rPr lang="en-IN" dirty="0" smtClean="0"/>
              <a:t> (y-intercept) and </a:t>
            </a:r>
            <a:r>
              <a:rPr lang="en-IN" i="1" dirty="0" smtClean="0"/>
              <a:t>m</a:t>
            </a:r>
            <a:r>
              <a:rPr lang="en-IN" dirty="0" smtClean="0"/>
              <a:t> (the slope). </a:t>
            </a:r>
          </a:p>
          <a:p>
            <a:r>
              <a:rPr lang="en-IN" dirty="0" smtClean="0"/>
              <a:t>The SLR can tell us if the linear relationship is a good fit for the data available from the market experiment. </a:t>
            </a:r>
          </a:p>
          <a:p>
            <a:endParaRPr lang="en-IN" dirty="0"/>
          </a:p>
          <a:p>
            <a:r>
              <a:rPr lang="en-IN" dirty="0" smtClean="0"/>
              <a:t>Please see the data and the corresponding SLR model.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7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Simple Regression Model</a:t>
            </a:r>
            <a:endParaRPr lang="en-US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>
                <a:normAutofit/>
              </a:bodyPr>
              <a:lstStyle/>
              <a:p>
                <a:pPr marL="0" indent="0" eaLnBrk="1" hangingPunct="1">
                  <a:buNone/>
                </a:pPr>
                <a:r>
                  <a:rPr lang="en-US" altLang="en-US" dirty="0" smtClean="0">
                    <a:solidFill>
                      <a:srgbClr val="FF0000"/>
                    </a:solidFill>
                  </a:rPr>
                  <a:t>Linear on Average</a:t>
                </a:r>
              </a:p>
              <a:p>
                <a:pPr eaLnBrk="1" hangingPunct="1"/>
                <a:endParaRPr lang="en-US" altLang="en-US" dirty="0">
                  <a:solidFill>
                    <a:srgbClr val="FF9900"/>
                  </a:solidFill>
                </a:endParaRPr>
              </a:p>
              <a:p>
                <a:pPr eaLnBrk="1" hangingPunct="1">
                  <a:buClr>
                    <a:srgbClr val="669900"/>
                  </a:buClr>
                  <a:buFont typeface="Wingdings" panose="05000000000000000000" pitchFamily="2" charset="2"/>
                  <a:buChar char="§"/>
                </a:pPr>
                <a:r>
                  <a:rPr lang="en-US" altLang="en-US" dirty="0" smtClean="0"/>
                  <a:t>The equation of the SRM describes how the conditional mean of </a:t>
                </a:r>
                <a:r>
                  <a:rPr lang="en-US" altLang="en-US" i="1" dirty="0" smtClean="0"/>
                  <a:t>Y</a:t>
                </a:r>
                <a:r>
                  <a:rPr lang="en-US" altLang="en-US" dirty="0" smtClean="0"/>
                  <a:t> depends on </a:t>
                </a:r>
                <a:r>
                  <a:rPr lang="en-US" altLang="en-US" i="1" dirty="0" smtClean="0"/>
                  <a:t>X</a:t>
                </a:r>
                <a:r>
                  <a:rPr lang="en-US" altLang="en-US" dirty="0" smtClean="0"/>
                  <a:t>.</a:t>
                </a:r>
              </a:p>
              <a:p>
                <a:pPr eaLnBrk="1" hangingPunct="1">
                  <a:buClr>
                    <a:srgbClr val="669900"/>
                  </a:buClr>
                  <a:buFont typeface="Wingdings" panose="05000000000000000000" pitchFamily="2" charset="2"/>
                  <a:buChar char="§"/>
                </a:pPr>
                <a:endParaRPr lang="en-US" altLang="en-US" dirty="0" smtClean="0"/>
              </a:p>
              <a:p>
                <a:pPr eaLnBrk="1" hangingPunct="1">
                  <a:buClr>
                    <a:srgbClr val="669900"/>
                  </a:buClr>
                  <a:buFont typeface="Wingdings" panose="05000000000000000000" pitchFamily="2" charset="2"/>
                  <a:buChar char="§"/>
                </a:pPr>
                <a:r>
                  <a:rPr lang="en-US" altLang="en-US" dirty="0" smtClean="0"/>
                  <a:t>The SRM shows that these means lie on a line with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 smtClean="0"/>
                  <a:t> and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dirty="0" smtClean="0"/>
              </a:p>
              <a:p>
                <a:pPr marL="0" indent="0" eaLnBrk="1" hangingPunct="1">
                  <a:buClr>
                    <a:srgbClr val="669900"/>
                  </a:buClr>
                  <a:buNone/>
                </a:pPr>
                <a:endParaRPr lang="en-US" altLang="en-US" dirty="0"/>
              </a:p>
              <a:p>
                <a:pPr marL="0" indent="0" eaLnBrk="1" hangingPunct="1">
                  <a:buClr>
                    <a:srgbClr val="6699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dirty="0" smtClean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15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Simple Regression Model</a:t>
            </a:r>
            <a:endParaRPr lang="en-US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>
                <a:normAutofit/>
              </a:bodyPr>
              <a:lstStyle/>
              <a:p>
                <a:pPr marL="0" indent="0" eaLnBrk="1" hangingPunct="1">
                  <a:buNone/>
                </a:pPr>
                <a:r>
                  <a:rPr lang="en-US" altLang="en-US" dirty="0" smtClean="0">
                    <a:solidFill>
                      <a:srgbClr val="FF0000"/>
                    </a:solidFill>
                  </a:rPr>
                  <a:t>Deviations from the Mean</a:t>
                </a:r>
              </a:p>
              <a:p>
                <a:pPr eaLnBrk="1" hangingPunct="1"/>
                <a:endParaRPr lang="en-US" altLang="en-US" dirty="0">
                  <a:solidFill>
                    <a:srgbClr val="FF9900"/>
                  </a:solidFill>
                </a:endParaRPr>
              </a:p>
              <a:p>
                <a:pPr eaLnBrk="1" hangingPunct="1">
                  <a:buClr>
                    <a:srgbClr val="669900"/>
                  </a:buClr>
                  <a:buFont typeface="Wingdings" panose="05000000000000000000" pitchFamily="2" charset="2"/>
                  <a:buChar char="§"/>
                </a:pPr>
                <a:r>
                  <a:rPr lang="en-US" altLang="en-US" dirty="0" smtClean="0"/>
                  <a:t>The deviations of responses around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en-US" dirty="0" smtClean="0"/>
                  <a:t> are called errors.</a:t>
                </a:r>
              </a:p>
              <a:p>
                <a:pPr eaLnBrk="1" hangingPunct="1">
                  <a:buClr>
                    <a:srgbClr val="669900"/>
                  </a:buClr>
                </a:pPr>
                <a:endParaRPr lang="en-US" altLang="en-US" dirty="0" smtClean="0"/>
              </a:p>
              <a:p>
                <a:pPr eaLnBrk="1" hangingPunct="1">
                  <a:buClr>
                    <a:srgbClr val="669900"/>
                  </a:buClr>
                  <a:buFont typeface="Wingdings" panose="05000000000000000000" pitchFamily="2" charset="2"/>
                  <a:buChar char="§"/>
                </a:pPr>
                <a:r>
                  <a:rPr lang="en-US" altLang="en-US" dirty="0" smtClean="0"/>
                  <a:t>Error, is denoted by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en-US" dirty="0" smtClean="0"/>
                  <a:t>,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dirty="0" smtClean="0"/>
                  <a:t>.</a:t>
                </a: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Simple Regression Model</a:t>
            </a:r>
            <a:endParaRPr lang="en-US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eaLnBrk="1" hangingPunct="1">
                  <a:buNone/>
                </a:pPr>
                <a:r>
                  <a:rPr lang="en-US" altLang="en-US" dirty="0" smtClean="0">
                    <a:solidFill>
                      <a:srgbClr val="FF0000"/>
                    </a:solidFill>
                  </a:rPr>
                  <a:t>Deviations from the Mean</a:t>
                </a:r>
              </a:p>
              <a:p>
                <a:pPr eaLnBrk="1" hangingPunct="1"/>
                <a:endParaRPr lang="en-US" altLang="en-US" dirty="0">
                  <a:solidFill>
                    <a:srgbClr val="FF9900"/>
                  </a:solidFill>
                </a:endParaRPr>
              </a:p>
              <a:p>
                <a:pPr eaLnBrk="1" hangingPunct="1"/>
                <a:r>
                  <a:rPr lang="en-US" altLang="en-US" dirty="0"/>
                  <a:t>The SRM makes three assumptions </a:t>
                </a:r>
                <a:r>
                  <a:rPr lang="en-US" altLang="en-US" dirty="0" smtClean="0"/>
                  <a:t>about the error term</a:t>
                </a:r>
                <a:endParaRPr lang="en-US" altLang="en-US" dirty="0"/>
              </a:p>
              <a:p>
                <a:pPr eaLnBrk="1" hangingPunct="1">
                  <a:buClr>
                    <a:srgbClr val="669900"/>
                  </a:buClr>
                  <a:buFont typeface="Arial" panose="020B0604020202020204" pitchFamily="34" charset="0"/>
                  <a:buAutoNum type="arabicPeriod"/>
                </a:pPr>
                <a:endParaRPr lang="en-US" altLang="en-US" dirty="0" smtClean="0"/>
              </a:p>
              <a:p>
                <a:pPr marL="361950" indent="-361950" eaLnBrk="1" hangingPunct="1">
                  <a:buClr>
                    <a:srgbClr val="669900"/>
                  </a:buClr>
                  <a:buFont typeface="Arial" panose="020B0604020202020204" pitchFamily="34" charset="0"/>
                  <a:buAutoNum type="arabicPeriod"/>
                </a:pPr>
                <a:r>
                  <a:rPr lang="en-US" altLang="en-US" dirty="0" smtClean="0"/>
                  <a:t>Independent.  Errors are independent of each other.</a:t>
                </a:r>
              </a:p>
              <a:p>
                <a:pPr marL="361950" indent="-361950" eaLnBrk="1" hangingPunct="1">
                  <a:buClr>
                    <a:srgbClr val="669900"/>
                  </a:buClr>
                  <a:buFont typeface="Arial" panose="020B0604020202020204" pitchFamily="34" charset="0"/>
                  <a:buAutoNum type="arabicPeriod"/>
                </a:pPr>
                <a:r>
                  <a:rPr lang="en-US" altLang="en-US" dirty="0" smtClean="0"/>
                  <a:t>Equal variance.  All errors have the same variance,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en-US" dirty="0" smtClean="0"/>
                  <a:t>.</a:t>
                </a:r>
              </a:p>
              <a:p>
                <a:pPr marL="361950" indent="-361950" eaLnBrk="1" hangingPunct="1">
                  <a:buClr>
                    <a:srgbClr val="669900"/>
                  </a:buClr>
                  <a:buFont typeface="Arial" panose="020B0604020202020204" pitchFamily="34" charset="0"/>
                  <a:buAutoNum type="arabicPeriod"/>
                </a:pPr>
                <a:r>
                  <a:rPr lang="en-US" altLang="en-US" dirty="0" smtClean="0"/>
                  <a:t>Normal.  The errors are normally distributed.</a:t>
                </a:r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7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Simple Regression Model</a:t>
            </a:r>
            <a:endParaRPr lang="en-US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100000"/>
                  </a:lnSpc>
                  <a:buClr>
                    <a:srgbClr val="669900"/>
                  </a:buClr>
                </a:pPr>
                <a:r>
                  <a:rPr lang="en-US" altLang="en-US" dirty="0" smtClean="0"/>
                  <a:t>Observed values of the response Y are linearly related to the values of the explanatory variable X by the equation</a:t>
                </a:r>
              </a:p>
              <a:p>
                <a:pPr marL="0" indent="0" eaLnBrk="1" hangingPunct="1">
                  <a:lnSpc>
                    <a:spcPct val="100000"/>
                  </a:lnSpc>
                  <a:buClr>
                    <a:srgbClr val="669900"/>
                  </a:buClr>
                  <a:buNone/>
                </a:pPr>
                <a:endParaRPr lang="en-US" altLang="en-US" b="0" i="1" dirty="0" smtClean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00000"/>
                  </a:lnSpc>
                  <a:buClr>
                    <a:srgbClr val="66990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sSubSup>
                        <m:sSub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 smtClean="0"/>
              </a:p>
              <a:p>
                <a:pPr marL="0" indent="0" eaLnBrk="1" hangingPunct="1">
                  <a:lnSpc>
                    <a:spcPct val="100000"/>
                  </a:lnSpc>
                  <a:buClr>
                    <a:srgbClr val="669900"/>
                  </a:buClr>
                  <a:buNone/>
                </a:pPr>
                <a:r>
                  <a:rPr lang="en-US" altLang="en-US" dirty="0"/>
                  <a:t> </a:t>
                </a:r>
                <a:r>
                  <a:rPr lang="en-US" altLang="en-US" dirty="0" smtClean="0"/>
                  <a:t>                                                              </a:t>
                </a:r>
                <a:endParaRPr lang="en-US" altLang="en-US" sz="2400" i="1" dirty="0"/>
              </a:p>
              <a:p>
                <a:pPr eaLnBrk="1" hangingPunct="1">
                  <a:lnSpc>
                    <a:spcPct val="100000"/>
                  </a:lnSpc>
                  <a:buClr>
                    <a:srgbClr val="669900"/>
                  </a:buClr>
                </a:pPr>
                <a:r>
                  <a:rPr lang="en-US" altLang="en-US" sz="2400" dirty="0"/>
                  <a:t>The observations are independent of one another, have </a:t>
                </a:r>
                <a:r>
                  <a:rPr lang="en-US" altLang="en-US" sz="2400" dirty="0" smtClean="0"/>
                  <a:t>equal </a:t>
                </a:r>
                <a:r>
                  <a:rPr lang="en-US" altLang="en-US" sz="2400" dirty="0"/>
                  <a:t>variance around the regression line, and are normally </a:t>
                </a:r>
                <a:r>
                  <a:rPr lang="en-US" altLang="en-US" sz="2400" dirty="0" smtClean="0"/>
                  <a:t>distributed </a:t>
                </a:r>
                <a:r>
                  <a:rPr lang="en-US" altLang="en-US" sz="2400" dirty="0"/>
                  <a:t>around the regression line.</a:t>
                </a:r>
                <a:endParaRPr lang="en-US" altLang="en-US" dirty="0" smtClean="0"/>
              </a:p>
            </p:txBody>
          </p:sp>
        </mc:Choice>
        <mc:Fallback xmlns=""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07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Constant elasticity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constant elasticity model is not linear.</a:t>
            </a:r>
          </a:p>
          <a:p>
            <a:r>
              <a:rPr lang="en-US" altLang="en-US" dirty="0"/>
              <a:t>Transformations allow the use of regression analysis to describe a curved pattern.</a:t>
            </a:r>
          </a:p>
          <a:p>
            <a:r>
              <a:rPr lang="en-IN" dirty="0" smtClean="0"/>
              <a:t>Select the correct transformation --  </a:t>
            </a:r>
          </a:p>
        </p:txBody>
      </p:sp>
      <p:pic>
        <p:nvPicPr>
          <p:cNvPr id="4" name="Picture 7" descr="515_Figure_20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1" y="3195639"/>
            <a:ext cx="3541713" cy="25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765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Constant elasticity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Log-log transformation can convert the relationship to a linear one. And we get: 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𝐿𝑜𝑔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dirty="0"/>
              </a:p>
              <a:p>
                <a:endParaRPr lang="en-IN" dirty="0"/>
              </a:p>
              <a:p>
                <a:r>
                  <a:rPr lang="en-IN" dirty="0"/>
                  <a:t>An example of this is available in the Excel sheet. </a:t>
                </a:r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70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economics 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253" y="1835942"/>
            <a:ext cx="5362576" cy="4369507"/>
          </a:xfrm>
        </p:spPr>
      </p:pic>
    </p:spTree>
    <p:extLst>
      <p:ext uri="{BB962C8B-B14F-4D97-AF65-F5344CB8AC3E}">
        <p14:creationId xmlns:p14="http://schemas.microsoft.com/office/powerpoint/2010/main" val="121702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Demand response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 Function that describes how demand for a product </a:t>
            </a:r>
            <a:r>
              <a:rPr lang="en-US" altLang="ko-KR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D(p</a:t>
            </a:r>
            <a:r>
              <a:rPr lang="en-US" altLang="ko-KR" i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varies as a function of its price</a:t>
            </a:r>
          </a:p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Similar to the Demand curve in Economics, but for a single seller, in a single market</a:t>
            </a:r>
          </a:p>
          <a:p>
            <a:r>
              <a:rPr lang="en-IN" dirty="0" smtClean="0"/>
              <a:t>Four 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Non-negative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Continuous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Differentiable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/>
              <a:t>Downward sloping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4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Price sensitivity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Slope – </a:t>
                </a:r>
              </a:p>
              <a:p>
                <a:pPr lvl="0"/>
                <a:r>
                  <a:rPr lang="en-US" dirty="0" smtClean="0"/>
                  <a:t>Measures how demand changes in response to a price change</a:t>
                </a:r>
              </a:p>
              <a:p>
                <a:pPr marL="0" lv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lvl="0"/>
                <a:endParaRPr lang="en-US" dirty="0" smtClean="0"/>
              </a:p>
              <a:p>
                <a:pPr lvl="0"/>
                <a:r>
                  <a:rPr lang="en-US" dirty="0" smtClean="0"/>
                  <a:t>p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&gt; p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implies that D(p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 &lt; D(p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), hence Slope is always negative.</a:t>
                </a:r>
              </a:p>
              <a:p>
                <a:pPr lvl="0"/>
                <a:r>
                  <a:rPr lang="en-US" dirty="0" smtClean="0"/>
                  <a:t>Slope can be used as a local estimator of demand change for a small change in price.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01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Price sensitivity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Elasticity</a:t>
                </a:r>
              </a:p>
              <a:p>
                <a:pPr lvl="0"/>
                <a:r>
                  <a:rPr lang="en-US" dirty="0" smtClean="0"/>
                  <a:t>Ratio of the percentage change in demand to the percentage change in price</a:t>
                </a:r>
                <a:endParaRPr lang="en-US" dirty="0"/>
              </a:p>
              <a:p>
                <a:pPr lvl="0"/>
                <a:endParaRPr lang="en-US" i="1" dirty="0" smtClean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=−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)−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)]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endParaRPr lang="en-US" dirty="0" smtClean="0"/>
              </a:p>
              <a:p>
                <a:pPr lvl="0"/>
                <a:r>
                  <a:rPr lang="en-US" dirty="0" smtClean="0"/>
                  <a:t>Unlike slope, elasticity is independent of units</a:t>
                </a:r>
                <a:endParaRPr lang="en-US" dirty="0"/>
              </a:p>
              <a:p>
                <a:pPr lvl="0"/>
                <a:endParaRPr lang="en-US" dirty="0" smtClean="0"/>
              </a:p>
              <a:p>
                <a:pPr lvl="0"/>
                <a:r>
                  <a:rPr lang="en-US" dirty="0" smtClean="0"/>
                  <a:t>Elasticity of 1.2 means that a 10% reduction in price will yield a 20% increase in sales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26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Elasticity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552744"/>
              </p:ext>
            </p:extLst>
          </p:nvPr>
        </p:nvGraphicFramePr>
        <p:xfrm>
          <a:off x="1097280" y="2066925"/>
          <a:ext cx="100584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3352800"/>
                <a:gridCol w="3352800"/>
              </a:tblGrid>
              <a:tr h="150179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 term elasticity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 term</a:t>
                      </a:r>
                      <a:r>
                        <a:rPr lang="en-US" baseline="0" dirty="0" smtClean="0"/>
                        <a:t> elasticity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Airline Travel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Movies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0" dirty="0" smtClean="0"/>
                        <a:t> two-wheeler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08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response curve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Simplest Price Response Curve: </a:t>
                </a:r>
              </a:p>
              <a:p>
                <a:pPr marL="0" indent="0">
                  <a:buNone/>
                </a:pPr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IN" b="0" dirty="0" smtClean="0"/>
              </a:p>
              <a:p>
                <a:pPr marL="0" indent="0">
                  <a:buNone/>
                </a:pPr>
                <a:r>
                  <a:rPr lang="en-IN" dirty="0" smtClean="0"/>
                  <a:t>where, </a:t>
                </a:r>
                <a:r>
                  <a:rPr lang="en-IN" i="1" dirty="0" smtClean="0"/>
                  <a:t>D</a:t>
                </a:r>
                <a:r>
                  <a:rPr lang="en-IN" i="1" baseline="-25000" dirty="0" smtClean="0"/>
                  <a:t>0</a:t>
                </a:r>
                <a:r>
                  <a:rPr lang="en-IN" dirty="0" smtClean="0"/>
                  <a:t> is the demand at price = 0 (this is called the market size) and </a:t>
                </a:r>
                <a:r>
                  <a:rPr lang="en-IN" i="1" dirty="0" smtClean="0"/>
                  <a:t>m</a:t>
                </a:r>
                <a:r>
                  <a:rPr lang="en-IN" dirty="0" smtClean="0"/>
                  <a:t> is the slope.</a:t>
                </a:r>
              </a:p>
              <a:p>
                <a:r>
                  <a:rPr lang="en-IN" dirty="0" smtClean="0"/>
                  <a:t>The price at which demand = 0 is called the satiating price,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The elasticity of this curve is 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We see that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when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𝐴𝑛𝑑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→∞.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30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Constant elasticity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After algebraic transition, the constant elasticity curve is given by: </a:t>
                </a:r>
              </a:p>
              <a:p>
                <a:pPr marL="0" indent="0">
                  <a:buNone/>
                </a:pPr>
                <a:endParaRPr lang="en-I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IN" dirty="0"/>
                  <a:t>w</a:t>
                </a:r>
                <a:r>
                  <a:rPr lang="en-IN" dirty="0" smtClean="0"/>
                  <a:t>here C is a constant (it is the Demand when price = 1).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 smtClean="0"/>
                  <a:t>It is not guaranteed that the demand is either finite or satiated (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→∞,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→0.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𝐴𝑙𝑠𝑜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𝑎𝑛𝑦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</m:oMath>
                </a14:m>
                <a:endParaRPr lang="en-US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Revenue is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64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Constant elasticity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We notice that: </a:t>
                </a:r>
              </a:p>
              <a:p>
                <a:r>
                  <a:rPr lang="en-IN" dirty="0" smtClean="0"/>
                  <a:t>When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 smtClean="0"/>
                  <a:t>, (inelastic product demand) the revenue can be increased by simply increasing the prices. </a:t>
                </a:r>
              </a:p>
              <a:p>
                <a:r>
                  <a:rPr lang="en-IN" dirty="0" smtClean="0"/>
                  <a:t>When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 </m:t>
                    </m:r>
                  </m:oMath>
                </a14:m>
                <a:r>
                  <a:rPr lang="en-US" dirty="0" smtClean="0"/>
                  <a:t>(elastic demand) the revenue can only be increased by setting price close to zero.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56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462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Cambria Math</vt:lpstr>
      <vt:lpstr>Wingdings</vt:lpstr>
      <vt:lpstr>Office Theme</vt:lpstr>
      <vt:lpstr>Demand response curve</vt:lpstr>
      <vt:lpstr>Basic economics </vt:lpstr>
      <vt:lpstr>Demand response curve</vt:lpstr>
      <vt:lpstr>Price sensitivity</vt:lpstr>
      <vt:lpstr>Price sensitivity</vt:lpstr>
      <vt:lpstr>Elasticity</vt:lpstr>
      <vt:lpstr>Linear response curve </vt:lpstr>
      <vt:lpstr>Constant elasticity curve</vt:lpstr>
      <vt:lpstr>Constant elasticity curve</vt:lpstr>
      <vt:lpstr>Estimation problem</vt:lpstr>
      <vt:lpstr>Linear demand response curve</vt:lpstr>
      <vt:lpstr>Simple Regression Model</vt:lpstr>
      <vt:lpstr>Simple Regression Model</vt:lpstr>
      <vt:lpstr>Simple Regression Model</vt:lpstr>
      <vt:lpstr>Simple Regression Model</vt:lpstr>
      <vt:lpstr>Constant elasticity model</vt:lpstr>
      <vt:lpstr>Constant elasticity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response curve</dc:title>
  <dc:creator>RRahul Marathe</dc:creator>
  <cp:lastModifiedBy>Admin</cp:lastModifiedBy>
  <cp:revision>16</cp:revision>
  <dcterms:created xsi:type="dcterms:W3CDTF">2021-11-26T06:47:12Z</dcterms:created>
  <dcterms:modified xsi:type="dcterms:W3CDTF">2021-11-29T04:59:57Z</dcterms:modified>
</cp:coreProperties>
</file>