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7" r:id="rId9"/>
    <p:sldId id="268" r:id="rId10"/>
    <p:sldId id="269" r:id="rId11"/>
    <p:sldId id="271" r:id="rId12"/>
    <p:sldId id="274" r:id="rId13"/>
    <p:sldId id="275" r:id="rId14"/>
    <p:sldId id="277" r:id="rId15"/>
    <p:sldId id="284" r:id="rId16"/>
    <p:sldId id="286" r:id="rId17"/>
    <p:sldId id="289" r:id="rId18"/>
    <p:sldId id="290" r:id="rId19"/>
    <p:sldId id="295" r:id="rId20"/>
    <p:sldId id="296" r:id="rId21"/>
    <p:sldId id="291" r:id="rId22"/>
    <p:sldId id="297" r:id="rId23"/>
    <p:sldId id="292" r:id="rId24"/>
    <p:sldId id="293" r:id="rId25"/>
    <p:sldId id="29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86B8-B0F7-4FE5-9615-14209A56E49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9B3C-9964-45C7-9E32-1EFC466C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7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86B8-B0F7-4FE5-9615-14209A56E49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9B3C-9964-45C7-9E32-1EFC466C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5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86B8-B0F7-4FE5-9615-14209A56E49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9B3C-9964-45C7-9E32-1EFC466C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8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86B8-B0F7-4FE5-9615-14209A56E49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9B3C-9964-45C7-9E32-1EFC466C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2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86B8-B0F7-4FE5-9615-14209A56E49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9B3C-9964-45C7-9E32-1EFC466C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5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86B8-B0F7-4FE5-9615-14209A56E49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9B3C-9964-45C7-9E32-1EFC466C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7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86B8-B0F7-4FE5-9615-14209A56E49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9B3C-9964-45C7-9E32-1EFC466C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3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86B8-B0F7-4FE5-9615-14209A56E49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9B3C-9964-45C7-9E32-1EFC466C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1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86B8-B0F7-4FE5-9615-14209A56E49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9B3C-9964-45C7-9E32-1EFC466C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7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86B8-B0F7-4FE5-9615-14209A56E49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9B3C-9964-45C7-9E32-1EFC466C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2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86B8-B0F7-4FE5-9615-14209A56E49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89B3C-9964-45C7-9E32-1EFC466C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1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A86B8-B0F7-4FE5-9615-14209A56E49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89B3C-9964-45C7-9E32-1EFC466C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0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600" dirty="0" smtClean="0">
                <a:latin typeface="+mn-lt"/>
              </a:rPr>
              <a:t>Multiple Regression</a:t>
            </a:r>
            <a:endParaRPr lang="en-US" sz="46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10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</a:pPr>
            <a:r>
              <a:rPr lang="en-US" altLang="en-US" dirty="0">
                <a:solidFill>
                  <a:srgbClr val="FF9900"/>
                </a:solidFill>
              </a:rPr>
              <a:t>Calibration Plot</a:t>
            </a:r>
            <a:endParaRPr lang="en-US" altLang="en-US" i="1" baseline="-25000" dirty="0">
              <a:solidFill>
                <a:srgbClr val="FF9900"/>
              </a:solidFill>
            </a:endParaRPr>
          </a:p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</a:pPr>
            <a:endParaRPr lang="en-US" altLang="en-US" i="1" baseline="-25000" dirty="0">
              <a:solidFill>
                <a:srgbClr val="FF9900"/>
              </a:solidFill>
            </a:endParaRPr>
          </a:p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 smtClean="0"/>
              <a:t>Calibration plot:  scatterplot of the response     on the fitted values   .</a:t>
            </a:r>
          </a:p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i="1" dirty="0" smtClean="0"/>
              <a:t>R</a:t>
            </a:r>
            <a:r>
              <a:rPr lang="en-US" altLang="en-US" baseline="30000" dirty="0" smtClean="0"/>
              <a:t>2 </a:t>
            </a:r>
            <a:r>
              <a:rPr lang="en-US" altLang="en-US" dirty="0" smtClean="0"/>
              <a:t>is the correlation between    and   ; the tighter data cluster along the diagonal line in the calibration plot, the larger the </a:t>
            </a:r>
            <a:r>
              <a:rPr lang="en-US" altLang="en-US" i="1" dirty="0" smtClean="0"/>
              <a:t>R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value.</a:t>
            </a:r>
            <a:endParaRPr lang="en-US" altLang="en-US" dirty="0">
              <a:solidFill>
                <a:srgbClr val="FF9900"/>
              </a:solidFill>
            </a:endParaRPr>
          </a:p>
        </p:txBody>
      </p:sp>
      <p:graphicFrame>
        <p:nvGraphicFramePr>
          <p:cNvPr id="1536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475273"/>
              </p:ext>
            </p:extLst>
          </p:nvPr>
        </p:nvGraphicFramePr>
        <p:xfrm>
          <a:off x="5435246" y="3737867"/>
          <a:ext cx="3270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Equation" r:id="rId3" imgW="139579" imgH="164957" progId="Equation.3">
                  <p:embed/>
                </p:oleObj>
              </mc:Choice>
              <mc:Fallback>
                <p:oleObj name="Equation" r:id="rId3" imgW="139579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246" y="3737867"/>
                        <a:ext cx="32702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24908"/>
              </p:ext>
            </p:extLst>
          </p:nvPr>
        </p:nvGraphicFramePr>
        <p:xfrm>
          <a:off x="4687224" y="3674240"/>
          <a:ext cx="3413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Equation" r:id="rId5" imgW="139639" imgH="203112" progId="Equation.3">
                  <p:embed/>
                </p:oleObj>
              </mc:Choice>
              <mc:Fallback>
                <p:oleObj name="Equation" r:id="rId5" imgW="13963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224" y="3674240"/>
                        <a:ext cx="34131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841659"/>
              </p:ext>
            </p:extLst>
          </p:nvPr>
        </p:nvGraphicFramePr>
        <p:xfrm>
          <a:off x="6622230" y="2751443"/>
          <a:ext cx="3270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Equation" r:id="rId7" imgW="139579" imgH="164957" progId="Equation.3">
                  <p:embed/>
                </p:oleObj>
              </mc:Choice>
              <mc:Fallback>
                <p:oleObj name="Equation" r:id="rId7" imgW="139579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2230" y="2751443"/>
                        <a:ext cx="32702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59189"/>
              </p:ext>
            </p:extLst>
          </p:nvPr>
        </p:nvGraphicFramePr>
        <p:xfrm>
          <a:off x="9370136" y="2673348"/>
          <a:ext cx="3413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name="Equation" r:id="rId9" imgW="139639" imgH="203112" progId="Equation.3">
                  <p:embed/>
                </p:oleObj>
              </mc:Choice>
              <mc:Fallback>
                <p:oleObj name="Equation" r:id="rId9" imgW="13963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0136" y="2673348"/>
                        <a:ext cx="34131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Rectangle 2"/>
          <p:cNvSpPr>
            <a:spLocks noChangeArrowheads="1"/>
          </p:cNvSpPr>
          <p:nvPr/>
        </p:nvSpPr>
        <p:spPr bwMode="auto">
          <a:xfrm>
            <a:off x="838200" y="303213"/>
            <a:ext cx="83058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60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 sz="360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360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360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360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99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dirty="0" smtClean="0">
                <a:solidFill>
                  <a:schemeClr val="tx1"/>
                </a:solidFill>
                <a:latin typeface="+mn-lt"/>
              </a:rPr>
              <a:t>Interpreting </a:t>
            </a:r>
            <a:r>
              <a:rPr lang="en-US" altLang="en-US" sz="4000" dirty="0">
                <a:solidFill>
                  <a:schemeClr val="tx1"/>
                </a:solidFill>
                <a:latin typeface="+mn-lt"/>
              </a:rPr>
              <a:t>Multiple Regression</a:t>
            </a:r>
          </a:p>
        </p:txBody>
      </p:sp>
    </p:spTree>
    <p:extLst>
      <p:ext uri="{BB962C8B-B14F-4D97-AF65-F5344CB8AC3E}">
        <p14:creationId xmlns:p14="http://schemas.microsoft.com/office/powerpoint/2010/main" val="25427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Interpreting Multiple Regression</a:t>
            </a:r>
            <a:endParaRPr lang="en-US" altLang="en-US" sz="32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</a:pPr>
            <a:r>
              <a:rPr lang="en-US" altLang="en-US" dirty="0">
                <a:solidFill>
                  <a:srgbClr val="FF9900"/>
                </a:solidFill>
              </a:rPr>
              <a:t>Marginal and Partial Slopes</a:t>
            </a:r>
            <a:endParaRPr lang="en-US" altLang="en-US" i="1" baseline="-25000" dirty="0">
              <a:solidFill>
                <a:srgbClr val="FF9900"/>
              </a:solidFill>
            </a:endParaRPr>
          </a:p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</a:pPr>
            <a:endParaRPr lang="en-US" altLang="en-US" i="1" baseline="-25000" dirty="0">
              <a:solidFill>
                <a:srgbClr val="FF9900"/>
              </a:solidFill>
            </a:endParaRPr>
          </a:p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 smtClean="0"/>
              <a:t>Partial slope: slope of an explanatory variable in a multiple regression that statistically excludes the effects of other explanatory variables.</a:t>
            </a:r>
          </a:p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 smtClean="0"/>
              <a:t>Marginal slope:  slope of an explanatory variable in a simple regression.</a:t>
            </a:r>
            <a:endParaRPr lang="en-US" altLang="en-US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4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Interpreting Multiple Regression</a:t>
            </a:r>
            <a:endParaRPr lang="en-US" altLang="en-US" sz="32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</a:pPr>
            <a:r>
              <a:rPr lang="en-US" altLang="en-US" sz="3200" dirty="0">
                <a:solidFill>
                  <a:srgbClr val="FF9900"/>
                </a:solidFill>
              </a:rPr>
              <a:t>Marginal and Partial Slopes</a:t>
            </a:r>
            <a:endParaRPr lang="en-US" altLang="en-US" sz="3200" i="1" baseline="-25000" dirty="0">
              <a:solidFill>
                <a:srgbClr val="FF9900"/>
              </a:solidFill>
            </a:endParaRPr>
          </a:p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</a:pPr>
            <a:endParaRPr lang="en-US" altLang="en-US" sz="3200" i="1" baseline="-25000" dirty="0">
              <a:solidFill>
                <a:srgbClr val="FF9900"/>
              </a:solidFill>
            </a:endParaRPr>
          </a:p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 smtClean="0"/>
              <a:t>Partial and marginal slopes only agree when the explanatory variables are uncorrelated.</a:t>
            </a:r>
          </a:p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 smtClean="0"/>
              <a:t>In this example they do not agree.  For instance, the marginal slope for </a:t>
            </a:r>
            <a:r>
              <a:rPr lang="en-US" altLang="en-US" i="1" dirty="0" smtClean="0"/>
              <a:t>Competitors</a:t>
            </a:r>
            <a:r>
              <a:rPr lang="en-US" altLang="en-US" dirty="0" smtClean="0"/>
              <a:t> is The MRM separates these effects but the SRM does not.</a:t>
            </a:r>
            <a:endParaRPr lang="en-US" altLang="en-US" sz="32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3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Interpreting Multiple Regression</a:t>
            </a:r>
            <a:endParaRPr lang="en-US" altLang="en-US" sz="3200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</a:pPr>
            <a:r>
              <a:rPr lang="en-US" altLang="en-US" sz="3200" dirty="0">
                <a:solidFill>
                  <a:srgbClr val="FF9900"/>
                </a:solidFill>
              </a:rPr>
              <a:t>Path Diagram</a:t>
            </a:r>
            <a:endParaRPr lang="en-US" altLang="en-US" sz="3200" i="1" baseline="-25000" dirty="0">
              <a:solidFill>
                <a:srgbClr val="FF9900"/>
              </a:solidFill>
            </a:endParaRPr>
          </a:p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</a:pPr>
            <a:endParaRPr lang="en-US" altLang="en-US" sz="3200" i="1" baseline="-25000" dirty="0">
              <a:solidFill>
                <a:srgbClr val="FF9900"/>
              </a:solidFill>
            </a:endParaRPr>
          </a:p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 smtClean="0"/>
              <a:t>Path diagram:  schematic drawing of the relationships among the explanatory variables and the response.</a:t>
            </a:r>
          </a:p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 smtClean="0"/>
              <a:t>Collinearity:  very high correlations among the explanatory variables that make the estimates in multiple regression uninterpretable.</a:t>
            </a:r>
            <a:endParaRPr lang="en-US" altLang="en-US" sz="32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0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Checking Conditions</a:t>
            </a:r>
            <a:endParaRPr lang="en-US" altLang="en-US" sz="32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pPr marL="0" indent="0" eaLnBrk="1" hangingPunct="1">
              <a:lnSpc>
                <a:spcPct val="100000"/>
              </a:lnSpc>
              <a:buClr>
                <a:srgbClr val="669900"/>
              </a:buClr>
              <a:buSzPct val="75000"/>
              <a:buNone/>
            </a:pPr>
            <a:r>
              <a:rPr lang="en-US" altLang="en-US" dirty="0">
                <a:solidFill>
                  <a:srgbClr val="FF9900"/>
                </a:solidFill>
              </a:rPr>
              <a:t>Conditions for Inference</a:t>
            </a:r>
            <a:endParaRPr lang="en-US" altLang="en-US" i="1" baseline="-25000" dirty="0">
              <a:solidFill>
                <a:srgbClr val="FF9900"/>
              </a:solidFill>
            </a:endParaRPr>
          </a:p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</a:pPr>
            <a:endParaRPr lang="en-US" altLang="en-US" i="1" baseline="-25000" dirty="0">
              <a:solidFill>
                <a:srgbClr val="FF9900"/>
              </a:solidFill>
            </a:endParaRPr>
          </a:p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</a:pPr>
            <a:r>
              <a:rPr lang="en-US" altLang="en-US" dirty="0" smtClean="0"/>
              <a:t>Use the residuals from the fitted MRM to check that the errors in the model </a:t>
            </a:r>
          </a:p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</a:pPr>
            <a:endParaRPr lang="en-US" altLang="en-US" dirty="0" smtClean="0"/>
          </a:p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 smtClean="0"/>
              <a:t>are independent;</a:t>
            </a:r>
          </a:p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 smtClean="0"/>
              <a:t>have equal variance; and</a:t>
            </a:r>
          </a:p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 smtClean="0"/>
              <a:t>follow a normal distribution.</a:t>
            </a:r>
            <a:endParaRPr lang="en-US" altLang="en-US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7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Inference in Multiple Regression</a:t>
            </a:r>
            <a:endParaRPr lang="en-US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</p:spPr>
            <p:txBody>
              <a:bodyPr>
                <a:normAutofit/>
              </a:bodyPr>
              <a:lstStyle/>
              <a:p>
                <a:pPr eaLnBrk="1" hangingPunct="1">
                  <a:buClr>
                    <a:srgbClr val="669900"/>
                  </a:buClr>
                  <a:buSzPct val="75000"/>
                </a:pPr>
                <a:r>
                  <a:rPr lang="en-US" altLang="en-US" dirty="0" smtClean="0">
                    <a:solidFill>
                      <a:srgbClr val="FF9900"/>
                    </a:solidFill>
                  </a:rPr>
                  <a:t>Inference for the Model:  </a:t>
                </a:r>
                <a:r>
                  <a:rPr lang="en-US" altLang="en-US" i="1" dirty="0">
                    <a:solidFill>
                      <a:srgbClr val="FF9900"/>
                    </a:solidFill>
                  </a:rPr>
                  <a:t>F</a:t>
                </a:r>
                <a:r>
                  <a:rPr lang="en-US" altLang="en-US" dirty="0">
                    <a:solidFill>
                      <a:srgbClr val="FF9900"/>
                    </a:solidFill>
                  </a:rPr>
                  <a:t>-test</a:t>
                </a:r>
                <a:endParaRPr lang="en-US" altLang="en-US" i="1" baseline="-25000" dirty="0">
                  <a:solidFill>
                    <a:srgbClr val="FF9900"/>
                  </a:solidFill>
                </a:endParaRPr>
              </a:p>
              <a:p>
                <a:pPr eaLnBrk="1" hangingPunct="1">
                  <a:buClr>
                    <a:srgbClr val="669900"/>
                  </a:buClr>
                  <a:buSzPct val="75000"/>
                </a:pPr>
                <a:endParaRPr lang="en-US" altLang="en-US" i="1" baseline="-25000" dirty="0">
                  <a:solidFill>
                    <a:srgbClr val="FF9900"/>
                  </a:solidFill>
                </a:endParaRPr>
              </a:p>
              <a:p>
                <a:pPr eaLnBrk="1" hangingPunct="1">
                  <a:buClr>
                    <a:srgbClr val="669900"/>
                  </a:buClr>
                  <a:buSzPct val="75000"/>
                </a:pPr>
                <a:r>
                  <a:rPr lang="en-US" altLang="en-US" dirty="0"/>
                  <a:t>The </a:t>
                </a:r>
                <a:r>
                  <a:rPr lang="en-US" altLang="en-US" i="1" dirty="0"/>
                  <a:t>F</a:t>
                </a:r>
                <a:r>
                  <a:rPr lang="en-US" altLang="en-US" dirty="0"/>
                  <a:t>-Statistic</a:t>
                </a:r>
              </a:p>
              <a:p>
                <a:pPr eaLnBrk="1" hangingPunct="1">
                  <a:buClr>
                    <a:srgbClr val="669900"/>
                  </a:buClr>
                  <a:buSzPct val="75000"/>
                </a:pPr>
                <a:endParaRPr lang="en-US" altLang="en-US" dirty="0"/>
              </a:p>
              <a:p>
                <a:pPr eaLnBrk="1" hangingPunct="1">
                  <a:buClr>
                    <a:srgbClr val="669900"/>
                  </a:buClr>
                  <a:buSzPct val="75000"/>
                </a:pPr>
                <a:endParaRPr lang="en-US" altLang="en-US" dirty="0"/>
              </a:p>
              <a:p>
                <a:pPr eaLnBrk="1" hangingPunct="1">
                  <a:buClr>
                    <a:srgbClr val="669900"/>
                  </a:buClr>
                  <a:buSzPct val="75000"/>
                </a:pPr>
                <a:endParaRPr lang="en-US" altLang="en-US" dirty="0"/>
              </a:p>
              <a:p>
                <a:pPr marL="0" indent="0" eaLnBrk="1" hangingPunct="1">
                  <a:buClr>
                    <a:srgbClr val="669900"/>
                  </a:buClr>
                  <a:buSzPct val="75000"/>
                  <a:buNone/>
                </a:pPr>
                <a:r>
                  <a:rPr lang="en-US" altLang="en-US" dirty="0" smtClean="0"/>
                  <a:t>is used to test the null hypothesis that all slopes are equal to zero,</a:t>
                </a:r>
              </a:p>
              <a:p>
                <a:pPr marL="0" indent="0" eaLnBrk="1" hangingPunct="1">
                  <a:buClr>
                    <a:srgbClr val="669900"/>
                  </a:buClr>
                  <a:buSzPct val="75000"/>
                  <a:buNone/>
                </a:pPr>
                <a:endParaRPr lang="en-IN" altLang="en-US" b="0" i="1" dirty="0" smtClean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Clr>
                    <a:srgbClr val="669900"/>
                  </a:buClr>
                  <a:buSzPct val="75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alt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IN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alt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IN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alt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alt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30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7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777095"/>
              </p:ext>
            </p:extLst>
          </p:nvPr>
        </p:nvGraphicFramePr>
        <p:xfrm>
          <a:off x="3594100" y="2826544"/>
          <a:ext cx="3258984" cy="928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4" imgW="1206500" imgH="419100" progId="Equation.3">
                  <p:embed/>
                </p:oleObj>
              </mc:Choice>
              <mc:Fallback>
                <p:oleObj name="Equation" r:id="rId4" imgW="1206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2826544"/>
                        <a:ext cx="3258984" cy="928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109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Inference in Multiple Regression</a:t>
            </a:r>
            <a:endParaRPr lang="en-US" altLang="en-US" sz="3200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pPr marL="0" indent="0" eaLnBrk="1" hangingPunct="1">
              <a:lnSpc>
                <a:spcPct val="100000"/>
              </a:lnSpc>
              <a:buClr>
                <a:srgbClr val="669900"/>
              </a:buClr>
              <a:buSzPct val="75000"/>
              <a:buNone/>
            </a:pPr>
            <a:r>
              <a:rPr lang="en-US" altLang="en-US" dirty="0">
                <a:solidFill>
                  <a:srgbClr val="FF9900"/>
                </a:solidFill>
              </a:rPr>
              <a:t>Inference for One Coefficient</a:t>
            </a:r>
            <a:endParaRPr lang="en-US" altLang="en-US" i="1" baseline="-25000" dirty="0">
              <a:solidFill>
                <a:srgbClr val="FF9900"/>
              </a:solidFill>
            </a:endParaRPr>
          </a:p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</a:pPr>
            <a:endParaRPr lang="en-US" altLang="en-US" i="1" baseline="-25000" dirty="0">
              <a:solidFill>
                <a:srgbClr val="FF9900"/>
              </a:solidFill>
            </a:endParaRPr>
          </a:p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 smtClean="0"/>
              <a:t>The</a:t>
            </a:r>
            <a:r>
              <a:rPr lang="en-US" altLang="en-US" i="1" dirty="0" smtClean="0"/>
              <a:t> t</a:t>
            </a:r>
            <a:r>
              <a:rPr lang="en-US" altLang="en-US" dirty="0" smtClean="0"/>
              <a:t>-statistic is used to test each slope using the null hypothesis H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: </a:t>
            </a:r>
            <a:r>
              <a:rPr lang="el-GR" altLang="en-US" dirty="0" smtClean="0"/>
              <a:t>β</a:t>
            </a:r>
            <a:r>
              <a:rPr lang="en-US" altLang="en-US" baseline="-25000" dirty="0" smtClean="0"/>
              <a:t>j</a:t>
            </a:r>
            <a:r>
              <a:rPr lang="en-US" altLang="en-US" dirty="0" smtClean="0"/>
              <a:t> = 0.</a:t>
            </a:r>
          </a:p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 smtClean="0"/>
              <a:t>The</a:t>
            </a:r>
            <a:r>
              <a:rPr lang="en-US" altLang="en-US" i="1" dirty="0" smtClean="0"/>
              <a:t> t-</a:t>
            </a:r>
            <a:r>
              <a:rPr lang="en-US" altLang="en-US" dirty="0" smtClean="0"/>
              <a:t>statistic is calculated as</a:t>
            </a:r>
            <a:endParaRPr lang="en-US" altLang="en-US" dirty="0">
              <a:solidFill>
                <a:srgbClr val="FF9900"/>
              </a:solidFill>
            </a:endParaRPr>
          </a:p>
        </p:txBody>
      </p:sp>
      <p:graphicFrame>
        <p:nvGraphicFramePr>
          <p:cNvPr id="3277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240815"/>
              </p:ext>
            </p:extLst>
          </p:nvPr>
        </p:nvGraphicFramePr>
        <p:xfrm>
          <a:off x="4718051" y="4449762"/>
          <a:ext cx="1771239" cy="1081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3" imgW="698500" imgH="469900" progId="Equation.3">
                  <p:embed/>
                </p:oleObj>
              </mc:Choice>
              <mc:Fallback>
                <p:oleObj name="Equation" r:id="rId3" imgW="698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8051" y="4449762"/>
                        <a:ext cx="1771239" cy="10816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250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Inference in Multiple Regression</a:t>
            </a:r>
            <a:endParaRPr lang="en-US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</p:spPr>
            <p:txBody>
              <a:bodyPr>
                <a:normAutofit/>
              </a:bodyPr>
              <a:lstStyle/>
              <a:p>
                <a:pPr eaLnBrk="1" hangingPunct="1">
                  <a:lnSpc>
                    <a:spcPct val="100000"/>
                  </a:lnSpc>
                  <a:buClr>
                    <a:srgbClr val="669900"/>
                  </a:buClr>
                  <a:buSzPct val="75000"/>
                </a:pPr>
                <a:r>
                  <a:rPr lang="en-US" altLang="en-US" dirty="0" smtClean="0">
                    <a:solidFill>
                      <a:srgbClr val="FF9900"/>
                    </a:solidFill>
                  </a:rPr>
                  <a:t>Prediction Intervals</a:t>
                </a:r>
                <a:endParaRPr lang="en-US" altLang="en-US" dirty="0" smtClean="0"/>
              </a:p>
              <a:p>
                <a:pPr eaLnBrk="1" hangingPunct="1">
                  <a:lnSpc>
                    <a:spcPct val="100000"/>
                  </a:lnSpc>
                  <a:buClr>
                    <a:srgbClr val="669900"/>
                  </a:buClr>
                  <a:buSzPct val="75000"/>
                </a:pPr>
                <a:endParaRPr lang="en-US" altLang="en-US" dirty="0">
                  <a:solidFill>
                    <a:srgbClr val="FF9900"/>
                  </a:solidFill>
                </a:endParaRPr>
              </a:p>
              <a:p>
                <a:pPr eaLnBrk="1" hangingPunct="1">
                  <a:lnSpc>
                    <a:spcPct val="100000"/>
                  </a:lnSpc>
                  <a:buClr>
                    <a:srgbClr val="669900"/>
                  </a:buClr>
                  <a:buSzPct val="75000"/>
                  <a:buFont typeface="Wingdings" panose="05000000000000000000" pitchFamily="2" charset="2"/>
                  <a:buChar char="§"/>
                </a:pPr>
                <a:r>
                  <a:rPr lang="en-US" altLang="en-US" dirty="0" smtClean="0"/>
                  <a:t>An approximate 95% prediction interval is given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I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I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en-US" dirty="0" smtClean="0"/>
                  <a:t>.</a:t>
                </a:r>
              </a:p>
              <a:p>
                <a:pPr eaLnBrk="1" hangingPunct="1">
                  <a:lnSpc>
                    <a:spcPct val="100000"/>
                  </a:lnSpc>
                  <a:buClr>
                    <a:srgbClr val="669900"/>
                  </a:buClr>
                  <a:buSzPct val="75000"/>
                  <a:buFont typeface="Wingdings" panose="05000000000000000000" pitchFamily="2" charset="2"/>
                  <a:buChar char="§"/>
                </a:pPr>
                <a:endParaRPr lang="en-US" altLang="en-US" dirty="0" smtClean="0"/>
              </a:p>
              <a:p>
                <a:pPr eaLnBrk="1" hangingPunct="1">
                  <a:lnSpc>
                    <a:spcPct val="100000"/>
                  </a:lnSpc>
                  <a:buClr>
                    <a:srgbClr val="669900"/>
                  </a:buClr>
                  <a:buSzPct val="75000"/>
                  <a:buFont typeface="Wingdings" panose="05000000000000000000" pitchFamily="2" charset="2"/>
                  <a:buChar char="§"/>
                </a:pPr>
                <a:r>
                  <a:rPr lang="en-US" altLang="en-US" dirty="0" smtClean="0"/>
                  <a:t>For example, the 95% prediction interval for price.</a:t>
                </a:r>
                <a:endParaRPr lang="en-US" altLang="en-US" i="1" baseline="-25000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358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406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56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Collinearity</a:t>
            </a:r>
            <a:endParaRPr lang="en-US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</p:spPr>
            <p:txBody>
              <a:bodyPr>
                <a:normAutofit/>
              </a:bodyPr>
              <a:lstStyle/>
              <a:p>
                <a:pPr eaLnBrk="1" hangingPunct="1">
                  <a:buClr>
                    <a:srgbClr val="669900"/>
                  </a:buClr>
                  <a:buSzPct val="75000"/>
                </a:pPr>
                <a:r>
                  <a:rPr lang="en-US" altLang="en-US" dirty="0" smtClean="0">
                    <a:solidFill>
                      <a:srgbClr val="FF9900"/>
                    </a:solidFill>
                  </a:rPr>
                  <a:t>Variance Inflation Factor (VIF)</a:t>
                </a:r>
              </a:p>
              <a:p>
                <a:pPr eaLnBrk="1" hangingPunct="1">
                  <a:buClr>
                    <a:srgbClr val="669900"/>
                  </a:buClr>
                  <a:buSzPct val="75000"/>
                </a:pPr>
                <a:endParaRPr lang="en-US" altLang="en-US" dirty="0">
                  <a:solidFill>
                    <a:srgbClr val="FF9900"/>
                  </a:solidFill>
                </a:endParaRPr>
              </a:p>
              <a:p>
                <a:pPr eaLnBrk="1" hangingPunct="1">
                  <a:buClr>
                    <a:srgbClr val="669900"/>
                  </a:buClr>
                  <a:buSzPct val="75000"/>
                  <a:buFont typeface="Wingdings" panose="05000000000000000000" pitchFamily="2" charset="2"/>
                  <a:buChar char="§"/>
                </a:pPr>
                <a:r>
                  <a:rPr lang="en-US" altLang="en-US" dirty="0" smtClean="0"/>
                  <a:t>Variance inflation factor:  quantifies the amount of unique variation in each explanatory variable and measures the effect of collinearity.</a:t>
                </a:r>
              </a:p>
              <a:p>
                <a:pPr eaLnBrk="1" hangingPunct="1">
                  <a:buClr>
                    <a:srgbClr val="669900"/>
                  </a:buClr>
                  <a:buSzPct val="75000"/>
                  <a:buFont typeface="Wingdings" panose="05000000000000000000" pitchFamily="2" charset="2"/>
                  <a:buChar char="§"/>
                </a:pPr>
                <a:endParaRPr lang="en-US" altLang="en-US" dirty="0" smtClean="0"/>
              </a:p>
              <a:p>
                <a:pPr eaLnBrk="1" hangingPunct="1">
                  <a:buClr>
                    <a:srgbClr val="669900"/>
                  </a:buClr>
                  <a:buSzPct val="75000"/>
                  <a:buFont typeface="Wingdings" panose="05000000000000000000" pitchFamily="2" charset="2"/>
                  <a:buChar char="§"/>
                </a:pPr>
                <a:r>
                  <a:rPr lang="en-US" altLang="en-US" dirty="0" smtClean="0"/>
                  <a:t>The VIF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IN" altLang="en-US" b="0" i="1" smtClean="0">
                        <a:latin typeface="Cambria Math" panose="02040503050406030204" pitchFamily="18" charset="0"/>
                      </a:rPr>
                      <m:t>𝑉𝐼𝐹</m:t>
                    </m:r>
                    <m:d>
                      <m:dPr>
                        <m:ctrlPr>
                          <a:rPr lang="en-IN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alt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IN" alt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IN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alt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IN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altLang="en-US" dirty="0" smtClean="0"/>
              </a:p>
              <a:p>
                <a:pPr marL="0" indent="0" eaLnBrk="1" hangingPunct="1">
                  <a:buClr>
                    <a:srgbClr val="669900"/>
                  </a:buClr>
                  <a:buSzPct val="75000"/>
                  <a:buNone/>
                </a:pPr>
                <a:r>
                  <a:rPr lang="en-IN" altLang="en-US" dirty="0" smtClean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alt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altLang="en-US" dirty="0" smtClean="0"/>
                  <a:t> is the Coefficient of Determination in the regression of </a:t>
                </a:r>
                <a:r>
                  <a:rPr lang="en-IN" altLang="en-US" i="1" dirty="0" err="1" smtClean="0"/>
                  <a:t>X</a:t>
                </a:r>
                <a:r>
                  <a:rPr lang="en-IN" altLang="en-US" i="1" baseline="-25000" dirty="0" err="1" smtClean="0"/>
                  <a:t>j</a:t>
                </a:r>
                <a:r>
                  <a:rPr lang="en-IN" altLang="en-US" dirty="0" smtClean="0"/>
                  <a:t> on ALL of the other explanatory variables. </a:t>
                </a:r>
                <a:endParaRPr lang="en-US" altLang="en-US" dirty="0" smtClean="0"/>
              </a:p>
            </p:txBody>
          </p:sp>
        </mc:Choice>
        <mc:Fallback xmlns="">
          <p:sp>
            <p:nvSpPr>
              <p:cNvPr id="102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928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84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does VIF matter?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The standard error in estimation of the partial slope gets inflated due to VIF.  </a:t>
                </a:r>
              </a:p>
              <a:p>
                <a:r>
                  <a:rPr lang="en-IN" dirty="0" smtClean="0"/>
                  <a:t>Typically,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𝑠𝑒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r>
                  <a:rPr lang="en-IN" dirty="0" smtClean="0"/>
                  <a:t>With VIF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𝑠𝑒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ad>
                        <m:radPr>
                          <m:degHide m:val="on"/>
                          <m:ctrlPr>
                            <a:rPr lang="en-I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𝑉𝐼𝐹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73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The Multiple Regression Model</a:t>
            </a:r>
            <a:endParaRPr lang="en-US" altLang="en-US" sz="32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924" y="1562100"/>
            <a:ext cx="9655278" cy="45720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 smtClean="0"/>
              <a:t>Use multiple regression to describe the relationship between several explanatory variables and the response.</a:t>
            </a:r>
          </a:p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 smtClean="0"/>
              <a:t>Multiple regression separates the effects of each explanatory variable on the response and reveals which really matter.</a:t>
            </a:r>
          </a:p>
        </p:txBody>
      </p:sp>
    </p:spTree>
    <p:extLst>
      <p:ext uri="{BB962C8B-B14F-4D97-AF65-F5344CB8AC3E}">
        <p14:creationId xmlns:p14="http://schemas.microsoft.com/office/powerpoint/2010/main" val="216886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IN" dirty="0" smtClean="0"/>
                  <a:t>If the explanatory variables are uncorrelated,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𝑉𝐼𝐹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en-IN" dirty="0" smtClean="0"/>
                  <a:t>However, if the explanatory variables are correlated, then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𝑉𝐼𝐹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 smtClean="0"/>
                  <a:t>Larger the VIF, larger is collinearity. </a:t>
                </a:r>
              </a:p>
              <a:p>
                <a:pPr>
                  <a:lnSpc>
                    <a:spcPct val="100000"/>
                  </a:lnSpc>
                </a:pPr>
                <a:r>
                  <a:rPr lang="en-IN" dirty="0" smtClean="0"/>
                  <a:t>Large VIF also substantially increases the standard error in predicting the partial slopes (</a:t>
                </a:r>
                <a:r>
                  <a:rPr lang="en-IN" i="1" dirty="0" smtClean="0"/>
                  <a:t>se(b)</a:t>
                </a:r>
                <a:r>
                  <a:rPr lang="en-IN" dirty="0" smtClean="0"/>
                  <a:t>). Thereby, making those predictions unreliable.  </a:t>
                </a:r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973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Collinearity</a:t>
            </a:r>
            <a:endParaRPr lang="en-US" altLang="en-US" sz="32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>
              <a:buClr>
                <a:srgbClr val="669900"/>
              </a:buClr>
              <a:buSzPct val="75000"/>
            </a:pPr>
            <a:r>
              <a:rPr lang="en-US" altLang="en-US" dirty="0">
                <a:solidFill>
                  <a:srgbClr val="FF9900"/>
                </a:solidFill>
              </a:rPr>
              <a:t>Results for </a:t>
            </a:r>
            <a:r>
              <a:rPr lang="en-US" altLang="en-US" dirty="0" smtClean="0">
                <a:solidFill>
                  <a:srgbClr val="FF9900"/>
                </a:solidFill>
              </a:rPr>
              <a:t>VIF</a:t>
            </a:r>
            <a:endParaRPr lang="en-US" altLang="en-US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99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From our example, the explanatory variables in the MLR are turning to be insignificant. </a:t>
            </a:r>
          </a:p>
          <a:p>
            <a:r>
              <a:rPr lang="en-IN" dirty="0" smtClean="0"/>
              <a:t>The explanatory variables aren’t significant once we have taken account of the other explanatory variables.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07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Collinearity</a:t>
            </a:r>
            <a:endParaRPr lang="en-US" altLang="en-US" sz="3200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pPr marL="0" indent="0" eaLnBrk="1" hangingPunct="1">
              <a:buClr>
                <a:srgbClr val="669900"/>
              </a:buClr>
              <a:buSzPct val="75000"/>
              <a:buNone/>
            </a:pPr>
            <a:r>
              <a:rPr lang="en-US" altLang="en-US" dirty="0">
                <a:solidFill>
                  <a:srgbClr val="FF9900"/>
                </a:solidFill>
              </a:rPr>
              <a:t>Signs of Collinearity</a:t>
            </a:r>
          </a:p>
          <a:p>
            <a:pPr eaLnBrk="1" hangingPunct="1"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endParaRPr lang="en-US" altLang="en-US" i="1" dirty="0"/>
          </a:p>
          <a:p>
            <a:pPr eaLnBrk="1" hangingPunct="1"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i="1" dirty="0" smtClean="0"/>
              <a:t>R</a:t>
            </a:r>
            <a:r>
              <a:rPr lang="en-US" altLang="en-US" i="1" baseline="30000" dirty="0" smtClean="0"/>
              <a:t>2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increases less than we’d expect.</a:t>
            </a:r>
          </a:p>
          <a:p>
            <a:pPr eaLnBrk="1" hangingPunct="1"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 smtClean="0"/>
              <a:t>Slopes of correlated explanatory variables in the model change dramatically.</a:t>
            </a:r>
          </a:p>
          <a:p>
            <a:pPr eaLnBrk="1" hangingPunct="1"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 smtClean="0"/>
              <a:t>The 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-statistic is more impressive than individual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-statistics.</a:t>
            </a:r>
          </a:p>
          <a:p>
            <a:pPr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 smtClean="0"/>
              <a:t>Standard errors for partial slopes are larger than those for marginal slopes.</a:t>
            </a:r>
          </a:p>
          <a:p>
            <a:pPr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 smtClean="0"/>
              <a:t>Variance inflation factors increase.</a:t>
            </a:r>
            <a:endParaRPr lang="en-US" altLang="en-US" dirty="0">
              <a:solidFill>
                <a:srgbClr val="FF9900"/>
              </a:solidFill>
            </a:endParaRPr>
          </a:p>
          <a:p>
            <a:pPr eaLnBrk="1" hangingPunct="1"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endParaRPr lang="en-US" altLang="en-US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71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Collinearity</a:t>
            </a:r>
            <a:endParaRPr lang="en-US" altLang="en-US" sz="32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>
              <a:buClr>
                <a:srgbClr val="669900"/>
              </a:buClr>
              <a:buSzPct val="75000"/>
            </a:pPr>
            <a:r>
              <a:rPr lang="en-US" altLang="en-US" dirty="0">
                <a:solidFill>
                  <a:srgbClr val="FF9900"/>
                </a:solidFill>
              </a:rPr>
              <a:t>Remedies for Collinearity</a:t>
            </a:r>
            <a:endParaRPr lang="en-US" altLang="en-US" i="1" dirty="0">
              <a:solidFill>
                <a:srgbClr val="FF9900"/>
              </a:solidFill>
            </a:endParaRPr>
          </a:p>
          <a:p>
            <a:pPr eaLnBrk="1" hangingPunct="1"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endParaRPr lang="en-US" altLang="en-US" i="1" dirty="0"/>
          </a:p>
          <a:p>
            <a:pPr eaLnBrk="1" hangingPunct="1"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 smtClean="0"/>
              <a:t>Remove redundant explanatory variables.</a:t>
            </a:r>
          </a:p>
          <a:p>
            <a:pPr eaLnBrk="1" hangingPunct="1"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 eaLnBrk="1" hangingPunct="1"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 smtClean="0"/>
              <a:t>Re-express explanatory variables (e.g., use the average of </a:t>
            </a:r>
            <a:r>
              <a:rPr lang="en-US" altLang="en-US" i="1" dirty="0" smtClean="0"/>
              <a:t>Market % Change </a:t>
            </a:r>
            <a:r>
              <a:rPr lang="en-US" altLang="en-US" dirty="0" smtClean="0"/>
              <a:t>and </a:t>
            </a:r>
            <a:r>
              <a:rPr lang="en-US" altLang="en-US" i="1" dirty="0" smtClean="0"/>
              <a:t>Dow % Change </a:t>
            </a:r>
            <a:r>
              <a:rPr lang="en-US" altLang="en-US" dirty="0" smtClean="0"/>
              <a:t>as an explanatory variable).</a:t>
            </a:r>
          </a:p>
          <a:p>
            <a:pPr eaLnBrk="1" hangingPunct="1"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 eaLnBrk="1" hangingPunct="1"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 smtClean="0"/>
              <a:t>Do nothing if the explanatory variables are significant with sensible estimates.</a:t>
            </a:r>
            <a:endParaRPr lang="en-US" altLang="en-US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56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Removing Explanatory Variables</a:t>
            </a:r>
            <a:endParaRPr lang="en-US" altLang="en-US" sz="3200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>
              <a:buClr>
                <a:srgbClr val="669900"/>
              </a:buClr>
              <a:buSzPct val="75000"/>
            </a:pPr>
            <a:r>
              <a:rPr lang="en-US" altLang="en-US" dirty="0">
                <a:solidFill>
                  <a:srgbClr val="FF9900"/>
                </a:solidFill>
              </a:rPr>
              <a:t>Issues</a:t>
            </a:r>
            <a:endParaRPr lang="en-US" altLang="en-US" i="1" dirty="0"/>
          </a:p>
          <a:p>
            <a:pPr eaLnBrk="1" hangingPunct="1"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 eaLnBrk="1" hangingPunct="1"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 smtClean="0"/>
              <a:t>After adding several explanatory variables to a model, some of those added and some of those originally present may not be statistically significant.</a:t>
            </a:r>
          </a:p>
          <a:p>
            <a:pPr eaLnBrk="1" hangingPunct="1"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 eaLnBrk="1" hangingPunct="1"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 smtClean="0"/>
              <a:t>Remove those variables for which both statistics and substance indicate removal (e.g., remove </a:t>
            </a:r>
            <a:r>
              <a:rPr lang="en-US" altLang="en-US" i="1" dirty="0" smtClean="0"/>
              <a:t>Dow % Change </a:t>
            </a:r>
            <a:r>
              <a:rPr lang="en-US" altLang="en-US" dirty="0" smtClean="0"/>
              <a:t>rather than </a:t>
            </a:r>
            <a:r>
              <a:rPr lang="en-US" altLang="en-US" i="1" dirty="0" smtClean="0"/>
              <a:t>Market % Change</a:t>
            </a:r>
            <a:r>
              <a:rPr lang="en-US" altLang="en-US" dirty="0" smtClean="0"/>
              <a:t>).</a:t>
            </a:r>
            <a:endParaRPr lang="en-US" altLang="en-US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69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The Multiple Regression Model</a:t>
            </a:r>
            <a:endParaRPr lang="en-US" altLang="en-US" sz="32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 smtClean="0"/>
              <a:t>Multiple </a:t>
            </a:r>
            <a:r>
              <a:rPr lang="en-US" altLang="en-US" dirty="0"/>
              <a:t>regression model (MRM):  model for the association in the population between multiple explanatory variables and a response.</a:t>
            </a:r>
          </a:p>
          <a:p>
            <a:pPr eaLnBrk="1" hangingPunct="1"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eaLnBrk="1" hangingPunct="1"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i="1" dirty="0"/>
              <a:t>k</a:t>
            </a:r>
            <a:r>
              <a:rPr lang="en-US" altLang="en-US" dirty="0"/>
              <a:t>:  the number of explanatory variables in the multiple regression (</a:t>
            </a:r>
            <a:r>
              <a:rPr lang="en-US" altLang="en-US" i="1" dirty="0"/>
              <a:t>k</a:t>
            </a:r>
            <a:r>
              <a:rPr lang="en-US" altLang="en-US" dirty="0"/>
              <a:t> = 1 in simple regression).</a:t>
            </a:r>
            <a:endParaRPr lang="en-US" altLang="en-US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42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The Multiple Regression Model</a:t>
            </a:r>
            <a:endParaRPr lang="en-US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Clr>
                    <a:srgbClr val="669900"/>
                  </a:buClr>
                  <a:buSzPct val="75000"/>
                  <a:buNone/>
                </a:pPr>
                <a:r>
                  <a:rPr lang="en-US" altLang="en-US" dirty="0" smtClean="0"/>
                  <a:t>The response </a:t>
                </a:r>
                <a:r>
                  <a:rPr lang="en-US" altLang="en-US" i="1" dirty="0" smtClean="0"/>
                  <a:t>Y</a:t>
                </a:r>
                <a:r>
                  <a:rPr lang="en-US" altLang="en-US" dirty="0" smtClean="0"/>
                  <a:t> is linearly related to </a:t>
                </a:r>
                <a:r>
                  <a:rPr lang="en-US" altLang="en-US" i="1" dirty="0" smtClean="0"/>
                  <a:t>k</a:t>
                </a:r>
                <a:r>
                  <a:rPr lang="en-US" altLang="en-US" dirty="0" smtClean="0"/>
                  <a:t> explanatory variables </a:t>
                </a:r>
                <a:r>
                  <a:rPr lang="en-US" altLang="en-US" i="1" dirty="0" smtClean="0"/>
                  <a:t>X</a:t>
                </a:r>
                <a:r>
                  <a:rPr lang="en-US" altLang="en-US" i="1" baseline="-25000" dirty="0" smtClean="0"/>
                  <a:t>1</a:t>
                </a:r>
                <a:r>
                  <a:rPr lang="en-US" altLang="en-US" dirty="0" smtClean="0"/>
                  <a:t>, </a:t>
                </a:r>
                <a:r>
                  <a:rPr lang="en-US" altLang="en-US" i="1" dirty="0" smtClean="0"/>
                  <a:t>X</a:t>
                </a:r>
                <a:r>
                  <a:rPr lang="en-US" altLang="en-US" i="1" baseline="-25000" dirty="0" smtClean="0"/>
                  <a:t>2</a:t>
                </a:r>
                <a:r>
                  <a:rPr lang="en-US" altLang="en-US" dirty="0" smtClean="0"/>
                  <a:t>, and </a:t>
                </a:r>
                <a:r>
                  <a:rPr lang="en-US" altLang="en-US" i="1" dirty="0" err="1" smtClean="0"/>
                  <a:t>X</a:t>
                </a:r>
                <a:r>
                  <a:rPr lang="en-US" altLang="en-US" i="1" baseline="-25000" dirty="0" err="1" smtClean="0"/>
                  <a:t>k</a:t>
                </a:r>
                <a:r>
                  <a:rPr lang="en-US" altLang="en-US" dirty="0" smtClean="0"/>
                  <a:t> by the equation                                             </a:t>
                </a:r>
                <a:endParaRPr lang="en-US" altLang="en-US" dirty="0"/>
              </a:p>
              <a:p>
                <a:pPr marL="0" indent="0">
                  <a:buClr>
                    <a:srgbClr val="669900"/>
                  </a:buClr>
                  <a:buSzPct val="75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alt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IN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IN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alt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alt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IN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IN" alt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IN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alt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alt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IN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alt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en-US" i="1" dirty="0" smtClean="0"/>
              </a:p>
              <a:p>
                <a:pPr marL="0" indent="0">
                  <a:buClr>
                    <a:srgbClr val="669900"/>
                  </a:buClr>
                  <a:buSzPct val="75000"/>
                  <a:buNone/>
                </a:pPr>
                <a:endParaRPr lang="en-US" altLang="en-US" i="1" dirty="0" smtClean="0"/>
              </a:p>
              <a:p>
                <a:pPr marL="0" indent="0">
                  <a:buClr>
                    <a:srgbClr val="669900"/>
                  </a:buClr>
                  <a:buSzPct val="75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alt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I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I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I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I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b>
                        <m:sup>
                          <m:r>
                            <a:rPr lang="en-I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altLang="en-US" i="1" dirty="0" smtClean="0"/>
              </a:p>
              <a:p>
                <a:pPr marL="0">
                  <a:buClr>
                    <a:srgbClr val="669900"/>
                  </a:buClr>
                  <a:buSzPct val="75000"/>
                </a:pPr>
                <a:endParaRPr lang="en-US" altLang="en-US" i="1" dirty="0" smtClean="0"/>
              </a:p>
              <a:p>
                <a:pPr marL="0">
                  <a:buClr>
                    <a:srgbClr val="669900"/>
                  </a:buClr>
                  <a:buSzPct val="75000"/>
                </a:pPr>
                <a:r>
                  <a:rPr lang="en-US" altLang="en-US" i="1" dirty="0" smtClean="0"/>
                  <a:t>The unobserved errors in the model</a:t>
                </a:r>
              </a:p>
              <a:p>
                <a:pPr marL="0">
                  <a:buClr>
                    <a:srgbClr val="669900"/>
                  </a:buClr>
                  <a:buSzPct val="75000"/>
                  <a:buFont typeface="Arial" panose="020B0604020202020204" pitchFamily="34" charset="0"/>
                  <a:buAutoNum type="arabicPeriod"/>
                </a:pPr>
                <a:r>
                  <a:rPr lang="en-US" altLang="en-US" i="1" dirty="0" smtClean="0"/>
                  <a:t>are independent of one another,</a:t>
                </a:r>
              </a:p>
              <a:p>
                <a:pPr marL="0">
                  <a:buClr>
                    <a:srgbClr val="669900"/>
                  </a:buClr>
                  <a:buSzPct val="75000"/>
                  <a:buFont typeface="Arial" panose="020B0604020202020204" pitchFamily="34" charset="0"/>
                  <a:buAutoNum type="arabicPeriod"/>
                </a:pPr>
                <a:r>
                  <a:rPr lang="en-US" altLang="en-US" i="1" dirty="0" smtClean="0"/>
                  <a:t>have equal variance, and </a:t>
                </a:r>
              </a:p>
              <a:p>
                <a:pPr marL="0">
                  <a:buClr>
                    <a:srgbClr val="669900"/>
                  </a:buClr>
                  <a:buSzPct val="75000"/>
                  <a:buFont typeface="Arial" panose="020B0604020202020204" pitchFamily="34" charset="0"/>
                  <a:buAutoNum type="arabicPeriod"/>
                </a:pPr>
                <a:r>
                  <a:rPr lang="en-US" altLang="en-US" i="1" dirty="0" smtClean="0"/>
                  <a:t>are normally distributed around the regression equation.</a:t>
                </a:r>
                <a:endParaRPr lang="en-US" altLang="en-US" i="1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103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25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The Multiple Regression Model</a:t>
            </a:r>
            <a:endParaRPr lang="en-US" altLang="en-US" sz="32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600" dirty="0" smtClean="0"/>
              <a:t>While </a:t>
            </a:r>
            <a:r>
              <a:rPr lang="en-US" altLang="en-US" sz="2600" dirty="0"/>
              <a:t>the SRM bundles all but one explanatory variable into the error term, multiple regression allows for the inclusion of several variables in the model.</a:t>
            </a:r>
          </a:p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endParaRPr lang="en-US" altLang="en-US" sz="2600" dirty="0"/>
          </a:p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sz="2600" dirty="0"/>
              <a:t>In the MRM, residuals departing from normality may suggest that an important explanatory variable has been omitted.</a:t>
            </a:r>
            <a:endParaRPr lang="en-US" altLang="en-US" sz="2600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74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Interpreting Multiple Regression</a:t>
            </a:r>
            <a:endParaRPr lang="en-US" altLang="en-US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</a:pPr>
            <a:r>
              <a:rPr lang="en-US" altLang="en-US" dirty="0">
                <a:solidFill>
                  <a:srgbClr val="FF9900"/>
                </a:solidFill>
              </a:rPr>
              <a:t>Example:  </a:t>
            </a:r>
            <a:r>
              <a:rPr lang="en-US" altLang="en-US" dirty="0" smtClean="0">
                <a:solidFill>
                  <a:srgbClr val="FF9900"/>
                </a:solidFill>
              </a:rPr>
              <a:t>Estimating the price of a house</a:t>
            </a:r>
            <a:endParaRPr lang="en-US" altLang="en-US" dirty="0">
              <a:solidFill>
                <a:srgbClr val="FF9900"/>
              </a:solidFill>
            </a:endParaRPr>
          </a:p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</a:pPr>
            <a:endParaRPr lang="en-US" altLang="en-US" dirty="0">
              <a:solidFill>
                <a:srgbClr val="FF9900"/>
              </a:solidFill>
            </a:endParaRPr>
          </a:p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 smtClean="0"/>
              <a:t>Response variable:  Price of the house (INR).</a:t>
            </a:r>
          </a:p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 smtClean="0"/>
              <a:t>Three explanatory variables: Size of the house (in square foot), number of bedrooms and the number of parking lots provided.</a:t>
            </a:r>
          </a:p>
        </p:txBody>
      </p:sp>
    </p:spTree>
    <p:extLst>
      <p:ext uri="{BB962C8B-B14F-4D97-AF65-F5344CB8AC3E}">
        <p14:creationId xmlns:p14="http://schemas.microsoft.com/office/powerpoint/2010/main" val="352274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Interpreting Multiple Regression</a:t>
            </a:r>
            <a:endParaRPr lang="en-US" altLang="en-US" sz="32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>
              <a:buClr>
                <a:srgbClr val="669900"/>
              </a:buClr>
              <a:buSzPct val="75000"/>
            </a:pPr>
            <a:r>
              <a:rPr lang="en-US" altLang="en-US" dirty="0">
                <a:solidFill>
                  <a:srgbClr val="FF9900"/>
                </a:solidFill>
              </a:rPr>
              <a:t>Correlation Matrix:  </a:t>
            </a:r>
            <a:r>
              <a:rPr lang="en-US" altLang="en-US" dirty="0" smtClean="0">
                <a:solidFill>
                  <a:srgbClr val="FF9900"/>
                </a:solidFill>
              </a:rPr>
              <a:t>Price of the house</a:t>
            </a:r>
            <a:endParaRPr lang="en-US" altLang="en-US" dirty="0">
              <a:solidFill>
                <a:srgbClr val="FF99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85664"/>
              </p:ext>
            </p:extLst>
          </p:nvPr>
        </p:nvGraphicFramePr>
        <p:xfrm>
          <a:off x="1368453" y="2606324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Bedrooms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Parking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Bedrooms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0.289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Parking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0.45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60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Interpreting Multiple Regression</a:t>
            </a:r>
            <a:endParaRPr lang="en-US" altLang="en-US" sz="32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</a:pPr>
            <a:r>
              <a:rPr lang="en-US" altLang="en-US" dirty="0">
                <a:solidFill>
                  <a:srgbClr val="FF9900"/>
                </a:solidFill>
              </a:rPr>
              <a:t>R-squared and </a:t>
            </a:r>
            <a:r>
              <a:rPr lang="en-US" altLang="en-US" i="1" dirty="0">
                <a:solidFill>
                  <a:srgbClr val="FF9900"/>
                </a:solidFill>
              </a:rPr>
              <a:t>s</a:t>
            </a:r>
            <a:r>
              <a:rPr lang="en-US" altLang="en-US" i="1" baseline="-25000" dirty="0">
                <a:solidFill>
                  <a:srgbClr val="FF9900"/>
                </a:solidFill>
              </a:rPr>
              <a:t>e</a:t>
            </a:r>
          </a:p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</a:pPr>
            <a:endParaRPr lang="en-US" altLang="en-US" i="1" baseline="-25000" dirty="0">
              <a:solidFill>
                <a:srgbClr val="FF9900"/>
              </a:solidFill>
            </a:endParaRPr>
          </a:p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i="1" dirty="0" smtClean="0"/>
              <a:t>R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indicates that the fitted equation explains % of the variation in price.</a:t>
            </a:r>
          </a:p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eaLnBrk="1" hangingPunct="1">
              <a:lnSpc>
                <a:spcPct val="100000"/>
              </a:lnSpc>
              <a:buClr>
                <a:srgbClr val="669900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altLang="en-US" dirty="0" smtClean="0"/>
              <a:t>For this example, </a:t>
            </a:r>
            <a:r>
              <a:rPr lang="en-US" altLang="en-US" i="1" dirty="0" smtClean="0"/>
              <a:t>s</a:t>
            </a:r>
            <a:r>
              <a:rPr lang="en-US" altLang="en-US" i="1" baseline="-25000" dirty="0" smtClean="0"/>
              <a:t>e</a:t>
            </a:r>
            <a:r>
              <a:rPr lang="en-US" altLang="en-US" dirty="0" smtClean="0"/>
              <a:t> = .</a:t>
            </a:r>
            <a:endParaRPr lang="en-US" altLang="en-US" dirty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32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Interpreting Multiple Regression</a:t>
            </a:r>
            <a:endParaRPr lang="en-US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</p:spPr>
            <p:txBody>
              <a:bodyPr>
                <a:normAutofit/>
              </a:bodyPr>
              <a:lstStyle/>
              <a:p>
                <a:pPr eaLnBrk="1" hangingPunct="1">
                  <a:lnSpc>
                    <a:spcPct val="100000"/>
                  </a:lnSpc>
                  <a:buClr>
                    <a:srgbClr val="669900"/>
                  </a:buClr>
                  <a:buSzPct val="75000"/>
                </a:pPr>
                <a:r>
                  <a:rPr lang="en-US" altLang="en-US" dirty="0" smtClean="0">
                    <a:solidFill>
                      <a:srgbClr val="FF9900"/>
                    </a:solidFill>
                  </a:rPr>
                  <a:t>R-squared and </a:t>
                </a:r>
                <a:r>
                  <a:rPr lang="en-US" altLang="en-US" i="1" dirty="0">
                    <a:solidFill>
                      <a:srgbClr val="FF9900"/>
                    </a:solidFill>
                  </a:rPr>
                  <a:t>s</a:t>
                </a:r>
                <a:r>
                  <a:rPr lang="en-US" altLang="en-US" i="1" baseline="-25000" dirty="0">
                    <a:solidFill>
                      <a:srgbClr val="FF9900"/>
                    </a:solidFill>
                  </a:rPr>
                  <a:t>e</a:t>
                </a:r>
              </a:p>
              <a:p>
                <a:pPr eaLnBrk="1" hangingPunct="1">
                  <a:lnSpc>
                    <a:spcPct val="100000"/>
                  </a:lnSpc>
                  <a:buClr>
                    <a:srgbClr val="669900"/>
                  </a:buClr>
                  <a:buSzPct val="75000"/>
                </a:pPr>
                <a:endParaRPr lang="en-US" altLang="en-US" i="1" baseline="-25000" dirty="0">
                  <a:solidFill>
                    <a:srgbClr val="FF9900"/>
                  </a:solidFill>
                </a:endParaRPr>
              </a:p>
              <a:p>
                <a:pPr eaLnBrk="1" hangingPunct="1">
                  <a:lnSpc>
                    <a:spcPct val="100000"/>
                  </a:lnSpc>
                  <a:buClr>
                    <a:srgbClr val="669900"/>
                  </a:buClr>
                  <a:buSzPct val="75000"/>
                  <a:buFont typeface="Wingdings" panose="05000000000000000000" pitchFamily="2" charset="2"/>
                  <a:buChar char="§"/>
                </a:pPr>
                <a:r>
                  <a:rPr lang="en-US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alt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p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 smtClean="0"/>
                  <a:t> is known as the adjusted </a:t>
                </a:r>
                <a:r>
                  <a:rPr lang="en-US" altLang="en-US" i="1" dirty="0" smtClean="0"/>
                  <a:t>R</a:t>
                </a:r>
                <a:r>
                  <a:rPr lang="en-US" altLang="en-US" dirty="0" smtClean="0"/>
                  <a:t>-squared. It adjusts for both sample size </a:t>
                </a:r>
                <a:r>
                  <a:rPr lang="en-US" altLang="en-US" i="1" dirty="0" smtClean="0"/>
                  <a:t>n</a:t>
                </a:r>
                <a:r>
                  <a:rPr lang="en-US" altLang="en-US" dirty="0" smtClean="0"/>
                  <a:t> and model size </a:t>
                </a:r>
                <a:r>
                  <a:rPr lang="en-US" altLang="en-US" i="1" dirty="0" smtClean="0"/>
                  <a:t>k</a:t>
                </a:r>
                <a:r>
                  <a:rPr lang="en-US" altLang="en-US" dirty="0" smtClean="0"/>
                  <a:t>.  It is always smaller than </a:t>
                </a:r>
                <a:r>
                  <a:rPr lang="en-US" altLang="en-US" i="1" dirty="0" smtClean="0"/>
                  <a:t>R</a:t>
                </a:r>
                <a:r>
                  <a:rPr lang="en-US" altLang="en-US" i="1" baseline="30000" dirty="0" smtClean="0"/>
                  <a:t>2</a:t>
                </a:r>
                <a:r>
                  <a:rPr lang="en-US" altLang="en-US" i="1" dirty="0" smtClean="0"/>
                  <a:t>.</a:t>
                </a:r>
                <a:r>
                  <a:rPr lang="en-US" altLang="en-US" dirty="0" smtClean="0"/>
                  <a:t> </a:t>
                </a:r>
              </a:p>
              <a:p>
                <a:pPr eaLnBrk="1" hangingPunct="1">
                  <a:lnSpc>
                    <a:spcPct val="100000"/>
                  </a:lnSpc>
                  <a:buClr>
                    <a:srgbClr val="669900"/>
                  </a:buClr>
                  <a:buSzPct val="75000"/>
                  <a:buFont typeface="Wingdings" panose="05000000000000000000" pitchFamily="2" charset="2"/>
                  <a:buChar char="§"/>
                </a:pPr>
                <a:endParaRPr lang="en-US" altLang="en-US" dirty="0" smtClean="0"/>
              </a:p>
              <a:p>
                <a:pPr>
                  <a:lnSpc>
                    <a:spcPct val="100000"/>
                  </a:lnSpc>
                  <a:buClr>
                    <a:srgbClr val="669900"/>
                  </a:buClr>
                  <a:buSzPct val="75000"/>
                  <a:buFont typeface="Wingdings" panose="05000000000000000000" pitchFamily="2" charset="2"/>
                  <a:buChar char="§"/>
                </a:pPr>
                <a:r>
                  <a:rPr lang="en-US" altLang="en-US" dirty="0" smtClean="0"/>
                  <a:t>The residual degrees of freedom (</a:t>
                </a:r>
                <a:r>
                  <a:rPr lang="en-US" altLang="en-US" i="1" dirty="0" smtClean="0"/>
                  <a:t>n-k-1</a:t>
                </a:r>
                <a:r>
                  <a:rPr lang="en-US" altLang="en-US" dirty="0" smtClean="0"/>
                  <a:t>) is the divisor of </a:t>
                </a:r>
                <a:r>
                  <a:rPr lang="en-US" altLang="en-US" i="1" dirty="0" smtClean="0"/>
                  <a:t>s</a:t>
                </a:r>
                <a:r>
                  <a:rPr lang="en-US" altLang="en-US" i="1" baseline="-25000" dirty="0" smtClean="0"/>
                  <a:t>e</a:t>
                </a:r>
                <a:r>
                  <a:rPr lang="en-US" altLang="en-US" i="1" dirty="0" smtClean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alt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p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i="1" dirty="0" smtClean="0"/>
                  <a:t> </a:t>
                </a:r>
                <a:r>
                  <a:rPr lang="en-US" altLang="en-US" dirty="0" smtClean="0"/>
                  <a:t>and </a:t>
                </a:r>
                <a:r>
                  <a:rPr lang="en-US" altLang="en-US" i="1" dirty="0" smtClean="0"/>
                  <a:t>s</a:t>
                </a:r>
                <a:r>
                  <a:rPr lang="en-US" altLang="en-US" i="1" baseline="-25000" dirty="0" smtClean="0"/>
                  <a:t>e </a:t>
                </a:r>
                <a:r>
                  <a:rPr lang="en-US" altLang="en-US" dirty="0" smtClean="0"/>
                  <a:t>move in opposite directions when an explanatory variable is added to the model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alt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p>
                        <m:r>
                          <a:rPr lang="en-IN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 smtClean="0"/>
                  <a:t> goes up while </a:t>
                </a:r>
                <a:r>
                  <a:rPr lang="en-US" altLang="en-US" i="1" dirty="0" smtClean="0"/>
                  <a:t>s</a:t>
                </a:r>
                <a:r>
                  <a:rPr lang="en-US" altLang="en-US" i="1" baseline="-25000" dirty="0" smtClean="0"/>
                  <a:t>e</a:t>
                </a:r>
                <a:r>
                  <a:rPr lang="en-US" altLang="en-US" dirty="0" smtClean="0"/>
                  <a:t> goes down).</a:t>
                </a:r>
                <a:endParaRPr lang="en-US" altLang="en-US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406" t="-1120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37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791</Words>
  <Application>Microsoft Office PowerPoint</Application>
  <PresentationFormat>Widescreen</PresentationFormat>
  <Paragraphs>160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Wingdings</vt:lpstr>
      <vt:lpstr>Office Theme</vt:lpstr>
      <vt:lpstr>Equation</vt:lpstr>
      <vt:lpstr>Multiple Regression</vt:lpstr>
      <vt:lpstr>The Multiple Regression Model</vt:lpstr>
      <vt:lpstr>The Multiple Regression Model</vt:lpstr>
      <vt:lpstr>The Multiple Regression Model</vt:lpstr>
      <vt:lpstr>The Multiple Regression Model</vt:lpstr>
      <vt:lpstr>Interpreting Multiple Regression</vt:lpstr>
      <vt:lpstr>Interpreting Multiple Regression</vt:lpstr>
      <vt:lpstr>Interpreting Multiple Regression</vt:lpstr>
      <vt:lpstr>Interpreting Multiple Regression</vt:lpstr>
      <vt:lpstr>PowerPoint Presentation</vt:lpstr>
      <vt:lpstr>Interpreting Multiple Regression</vt:lpstr>
      <vt:lpstr>Interpreting Multiple Regression</vt:lpstr>
      <vt:lpstr>Interpreting Multiple Regression</vt:lpstr>
      <vt:lpstr>Checking Conditions</vt:lpstr>
      <vt:lpstr>Inference in Multiple Regression</vt:lpstr>
      <vt:lpstr>Inference in Multiple Regression</vt:lpstr>
      <vt:lpstr>Inference in Multiple Regression</vt:lpstr>
      <vt:lpstr>Collinearity</vt:lpstr>
      <vt:lpstr>Why does VIF matter?</vt:lpstr>
      <vt:lpstr>VIF</vt:lpstr>
      <vt:lpstr>Collinearity</vt:lpstr>
      <vt:lpstr>VIF</vt:lpstr>
      <vt:lpstr>Collinearity</vt:lpstr>
      <vt:lpstr>Collinearity</vt:lpstr>
      <vt:lpstr>Removing Explanatory Variables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Regression</dc:title>
  <dc:creator>RRahul Marathe</dc:creator>
  <cp:lastModifiedBy>RRahul Marathe</cp:lastModifiedBy>
  <cp:revision>17</cp:revision>
  <dcterms:created xsi:type="dcterms:W3CDTF">2020-11-24T07:30:45Z</dcterms:created>
  <dcterms:modified xsi:type="dcterms:W3CDTF">2021-12-10T04:36:35Z</dcterms:modified>
</cp:coreProperties>
</file>