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0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9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48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3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3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1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1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46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8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6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5F3F-6219-4491-9F35-E203895B4A91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01333-7503-44B9-8057-BDD558996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Will an MBA student get </a:t>
            </a:r>
            <a:r>
              <a:rPr lang="en-US" dirty="0" smtClean="0"/>
              <a:t>placed?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r"/>
            <a:r>
              <a:rPr lang="en-US" dirty="0"/>
              <a:t>Predicting categorical </a:t>
            </a:r>
            <a:r>
              <a:rPr lang="en-US" dirty="0" smtClean="0"/>
              <a:t>outcomes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019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Regression: Calculations explained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that this regression will give us the “forecasted” probability that the student will be placed (</a:t>
            </a:r>
            <a:r>
              <a:rPr lang="en-US" i="1" dirty="0" err="1" smtClean="0"/>
              <a:t>Pr</a:t>
            </a:r>
            <a:r>
              <a:rPr lang="en-US" i="1" dirty="0" smtClean="0"/>
              <a:t>{Y=1}</a:t>
            </a:r>
            <a:r>
              <a:rPr lang="en-US" dirty="0" smtClean="0"/>
              <a:t>).</a:t>
            </a:r>
          </a:p>
          <a:p>
            <a:r>
              <a:rPr lang="en-US" dirty="0" smtClean="0"/>
              <a:t>However, we want the value for our response variable (</a:t>
            </a:r>
            <a:r>
              <a:rPr lang="en-US" i="1" dirty="0" smtClean="0"/>
              <a:t>Y</a:t>
            </a:r>
            <a:r>
              <a:rPr lang="en-US" dirty="0" smtClean="0"/>
              <a:t>). And not the probability that </a:t>
            </a:r>
            <a:r>
              <a:rPr lang="en-US" i="1" dirty="0" smtClean="0"/>
              <a:t>Y</a:t>
            </a:r>
            <a:r>
              <a:rPr lang="en-US" dirty="0" smtClean="0"/>
              <a:t> will take on certain value. </a:t>
            </a:r>
          </a:p>
          <a:p>
            <a:r>
              <a:rPr lang="en-US" dirty="0" smtClean="0"/>
              <a:t>Towards that, we define a threshold probability – if the forecasted probability value is above the threshold, we say that </a:t>
            </a:r>
            <a:r>
              <a:rPr lang="en-US" i="1" dirty="0" smtClean="0"/>
              <a:t>Y = 1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On the other hand, if the forecasted probability is below the threshold, we can say that </a:t>
            </a:r>
            <a:r>
              <a:rPr lang="en-US" i="1" dirty="0" smtClean="0"/>
              <a:t>Y = 0</a:t>
            </a:r>
            <a:r>
              <a:rPr lang="en-US" dirty="0" smtClean="0"/>
              <a:t> (the student won’t be placed).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38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How do we judge whether this logistic regression model is a good? </a:t>
            </a:r>
          </a:p>
          <a:p>
            <a:r>
              <a:rPr lang="en-US" dirty="0" smtClean="0"/>
              <a:t>Typical statistical indicators: (generally based on the Log-likelihood) – deviance,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dirty="0" smtClean="0"/>
              <a:t>, and information criteria (</a:t>
            </a:r>
            <a:r>
              <a:rPr lang="en-US" dirty="0" err="1" smtClean="0"/>
              <a:t>Akaike</a:t>
            </a:r>
            <a:r>
              <a:rPr lang="en-US" dirty="0" smtClean="0"/>
              <a:t>, and </a:t>
            </a:r>
            <a:r>
              <a:rPr lang="en-US" dirty="0" err="1" smtClean="0"/>
              <a:t>Baye’s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Some of them have a threshold (often </a:t>
            </a:r>
            <a:r>
              <a:rPr lang="el-GR" i="1" dirty="0" smtClean="0"/>
              <a:t>χ</a:t>
            </a:r>
            <a:r>
              <a:rPr lang="en-US" i="1" baseline="30000" dirty="0" smtClean="0"/>
              <a:t>2</a:t>
            </a:r>
            <a:r>
              <a:rPr lang="en-US" dirty="0" smtClean="0"/>
              <a:t> based statistic) or sometime it is higher-the-better type (e.g. </a:t>
            </a:r>
            <a:r>
              <a:rPr lang="en-US" i="1" dirty="0" smtClean="0"/>
              <a:t>R</a:t>
            </a:r>
            <a:r>
              <a:rPr lang="en-US" i="1" baseline="30000" dirty="0" smtClean="0"/>
              <a:t>2</a:t>
            </a:r>
            <a:r>
              <a:rPr lang="en-US" dirty="0" smtClean="0"/>
              <a:t>).  </a:t>
            </a:r>
          </a:p>
          <a:p>
            <a:endParaRPr lang="en-US" dirty="0" smtClean="0"/>
          </a:p>
          <a:p>
            <a:r>
              <a:rPr lang="en-US" dirty="0" smtClean="0"/>
              <a:t>Other performance indicators: (generally based on correct identification) – Accuracy, Precision, Recall. </a:t>
            </a:r>
          </a:p>
          <a:p>
            <a:r>
              <a:rPr lang="en-US" dirty="0" smtClean="0"/>
              <a:t>Obviously, they are all large-the-better type performance indicators.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24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Accuracy</a:t>
            </a:r>
            <a:r>
              <a:rPr lang="en-US" dirty="0" smtClean="0"/>
              <a:t>: Measure of the </a:t>
            </a:r>
            <a:r>
              <a:rPr lang="en-US" dirty="0"/>
              <a:t>total number of predictions a model gets right, including both True Positives and True Negatives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i="1" dirty="0" smtClean="0"/>
              <a:t>Recall: </a:t>
            </a:r>
            <a:r>
              <a:rPr lang="en-US" dirty="0"/>
              <a:t>I</a:t>
            </a:r>
            <a:r>
              <a:rPr lang="en-US" dirty="0" smtClean="0"/>
              <a:t>ndicates the </a:t>
            </a:r>
            <a:r>
              <a:rPr lang="en-US" dirty="0"/>
              <a:t>percentage of the </a:t>
            </a:r>
            <a:r>
              <a:rPr lang="en-US" dirty="0" smtClean="0"/>
              <a:t>response values (that we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interested </a:t>
            </a:r>
            <a:r>
              <a:rPr lang="en-US" dirty="0" smtClean="0"/>
              <a:t>in) </a:t>
            </a:r>
            <a:r>
              <a:rPr lang="en-US" dirty="0"/>
              <a:t>were actually captured by the model</a:t>
            </a:r>
            <a:r>
              <a:rPr lang="en-US" dirty="0" smtClean="0"/>
              <a:t>.</a:t>
            </a:r>
          </a:p>
          <a:p>
            <a:endParaRPr lang="en-US" b="1" i="1" dirty="0" smtClean="0"/>
          </a:p>
          <a:p>
            <a:r>
              <a:rPr lang="en-US" b="1" i="1" dirty="0" smtClean="0"/>
              <a:t>Precision</a:t>
            </a:r>
            <a:r>
              <a:rPr lang="en-US" dirty="0" smtClean="0"/>
              <a:t>: Measures the percentage of the predicted response values (that we are interested in) that were correct.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18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the student placement example, the response variable was binary (and we were interested in the chances of student getting placed, </a:t>
            </a:r>
            <a:r>
              <a:rPr lang="en-US" i="1" dirty="0" smtClean="0"/>
              <a:t>Y = 1</a:t>
            </a:r>
            <a:r>
              <a:rPr lang="en-US" dirty="0" smtClean="0"/>
              <a:t>). </a:t>
            </a:r>
          </a:p>
          <a:p>
            <a:pPr marL="0" indent="0">
              <a:buNone/>
            </a:pPr>
            <a:r>
              <a:rPr lang="en-US" dirty="0" smtClean="0"/>
              <a:t>The performance measures can be interpreted as: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: The ratio of the number of times predicted and actual Y values matched (for both </a:t>
            </a:r>
            <a:r>
              <a:rPr lang="en-US" i="1" dirty="0" smtClean="0"/>
              <a:t>Y = 0</a:t>
            </a:r>
            <a:r>
              <a:rPr lang="en-US" dirty="0" smtClean="0"/>
              <a:t> and </a:t>
            </a:r>
            <a:r>
              <a:rPr lang="en-US" i="1" dirty="0" smtClean="0"/>
              <a:t>Y = 1</a:t>
            </a:r>
            <a:r>
              <a:rPr lang="en-US" dirty="0" smtClean="0"/>
              <a:t>) to the total observations in the sample.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Recall</a:t>
            </a:r>
            <a:r>
              <a:rPr lang="en-US" dirty="0" smtClean="0"/>
              <a:t>: The ratio of the number of times the prediction for Y was 1, to the total number of instances in the sample where Y was actually 1.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Precision</a:t>
            </a:r>
            <a:r>
              <a:rPr lang="en-US" dirty="0" smtClean="0"/>
              <a:t>: The ratio of the number of times the actual Y was 1, to the total number of instances where the prediction for Y was 1.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the coefficients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a multiple linear regression, the regression coefficients (the </a:t>
                </a:r>
                <a:r>
                  <a:rPr lang="el-GR" dirty="0" smtClean="0"/>
                  <a:t>β</a:t>
                </a:r>
                <a:r>
                  <a:rPr lang="en-US" dirty="0"/>
                  <a:t>’s</a:t>
                </a:r>
                <a:r>
                  <a:rPr lang="en-US" dirty="0" smtClean="0"/>
                  <a:t>) are the change in the response variable, with a unit change in the corresponding explanatory variable, keeping all the other explanatory variables constant (“partial slopes”). </a:t>
                </a:r>
              </a:p>
              <a:p>
                <a:r>
                  <a:rPr lang="en-US" dirty="0" smtClean="0"/>
                  <a:t>For Logistic regression, the interpretation is similar, except for the fact that the change is not linear but in terms of log of odds. </a:t>
                </a:r>
              </a:p>
              <a:p>
                <a:r>
                  <a:rPr lang="en-US" dirty="0" smtClean="0"/>
                  <a:t>Here, a unit change in the explanatory variable brings about a change of </a:t>
                </a:r>
                <a:r>
                  <a:rPr lang="el-GR" dirty="0" smtClean="0"/>
                  <a:t>β</a:t>
                </a:r>
                <a:r>
                  <a:rPr lang="en-US" dirty="0"/>
                  <a:t> </a:t>
                </a:r>
                <a:r>
                  <a:rPr lang="en-US" dirty="0" smtClean="0"/>
                  <a:t>in the log-odds. </a:t>
                </a:r>
              </a:p>
              <a:p>
                <a:r>
                  <a:rPr lang="en-US" dirty="0" smtClean="0"/>
                  <a:t>So, if the explanatory variable increases by 1 unit, the odds of Y = 1 increases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 smtClean="0"/>
                  <a:t>. (If we take the natural the, the odds increase by a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dirty="0" smtClean="0"/>
                  <a:t>.)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120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7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coefficients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the student placement example, the regression coefficient for the explanatory variable MBA CGPA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=3.27). 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For one unit increase in the CGPA in the MBA program, the odds of the student getting placed increases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3.27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=26.31</m:t>
                    </m:r>
                  </m:oMath>
                </a14:m>
                <a:r>
                  <a:rPr lang="en-IN" dirty="0" smtClean="0"/>
                  <a:t>. </a:t>
                </a:r>
              </a:p>
              <a:p>
                <a:r>
                  <a:rPr lang="en-US" dirty="0" smtClean="0"/>
                  <a:t>The probability of student getting placed has definitely increased. However, note that we have interpreted only the increase in odds and not in the actual probability.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120" r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2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predictions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Placement process B-Schools facilitates the graduates to pick up a job of their choice (amongst the available profiles).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student attributes (academic performance, prior experience, internships) is expected to have a strong bearing on the outcome of the placement process.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The outcome variable in the example is binary – a student either gets a job or she doesn’t!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However</a:t>
            </a:r>
            <a:r>
              <a:rPr lang="en-US" dirty="0" smtClean="0"/>
              <a:t>, the idea is more generic – the outcome variable could have several categorical values.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27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season: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consider the following variables that may help explain placement chances of a student: 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 smtClean="0"/>
              <a:t>Academic performance during the undergraduate degree.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 smtClean="0"/>
              <a:t>Academic performance during the MBA. 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 smtClean="0"/>
              <a:t>Industry experience prior to joining the MBA program. </a:t>
            </a:r>
          </a:p>
          <a:p>
            <a:pPr marL="447675" indent="-447675">
              <a:buFont typeface="Wingdings" panose="05000000000000000000" pitchFamily="2" charset="2"/>
              <a:buChar char="ü"/>
            </a:pPr>
            <a:r>
              <a:rPr lang="en-US" dirty="0" smtClean="0"/>
              <a:t>Participation in the co-curricular and extra-curricular activities. </a:t>
            </a:r>
          </a:p>
          <a:p>
            <a:r>
              <a:rPr lang="en-US" dirty="0" smtClean="0"/>
              <a:t>Let us assume that all these variables are scored on a scale of 10.  </a:t>
            </a:r>
          </a:p>
          <a:p>
            <a:r>
              <a:rPr lang="en-US" dirty="0" smtClean="0"/>
              <a:t>Lastly, our response variable is whether the student got placement or not (binary variable).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64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season: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the data in the Excel sheet.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Disclaimer</a:t>
            </a:r>
            <a:r>
              <a:rPr lang="en-US" dirty="0" smtClean="0"/>
              <a:t>: This is synthetic data. And it is not taken from any academic institute. This is for illustrative purposes only. This dataset should not be associated with any management program anywhere.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0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Placement season: The 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the data, what are we interested in? </a:t>
            </a:r>
          </a:p>
          <a:p>
            <a:r>
              <a:rPr lang="en-US" dirty="0" smtClean="0"/>
              <a:t>Of course, try and build a model that can help predict the chances of a student for whom the input data is available. </a:t>
            </a:r>
          </a:p>
          <a:p>
            <a:r>
              <a:rPr lang="en-US" dirty="0" smtClean="0"/>
              <a:t>Towards that, let us define the variables as:</a:t>
            </a:r>
          </a:p>
          <a:p>
            <a:pPr marL="0" indent="0">
              <a:buNone/>
            </a:pP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 = Academic </a:t>
            </a:r>
            <a:r>
              <a:rPr lang="en-US" dirty="0"/>
              <a:t>performance during the undergraduate degree.</a:t>
            </a:r>
          </a:p>
          <a:p>
            <a:pPr marL="0" indent="0">
              <a:buNone/>
            </a:pP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Academic </a:t>
            </a:r>
            <a:r>
              <a:rPr lang="en-US" dirty="0"/>
              <a:t>performance during the MBA. </a:t>
            </a:r>
          </a:p>
          <a:p>
            <a:pPr marL="0" indent="0">
              <a:buNone/>
            </a:pP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Industry </a:t>
            </a:r>
            <a:r>
              <a:rPr lang="en-US" dirty="0"/>
              <a:t>experience prior to joining the MBA program. </a:t>
            </a:r>
          </a:p>
          <a:p>
            <a:pPr marL="0" indent="0">
              <a:buNone/>
            </a:pPr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Participation </a:t>
            </a:r>
            <a:r>
              <a:rPr lang="en-US" dirty="0"/>
              <a:t>in the co-curricular and extra-curricular </a:t>
            </a:r>
            <a:r>
              <a:rPr lang="en-US" dirty="0" smtClean="0"/>
              <a:t>activities.</a:t>
            </a:r>
          </a:p>
          <a:p>
            <a:pPr marL="0" indent="0">
              <a:buNone/>
            </a:pPr>
            <a:r>
              <a:rPr lang="en-US" i="1" dirty="0" smtClean="0"/>
              <a:t>Y = 1 </a:t>
            </a:r>
            <a:r>
              <a:rPr lang="en-US" dirty="0" smtClean="0"/>
              <a:t>if the student gets placed, and zero otherwise.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3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the placements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problem has been reduced to predicting the value of Y using </a:t>
            </a:r>
            <a:r>
              <a:rPr lang="en-US" i="1" dirty="0" smtClean="0"/>
              <a:t>X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i="1" baseline="-25000" dirty="0" smtClean="0"/>
              <a:t>3</a:t>
            </a:r>
            <a:r>
              <a:rPr lang="en-US" dirty="0" smtClean="0"/>
              <a:t> and </a:t>
            </a:r>
            <a:r>
              <a:rPr lang="en-US" i="1" dirty="0" smtClean="0"/>
              <a:t>X</a:t>
            </a:r>
            <a:r>
              <a:rPr lang="en-US" i="1" baseline="-25000" dirty="0" smtClean="0"/>
              <a:t>4</a:t>
            </a:r>
            <a:r>
              <a:rPr lang="en-US" dirty="0" smtClean="0"/>
              <a:t>, is this regression?</a:t>
            </a:r>
          </a:p>
          <a:p>
            <a:r>
              <a:rPr lang="en-US" dirty="0"/>
              <a:t>Can these attributes be used to predict whether a student will pick up a job during the placement process? </a:t>
            </a:r>
          </a:p>
          <a:p>
            <a:r>
              <a:rPr lang="en-US" dirty="0"/>
              <a:t>Answer is yes! Through “Logistic regression”. </a:t>
            </a:r>
            <a:endParaRPr lang="en-US" dirty="0" smtClean="0"/>
          </a:p>
          <a:p>
            <a:r>
              <a:rPr lang="en-US" dirty="0" smtClean="0"/>
              <a:t>However, we need to pay attention to our response variable. </a:t>
            </a:r>
            <a:endParaRPr lang="en-US" dirty="0"/>
          </a:p>
          <a:p>
            <a:r>
              <a:rPr lang="en-US" dirty="0" smtClean="0"/>
              <a:t>Since the response variable is binary (or generically speaking, categorical), we can’t use the regular regression method and expression.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00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method: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this was modeled as a multiple linear regression, we would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N" dirty="0" smtClean="0"/>
              </a:p>
              <a:p>
                <a:r>
                  <a:rPr lang="en-US" dirty="0" smtClean="0"/>
                  <a:t>Since, our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binary, assumptions of the regression model won’t hold and we won’t get good predictions. </a:t>
                </a:r>
              </a:p>
              <a:p>
                <a:r>
                  <a:rPr lang="en-US" dirty="0" smtClean="0"/>
                  <a:t>Can we try using probabilities? </a:t>
                </a:r>
              </a:p>
              <a:p>
                <a:r>
                  <a:rPr lang="en-US" dirty="0" smtClean="0"/>
                  <a:t>That is: </a:t>
                </a:r>
                <a:r>
                  <a:rPr lang="en-US" i="1" dirty="0" err="1" smtClean="0"/>
                  <a:t>Pr</a:t>
                </a:r>
                <a:r>
                  <a:rPr lang="en-US" i="1" dirty="0" smtClean="0"/>
                  <a:t>{Y=1}</a:t>
                </a:r>
                <a:r>
                  <a:rPr lang="en-US" dirty="0" smtClean="0"/>
                  <a:t> as a predictor.</a:t>
                </a:r>
                <a:r>
                  <a:rPr lang="en-IN" dirty="0" smtClean="0"/>
                  <a:t> Then, our response variable has values between 0 and 1. </a:t>
                </a:r>
              </a:p>
              <a:p>
                <a:r>
                  <a:rPr lang="en-US" dirty="0" smtClean="0"/>
                  <a:t>However, if we calculate ODDs, then we can get out of these limits.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𝑝𝑙𝑎𝑐𝑒𝑚𝑒𝑛𝑡𝑠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5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method: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5625"/>
                <a:ext cx="106680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More commonly, Log values are used. That is, Log of the odds. </a:t>
                </a:r>
              </a:p>
              <a:p>
                <a:r>
                  <a:rPr lang="en-US" dirty="0" smtClean="0"/>
                  <a:t>As a result, we have: (dropping the error term)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5625"/>
                <a:ext cx="10668000" cy="4351338"/>
              </a:xfrm>
              <a:blipFill rotWithShape="0">
                <a:blip r:embed="rId2"/>
                <a:stretch>
                  <a:fillRect l="-800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7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method: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we can run the regression model and estimate the regression coefficients (the </a:t>
            </a:r>
            <a:r>
              <a:rPr lang="el-GR" dirty="0" smtClean="0"/>
              <a:t>β</a:t>
            </a:r>
            <a:r>
              <a:rPr lang="en-US" dirty="0" smtClean="0"/>
              <a:t>’s). </a:t>
            </a:r>
          </a:p>
          <a:p>
            <a:r>
              <a:rPr lang="en-US" dirty="0" smtClean="0"/>
              <a:t>The objective function used for this estimation: maximization of the log-likelihood. That is the log of probability of the correct prediction. </a:t>
            </a:r>
          </a:p>
          <a:p>
            <a:endParaRPr lang="en-US" dirty="0"/>
          </a:p>
          <a:p>
            <a:r>
              <a:rPr lang="en-US" dirty="0" smtClean="0"/>
              <a:t>See the Excel sheet.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5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1063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Wingdings</vt:lpstr>
      <vt:lpstr>Office Theme</vt:lpstr>
      <vt:lpstr>Will an MBA student get placed? </vt:lpstr>
      <vt:lpstr>Categorical predictions</vt:lpstr>
      <vt:lpstr>Placement season: Data</vt:lpstr>
      <vt:lpstr>Placement season: Data</vt:lpstr>
      <vt:lpstr>Placement season: The Ask</vt:lpstr>
      <vt:lpstr>Predicting the placements</vt:lpstr>
      <vt:lpstr>Solution method: Regression</vt:lpstr>
      <vt:lpstr>Solution method: Regression</vt:lpstr>
      <vt:lpstr>Solution method: Regression</vt:lpstr>
      <vt:lpstr>Regression: Calculations explained</vt:lpstr>
      <vt:lpstr>Evaluation of the Model</vt:lpstr>
      <vt:lpstr>Evaluation of the Model</vt:lpstr>
      <vt:lpstr>Evaluation of the Model</vt:lpstr>
      <vt:lpstr>Interpretation of the coefficients</vt:lpstr>
      <vt:lpstr>Interpretation of the coefficients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0/1 outcomes</dc:title>
  <dc:creator>Dell</dc:creator>
  <cp:lastModifiedBy>Dell</cp:lastModifiedBy>
  <cp:revision>32</cp:revision>
  <dcterms:created xsi:type="dcterms:W3CDTF">2022-01-08T06:51:53Z</dcterms:created>
  <dcterms:modified xsi:type="dcterms:W3CDTF">2022-01-20T04:04:04Z</dcterms:modified>
</cp:coreProperties>
</file>