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8"/>
  </p:notesMasterIdLst>
  <p:sldIdLst>
    <p:sldId id="256" r:id="rId2"/>
    <p:sldId id="257" r:id="rId3"/>
    <p:sldId id="258" r:id="rId4"/>
    <p:sldId id="259" r:id="rId5"/>
    <p:sldId id="260" r:id="rId6"/>
    <p:sldId id="261" r:id="rId7"/>
    <p:sldId id="279" r:id="rId8"/>
    <p:sldId id="265" r:id="rId9"/>
    <p:sldId id="268" r:id="rId10"/>
    <p:sldId id="267" r:id="rId11"/>
    <p:sldId id="269" r:id="rId12"/>
    <p:sldId id="270" r:id="rId13"/>
    <p:sldId id="272" r:id="rId14"/>
    <p:sldId id="273" r:id="rId15"/>
    <p:sldId id="280" r:id="rId16"/>
    <p:sldId id="262" r:id="rId17"/>
    <p:sldId id="263" r:id="rId18"/>
    <p:sldId id="264" r:id="rId19"/>
    <p:sldId id="266" r:id="rId20"/>
    <p:sldId id="274" r:id="rId21"/>
    <p:sldId id="275" r:id="rId22"/>
    <p:sldId id="276" r:id="rId23"/>
    <p:sldId id="277" r:id="rId24"/>
    <p:sldId id="278" r:id="rId25"/>
    <p:sldId id="282" r:id="rId26"/>
    <p:sldId id="281" r:id="rId27"/>
    <p:sldId id="283" r:id="rId28"/>
    <p:sldId id="284" r:id="rId29"/>
    <p:sldId id="285" r:id="rId30"/>
    <p:sldId id="286" r:id="rId31"/>
    <p:sldId id="287" r:id="rId32"/>
    <p:sldId id="288" r:id="rId33"/>
    <p:sldId id="289" r:id="rId34"/>
    <p:sldId id="291" r:id="rId35"/>
    <p:sldId id="292" r:id="rId36"/>
    <p:sldId id="290" r:id="rId37"/>
    <p:sldId id="306" r:id="rId38"/>
    <p:sldId id="293" r:id="rId39"/>
    <p:sldId id="294" r:id="rId40"/>
    <p:sldId id="295" r:id="rId41"/>
    <p:sldId id="297" r:id="rId42"/>
    <p:sldId id="296" r:id="rId43"/>
    <p:sldId id="298" r:id="rId44"/>
    <p:sldId id="300" r:id="rId45"/>
    <p:sldId id="299" r:id="rId46"/>
    <p:sldId id="301" r:id="rId47"/>
    <p:sldId id="302" r:id="rId48"/>
    <p:sldId id="303" r:id="rId49"/>
    <p:sldId id="305" r:id="rId50"/>
    <p:sldId id="307" r:id="rId51"/>
    <p:sldId id="308" r:id="rId52"/>
    <p:sldId id="314" r:id="rId53"/>
    <p:sldId id="310" r:id="rId54"/>
    <p:sldId id="311" r:id="rId55"/>
    <p:sldId id="312" r:id="rId56"/>
    <p:sldId id="313"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75FC35-241B-4A1A-AB30-8E558C616404}" v="281" dt="2022-01-19T06:27:45.4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57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Rahul Marathe" userId="07d843e019b2cd58" providerId="Windows Live" clId="Web-{6B75FC35-241B-4A1A-AB30-8E558C616404}"/>
    <pc:docChg chg="addSld modSld">
      <pc:chgData name="RRahul Marathe" userId="07d843e019b2cd58" providerId="Windows Live" clId="Web-{6B75FC35-241B-4A1A-AB30-8E558C616404}" dt="2022-01-19T06:27:44.952" v="278" actId="20577"/>
      <pc:docMkLst>
        <pc:docMk/>
      </pc:docMkLst>
      <pc:sldChg chg="modSp new">
        <pc:chgData name="RRahul Marathe" userId="07d843e019b2cd58" providerId="Windows Live" clId="Web-{6B75FC35-241B-4A1A-AB30-8E558C616404}" dt="2022-01-19T06:27:44.952" v="278" actId="20577"/>
        <pc:sldMkLst>
          <pc:docMk/>
          <pc:sldMk cId="4098580778" sldId="266"/>
        </pc:sldMkLst>
        <pc:spChg chg="mod">
          <ac:chgData name="RRahul Marathe" userId="07d843e019b2cd58" providerId="Windows Live" clId="Web-{6B75FC35-241B-4A1A-AB30-8E558C616404}" dt="2022-01-19T06:20:46.849" v="21" actId="20577"/>
          <ac:spMkLst>
            <pc:docMk/>
            <pc:sldMk cId="4098580778" sldId="266"/>
            <ac:spMk id="2" creationId="{B58D3192-AB03-4848-9CF8-42CEA14B0FC3}"/>
          </ac:spMkLst>
        </pc:spChg>
        <pc:spChg chg="mod">
          <ac:chgData name="RRahul Marathe" userId="07d843e019b2cd58" providerId="Windows Live" clId="Web-{6B75FC35-241B-4A1A-AB30-8E558C616404}" dt="2022-01-19T06:27:44.952" v="278" actId="20577"/>
          <ac:spMkLst>
            <pc:docMk/>
            <pc:sldMk cId="4098580778" sldId="266"/>
            <ac:spMk id="3" creationId="{45847D6A-6193-47D7-A8F8-F996A06A112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13393D-52E9-42E2-90D6-BEC887C7CE2B}" type="datetimeFigureOut">
              <a:rPr lang="en-IN" smtClean="0"/>
              <a:t>10-02-2022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F9B9C9-F3D4-4D91-A7DC-D01F46F3231C}" type="slidenum">
              <a:rPr lang="en-IN" smtClean="0"/>
              <a:t>‹#›</a:t>
            </a:fld>
            <a:endParaRPr lang="en-IN"/>
          </a:p>
        </p:txBody>
      </p:sp>
    </p:spTree>
    <p:extLst>
      <p:ext uri="{BB962C8B-B14F-4D97-AF65-F5344CB8AC3E}">
        <p14:creationId xmlns:p14="http://schemas.microsoft.com/office/powerpoint/2010/main" val="2606333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FF9B9C9-F3D4-4D91-A7DC-D01F46F3231C}" type="slidenum">
              <a:rPr lang="en-IN" smtClean="0"/>
              <a:t>5</a:t>
            </a:fld>
            <a:endParaRPr lang="en-IN"/>
          </a:p>
        </p:txBody>
      </p:sp>
    </p:spTree>
    <p:extLst>
      <p:ext uri="{BB962C8B-B14F-4D97-AF65-F5344CB8AC3E}">
        <p14:creationId xmlns:p14="http://schemas.microsoft.com/office/powerpoint/2010/main" val="218707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4800">
                <a:latin typeface="+mn-lt"/>
              </a:defRPr>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86050C5-F81C-4932-9D2B-1CC6AA5E42E1}" type="datetime1">
              <a:rPr lang="en-IN" smtClean="0"/>
              <a:t>10-02-2022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AAB041-4810-4332-AECF-E5DFFBBEA171}" type="slidenum">
              <a:rPr lang="en-IN" smtClean="0"/>
              <a:t>‹#›</a:t>
            </a:fld>
            <a:endParaRPr lang="en-IN"/>
          </a:p>
        </p:txBody>
      </p:sp>
    </p:spTree>
    <p:extLst>
      <p:ext uri="{BB962C8B-B14F-4D97-AF65-F5344CB8AC3E}">
        <p14:creationId xmlns:p14="http://schemas.microsoft.com/office/powerpoint/2010/main" val="1495849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B13EFF4-49B7-4ED5-9E43-76E2A8068869}" type="datetime1">
              <a:rPr lang="en-IN" smtClean="0"/>
              <a:t>10-02-2022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AAB041-4810-4332-AECF-E5DFFBBEA171}" type="slidenum">
              <a:rPr lang="en-IN" smtClean="0"/>
              <a:t>‹#›</a:t>
            </a:fld>
            <a:endParaRPr lang="en-IN"/>
          </a:p>
        </p:txBody>
      </p:sp>
    </p:spTree>
    <p:extLst>
      <p:ext uri="{BB962C8B-B14F-4D97-AF65-F5344CB8AC3E}">
        <p14:creationId xmlns:p14="http://schemas.microsoft.com/office/powerpoint/2010/main" val="341795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22A888A-88A1-4111-A5BC-D9DABB808A95}" type="datetime1">
              <a:rPr lang="en-IN" smtClean="0"/>
              <a:t>10-02-2022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AAB041-4810-4332-AECF-E5DFFBBEA171}" type="slidenum">
              <a:rPr lang="en-IN" smtClean="0"/>
              <a:t>‹#›</a:t>
            </a:fld>
            <a:endParaRPr lang="en-IN"/>
          </a:p>
        </p:txBody>
      </p:sp>
    </p:spTree>
    <p:extLst>
      <p:ext uri="{BB962C8B-B14F-4D97-AF65-F5344CB8AC3E}">
        <p14:creationId xmlns:p14="http://schemas.microsoft.com/office/powerpoint/2010/main" val="27039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atin typeface="+mn-lt"/>
              </a:defRPr>
            </a:lvl1pPr>
          </a:lstStyle>
          <a:p>
            <a:r>
              <a:rPr lang="en-US"/>
              <a:t>Click to edit Master title style</a:t>
            </a:r>
            <a:endParaRPr lang="en-IN"/>
          </a:p>
        </p:txBody>
      </p:sp>
      <p:sp>
        <p:nvSpPr>
          <p:cNvPr id="3" name="Content Placeholder 2"/>
          <p:cNvSpPr>
            <a:spLocks noGrp="1"/>
          </p:cNvSpPr>
          <p:nvPr>
            <p:ph idx="1"/>
          </p:nvPr>
        </p:nvSpPr>
        <p:spPr/>
        <p:txBody>
          <a:bodyPr>
            <a:normAutofit/>
          </a:bodyPr>
          <a:lstStyle>
            <a:lvl1pPr>
              <a:lnSpc>
                <a:spcPct val="100000"/>
              </a:lnSpc>
              <a:defRPr sz="2400"/>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39684D7-9384-40D7-A0ED-4ED4FDE6ED6A}" type="datetime1">
              <a:rPr lang="en-IN" smtClean="0"/>
              <a:t>10-02-2022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AAB041-4810-4332-AECF-E5DFFBBEA171}" type="slidenum">
              <a:rPr lang="en-IN" smtClean="0"/>
              <a:t>‹#›</a:t>
            </a:fld>
            <a:endParaRPr lang="en-IN"/>
          </a:p>
        </p:txBody>
      </p:sp>
    </p:spTree>
    <p:extLst>
      <p:ext uri="{BB962C8B-B14F-4D97-AF65-F5344CB8AC3E}">
        <p14:creationId xmlns:p14="http://schemas.microsoft.com/office/powerpoint/2010/main" val="3208181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E7DB0F-7E56-4598-91DC-A73BFC8B67DF}" type="datetime1">
              <a:rPr lang="en-IN" smtClean="0"/>
              <a:t>10-02-2022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AAB041-4810-4332-AECF-E5DFFBBEA171}" type="slidenum">
              <a:rPr lang="en-IN" smtClean="0"/>
              <a:t>‹#›</a:t>
            </a:fld>
            <a:endParaRPr lang="en-IN"/>
          </a:p>
        </p:txBody>
      </p:sp>
    </p:spTree>
    <p:extLst>
      <p:ext uri="{BB962C8B-B14F-4D97-AF65-F5344CB8AC3E}">
        <p14:creationId xmlns:p14="http://schemas.microsoft.com/office/powerpoint/2010/main" val="168688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9AC718B-7DF9-4312-B6F7-CFC0867D0360}" type="datetime1">
              <a:rPr lang="en-IN" smtClean="0"/>
              <a:t>10-02-2022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AAB041-4810-4332-AECF-E5DFFBBEA171}" type="slidenum">
              <a:rPr lang="en-IN" smtClean="0"/>
              <a:t>‹#›</a:t>
            </a:fld>
            <a:endParaRPr lang="en-IN"/>
          </a:p>
        </p:txBody>
      </p:sp>
    </p:spTree>
    <p:extLst>
      <p:ext uri="{BB962C8B-B14F-4D97-AF65-F5344CB8AC3E}">
        <p14:creationId xmlns:p14="http://schemas.microsoft.com/office/powerpoint/2010/main" val="834814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DD99F85-7036-400D-A408-CE319A4246ED}" type="datetime1">
              <a:rPr lang="en-IN" smtClean="0"/>
              <a:t>10-02-2022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AAAB041-4810-4332-AECF-E5DFFBBEA171}" type="slidenum">
              <a:rPr lang="en-IN" smtClean="0"/>
              <a:t>‹#›</a:t>
            </a:fld>
            <a:endParaRPr lang="en-IN"/>
          </a:p>
        </p:txBody>
      </p:sp>
    </p:spTree>
    <p:extLst>
      <p:ext uri="{BB962C8B-B14F-4D97-AF65-F5344CB8AC3E}">
        <p14:creationId xmlns:p14="http://schemas.microsoft.com/office/powerpoint/2010/main" val="4289398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76D0BC0-5042-42F9-9D24-3C637F6E45E5}" type="datetime1">
              <a:rPr lang="en-IN" smtClean="0"/>
              <a:t>10-02-2022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AAAB041-4810-4332-AECF-E5DFFBBEA171}" type="slidenum">
              <a:rPr lang="en-IN" smtClean="0"/>
              <a:t>‹#›</a:t>
            </a:fld>
            <a:endParaRPr lang="en-IN"/>
          </a:p>
        </p:txBody>
      </p:sp>
    </p:spTree>
    <p:extLst>
      <p:ext uri="{BB962C8B-B14F-4D97-AF65-F5344CB8AC3E}">
        <p14:creationId xmlns:p14="http://schemas.microsoft.com/office/powerpoint/2010/main" val="2788032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F4F159-4338-494E-BBD3-EAB5822838D4}" type="datetime1">
              <a:rPr lang="en-IN" smtClean="0"/>
              <a:t>10-02-2022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AAAB041-4810-4332-AECF-E5DFFBBEA171}" type="slidenum">
              <a:rPr lang="en-IN" smtClean="0"/>
              <a:t>‹#›</a:t>
            </a:fld>
            <a:endParaRPr lang="en-IN"/>
          </a:p>
        </p:txBody>
      </p:sp>
    </p:spTree>
    <p:extLst>
      <p:ext uri="{BB962C8B-B14F-4D97-AF65-F5344CB8AC3E}">
        <p14:creationId xmlns:p14="http://schemas.microsoft.com/office/powerpoint/2010/main" val="3737518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2BA811-F8E9-4321-9E3A-652C777EBFF3}" type="datetime1">
              <a:rPr lang="en-IN" smtClean="0"/>
              <a:t>10-02-2022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AAB041-4810-4332-AECF-E5DFFBBEA171}" type="slidenum">
              <a:rPr lang="en-IN" smtClean="0"/>
              <a:t>‹#›</a:t>
            </a:fld>
            <a:endParaRPr lang="en-IN"/>
          </a:p>
        </p:txBody>
      </p:sp>
    </p:spTree>
    <p:extLst>
      <p:ext uri="{BB962C8B-B14F-4D97-AF65-F5344CB8AC3E}">
        <p14:creationId xmlns:p14="http://schemas.microsoft.com/office/powerpoint/2010/main" val="4275216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8CB7AB-0437-4EF9-A621-488FB74DCF9E}" type="datetime1">
              <a:rPr lang="en-IN" smtClean="0"/>
              <a:t>10-02-2022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AAB041-4810-4332-AECF-E5DFFBBEA171}" type="slidenum">
              <a:rPr lang="en-IN" smtClean="0"/>
              <a:t>‹#›</a:t>
            </a:fld>
            <a:endParaRPr lang="en-IN"/>
          </a:p>
        </p:txBody>
      </p:sp>
    </p:spTree>
    <p:extLst>
      <p:ext uri="{BB962C8B-B14F-4D97-AF65-F5344CB8AC3E}">
        <p14:creationId xmlns:p14="http://schemas.microsoft.com/office/powerpoint/2010/main" val="3880114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ADF430-4E48-4592-801A-91415B1634F6}" type="datetime1">
              <a:rPr lang="en-IN" smtClean="0"/>
              <a:t>10-02-2022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AAB041-4810-4332-AECF-E5DFFBBEA171}" type="slidenum">
              <a:rPr lang="en-IN" smtClean="0"/>
              <a:t>‹#›</a:t>
            </a:fld>
            <a:endParaRPr lang="en-IN"/>
          </a:p>
        </p:txBody>
      </p:sp>
    </p:spTree>
    <p:extLst>
      <p:ext uri="{BB962C8B-B14F-4D97-AF65-F5344CB8AC3E}">
        <p14:creationId xmlns:p14="http://schemas.microsoft.com/office/powerpoint/2010/main" val="3787825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3600" kern="1200">
          <a:solidFill>
            <a:schemeClr val="tx1"/>
          </a:solidFill>
          <a:latin typeface="+mn-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Efficiency</a:t>
            </a:r>
            <a:endParaRPr lang="en-IN" dirty="0"/>
          </a:p>
        </p:txBody>
      </p:sp>
      <p:sp>
        <p:nvSpPr>
          <p:cNvPr id="3" name="Subtitle 2"/>
          <p:cNvSpPr>
            <a:spLocks noGrp="1"/>
          </p:cNvSpPr>
          <p:nvPr>
            <p:ph type="subTitle" idx="1"/>
          </p:nvPr>
        </p:nvSpPr>
        <p:spPr/>
        <p:txBody>
          <a:bodyPr/>
          <a:lstStyle/>
          <a:p>
            <a:endParaRPr lang="en-US" dirty="0"/>
          </a:p>
          <a:p>
            <a:r>
              <a:rPr lang="en-US" dirty="0"/>
              <a:t>Quantifying and comparing the efficiencies of the decision making units</a:t>
            </a:r>
            <a:endParaRPr lang="en-IN" dirty="0"/>
          </a:p>
        </p:txBody>
      </p:sp>
    </p:spTree>
    <p:extLst>
      <p:ext uri="{BB962C8B-B14F-4D97-AF65-F5344CB8AC3E}">
        <p14:creationId xmlns:p14="http://schemas.microsoft.com/office/powerpoint/2010/main" val="2559532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input, single output</a:t>
            </a:r>
            <a:endParaRPr lang="en-IN" dirty="0"/>
          </a:p>
        </p:txBody>
      </p:sp>
      <p:pic>
        <p:nvPicPr>
          <p:cNvPr id="16" name="Content Placeholder 1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0567" y="1770771"/>
            <a:ext cx="6612188" cy="4213650"/>
          </a:xfrm>
        </p:spPr>
      </p:pic>
      <p:sp>
        <p:nvSpPr>
          <p:cNvPr id="3" name="Slide Number Placeholder 2"/>
          <p:cNvSpPr>
            <a:spLocks noGrp="1"/>
          </p:cNvSpPr>
          <p:nvPr>
            <p:ph type="sldNum" sz="quarter" idx="12"/>
          </p:nvPr>
        </p:nvSpPr>
        <p:spPr/>
        <p:txBody>
          <a:bodyPr/>
          <a:lstStyle/>
          <a:p>
            <a:fld id="{CAAAB041-4810-4332-AECF-E5DFFBBEA171}" type="slidenum">
              <a:rPr lang="en-IN" smtClean="0"/>
              <a:t>10</a:t>
            </a:fld>
            <a:endParaRPr lang="en-IN"/>
          </a:p>
        </p:txBody>
      </p:sp>
    </p:spTree>
    <p:extLst>
      <p:ext uri="{BB962C8B-B14F-4D97-AF65-F5344CB8AC3E}">
        <p14:creationId xmlns:p14="http://schemas.microsoft.com/office/powerpoint/2010/main" val="35033204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inputs/outputs</a:t>
            </a:r>
            <a:endParaRPr lang="en-IN" dirty="0"/>
          </a:p>
        </p:txBody>
      </p:sp>
      <p:sp>
        <p:nvSpPr>
          <p:cNvPr id="3" name="Content Placeholder 2"/>
          <p:cNvSpPr>
            <a:spLocks noGrp="1"/>
          </p:cNvSpPr>
          <p:nvPr>
            <p:ph idx="1"/>
          </p:nvPr>
        </p:nvSpPr>
        <p:spPr/>
        <p:txBody>
          <a:bodyPr/>
          <a:lstStyle/>
          <a:p>
            <a:r>
              <a:rPr lang="en-US" dirty="0"/>
              <a:t>For two inputs and an output too, things are not difficult</a:t>
            </a:r>
            <a:r>
              <a:rPr lang="en-US" dirty="0" smtClean="0"/>
              <a:t>.</a:t>
            </a:r>
          </a:p>
          <a:p>
            <a:r>
              <a:rPr lang="en-US" dirty="0" smtClean="0"/>
              <a:t>Assume that each of the sales office has the same sales target: INR 10,00,000 (output). They have their budgets approved and the respective team sizes (inputs).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230500807"/>
              </p:ext>
            </p:extLst>
          </p:nvPr>
        </p:nvGraphicFramePr>
        <p:xfrm>
          <a:off x="937987" y="3699630"/>
          <a:ext cx="4262664" cy="2225040"/>
        </p:xfrm>
        <a:graphic>
          <a:graphicData uri="http://schemas.openxmlformats.org/drawingml/2006/table">
            <a:tbl>
              <a:tblPr firstRow="1" bandRow="1">
                <a:tableStyleId>{5C22544A-7EE6-4342-B048-85BDC9FD1C3A}</a:tableStyleId>
              </a:tblPr>
              <a:tblGrid>
                <a:gridCol w="1421492"/>
                <a:gridCol w="1543050"/>
                <a:gridCol w="1298122"/>
              </a:tblGrid>
              <a:tr h="370840">
                <a:tc>
                  <a:txBody>
                    <a:bodyPr/>
                    <a:lstStyle/>
                    <a:p>
                      <a:pPr algn="ctr" fontAlgn="b"/>
                      <a:r>
                        <a:rPr lang="en-IN" sz="2000" b="0" i="0" u="none" strike="noStrike" dirty="0">
                          <a:solidFill>
                            <a:srgbClr val="000000"/>
                          </a:solidFill>
                          <a:effectLst/>
                          <a:latin typeface="Calibri" panose="020F0502020204030204" pitchFamily="34" charset="0"/>
                        </a:rPr>
                        <a:t>Sales office</a:t>
                      </a:r>
                    </a:p>
                  </a:txBody>
                  <a:tcPr marL="6350" marR="6350" marT="6350" marB="0" anchor="b"/>
                </a:tc>
                <a:tc>
                  <a:txBody>
                    <a:bodyPr/>
                    <a:lstStyle/>
                    <a:p>
                      <a:pPr algn="ctr" fontAlgn="b"/>
                      <a:r>
                        <a:rPr lang="en-IN" sz="2000" b="0" i="0" u="none" strike="noStrike" dirty="0">
                          <a:solidFill>
                            <a:srgbClr val="000000"/>
                          </a:solidFill>
                          <a:effectLst/>
                          <a:latin typeface="Calibri" panose="020F0502020204030204" pitchFamily="34" charset="0"/>
                        </a:rPr>
                        <a:t>Budget (INR)</a:t>
                      </a:r>
                    </a:p>
                  </a:txBody>
                  <a:tcPr marL="6350" marR="6350" marT="6350" marB="0" anchor="b"/>
                </a:tc>
                <a:tc>
                  <a:txBody>
                    <a:bodyPr/>
                    <a:lstStyle/>
                    <a:p>
                      <a:pPr algn="ctr" fontAlgn="b"/>
                      <a:r>
                        <a:rPr lang="en-IN" sz="2000" b="0" i="0" u="none" strike="noStrike">
                          <a:solidFill>
                            <a:srgbClr val="000000"/>
                          </a:solidFill>
                          <a:effectLst/>
                          <a:latin typeface="Calibri" panose="020F0502020204030204" pitchFamily="34" charset="0"/>
                        </a:rPr>
                        <a:t>Team size</a:t>
                      </a:r>
                    </a:p>
                  </a:txBody>
                  <a:tcPr marL="6350" marR="6350" marT="6350" marB="0" anchor="b"/>
                </a:tc>
              </a:tr>
              <a:tr h="370840">
                <a:tc>
                  <a:txBody>
                    <a:bodyPr/>
                    <a:lstStyle/>
                    <a:p>
                      <a:pPr algn="ctr" fontAlgn="b"/>
                      <a:r>
                        <a:rPr lang="en-IN" sz="2000" b="0" i="0" u="none" strike="noStrike">
                          <a:solidFill>
                            <a:srgbClr val="000000"/>
                          </a:solidFill>
                          <a:effectLst/>
                          <a:latin typeface="Calibri" panose="020F0502020204030204" pitchFamily="34" charset="0"/>
                        </a:rPr>
                        <a:t>1</a:t>
                      </a:r>
                    </a:p>
                  </a:txBody>
                  <a:tcPr marL="6350" marR="6350" marT="6350" marB="0" anchor="b"/>
                </a:tc>
                <a:tc>
                  <a:txBody>
                    <a:bodyPr/>
                    <a:lstStyle/>
                    <a:p>
                      <a:pPr algn="ctr" fontAlgn="b"/>
                      <a:r>
                        <a:rPr lang="en-IN" sz="2000" b="0" i="0" u="none" strike="noStrike" dirty="0" smtClean="0">
                          <a:solidFill>
                            <a:srgbClr val="000000"/>
                          </a:solidFill>
                          <a:effectLst/>
                          <a:latin typeface="Calibri" panose="020F0502020204030204" pitchFamily="34" charset="0"/>
                        </a:rPr>
                        <a:t>3,00,000</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2000" b="0" i="0" u="none" strike="noStrike">
                          <a:solidFill>
                            <a:srgbClr val="000000"/>
                          </a:solidFill>
                          <a:effectLst/>
                          <a:latin typeface="Calibri" panose="020F0502020204030204" pitchFamily="34" charset="0"/>
                        </a:rPr>
                        <a:t>13</a:t>
                      </a:r>
                    </a:p>
                  </a:txBody>
                  <a:tcPr marL="6350" marR="6350" marT="6350" marB="0" anchor="b"/>
                </a:tc>
              </a:tr>
              <a:tr h="370840">
                <a:tc>
                  <a:txBody>
                    <a:bodyPr/>
                    <a:lstStyle/>
                    <a:p>
                      <a:pPr algn="ctr" fontAlgn="b"/>
                      <a:r>
                        <a:rPr lang="en-IN" sz="2000" b="0" i="0" u="none" strike="noStrike">
                          <a:solidFill>
                            <a:srgbClr val="000000"/>
                          </a:solidFill>
                          <a:effectLst/>
                          <a:latin typeface="Calibri" panose="020F0502020204030204" pitchFamily="34" charset="0"/>
                        </a:rPr>
                        <a:t>2</a:t>
                      </a:r>
                    </a:p>
                  </a:txBody>
                  <a:tcPr marL="6350" marR="6350" marT="6350" marB="0" anchor="b"/>
                </a:tc>
                <a:tc>
                  <a:txBody>
                    <a:bodyPr/>
                    <a:lstStyle/>
                    <a:p>
                      <a:pPr algn="ctr" fontAlgn="b"/>
                      <a:r>
                        <a:rPr lang="en-IN" sz="2000" b="0" i="0" u="none" strike="noStrike" dirty="0" smtClean="0">
                          <a:solidFill>
                            <a:srgbClr val="000000"/>
                          </a:solidFill>
                          <a:effectLst/>
                          <a:latin typeface="Calibri" panose="020F0502020204030204" pitchFamily="34" charset="0"/>
                        </a:rPr>
                        <a:t>2,56,000</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2000" b="0" i="0" u="none" strike="noStrike">
                          <a:solidFill>
                            <a:srgbClr val="000000"/>
                          </a:solidFill>
                          <a:effectLst/>
                          <a:latin typeface="Calibri" panose="020F0502020204030204" pitchFamily="34" charset="0"/>
                        </a:rPr>
                        <a:t>9</a:t>
                      </a:r>
                    </a:p>
                  </a:txBody>
                  <a:tcPr marL="6350" marR="6350" marT="6350" marB="0" anchor="b"/>
                </a:tc>
              </a:tr>
              <a:tr h="370840">
                <a:tc>
                  <a:txBody>
                    <a:bodyPr/>
                    <a:lstStyle/>
                    <a:p>
                      <a:pPr algn="ctr" fontAlgn="b"/>
                      <a:r>
                        <a:rPr lang="en-IN" sz="2000" b="0" i="0" u="none" strike="noStrike">
                          <a:solidFill>
                            <a:srgbClr val="000000"/>
                          </a:solidFill>
                          <a:effectLst/>
                          <a:latin typeface="Calibri" panose="020F0502020204030204" pitchFamily="34" charset="0"/>
                        </a:rPr>
                        <a:t>3</a:t>
                      </a:r>
                    </a:p>
                  </a:txBody>
                  <a:tcPr marL="6350" marR="6350" marT="6350" marB="0" anchor="b"/>
                </a:tc>
                <a:tc>
                  <a:txBody>
                    <a:bodyPr/>
                    <a:lstStyle/>
                    <a:p>
                      <a:pPr algn="ctr" fontAlgn="b"/>
                      <a:r>
                        <a:rPr lang="en-IN" sz="2000" b="0" i="0" u="none" strike="noStrike" dirty="0" smtClean="0">
                          <a:solidFill>
                            <a:srgbClr val="000000"/>
                          </a:solidFill>
                          <a:effectLst/>
                          <a:latin typeface="Calibri" panose="020F0502020204030204" pitchFamily="34" charset="0"/>
                        </a:rPr>
                        <a:t>5,00,000</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2000" b="0" i="0" u="none" strike="noStrike">
                          <a:solidFill>
                            <a:srgbClr val="000000"/>
                          </a:solidFill>
                          <a:effectLst/>
                          <a:latin typeface="Calibri" panose="020F0502020204030204" pitchFamily="34" charset="0"/>
                        </a:rPr>
                        <a:t>7</a:t>
                      </a:r>
                    </a:p>
                  </a:txBody>
                  <a:tcPr marL="6350" marR="6350" marT="6350" marB="0" anchor="b"/>
                </a:tc>
              </a:tr>
              <a:tr h="370840">
                <a:tc>
                  <a:txBody>
                    <a:bodyPr/>
                    <a:lstStyle/>
                    <a:p>
                      <a:pPr algn="ctr" fontAlgn="b"/>
                      <a:r>
                        <a:rPr lang="en-IN" sz="2000" b="0" i="0" u="none" strike="noStrike" dirty="0">
                          <a:solidFill>
                            <a:srgbClr val="000000"/>
                          </a:solidFill>
                          <a:effectLst/>
                          <a:latin typeface="Calibri" panose="020F0502020204030204" pitchFamily="34" charset="0"/>
                        </a:rPr>
                        <a:t>4</a:t>
                      </a:r>
                    </a:p>
                  </a:txBody>
                  <a:tcPr marL="6350" marR="6350" marT="6350" marB="0" anchor="b"/>
                </a:tc>
                <a:tc>
                  <a:txBody>
                    <a:bodyPr/>
                    <a:lstStyle/>
                    <a:p>
                      <a:pPr algn="ctr" fontAlgn="b"/>
                      <a:r>
                        <a:rPr lang="en-IN" sz="2000" b="0" i="0" u="none" strike="noStrike" dirty="0" smtClean="0">
                          <a:solidFill>
                            <a:srgbClr val="000000"/>
                          </a:solidFill>
                          <a:effectLst/>
                          <a:latin typeface="Calibri" panose="020F0502020204030204" pitchFamily="34" charset="0"/>
                        </a:rPr>
                        <a:t>3,90,000</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2000" b="0" i="0" u="none" strike="noStrike">
                          <a:solidFill>
                            <a:srgbClr val="000000"/>
                          </a:solidFill>
                          <a:effectLst/>
                          <a:latin typeface="Calibri" panose="020F0502020204030204" pitchFamily="34" charset="0"/>
                        </a:rPr>
                        <a:t>10</a:t>
                      </a:r>
                    </a:p>
                  </a:txBody>
                  <a:tcPr marL="6350" marR="6350" marT="6350" marB="0" anchor="b"/>
                </a:tc>
              </a:tr>
              <a:tr h="370840">
                <a:tc>
                  <a:txBody>
                    <a:bodyPr/>
                    <a:lstStyle/>
                    <a:p>
                      <a:pPr algn="ctr" fontAlgn="b"/>
                      <a:r>
                        <a:rPr lang="en-IN" sz="2000" b="0" i="0" u="none" strike="noStrike">
                          <a:solidFill>
                            <a:srgbClr val="000000"/>
                          </a:solidFill>
                          <a:effectLst/>
                          <a:latin typeface="Calibri" panose="020F0502020204030204" pitchFamily="34" charset="0"/>
                        </a:rPr>
                        <a:t>5</a:t>
                      </a:r>
                    </a:p>
                  </a:txBody>
                  <a:tcPr marL="6350" marR="6350" marT="6350" marB="0" anchor="b"/>
                </a:tc>
                <a:tc>
                  <a:txBody>
                    <a:bodyPr/>
                    <a:lstStyle/>
                    <a:p>
                      <a:pPr algn="ctr" fontAlgn="b"/>
                      <a:r>
                        <a:rPr lang="en-IN" sz="2000" b="0" i="0" u="none" strike="noStrike" dirty="0" smtClean="0">
                          <a:solidFill>
                            <a:srgbClr val="000000"/>
                          </a:solidFill>
                          <a:effectLst/>
                          <a:latin typeface="Calibri" panose="020F0502020204030204" pitchFamily="34" charset="0"/>
                        </a:rPr>
                        <a:t>1,85,000</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2000" b="0" i="0" u="none" strike="noStrike" dirty="0">
                          <a:solidFill>
                            <a:srgbClr val="000000"/>
                          </a:solidFill>
                          <a:effectLst/>
                          <a:latin typeface="Calibri" panose="020F0502020204030204" pitchFamily="34" charset="0"/>
                        </a:rPr>
                        <a:t>14</a:t>
                      </a:r>
                    </a:p>
                  </a:txBody>
                  <a:tcPr marL="6350" marR="6350" marT="6350" marB="0" anchor="b"/>
                </a:tc>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2768" y="3174916"/>
            <a:ext cx="5118363" cy="3251367"/>
          </a:xfrm>
          <a:prstGeom prst="rect">
            <a:avLst/>
          </a:prstGeom>
        </p:spPr>
      </p:pic>
      <p:sp>
        <p:nvSpPr>
          <p:cNvPr id="6" name="Slide Number Placeholder 5"/>
          <p:cNvSpPr>
            <a:spLocks noGrp="1"/>
          </p:cNvSpPr>
          <p:nvPr>
            <p:ph type="sldNum" sz="quarter" idx="12"/>
          </p:nvPr>
        </p:nvSpPr>
        <p:spPr/>
        <p:txBody>
          <a:bodyPr/>
          <a:lstStyle/>
          <a:p>
            <a:fld id="{CAAAB041-4810-4332-AECF-E5DFFBBEA171}" type="slidenum">
              <a:rPr lang="en-IN" smtClean="0"/>
              <a:t>11</a:t>
            </a:fld>
            <a:endParaRPr lang="en-IN"/>
          </a:p>
        </p:txBody>
      </p:sp>
    </p:spTree>
    <p:extLst>
      <p:ext uri="{BB962C8B-B14F-4D97-AF65-F5344CB8AC3E}">
        <p14:creationId xmlns:p14="http://schemas.microsoft.com/office/powerpoint/2010/main" val="201072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inputs, single output: Efficiency frontier</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3385" y="1858993"/>
            <a:ext cx="6380348" cy="4068278"/>
          </a:xfrm>
        </p:spPr>
      </p:pic>
      <p:graphicFrame>
        <p:nvGraphicFramePr>
          <p:cNvPr id="5" name="Table 4"/>
          <p:cNvGraphicFramePr>
            <a:graphicFrameLocks noGrp="1"/>
          </p:cNvGraphicFramePr>
          <p:nvPr>
            <p:extLst>
              <p:ext uri="{D42A27DB-BD31-4B8C-83A1-F6EECF244321}">
                <p14:modId xmlns:p14="http://schemas.microsoft.com/office/powerpoint/2010/main" val="978564395"/>
              </p:ext>
            </p:extLst>
          </p:nvPr>
        </p:nvGraphicFramePr>
        <p:xfrm>
          <a:off x="7387772" y="2279044"/>
          <a:ext cx="4262664" cy="2225040"/>
        </p:xfrm>
        <a:graphic>
          <a:graphicData uri="http://schemas.openxmlformats.org/drawingml/2006/table">
            <a:tbl>
              <a:tblPr firstRow="1" bandRow="1">
                <a:tableStyleId>{5C22544A-7EE6-4342-B048-85BDC9FD1C3A}</a:tableStyleId>
              </a:tblPr>
              <a:tblGrid>
                <a:gridCol w="1421492"/>
                <a:gridCol w="1543050"/>
                <a:gridCol w="1298122"/>
              </a:tblGrid>
              <a:tr h="370840">
                <a:tc>
                  <a:txBody>
                    <a:bodyPr/>
                    <a:lstStyle/>
                    <a:p>
                      <a:pPr algn="ctr" fontAlgn="b"/>
                      <a:r>
                        <a:rPr lang="en-IN" sz="2000" b="0" i="0" u="none" strike="noStrike" dirty="0">
                          <a:solidFill>
                            <a:srgbClr val="000000"/>
                          </a:solidFill>
                          <a:effectLst/>
                          <a:latin typeface="Calibri" panose="020F0502020204030204" pitchFamily="34" charset="0"/>
                        </a:rPr>
                        <a:t>Sales office</a:t>
                      </a:r>
                    </a:p>
                  </a:txBody>
                  <a:tcPr marL="6350" marR="6350" marT="6350" marB="0" anchor="b"/>
                </a:tc>
                <a:tc>
                  <a:txBody>
                    <a:bodyPr/>
                    <a:lstStyle/>
                    <a:p>
                      <a:pPr algn="ctr" fontAlgn="b"/>
                      <a:r>
                        <a:rPr lang="en-IN" sz="2000" b="0" i="0" u="none" strike="noStrike">
                          <a:solidFill>
                            <a:srgbClr val="000000"/>
                          </a:solidFill>
                          <a:effectLst/>
                          <a:latin typeface="Calibri" panose="020F0502020204030204" pitchFamily="34" charset="0"/>
                        </a:rPr>
                        <a:t>Budget (INR)</a:t>
                      </a:r>
                    </a:p>
                  </a:txBody>
                  <a:tcPr marL="6350" marR="6350" marT="6350" marB="0" anchor="b"/>
                </a:tc>
                <a:tc>
                  <a:txBody>
                    <a:bodyPr/>
                    <a:lstStyle/>
                    <a:p>
                      <a:pPr algn="ctr" fontAlgn="b"/>
                      <a:r>
                        <a:rPr lang="en-IN" sz="2000" b="0" i="0" u="none" strike="noStrike">
                          <a:solidFill>
                            <a:srgbClr val="000000"/>
                          </a:solidFill>
                          <a:effectLst/>
                          <a:latin typeface="Calibri" panose="020F0502020204030204" pitchFamily="34" charset="0"/>
                        </a:rPr>
                        <a:t>Team size</a:t>
                      </a:r>
                    </a:p>
                  </a:txBody>
                  <a:tcPr marL="6350" marR="6350" marT="6350" marB="0" anchor="b"/>
                </a:tc>
              </a:tr>
              <a:tr h="370840">
                <a:tc>
                  <a:txBody>
                    <a:bodyPr/>
                    <a:lstStyle/>
                    <a:p>
                      <a:pPr algn="ctr" fontAlgn="b"/>
                      <a:r>
                        <a:rPr lang="en-IN" sz="2000" b="0" i="0" u="none" strike="noStrike">
                          <a:solidFill>
                            <a:srgbClr val="000000"/>
                          </a:solidFill>
                          <a:effectLst/>
                          <a:latin typeface="Calibri" panose="020F0502020204030204" pitchFamily="34" charset="0"/>
                        </a:rPr>
                        <a:t>1</a:t>
                      </a:r>
                    </a:p>
                  </a:txBody>
                  <a:tcPr marL="6350" marR="6350" marT="6350" marB="0" anchor="b"/>
                </a:tc>
                <a:tc>
                  <a:txBody>
                    <a:bodyPr/>
                    <a:lstStyle/>
                    <a:p>
                      <a:pPr algn="ctr" fontAlgn="b"/>
                      <a:r>
                        <a:rPr lang="en-IN" sz="2000" b="0" i="0" u="none" strike="noStrike" dirty="0" smtClean="0">
                          <a:solidFill>
                            <a:srgbClr val="000000"/>
                          </a:solidFill>
                          <a:effectLst/>
                          <a:latin typeface="Calibri" panose="020F0502020204030204" pitchFamily="34" charset="0"/>
                        </a:rPr>
                        <a:t>3,00,000</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2000" b="0" i="0" u="none" strike="noStrike">
                          <a:solidFill>
                            <a:srgbClr val="000000"/>
                          </a:solidFill>
                          <a:effectLst/>
                          <a:latin typeface="Calibri" panose="020F0502020204030204" pitchFamily="34" charset="0"/>
                        </a:rPr>
                        <a:t>13</a:t>
                      </a:r>
                    </a:p>
                  </a:txBody>
                  <a:tcPr marL="6350" marR="6350" marT="6350" marB="0" anchor="b"/>
                </a:tc>
              </a:tr>
              <a:tr h="370840">
                <a:tc>
                  <a:txBody>
                    <a:bodyPr/>
                    <a:lstStyle/>
                    <a:p>
                      <a:pPr algn="ctr" fontAlgn="b"/>
                      <a:r>
                        <a:rPr lang="en-IN" sz="2000" b="0" i="0" u="none" strike="noStrike">
                          <a:solidFill>
                            <a:srgbClr val="000000"/>
                          </a:solidFill>
                          <a:effectLst/>
                          <a:latin typeface="Calibri" panose="020F0502020204030204" pitchFamily="34" charset="0"/>
                        </a:rPr>
                        <a:t>2</a:t>
                      </a:r>
                    </a:p>
                  </a:txBody>
                  <a:tcPr marL="6350" marR="6350" marT="6350" marB="0" anchor="b"/>
                </a:tc>
                <a:tc>
                  <a:txBody>
                    <a:bodyPr/>
                    <a:lstStyle/>
                    <a:p>
                      <a:pPr algn="ctr" fontAlgn="b"/>
                      <a:r>
                        <a:rPr lang="en-IN" sz="2000" b="0" i="0" u="none" strike="noStrike" dirty="0" smtClean="0">
                          <a:solidFill>
                            <a:srgbClr val="000000"/>
                          </a:solidFill>
                          <a:effectLst/>
                          <a:latin typeface="Calibri" panose="020F0502020204030204" pitchFamily="34" charset="0"/>
                        </a:rPr>
                        <a:t>2,56,000</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2000" b="0" i="0" u="none" strike="noStrike">
                          <a:solidFill>
                            <a:srgbClr val="000000"/>
                          </a:solidFill>
                          <a:effectLst/>
                          <a:latin typeface="Calibri" panose="020F0502020204030204" pitchFamily="34" charset="0"/>
                        </a:rPr>
                        <a:t>9</a:t>
                      </a:r>
                    </a:p>
                  </a:txBody>
                  <a:tcPr marL="6350" marR="6350" marT="6350" marB="0" anchor="b"/>
                </a:tc>
              </a:tr>
              <a:tr h="370840">
                <a:tc>
                  <a:txBody>
                    <a:bodyPr/>
                    <a:lstStyle/>
                    <a:p>
                      <a:pPr algn="ctr" fontAlgn="b"/>
                      <a:r>
                        <a:rPr lang="en-IN" sz="2000" b="0" i="0" u="none" strike="noStrike">
                          <a:solidFill>
                            <a:srgbClr val="000000"/>
                          </a:solidFill>
                          <a:effectLst/>
                          <a:latin typeface="Calibri" panose="020F0502020204030204" pitchFamily="34" charset="0"/>
                        </a:rPr>
                        <a:t>3</a:t>
                      </a:r>
                    </a:p>
                  </a:txBody>
                  <a:tcPr marL="6350" marR="6350" marT="6350" marB="0" anchor="b"/>
                </a:tc>
                <a:tc>
                  <a:txBody>
                    <a:bodyPr/>
                    <a:lstStyle/>
                    <a:p>
                      <a:pPr algn="ctr" fontAlgn="b"/>
                      <a:r>
                        <a:rPr lang="en-IN" sz="2000" b="0" i="0" u="none" strike="noStrike" dirty="0" smtClean="0">
                          <a:solidFill>
                            <a:srgbClr val="000000"/>
                          </a:solidFill>
                          <a:effectLst/>
                          <a:latin typeface="Calibri" panose="020F0502020204030204" pitchFamily="34" charset="0"/>
                        </a:rPr>
                        <a:t>5,00,000</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2000" b="0" i="0" u="none" strike="noStrike">
                          <a:solidFill>
                            <a:srgbClr val="000000"/>
                          </a:solidFill>
                          <a:effectLst/>
                          <a:latin typeface="Calibri" panose="020F0502020204030204" pitchFamily="34" charset="0"/>
                        </a:rPr>
                        <a:t>7</a:t>
                      </a:r>
                    </a:p>
                  </a:txBody>
                  <a:tcPr marL="6350" marR="6350" marT="6350" marB="0" anchor="b"/>
                </a:tc>
              </a:tr>
              <a:tr h="370840">
                <a:tc>
                  <a:txBody>
                    <a:bodyPr/>
                    <a:lstStyle/>
                    <a:p>
                      <a:pPr algn="ctr" fontAlgn="b"/>
                      <a:r>
                        <a:rPr lang="en-IN" sz="2000" b="0" i="0" u="none" strike="noStrike" dirty="0">
                          <a:solidFill>
                            <a:srgbClr val="000000"/>
                          </a:solidFill>
                          <a:effectLst/>
                          <a:latin typeface="Calibri" panose="020F0502020204030204" pitchFamily="34" charset="0"/>
                        </a:rPr>
                        <a:t>4</a:t>
                      </a:r>
                    </a:p>
                  </a:txBody>
                  <a:tcPr marL="6350" marR="6350" marT="6350" marB="0" anchor="b"/>
                </a:tc>
                <a:tc>
                  <a:txBody>
                    <a:bodyPr/>
                    <a:lstStyle/>
                    <a:p>
                      <a:pPr algn="ctr" fontAlgn="b"/>
                      <a:r>
                        <a:rPr lang="en-IN" sz="2000" b="0" i="0" u="none" strike="noStrike" dirty="0" smtClean="0">
                          <a:solidFill>
                            <a:srgbClr val="000000"/>
                          </a:solidFill>
                          <a:effectLst/>
                          <a:latin typeface="Calibri" panose="020F0502020204030204" pitchFamily="34" charset="0"/>
                        </a:rPr>
                        <a:t>3,90,000</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2000" b="0" i="0" u="none" strike="noStrike">
                          <a:solidFill>
                            <a:srgbClr val="000000"/>
                          </a:solidFill>
                          <a:effectLst/>
                          <a:latin typeface="Calibri" panose="020F0502020204030204" pitchFamily="34" charset="0"/>
                        </a:rPr>
                        <a:t>10</a:t>
                      </a:r>
                    </a:p>
                  </a:txBody>
                  <a:tcPr marL="6350" marR="6350" marT="6350" marB="0" anchor="b"/>
                </a:tc>
              </a:tr>
              <a:tr h="370840">
                <a:tc>
                  <a:txBody>
                    <a:bodyPr/>
                    <a:lstStyle/>
                    <a:p>
                      <a:pPr algn="ctr" fontAlgn="b"/>
                      <a:r>
                        <a:rPr lang="en-IN" sz="2000" b="0" i="0" u="none" strike="noStrike">
                          <a:solidFill>
                            <a:srgbClr val="000000"/>
                          </a:solidFill>
                          <a:effectLst/>
                          <a:latin typeface="Calibri" panose="020F0502020204030204" pitchFamily="34" charset="0"/>
                        </a:rPr>
                        <a:t>5</a:t>
                      </a:r>
                    </a:p>
                  </a:txBody>
                  <a:tcPr marL="6350" marR="6350" marT="6350" marB="0" anchor="b"/>
                </a:tc>
                <a:tc>
                  <a:txBody>
                    <a:bodyPr/>
                    <a:lstStyle/>
                    <a:p>
                      <a:pPr algn="ctr" fontAlgn="b"/>
                      <a:r>
                        <a:rPr lang="en-IN" sz="2000" b="0" i="0" u="none" strike="noStrike" dirty="0" smtClean="0">
                          <a:solidFill>
                            <a:srgbClr val="000000"/>
                          </a:solidFill>
                          <a:effectLst/>
                          <a:latin typeface="Calibri" panose="020F0502020204030204" pitchFamily="34" charset="0"/>
                        </a:rPr>
                        <a:t>1,85,000</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2000" b="0" i="0" u="none" strike="noStrike" dirty="0">
                          <a:solidFill>
                            <a:srgbClr val="000000"/>
                          </a:solidFill>
                          <a:effectLst/>
                          <a:latin typeface="Calibri" panose="020F0502020204030204" pitchFamily="34" charset="0"/>
                        </a:rPr>
                        <a:t>14</a:t>
                      </a:r>
                    </a:p>
                  </a:txBody>
                  <a:tcPr marL="6350" marR="6350" marT="6350" marB="0" anchor="b"/>
                </a:tc>
              </a:tr>
            </a:tbl>
          </a:graphicData>
        </a:graphic>
      </p:graphicFrame>
      <p:sp>
        <p:nvSpPr>
          <p:cNvPr id="3" name="Slide Number Placeholder 2"/>
          <p:cNvSpPr>
            <a:spLocks noGrp="1"/>
          </p:cNvSpPr>
          <p:nvPr>
            <p:ph type="sldNum" sz="quarter" idx="12"/>
          </p:nvPr>
        </p:nvSpPr>
        <p:spPr/>
        <p:txBody>
          <a:bodyPr/>
          <a:lstStyle/>
          <a:p>
            <a:fld id="{CAAAB041-4810-4332-AECF-E5DFFBBEA171}" type="slidenum">
              <a:rPr lang="en-IN" smtClean="0"/>
              <a:t>12</a:t>
            </a:fld>
            <a:endParaRPr lang="en-IN"/>
          </a:p>
        </p:txBody>
      </p:sp>
    </p:spTree>
    <p:extLst>
      <p:ext uri="{BB962C8B-B14F-4D97-AF65-F5344CB8AC3E}">
        <p14:creationId xmlns:p14="http://schemas.microsoft.com/office/powerpoint/2010/main" val="8805192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input, two outputs</a:t>
            </a:r>
            <a:endParaRPr lang="en-IN" dirty="0"/>
          </a:p>
        </p:txBody>
      </p:sp>
      <p:sp>
        <p:nvSpPr>
          <p:cNvPr id="3" name="Content Placeholder 2"/>
          <p:cNvSpPr>
            <a:spLocks noGrp="1"/>
          </p:cNvSpPr>
          <p:nvPr>
            <p:ph idx="1"/>
          </p:nvPr>
        </p:nvSpPr>
        <p:spPr/>
        <p:txBody>
          <a:bodyPr/>
          <a:lstStyle/>
          <a:p>
            <a:r>
              <a:rPr lang="en-US" dirty="0" smtClean="0"/>
              <a:t>Let every sales office be given the same budget (INR 2,00,000). The sales achieved (in INR) and the potential sales leads (potential customers) are the outputs we track. </a:t>
            </a:r>
            <a:endParaRPr lang="en-IN" dirty="0"/>
          </a:p>
        </p:txBody>
      </p:sp>
      <p:graphicFrame>
        <p:nvGraphicFramePr>
          <p:cNvPr id="5" name="Content Placeholder 3"/>
          <p:cNvGraphicFramePr>
            <a:graphicFrameLocks/>
          </p:cNvGraphicFramePr>
          <p:nvPr>
            <p:extLst>
              <p:ext uri="{D42A27DB-BD31-4B8C-83A1-F6EECF244321}">
                <p14:modId xmlns:p14="http://schemas.microsoft.com/office/powerpoint/2010/main" val="3926515791"/>
              </p:ext>
            </p:extLst>
          </p:nvPr>
        </p:nvGraphicFramePr>
        <p:xfrm>
          <a:off x="527958" y="3099254"/>
          <a:ext cx="4452256" cy="2225040"/>
        </p:xfrm>
        <a:graphic>
          <a:graphicData uri="http://schemas.openxmlformats.org/drawingml/2006/table">
            <a:tbl>
              <a:tblPr firstRow="1" bandRow="1">
                <a:tableStyleId>{5C22544A-7EE6-4342-B048-85BDC9FD1C3A}</a:tableStyleId>
              </a:tblPr>
              <a:tblGrid>
                <a:gridCol w="1317171"/>
                <a:gridCol w="1575707"/>
                <a:gridCol w="1559378"/>
              </a:tblGrid>
              <a:tr h="370840">
                <a:tc>
                  <a:txBody>
                    <a:bodyPr/>
                    <a:lstStyle/>
                    <a:p>
                      <a:pPr algn="ctr" fontAlgn="b"/>
                      <a:r>
                        <a:rPr lang="en-IN" sz="2000" b="0" i="0" u="none" strike="noStrike" dirty="0">
                          <a:solidFill>
                            <a:srgbClr val="000000"/>
                          </a:solidFill>
                          <a:effectLst/>
                          <a:latin typeface="Calibri" panose="020F0502020204030204" pitchFamily="34" charset="0"/>
                        </a:rPr>
                        <a:t>Sales office</a:t>
                      </a:r>
                    </a:p>
                  </a:txBody>
                  <a:tcPr marL="6350" marR="6350" marT="6350" marB="0" anchor="b"/>
                </a:tc>
                <a:tc>
                  <a:txBody>
                    <a:bodyPr/>
                    <a:lstStyle/>
                    <a:p>
                      <a:pPr algn="ctr" fontAlgn="b"/>
                      <a:r>
                        <a:rPr lang="en-IN" sz="2000" b="0" i="0" u="none" strike="noStrike">
                          <a:solidFill>
                            <a:srgbClr val="000000"/>
                          </a:solidFill>
                          <a:effectLst/>
                          <a:latin typeface="Calibri" panose="020F0502020204030204" pitchFamily="34" charset="0"/>
                        </a:rPr>
                        <a:t>Sales (INR)</a:t>
                      </a:r>
                    </a:p>
                  </a:txBody>
                  <a:tcPr marL="6350" marR="6350" marT="6350" marB="0" anchor="b"/>
                </a:tc>
                <a:tc>
                  <a:txBody>
                    <a:bodyPr/>
                    <a:lstStyle/>
                    <a:p>
                      <a:pPr algn="ctr" fontAlgn="b"/>
                      <a:r>
                        <a:rPr lang="en-IN" sz="2000" b="0" i="0" u="none" strike="noStrike" dirty="0">
                          <a:solidFill>
                            <a:srgbClr val="000000"/>
                          </a:solidFill>
                          <a:effectLst/>
                          <a:latin typeface="Calibri" panose="020F0502020204030204" pitchFamily="34" charset="0"/>
                        </a:rPr>
                        <a:t>No of leads</a:t>
                      </a:r>
                    </a:p>
                  </a:txBody>
                  <a:tcPr marL="6350" marR="6350" marT="6350" marB="0" anchor="b"/>
                </a:tc>
              </a:tr>
              <a:tr h="370840">
                <a:tc>
                  <a:txBody>
                    <a:bodyPr/>
                    <a:lstStyle/>
                    <a:p>
                      <a:pPr algn="ctr" fontAlgn="b"/>
                      <a:r>
                        <a:rPr lang="en-IN" sz="2000" b="0" i="0" u="none" strike="noStrike">
                          <a:solidFill>
                            <a:srgbClr val="000000"/>
                          </a:solidFill>
                          <a:effectLst/>
                          <a:latin typeface="Calibri" panose="020F0502020204030204" pitchFamily="34" charset="0"/>
                        </a:rPr>
                        <a:t>1</a:t>
                      </a:r>
                    </a:p>
                  </a:txBody>
                  <a:tcPr marL="6350" marR="6350" marT="6350" marB="0" anchor="b"/>
                </a:tc>
                <a:tc>
                  <a:txBody>
                    <a:bodyPr/>
                    <a:lstStyle/>
                    <a:p>
                      <a:pPr algn="ctr" fontAlgn="b"/>
                      <a:r>
                        <a:rPr lang="en-IN" sz="2000" b="0" i="0" u="none" strike="noStrike" dirty="0" smtClean="0">
                          <a:solidFill>
                            <a:srgbClr val="000000"/>
                          </a:solidFill>
                          <a:effectLst/>
                          <a:latin typeface="Calibri" panose="020F0502020204030204" pitchFamily="34" charset="0"/>
                        </a:rPr>
                        <a:t>11,10,000 </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2000" b="0" i="0" u="none" strike="noStrike" dirty="0">
                          <a:solidFill>
                            <a:srgbClr val="000000"/>
                          </a:solidFill>
                          <a:effectLst/>
                          <a:latin typeface="Calibri" panose="020F0502020204030204" pitchFamily="34" charset="0"/>
                        </a:rPr>
                        <a:t>15</a:t>
                      </a:r>
                    </a:p>
                  </a:txBody>
                  <a:tcPr marL="6350" marR="6350" marT="6350" marB="0" anchor="b"/>
                </a:tc>
              </a:tr>
              <a:tr h="370840">
                <a:tc>
                  <a:txBody>
                    <a:bodyPr/>
                    <a:lstStyle/>
                    <a:p>
                      <a:pPr algn="ctr" fontAlgn="b"/>
                      <a:r>
                        <a:rPr lang="en-IN" sz="2000" b="0" i="0" u="none" strike="noStrike">
                          <a:solidFill>
                            <a:srgbClr val="000000"/>
                          </a:solidFill>
                          <a:effectLst/>
                          <a:latin typeface="Calibri" panose="020F0502020204030204" pitchFamily="34" charset="0"/>
                        </a:rPr>
                        <a:t>2</a:t>
                      </a:r>
                    </a:p>
                  </a:txBody>
                  <a:tcPr marL="6350" marR="6350" marT="6350" marB="0" anchor="b"/>
                </a:tc>
                <a:tc>
                  <a:txBody>
                    <a:bodyPr/>
                    <a:lstStyle/>
                    <a:p>
                      <a:pPr algn="ctr" fontAlgn="b"/>
                      <a:r>
                        <a:rPr lang="en-IN" sz="2000" b="0" i="0" u="none" strike="noStrike" dirty="0" smtClean="0">
                          <a:solidFill>
                            <a:srgbClr val="000000"/>
                          </a:solidFill>
                          <a:effectLst/>
                          <a:latin typeface="Calibri" panose="020F0502020204030204" pitchFamily="34" charset="0"/>
                        </a:rPr>
                        <a:t>17,50,000 </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2000" b="0" i="0" u="none" strike="noStrike">
                          <a:solidFill>
                            <a:srgbClr val="000000"/>
                          </a:solidFill>
                          <a:effectLst/>
                          <a:latin typeface="Calibri" panose="020F0502020204030204" pitchFamily="34" charset="0"/>
                        </a:rPr>
                        <a:t>10</a:t>
                      </a:r>
                    </a:p>
                  </a:txBody>
                  <a:tcPr marL="6350" marR="6350" marT="6350" marB="0" anchor="b"/>
                </a:tc>
              </a:tr>
              <a:tr h="370840">
                <a:tc>
                  <a:txBody>
                    <a:bodyPr/>
                    <a:lstStyle/>
                    <a:p>
                      <a:pPr algn="ctr" fontAlgn="b"/>
                      <a:r>
                        <a:rPr lang="en-IN" sz="2000" b="0" i="0" u="none" strike="noStrike">
                          <a:solidFill>
                            <a:srgbClr val="000000"/>
                          </a:solidFill>
                          <a:effectLst/>
                          <a:latin typeface="Calibri" panose="020F0502020204030204" pitchFamily="34" charset="0"/>
                        </a:rPr>
                        <a:t>3</a:t>
                      </a:r>
                    </a:p>
                  </a:txBody>
                  <a:tcPr marL="6350" marR="6350" marT="6350" marB="0" anchor="b"/>
                </a:tc>
                <a:tc>
                  <a:txBody>
                    <a:bodyPr/>
                    <a:lstStyle/>
                    <a:p>
                      <a:pPr algn="ctr" fontAlgn="b"/>
                      <a:r>
                        <a:rPr lang="en-IN" sz="2000" b="0" i="0" u="none" strike="noStrike" dirty="0" smtClean="0">
                          <a:solidFill>
                            <a:srgbClr val="000000"/>
                          </a:solidFill>
                          <a:effectLst/>
                          <a:latin typeface="Calibri" panose="020F0502020204030204" pitchFamily="34" charset="0"/>
                        </a:rPr>
                        <a:t>34,50,000 </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2000" b="0" i="0" u="none" strike="noStrike">
                          <a:solidFill>
                            <a:srgbClr val="000000"/>
                          </a:solidFill>
                          <a:effectLst/>
                          <a:latin typeface="Calibri" panose="020F0502020204030204" pitchFamily="34" charset="0"/>
                        </a:rPr>
                        <a:t>12</a:t>
                      </a:r>
                    </a:p>
                  </a:txBody>
                  <a:tcPr marL="6350" marR="6350" marT="6350" marB="0" anchor="b"/>
                </a:tc>
              </a:tr>
              <a:tr h="370840">
                <a:tc>
                  <a:txBody>
                    <a:bodyPr/>
                    <a:lstStyle/>
                    <a:p>
                      <a:pPr algn="ctr" fontAlgn="b"/>
                      <a:r>
                        <a:rPr lang="en-IN" sz="2000" b="0" i="0" u="none" strike="noStrike">
                          <a:solidFill>
                            <a:srgbClr val="000000"/>
                          </a:solidFill>
                          <a:effectLst/>
                          <a:latin typeface="Calibri" panose="020F0502020204030204" pitchFamily="34" charset="0"/>
                        </a:rPr>
                        <a:t>4</a:t>
                      </a:r>
                    </a:p>
                  </a:txBody>
                  <a:tcPr marL="6350" marR="6350" marT="6350" marB="0" anchor="b"/>
                </a:tc>
                <a:tc>
                  <a:txBody>
                    <a:bodyPr/>
                    <a:lstStyle/>
                    <a:p>
                      <a:pPr algn="ctr" fontAlgn="b"/>
                      <a:r>
                        <a:rPr lang="en-IN" sz="2000" b="0" i="0" u="none" strike="noStrike" dirty="0" smtClean="0">
                          <a:solidFill>
                            <a:srgbClr val="000000"/>
                          </a:solidFill>
                          <a:effectLst/>
                          <a:latin typeface="Calibri" panose="020F0502020204030204" pitchFamily="34" charset="0"/>
                        </a:rPr>
                        <a:t>12,24,000 </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2000" b="0" i="0" u="none" strike="noStrike">
                          <a:solidFill>
                            <a:srgbClr val="000000"/>
                          </a:solidFill>
                          <a:effectLst/>
                          <a:latin typeface="Calibri" panose="020F0502020204030204" pitchFamily="34" charset="0"/>
                        </a:rPr>
                        <a:t>23</a:t>
                      </a:r>
                    </a:p>
                  </a:txBody>
                  <a:tcPr marL="6350" marR="6350" marT="6350" marB="0" anchor="b"/>
                </a:tc>
              </a:tr>
              <a:tr h="370840">
                <a:tc>
                  <a:txBody>
                    <a:bodyPr/>
                    <a:lstStyle/>
                    <a:p>
                      <a:pPr algn="ctr" fontAlgn="b"/>
                      <a:r>
                        <a:rPr lang="en-IN" sz="2000" b="0" i="0" u="none" strike="noStrike">
                          <a:solidFill>
                            <a:srgbClr val="000000"/>
                          </a:solidFill>
                          <a:effectLst/>
                          <a:latin typeface="Calibri" panose="020F0502020204030204" pitchFamily="34" charset="0"/>
                        </a:rPr>
                        <a:t>5</a:t>
                      </a:r>
                    </a:p>
                  </a:txBody>
                  <a:tcPr marL="6350" marR="6350" marT="6350" marB="0" anchor="b"/>
                </a:tc>
                <a:tc>
                  <a:txBody>
                    <a:bodyPr/>
                    <a:lstStyle/>
                    <a:p>
                      <a:pPr algn="ctr" fontAlgn="b"/>
                      <a:r>
                        <a:rPr lang="en-IN" sz="2000" b="0" i="0" u="none" strike="noStrike" dirty="0" smtClean="0">
                          <a:solidFill>
                            <a:srgbClr val="000000"/>
                          </a:solidFill>
                          <a:effectLst/>
                          <a:latin typeface="Calibri" panose="020F0502020204030204" pitchFamily="34" charset="0"/>
                        </a:rPr>
                        <a:t>24,00,000 </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2000" b="0" i="0" u="none" strike="noStrike" dirty="0">
                          <a:solidFill>
                            <a:srgbClr val="000000"/>
                          </a:solidFill>
                          <a:effectLst/>
                          <a:latin typeface="Calibri" panose="020F0502020204030204" pitchFamily="34" charset="0"/>
                        </a:rPr>
                        <a:t>20</a:t>
                      </a:r>
                    </a:p>
                  </a:txBody>
                  <a:tcPr marL="6350" marR="6350" marT="6350" marB="0" anchor="b"/>
                </a:tc>
              </a:tr>
            </a:tbl>
          </a:graphicData>
        </a:graphic>
      </p:graphicFrame>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6961" y="2865587"/>
            <a:ext cx="5399896" cy="3211120"/>
          </a:xfrm>
          <a:prstGeom prst="rect">
            <a:avLst/>
          </a:prstGeom>
        </p:spPr>
      </p:pic>
      <p:sp>
        <p:nvSpPr>
          <p:cNvPr id="6" name="Slide Number Placeholder 5"/>
          <p:cNvSpPr>
            <a:spLocks noGrp="1"/>
          </p:cNvSpPr>
          <p:nvPr>
            <p:ph type="sldNum" sz="quarter" idx="12"/>
          </p:nvPr>
        </p:nvSpPr>
        <p:spPr/>
        <p:txBody>
          <a:bodyPr/>
          <a:lstStyle/>
          <a:p>
            <a:fld id="{CAAAB041-4810-4332-AECF-E5DFFBBEA171}" type="slidenum">
              <a:rPr lang="en-IN" smtClean="0"/>
              <a:t>13</a:t>
            </a:fld>
            <a:endParaRPr lang="en-IN"/>
          </a:p>
        </p:txBody>
      </p:sp>
    </p:spTree>
    <p:extLst>
      <p:ext uri="{BB962C8B-B14F-4D97-AF65-F5344CB8AC3E}">
        <p14:creationId xmlns:p14="http://schemas.microsoft.com/office/powerpoint/2010/main" val="1554209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 input, two </a:t>
            </a:r>
            <a:r>
              <a:rPr lang="en-US" dirty="0" smtClean="0"/>
              <a:t>outputs: Efficiency Frontier</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9167" y="2188746"/>
            <a:ext cx="6204418" cy="3689540"/>
          </a:xfrm>
        </p:spPr>
      </p:pic>
      <p:sp>
        <p:nvSpPr>
          <p:cNvPr id="3" name="Slide Number Placeholder 2"/>
          <p:cNvSpPr>
            <a:spLocks noGrp="1"/>
          </p:cNvSpPr>
          <p:nvPr>
            <p:ph type="sldNum" sz="quarter" idx="12"/>
          </p:nvPr>
        </p:nvSpPr>
        <p:spPr/>
        <p:txBody>
          <a:bodyPr/>
          <a:lstStyle/>
          <a:p>
            <a:fld id="{CAAAB041-4810-4332-AECF-E5DFFBBEA171}" type="slidenum">
              <a:rPr lang="en-IN" smtClean="0"/>
              <a:t>14</a:t>
            </a:fld>
            <a:endParaRPr lang="en-IN"/>
          </a:p>
        </p:txBody>
      </p:sp>
    </p:spTree>
    <p:extLst>
      <p:ext uri="{BB962C8B-B14F-4D97-AF65-F5344CB8AC3E}">
        <p14:creationId xmlns:p14="http://schemas.microsoft.com/office/powerpoint/2010/main" val="409963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Optimization method</a:t>
            </a:r>
            <a:endParaRPr lang="en-IN" sz="3600" dirty="0"/>
          </a:p>
        </p:txBody>
      </p:sp>
      <p:sp>
        <p:nvSpPr>
          <p:cNvPr id="3" name="Text Placeholder 2"/>
          <p:cNvSpPr>
            <a:spLocks noGrp="1"/>
          </p:cNvSpPr>
          <p:nvPr>
            <p:ph type="body" idx="1"/>
          </p:nvPr>
        </p:nvSpPr>
        <p:spPr/>
        <p:txBody>
          <a:bodyPr/>
          <a:lstStyle/>
          <a:p>
            <a:r>
              <a:rPr lang="en-US" dirty="0" smtClean="0"/>
              <a:t>Data Envelopment Analysis</a:t>
            </a:r>
            <a:endParaRPr lang="en-IN" dirty="0"/>
          </a:p>
        </p:txBody>
      </p:sp>
      <p:sp>
        <p:nvSpPr>
          <p:cNvPr id="4" name="Slide Number Placeholder 3"/>
          <p:cNvSpPr>
            <a:spLocks noGrp="1"/>
          </p:cNvSpPr>
          <p:nvPr>
            <p:ph type="sldNum" sz="quarter" idx="12"/>
          </p:nvPr>
        </p:nvSpPr>
        <p:spPr/>
        <p:txBody>
          <a:bodyPr/>
          <a:lstStyle/>
          <a:p>
            <a:fld id="{CAAAB041-4810-4332-AECF-E5DFFBBEA171}" type="slidenum">
              <a:rPr lang="en-IN" smtClean="0"/>
              <a:t>15</a:t>
            </a:fld>
            <a:endParaRPr lang="en-IN"/>
          </a:p>
        </p:txBody>
      </p:sp>
    </p:spTree>
    <p:extLst>
      <p:ext uri="{BB962C8B-B14F-4D97-AF65-F5344CB8AC3E}">
        <p14:creationId xmlns:p14="http://schemas.microsoft.com/office/powerpoint/2010/main" val="31849695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Envelopment Analysis (DEA)</a:t>
            </a:r>
            <a:endParaRPr lang="en-IN" dirty="0"/>
          </a:p>
        </p:txBody>
      </p:sp>
      <p:sp>
        <p:nvSpPr>
          <p:cNvPr id="3" name="Content Placeholder 2"/>
          <p:cNvSpPr>
            <a:spLocks noGrp="1"/>
          </p:cNvSpPr>
          <p:nvPr>
            <p:ph idx="1"/>
          </p:nvPr>
        </p:nvSpPr>
        <p:spPr/>
        <p:txBody>
          <a:bodyPr/>
          <a:lstStyle/>
          <a:p>
            <a:r>
              <a:rPr lang="en-US" dirty="0"/>
              <a:t>A non-parametric mathematical method to find the production frontier. </a:t>
            </a:r>
          </a:p>
          <a:p>
            <a:r>
              <a:rPr lang="en-US" dirty="0"/>
              <a:t>Can be used to calculate the productive efficiency of an economic unit. </a:t>
            </a:r>
          </a:p>
          <a:p>
            <a:r>
              <a:rPr lang="en-US" dirty="0"/>
              <a:t>In the </a:t>
            </a:r>
            <a:r>
              <a:rPr lang="en-US" dirty="0">
                <a:solidFill>
                  <a:srgbClr val="FF0000"/>
                </a:solidFill>
              </a:rPr>
              <a:t>DEA</a:t>
            </a:r>
            <a:r>
              <a:rPr lang="en-US" dirty="0"/>
              <a:t> terminology, an economic unit is referred to as a “</a:t>
            </a:r>
            <a:r>
              <a:rPr lang="en-US" dirty="0">
                <a:solidFill>
                  <a:srgbClr val="FF0000"/>
                </a:solidFill>
              </a:rPr>
              <a:t>Decision Making Unit (DMU)</a:t>
            </a:r>
            <a:r>
              <a:rPr lang="en-US" dirty="0"/>
              <a:t>”.</a:t>
            </a:r>
          </a:p>
          <a:p>
            <a:r>
              <a:rPr lang="en-US" dirty="0"/>
              <a:t>What DEA measures is actually a relative efficiency – Calculate individual efficiencies for each DMU in a set of DMU’s.</a:t>
            </a:r>
          </a:p>
          <a:p>
            <a:r>
              <a:rPr lang="en-US" dirty="0" smtClean="0"/>
              <a:t>Formulates </a:t>
            </a:r>
            <a:r>
              <a:rPr lang="en-US" dirty="0"/>
              <a:t>an optimization problem for each DMU.    </a:t>
            </a:r>
            <a:endParaRPr lang="en-IN" dirty="0"/>
          </a:p>
        </p:txBody>
      </p:sp>
      <p:sp>
        <p:nvSpPr>
          <p:cNvPr id="4" name="Slide Number Placeholder 3"/>
          <p:cNvSpPr>
            <a:spLocks noGrp="1"/>
          </p:cNvSpPr>
          <p:nvPr>
            <p:ph type="sldNum" sz="quarter" idx="12"/>
          </p:nvPr>
        </p:nvSpPr>
        <p:spPr/>
        <p:txBody>
          <a:bodyPr/>
          <a:lstStyle/>
          <a:p>
            <a:fld id="{CAAAB041-4810-4332-AECF-E5DFFBBEA171}" type="slidenum">
              <a:rPr lang="en-IN" smtClean="0"/>
              <a:t>16</a:t>
            </a:fld>
            <a:endParaRPr lang="en-IN"/>
          </a:p>
        </p:txBody>
      </p:sp>
    </p:spTree>
    <p:extLst>
      <p:ext uri="{BB962C8B-B14F-4D97-AF65-F5344CB8AC3E}">
        <p14:creationId xmlns:p14="http://schemas.microsoft.com/office/powerpoint/2010/main" val="55455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 logic</a:t>
            </a:r>
            <a:endParaRPr lang="en-IN" dirty="0"/>
          </a:p>
        </p:txBody>
      </p:sp>
      <p:sp>
        <p:nvSpPr>
          <p:cNvPr id="3" name="Content Placeholder 2"/>
          <p:cNvSpPr>
            <a:spLocks noGrp="1"/>
          </p:cNvSpPr>
          <p:nvPr>
            <p:ph idx="1"/>
          </p:nvPr>
        </p:nvSpPr>
        <p:spPr/>
        <p:txBody>
          <a:bodyPr>
            <a:normAutofit/>
          </a:bodyPr>
          <a:lstStyle/>
          <a:p>
            <a:r>
              <a:rPr lang="en-US" dirty="0"/>
              <a:t>For multiple inputs and multiple outputs, define the </a:t>
            </a:r>
            <a:r>
              <a:rPr lang="en-US" dirty="0">
                <a:solidFill>
                  <a:srgbClr val="FF0000"/>
                </a:solidFill>
              </a:rPr>
              <a:t>weighted ratio</a:t>
            </a:r>
            <a:r>
              <a:rPr lang="en-US" dirty="0"/>
              <a:t>. </a:t>
            </a:r>
          </a:p>
          <a:p>
            <a:r>
              <a:rPr lang="en-US" dirty="0"/>
              <a:t>Since various inputs can’t be directly added, define weights for each input. Similar approach for output. </a:t>
            </a:r>
          </a:p>
          <a:p>
            <a:r>
              <a:rPr lang="en-US" dirty="0"/>
              <a:t>But we don’t know the value of each weight? </a:t>
            </a:r>
          </a:p>
          <a:p>
            <a:r>
              <a:rPr lang="en-US" dirty="0">
                <a:solidFill>
                  <a:srgbClr val="FF0000"/>
                </a:solidFill>
              </a:rPr>
              <a:t>Solution</a:t>
            </a:r>
            <a:r>
              <a:rPr lang="en-US" dirty="0"/>
              <a:t>: Let each DMU choose the input and the output weights to its advantage. </a:t>
            </a:r>
          </a:p>
          <a:p>
            <a:r>
              <a:rPr lang="en-US" dirty="0">
                <a:solidFill>
                  <a:srgbClr val="FF0000"/>
                </a:solidFill>
              </a:rPr>
              <a:t>Objective for each DMU</a:t>
            </a:r>
            <a:r>
              <a:rPr lang="en-US" dirty="0"/>
              <a:t>: maximize its efficiency by choosing its weights carefully. </a:t>
            </a:r>
          </a:p>
          <a:p>
            <a:r>
              <a:rPr lang="en-US" dirty="0">
                <a:solidFill>
                  <a:srgbClr val="FF0000"/>
                </a:solidFill>
              </a:rPr>
              <a:t>Constraints</a:t>
            </a:r>
            <a:r>
              <a:rPr lang="en-US" dirty="0"/>
              <a:t>: Choose the weights such that using these weights, they shouldn’t get an efficiency more than 1! </a:t>
            </a:r>
            <a:endParaRPr lang="en-IN" dirty="0"/>
          </a:p>
        </p:txBody>
      </p:sp>
      <p:sp>
        <p:nvSpPr>
          <p:cNvPr id="4" name="Slide Number Placeholder 3"/>
          <p:cNvSpPr>
            <a:spLocks noGrp="1"/>
          </p:cNvSpPr>
          <p:nvPr>
            <p:ph type="sldNum" sz="quarter" idx="12"/>
          </p:nvPr>
        </p:nvSpPr>
        <p:spPr/>
        <p:txBody>
          <a:bodyPr/>
          <a:lstStyle/>
          <a:p>
            <a:fld id="{CAAAB041-4810-4332-AECF-E5DFFBBEA171}" type="slidenum">
              <a:rPr lang="en-IN" smtClean="0"/>
              <a:t>17</a:t>
            </a:fld>
            <a:endParaRPr lang="en-IN"/>
          </a:p>
        </p:txBody>
      </p:sp>
    </p:spTree>
    <p:extLst>
      <p:ext uri="{BB962C8B-B14F-4D97-AF65-F5344CB8AC3E}">
        <p14:creationId xmlns:p14="http://schemas.microsoft.com/office/powerpoint/2010/main" val="1088866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 logic</a:t>
            </a:r>
            <a:endParaRPr lang="en-IN" dirty="0"/>
          </a:p>
        </p:txBody>
      </p:sp>
      <p:sp>
        <p:nvSpPr>
          <p:cNvPr id="3" name="Content Placeholder 2"/>
          <p:cNvSpPr>
            <a:spLocks noGrp="1"/>
          </p:cNvSpPr>
          <p:nvPr>
            <p:ph idx="1"/>
          </p:nvPr>
        </p:nvSpPr>
        <p:spPr/>
        <p:txBody>
          <a:bodyPr/>
          <a:lstStyle/>
          <a:p>
            <a:r>
              <a:rPr lang="en-US" dirty="0"/>
              <a:t>Using a DMU’s weights, if it can’t achieve an efficiency of 1, then it is truly inefficient. </a:t>
            </a:r>
          </a:p>
          <a:p>
            <a:r>
              <a:rPr lang="en-US" dirty="0"/>
              <a:t>Using a DMU’s weight, if an other DMU gets an efficiency of 1, then that other DMU is really good!</a:t>
            </a:r>
          </a:p>
          <a:p>
            <a:r>
              <a:rPr lang="en-US" dirty="0"/>
              <a:t>Note that we are referring to only relative efficiency. </a:t>
            </a:r>
            <a:endParaRPr lang="en-IN" dirty="0"/>
          </a:p>
        </p:txBody>
      </p:sp>
      <p:sp>
        <p:nvSpPr>
          <p:cNvPr id="4" name="Slide Number Placeholder 3"/>
          <p:cNvSpPr>
            <a:spLocks noGrp="1"/>
          </p:cNvSpPr>
          <p:nvPr>
            <p:ph type="sldNum" sz="quarter" idx="12"/>
          </p:nvPr>
        </p:nvSpPr>
        <p:spPr/>
        <p:txBody>
          <a:bodyPr/>
          <a:lstStyle/>
          <a:p>
            <a:fld id="{CAAAB041-4810-4332-AECF-E5DFFBBEA171}" type="slidenum">
              <a:rPr lang="en-IN" smtClean="0"/>
              <a:t>18</a:t>
            </a:fld>
            <a:endParaRPr lang="en-IN"/>
          </a:p>
        </p:txBody>
      </p:sp>
    </p:spTree>
    <p:extLst>
      <p:ext uri="{BB962C8B-B14F-4D97-AF65-F5344CB8AC3E}">
        <p14:creationId xmlns:p14="http://schemas.microsoft.com/office/powerpoint/2010/main" val="2574328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8D3192-AB03-4848-9CF8-42CEA14B0FC3}"/>
              </a:ext>
            </a:extLst>
          </p:cNvPr>
          <p:cNvSpPr>
            <a:spLocks noGrp="1"/>
          </p:cNvSpPr>
          <p:nvPr>
            <p:ph type="title"/>
          </p:nvPr>
        </p:nvSpPr>
        <p:spPr/>
        <p:txBody>
          <a:bodyPr/>
          <a:lstStyle/>
          <a:p>
            <a:r>
              <a:rPr lang="en-US" dirty="0">
                <a:cs typeface="Calibri"/>
              </a:rPr>
              <a:t>DEA – Mathematical formulation</a:t>
            </a:r>
            <a:endParaRPr lang="en-US" dirty="0"/>
          </a:p>
        </p:txBody>
      </p:sp>
      <p:sp>
        <p:nvSpPr>
          <p:cNvPr id="3" name="Content Placeholder 2">
            <a:extLst>
              <a:ext uri="{FF2B5EF4-FFF2-40B4-BE49-F238E27FC236}">
                <a16:creationId xmlns:a16="http://schemas.microsoft.com/office/drawing/2014/main" xmlns="" id="{45847D6A-6193-47D7-A8F8-F996A06A1128}"/>
              </a:ext>
            </a:extLst>
          </p:cNvPr>
          <p:cNvSpPr>
            <a:spLocks noGrp="1"/>
          </p:cNvSpPr>
          <p:nvPr>
            <p:ph idx="1"/>
          </p:nvPr>
        </p:nvSpPr>
        <p:spPr/>
        <p:txBody>
          <a:bodyPr vert="horz" lIns="91440" tIns="45720" rIns="91440" bIns="45720" rtlCol="0" anchor="t">
            <a:normAutofit/>
          </a:bodyPr>
          <a:lstStyle/>
          <a:p>
            <a:r>
              <a:rPr lang="en-US" i="1" dirty="0">
                <a:cs typeface="Calibri"/>
              </a:rPr>
              <a:t>K </a:t>
            </a:r>
            <a:r>
              <a:rPr lang="en-US" dirty="0">
                <a:cs typeface="Calibri"/>
              </a:rPr>
              <a:t>= # of DMU's considered in the dataset. </a:t>
            </a:r>
            <a:endParaRPr lang="en-US" dirty="0"/>
          </a:p>
          <a:p>
            <a:r>
              <a:rPr lang="en-US" i="1" dirty="0">
                <a:cs typeface="Calibri"/>
              </a:rPr>
              <a:t>N </a:t>
            </a:r>
            <a:r>
              <a:rPr lang="en-US" dirty="0">
                <a:cs typeface="Calibri"/>
              </a:rPr>
              <a:t>= # of inputs considered for the DMU's</a:t>
            </a:r>
          </a:p>
          <a:p>
            <a:r>
              <a:rPr lang="en-US" i="1" dirty="0">
                <a:cs typeface="Calibri"/>
              </a:rPr>
              <a:t>M =</a:t>
            </a:r>
            <a:r>
              <a:rPr lang="en-US" dirty="0">
                <a:cs typeface="Calibri"/>
              </a:rPr>
              <a:t> # of outputs considered for the DMU's. </a:t>
            </a:r>
          </a:p>
          <a:p>
            <a:r>
              <a:rPr lang="en-US" i="1" dirty="0" err="1">
                <a:cs typeface="Calibri"/>
              </a:rPr>
              <a:t>I</a:t>
            </a:r>
            <a:r>
              <a:rPr lang="en-US" i="1" baseline="-25000" dirty="0" err="1">
                <a:cs typeface="Calibri"/>
              </a:rPr>
              <a:t>ik</a:t>
            </a:r>
            <a:r>
              <a:rPr lang="en-US" i="1" dirty="0">
                <a:cs typeface="Calibri"/>
              </a:rPr>
              <a:t> = </a:t>
            </a:r>
            <a:r>
              <a:rPr lang="en-US" dirty="0">
                <a:cs typeface="Calibri"/>
              </a:rPr>
              <a:t>Recorded value of input </a:t>
            </a:r>
            <a:r>
              <a:rPr lang="en-US" i="1" dirty="0" err="1">
                <a:cs typeface="Calibri"/>
              </a:rPr>
              <a:t>i</a:t>
            </a:r>
            <a:r>
              <a:rPr lang="en-US" dirty="0">
                <a:cs typeface="Calibri"/>
              </a:rPr>
              <a:t> for the DMU </a:t>
            </a:r>
            <a:r>
              <a:rPr lang="en-US" i="1" dirty="0">
                <a:cs typeface="Calibri"/>
              </a:rPr>
              <a:t>k</a:t>
            </a:r>
            <a:r>
              <a:rPr lang="en-US" dirty="0">
                <a:cs typeface="Calibri"/>
              </a:rPr>
              <a:t>. (</a:t>
            </a:r>
            <a:r>
              <a:rPr lang="en-US" i="1" dirty="0" err="1">
                <a:cs typeface="Calibri"/>
              </a:rPr>
              <a:t>i</a:t>
            </a:r>
            <a:r>
              <a:rPr lang="en-US" i="1" dirty="0">
                <a:cs typeface="Calibri"/>
              </a:rPr>
              <a:t> = 1, 2, … N, k = 1, 2, …, K</a:t>
            </a:r>
            <a:r>
              <a:rPr lang="en-US" dirty="0">
                <a:cs typeface="Calibri"/>
              </a:rPr>
              <a:t>).</a:t>
            </a:r>
          </a:p>
          <a:p>
            <a:r>
              <a:rPr lang="en-US" i="1" dirty="0" err="1">
                <a:ea typeface="+mn-lt"/>
                <a:cs typeface="+mn-lt"/>
              </a:rPr>
              <a:t>O</a:t>
            </a:r>
            <a:r>
              <a:rPr lang="en-US" i="1" baseline="-25000" dirty="0" err="1">
                <a:ea typeface="+mn-lt"/>
                <a:cs typeface="+mn-lt"/>
              </a:rPr>
              <a:t>jk</a:t>
            </a:r>
            <a:r>
              <a:rPr lang="en-US" i="1" dirty="0">
                <a:ea typeface="+mn-lt"/>
                <a:cs typeface="+mn-lt"/>
              </a:rPr>
              <a:t> = </a:t>
            </a:r>
            <a:r>
              <a:rPr lang="en-US" dirty="0">
                <a:ea typeface="+mn-lt"/>
                <a:cs typeface="+mn-lt"/>
              </a:rPr>
              <a:t>Recorded value of output </a:t>
            </a:r>
            <a:r>
              <a:rPr lang="en-US" i="1" dirty="0">
                <a:ea typeface="+mn-lt"/>
                <a:cs typeface="+mn-lt"/>
              </a:rPr>
              <a:t>j</a:t>
            </a:r>
            <a:r>
              <a:rPr lang="en-US" dirty="0">
                <a:ea typeface="+mn-lt"/>
                <a:cs typeface="+mn-lt"/>
              </a:rPr>
              <a:t> for the DMU </a:t>
            </a:r>
            <a:r>
              <a:rPr lang="en-US" i="1" dirty="0">
                <a:ea typeface="+mn-lt"/>
                <a:cs typeface="+mn-lt"/>
              </a:rPr>
              <a:t>k</a:t>
            </a:r>
            <a:r>
              <a:rPr lang="en-US" dirty="0">
                <a:ea typeface="+mn-lt"/>
                <a:cs typeface="+mn-lt"/>
              </a:rPr>
              <a:t>. (</a:t>
            </a:r>
            <a:r>
              <a:rPr lang="en-US" i="1" dirty="0">
                <a:ea typeface="+mn-lt"/>
                <a:cs typeface="+mn-lt"/>
              </a:rPr>
              <a:t>j = 1, 2, … M, k = 1, 2, …, K</a:t>
            </a:r>
            <a:r>
              <a:rPr lang="en-US" dirty="0" smtClean="0">
                <a:ea typeface="+mn-lt"/>
                <a:cs typeface="+mn-lt"/>
              </a:rPr>
              <a:t>).</a:t>
            </a:r>
          </a:p>
          <a:p>
            <a:r>
              <a:rPr lang="en-US" i="1" dirty="0" err="1" smtClean="0">
                <a:cs typeface="Calibri"/>
              </a:rPr>
              <a:t>x</a:t>
            </a:r>
            <a:r>
              <a:rPr lang="en-US" i="1" baseline="-25000" dirty="0" err="1" smtClean="0">
                <a:cs typeface="Calibri"/>
              </a:rPr>
              <a:t>ik</a:t>
            </a:r>
            <a:r>
              <a:rPr lang="en-US" i="1" dirty="0" smtClean="0">
                <a:cs typeface="Calibri"/>
              </a:rPr>
              <a:t> </a:t>
            </a:r>
            <a:r>
              <a:rPr lang="en-US" i="1" dirty="0">
                <a:cs typeface="Calibri"/>
              </a:rPr>
              <a:t>= </a:t>
            </a:r>
            <a:r>
              <a:rPr lang="en-US" dirty="0">
                <a:cs typeface="Calibri"/>
              </a:rPr>
              <a:t>W</a:t>
            </a:r>
            <a:r>
              <a:rPr lang="en-US" dirty="0" smtClean="0">
                <a:cs typeface="Calibri"/>
              </a:rPr>
              <a:t>eight assigned to </a:t>
            </a:r>
            <a:r>
              <a:rPr lang="en-US" dirty="0">
                <a:cs typeface="Calibri"/>
              </a:rPr>
              <a:t>input </a:t>
            </a:r>
            <a:r>
              <a:rPr lang="en-US" i="1" dirty="0">
                <a:cs typeface="Calibri"/>
              </a:rPr>
              <a:t>i</a:t>
            </a:r>
            <a:r>
              <a:rPr lang="en-US" dirty="0">
                <a:cs typeface="Calibri"/>
              </a:rPr>
              <a:t> </a:t>
            </a:r>
            <a:r>
              <a:rPr lang="en-US" dirty="0" smtClean="0">
                <a:cs typeface="Calibri"/>
              </a:rPr>
              <a:t>by </a:t>
            </a:r>
            <a:r>
              <a:rPr lang="en-US" dirty="0">
                <a:cs typeface="Calibri"/>
              </a:rPr>
              <a:t>the DMU </a:t>
            </a:r>
            <a:r>
              <a:rPr lang="en-US" i="1" dirty="0">
                <a:cs typeface="Calibri"/>
              </a:rPr>
              <a:t>k</a:t>
            </a:r>
            <a:r>
              <a:rPr lang="en-US" dirty="0">
                <a:cs typeface="Calibri"/>
              </a:rPr>
              <a:t>. (</a:t>
            </a:r>
            <a:r>
              <a:rPr lang="en-US" i="1" dirty="0">
                <a:cs typeface="Calibri"/>
              </a:rPr>
              <a:t>i = 1, 2, … N, k = 1, 2, …, K</a:t>
            </a:r>
            <a:r>
              <a:rPr lang="en-US" dirty="0">
                <a:cs typeface="Calibri"/>
              </a:rPr>
              <a:t>).</a:t>
            </a:r>
          </a:p>
          <a:p>
            <a:r>
              <a:rPr lang="en-US" i="1" dirty="0" err="1" smtClean="0">
                <a:ea typeface="+mn-lt"/>
                <a:cs typeface="+mn-lt"/>
              </a:rPr>
              <a:t>y</a:t>
            </a:r>
            <a:r>
              <a:rPr lang="en-US" i="1" baseline="-25000" dirty="0" err="1" smtClean="0">
                <a:ea typeface="+mn-lt"/>
                <a:cs typeface="+mn-lt"/>
              </a:rPr>
              <a:t>jk</a:t>
            </a:r>
            <a:r>
              <a:rPr lang="en-US" i="1" dirty="0" smtClean="0">
                <a:ea typeface="+mn-lt"/>
                <a:cs typeface="+mn-lt"/>
              </a:rPr>
              <a:t> </a:t>
            </a:r>
            <a:r>
              <a:rPr lang="en-US" i="1" dirty="0">
                <a:ea typeface="+mn-lt"/>
                <a:cs typeface="+mn-lt"/>
              </a:rPr>
              <a:t>= </a:t>
            </a:r>
            <a:r>
              <a:rPr lang="en-US" dirty="0" smtClean="0">
                <a:ea typeface="+mn-lt"/>
                <a:cs typeface="+mn-lt"/>
              </a:rPr>
              <a:t>Weight assigned to output </a:t>
            </a:r>
            <a:r>
              <a:rPr lang="en-US" i="1" dirty="0">
                <a:ea typeface="+mn-lt"/>
                <a:cs typeface="+mn-lt"/>
              </a:rPr>
              <a:t>j</a:t>
            </a:r>
            <a:r>
              <a:rPr lang="en-US" dirty="0">
                <a:ea typeface="+mn-lt"/>
                <a:cs typeface="+mn-lt"/>
              </a:rPr>
              <a:t> </a:t>
            </a:r>
            <a:r>
              <a:rPr lang="en-US" dirty="0" smtClean="0">
                <a:ea typeface="+mn-lt"/>
                <a:cs typeface="+mn-lt"/>
              </a:rPr>
              <a:t>by </a:t>
            </a:r>
            <a:r>
              <a:rPr lang="en-US" dirty="0">
                <a:ea typeface="+mn-lt"/>
                <a:cs typeface="+mn-lt"/>
              </a:rPr>
              <a:t>the DMU </a:t>
            </a:r>
            <a:r>
              <a:rPr lang="en-US" i="1" dirty="0">
                <a:ea typeface="+mn-lt"/>
                <a:cs typeface="+mn-lt"/>
              </a:rPr>
              <a:t>k</a:t>
            </a:r>
            <a:r>
              <a:rPr lang="en-US" dirty="0">
                <a:ea typeface="+mn-lt"/>
                <a:cs typeface="+mn-lt"/>
              </a:rPr>
              <a:t>. (</a:t>
            </a:r>
            <a:r>
              <a:rPr lang="en-US" i="1" dirty="0">
                <a:ea typeface="+mn-lt"/>
                <a:cs typeface="+mn-lt"/>
              </a:rPr>
              <a:t>j = 1, 2, … M, k = 1, 2, …, K</a:t>
            </a:r>
            <a:r>
              <a:rPr lang="en-US" dirty="0">
                <a:ea typeface="+mn-lt"/>
                <a:cs typeface="+mn-lt"/>
              </a:rPr>
              <a:t>).</a:t>
            </a:r>
          </a:p>
          <a:p>
            <a:r>
              <a:rPr lang="en-US" i="1" dirty="0" err="1" smtClean="0">
                <a:ea typeface="+mn-lt"/>
                <a:cs typeface="+mn-lt"/>
              </a:rPr>
              <a:t>E</a:t>
            </a:r>
            <a:r>
              <a:rPr lang="en-US" i="1" baseline="-25000" dirty="0" err="1" smtClean="0">
                <a:ea typeface="+mn-lt"/>
                <a:cs typeface="+mn-lt"/>
              </a:rPr>
              <a:t>k</a:t>
            </a:r>
            <a:r>
              <a:rPr lang="en-US" i="1" dirty="0" smtClean="0">
                <a:ea typeface="+mn-lt"/>
                <a:cs typeface="+mn-lt"/>
              </a:rPr>
              <a:t> =</a:t>
            </a:r>
            <a:r>
              <a:rPr lang="en-US" dirty="0" smtClean="0">
                <a:ea typeface="+mn-lt"/>
                <a:cs typeface="+mn-lt"/>
              </a:rPr>
              <a:t> Efficiency of the DMU </a:t>
            </a:r>
            <a:r>
              <a:rPr lang="en-US" i="1" dirty="0" smtClean="0">
                <a:ea typeface="+mn-lt"/>
                <a:cs typeface="+mn-lt"/>
              </a:rPr>
              <a:t>k</a:t>
            </a:r>
            <a:r>
              <a:rPr lang="en-US" dirty="0" smtClean="0">
                <a:ea typeface="+mn-lt"/>
                <a:cs typeface="+mn-lt"/>
              </a:rPr>
              <a:t>. (</a:t>
            </a:r>
            <a:r>
              <a:rPr lang="en-US" i="1" dirty="0" smtClean="0">
                <a:ea typeface="+mn-lt"/>
                <a:cs typeface="+mn-lt"/>
              </a:rPr>
              <a:t>k </a:t>
            </a:r>
            <a:r>
              <a:rPr lang="en-US" i="1" dirty="0">
                <a:ea typeface="+mn-lt"/>
                <a:cs typeface="+mn-lt"/>
              </a:rPr>
              <a:t>= 1, 2, …, K</a:t>
            </a:r>
            <a:r>
              <a:rPr lang="en-US" dirty="0">
                <a:ea typeface="+mn-lt"/>
                <a:cs typeface="+mn-lt"/>
              </a:rPr>
              <a:t>)</a:t>
            </a:r>
            <a:endParaRPr lang="en-US" dirty="0"/>
          </a:p>
        </p:txBody>
      </p:sp>
      <p:sp>
        <p:nvSpPr>
          <p:cNvPr id="4" name="Slide Number Placeholder 3"/>
          <p:cNvSpPr>
            <a:spLocks noGrp="1"/>
          </p:cNvSpPr>
          <p:nvPr>
            <p:ph type="sldNum" sz="quarter" idx="12"/>
          </p:nvPr>
        </p:nvSpPr>
        <p:spPr/>
        <p:txBody>
          <a:bodyPr/>
          <a:lstStyle/>
          <a:p>
            <a:fld id="{CAAAB041-4810-4332-AECF-E5DFFBBEA171}" type="slidenum">
              <a:rPr lang="en-IN" smtClean="0"/>
              <a:t>19</a:t>
            </a:fld>
            <a:endParaRPr lang="en-IN"/>
          </a:p>
        </p:txBody>
      </p:sp>
    </p:spTree>
    <p:extLst>
      <p:ext uri="{BB962C8B-B14F-4D97-AF65-F5344CB8AC3E}">
        <p14:creationId xmlns:p14="http://schemas.microsoft.com/office/powerpoint/2010/main" val="40985807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Productive efficiency (Production efficiency)</a:t>
            </a:r>
            <a:endParaRPr lang="en-IN" dirty="0"/>
          </a:p>
        </p:txBody>
      </p:sp>
      <p:sp>
        <p:nvSpPr>
          <p:cNvPr id="3" name="Content Placeholder 2"/>
          <p:cNvSpPr>
            <a:spLocks noGrp="1"/>
          </p:cNvSpPr>
          <p:nvPr>
            <p:ph idx="1"/>
          </p:nvPr>
        </p:nvSpPr>
        <p:spPr/>
        <p:txBody>
          <a:bodyPr/>
          <a:lstStyle/>
          <a:p>
            <a:r>
              <a:rPr lang="en-US" dirty="0"/>
              <a:t>Economics teaches us effective utilization of resources for the maximization of benefits (output).</a:t>
            </a:r>
          </a:p>
          <a:p>
            <a:r>
              <a:rPr lang="en-US" dirty="0"/>
              <a:t>Productive efficiency is an aspect of economic efficiency focusing on maximizing the output under given constraints (without worrying about optimal allocation, or choice of products, etc.). </a:t>
            </a:r>
          </a:p>
          <a:p>
            <a:r>
              <a:rPr lang="en-US" dirty="0"/>
              <a:t>The productive efficiency “frontier” are all the combinations of outputs such that the production of one product cannot be increased without sacrificing the output of the other (without any change in the technology). </a:t>
            </a:r>
          </a:p>
          <a:p>
            <a:r>
              <a:rPr lang="en-US" dirty="0"/>
              <a:t>If the organization (any economic unit) is not on the frontier, </a:t>
            </a:r>
            <a:r>
              <a:rPr lang="en-US" dirty="0" smtClean="0"/>
              <a:t>it is </a:t>
            </a:r>
            <a:r>
              <a:rPr lang="en-US" dirty="0"/>
              <a:t>inefficient.   </a:t>
            </a:r>
            <a:endParaRPr lang="en-IN" dirty="0"/>
          </a:p>
        </p:txBody>
      </p:sp>
      <p:sp>
        <p:nvSpPr>
          <p:cNvPr id="4" name="Slide Number Placeholder 3"/>
          <p:cNvSpPr>
            <a:spLocks noGrp="1"/>
          </p:cNvSpPr>
          <p:nvPr>
            <p:ph type="sldNum" sz="quarter" idx="12"/>
          </p:nvPr>
        </p:nvSpPr>
        <p:spPr/>
        <p:txBody>
          <a:bodyPr/>
          <a:lstStyle/>
          <a:p>
            <a:fld id="{CAAAB041-4810-4332-AECF-E5DFFBBEA171}" type="slidenum">
              <a:rPr lang="en-IN" smtClean="0"/>
              <a:t>2</a:t>
            </a:fld>
            <a:endParaRPr lang="en-IN"/>
          </a:p>
        </p:txBody>
      </p:sp>
    </p:spTree>
    <p:extLst>
      <p:ext uri="{BB962C8B-B14F-4D97-AF65-F5344CB8AC3E}">
        <p14:creationId xmlns:p14="http://schemas.microsoft.com/office/powerpoint/2010/main" val="2686134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a:rPr>
              <a:t>DEA – Mathematical formulation</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Efficiency is defined as a </a:t>
                </a:r>
                <a:r>
                  <a:rPr lang="en-US" dirty="0" smtClean="0">
                    <a:solidFill>
                      <a:srgbClr val="FF0000"/>
                    </a:solidFill>
                  </a:rPr>
                  <a:t>ratio of weighted outputs to the weighted inputs</a:t>
                </a:r>
                <a:r>
                  <a:rPr lang="en-US" dirty="0" smtClean="0"/>
                  <a:t>. </a:t>
                </a:r>
                <a:endParaRPr lang="en-IN"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𝐸𝑓𝑓𝑖𝑐𝑖𝑒𝑛𝑐𝑦</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𝑊𝑒𝑖𝑔h𝑡𝑒𝑑</m:t>
                          </m:r>
                          <m:r>
                            <a:rPr lang="en-US" b="0" i="1" smtClean="0">
                              <a:latin typeface="Cambria Math" panose="02040503050406030204" pitchFamily="18" charset="0"/>
                            </a:rPr>
                            <m:t> </m:t>
                          </m:r>
                          <m:r>
                            <a:rPr lang="en-US" b="0" i="1" smtClean="0">
                              <a:latin typeface="Cambria Math" panose="02040503050406030204" pitchFamily="18" charset="0"/>
                            </a:rPr>
                            <m:t>𝑂𝑢𝑡𝑝𝑢𝑡</m:t>
                          </m:r>
                        </m:num>
                        <m:den>
                          <m:r>
                            <a:rPr lang="en-US" b="0" i="1" smtClean="0">
                              <a:latin typeface="Cambria Math" panose="02040503050406030204" pitchFamily="18" charset="0"/>
                            </a:rPr>
                            <m:t>𝑊𝑒𝑖𝑔h𝑡𝑒𝑑</m:t>
                          </m:r>
                          <m:r>
                            <a:rPr lang="en-US" b="0" i="1" smtClean="0">
                              <a:latin typeface="Cambria Math" panose="02040503050406030204" pitchFamily="18" charset="0"/>
                            </a:rPr>
                            <m:t> </m:t>
                          </m:r>
                          <m:r>
                            <a:rPr lang="en-US" b="0" i="1" smtClean="0">
                              <a:latin typeface="Cambria Math" panose="02040503050406030204" pitchFamily="18" charset="0"/>
                            </a:rPr>
                            <m:t>𝐼𝑛𝑝𝑢𝑡</m:t>
                          </m:r>
                        </m:den>
                      </m:f>
                    </m:oMath>
                  </m:oMathPara>
                </a14:m>
                <a:endParaRPr lang="en-US" b="0" dirty="0" smtClean="0"/>
              </a:p>
              <a:p>
                <a:endParaRPr lang="en-US" dirty="0" smtClean="0"/>
              </a:p>
              <a:p>
                <a:r>
                  <a:rPr lang="en-US" dirty="0" smtClean="0"/>
                  <a:t>Each DMU defines its own efficiency using the weights they want to assign to their inputs and outputs. </a:t>
                </a:r>
              </a:p>
              <a:p>
                <a:r>
                  <a:rPr lang="en-US" dirty="0" smtClean="0"/>
                  <a:t>For a particular DMU </a:t>
                </a:r>
                <a:r>
                  <a:rPr lang="en-US" i="1" dirty="0" smtClean="0"/>
                  <a:t>k</a:t>
                </a:r>
                <a:r>
                  <a:rPr lang="en-US" dirty="0" smtClean="0"/>
                  <a:t>, the efficiency is:</a:t>
                </a:r>
              </a:p>
              <a:p>
                <a:pPr marL="0" indent="0" algn="ctr">
                  <a:buNone/>
                </a:pPr>
                <a14:m>
                  <m:oMath xmlns:m="http://schemas.openxmlformats.org/officeDocument/2006/math">
                    <m:sSub>
                      <m:sSubPr>
                        <m:ctrlPr>
                          <a:rPr lang="en-US" sz="2700" b="0" i="1" smtClean="0">
                            <a:latin typeface="Cambria Math" panose="02040503050406030204" pitchFamily="18" charset="0"/>
                          </a:rPr>
                        </m:ctrlPr>
                      </m:sSubPr>
                      <m:e>
                        <m:r>
                          <a:rPr lang="en-US" sz="2700" b="0" i="1" smtClean="0">
                            <a:latin typeface="Cambria Math" panose="02040503050406030204" pitchFamily="18" charset="0"/>
                          </a:rPr>
                          <m:t>𝐸</m:t>
                        </m:r>
                      </m:e>
                      <m:sub>
                        <m:r>
                          <a:rPr lang="en-US" sz="2700" b="0" i="1" smtClean="0">
                            <a:latin typeface="Cambria Math" panose="02040503050406030204" pitchFamily="18" charset="0"/>
                          </a:rPr>
                          <m:t>𝑘</m:t>
                        </m:r>
                      </m:sub>
                    </m:sSub>
                    <m:r>
                      <a:rPr lang="en-US" sz="2700" b="0" i="1" smtClean="0">
                        <a:latin typeface="Cambria Math" panose="02040503050406030204" pitchFamily="18" charset="0"/>
                      </a:rPr>
                      <m:t>=</m:t>
                    </m:r>
                    <m:f>
                      <m:fPr>
                        <m:ctrlPr>
                          <a:rPr lang="en-US" sz="2700" b="0" i="1" smtClean="0">
                            <a:latin typeface="Cambria Math" panose="02040503050406030204" pitchFamily="18" charset="0"/>
                          </a:rPr>
                        </m:ctrlPr>
                      </m:fPr>
                      <m:num>
                        <m:sSub>
                          <m:sSubPr>
                            <m:ctrlPr>
                              <a:rPr lang="en-US" sz="2700" i="1">
                                <a:latin typeface="Cambria Math" panose="02040503050406030204" pitchFamily="18" charset="0"/>
                              </a:rPr>
                            </m:ctrlPr>
                          </m:sSubPr>
                          <m:e>
                            <m:r>
                              <a:rPr lang="en-US" sz="2700" i="1">
                                <a:latin typeface="Cambria Math" panose="02040503050406030204" pitchFamily="18" charset="0"/>
                              </a:rPr>
                              <m:t>𝑦</m:t>
                            </m:r>
                          </m:e>
                          <m:sub>
                            <m:r>
                              <a:rPr lang="en-US" sz="2700" i="1">
                                <a:latin typeface="Cambria Math" panose="02040503050406030204" pitchFamily="18" charset="0"/>
                              </a:rPr>
                              <m:t>1</m:t>
                            </m:r>
                            <m:r>
                              <a:rPr lang="en-US" sz="2700" i="1">
                                <a:latin typeface="Cambria Math" panose="02040503050406030204" pitchFamily="18" charset="0"/>
                              </a:rPr>
                              <m:t>𝑘</m:t>
                            </m:r>
                          </m:sub>
                        </m:sSub>
                        <m:sSub>
                          <m:sSubPr>
                            <m:ctrlPr>
                              <a:rPr lang="en-US" sz="2700" i="1">
                                <a:latin typeface="Cambria Math" panose="02040503050406030204" pitchFamily="18" charset="0"/>
                              </a:rPr>
                            </m:ctrlPr>
                          </m:sSubPr>
                          <m:e>
                            <m:r>
                              <a:rPr lang="en-US" sz="2700" i="1">
                                <a:latin typeface="Cambria Math" panose="02040503050406030204" pitchFamily="18" charset="0"/>
                              </a:rPr>
                              <m:t>𝑂</m:t>
                            </m:r>
                          </m:e>
                          <m:sub>
                            <m:r>
                              <a:rPr lang="en-US" sz="2700" i="1">
                                <a:latin typeface="Cambria Math" panose="02040503050406030204" pitchFamily="18" charset="0"/>
                              </a:rPr>
                              <m:t>1</m:t>
                            </m:r>
                            <m:r>
                              <a:rPr lang="en-US" sz="2700" i="1">
                                <a:latin typeface="Cambria Math" panose="02040503050406030204" pitchFamily="18" charset="0"/>
                              </a:rPr>
                              <m:t>𝑘</m:t>
                            </m:r>
                          </m:sub>
                        </m:sSub>
                        <m:r>
                          <a:rPr lang="en-US" sz="2700" i="1">
                            <a:latin typeface="Cambria Math" panose="02040503050406030204" pitchFamily="18" charset="0"/>
                          </a:rPr>
                          <m:t>+</m:t>
                        </m:r>
                        <m:sSub>
                          <m:sSubPr>
                            <m:ctrlPr>
                              <a:rPr lang="en-US" sz="2700" i="1">
                                <a:latin typeface="Cambria Math" panose="02040503050406030204" pitchFamily="18" charset="0"/>
                              </a:rPr>
                            </m:ctrlPr>
                          </m:sSubPr>
                          <m:e>
                            <m:r>
                              <a:rPr lang="en-US" sz="2700" i="1">
                                <a:latin typeface="Cambria Math" panose="02040503050406030204" pitchFamily="18" charset="0"/>
                              </a:rPr>
                              <m:t>𝑦</m:t>
                            </m:r>
                          </m:e>
                          <m:sub>
                            <m:r>
                              <a:rPr lang="en-US" sz="2700" i="1">
                                <a:latin typeface="Cambria Math" panose="02040503050406030204" pitchFamily="18" charset="0"/>
                              </a:rPr>
                              <m:t>2</m:t>
                            </m:r>
                            <m:r>
                              <a:rPr lang="en-US" sz="2700" i="1">
                                <a:latin typeface="Cambria Math" panose="02040503050406030204" pitchFamily="18" charset="0"/>
                              </a:rPr>
                              <m:t>𝑘</m:t>
                            </m:r>
                          </m:sub>
                        </m:sSub>
                        <m:sSub>
                          <m:sSubPr>
                            <m:ctrlPr>
                              <a:rPr lang="en-US" sz="2700" i="1">
                                <a:latin typeface="Cambria Math" panose="02040503050406030204" pitchFamily="18" charset="0"/>
                              </a:rPr>
                            </m:ctrlPr>
                          </m:sSubPr>
                          <m:e>
                            <m:r>
                              <a:rPr lang="en-US" sz="2700" i="1">
                                <a:latin typeface="Cambria Math" panose="02040503050406030204" pitchFamily="18" charset="0"/>
                              </a:rPr>
                              <m:t>𝑂</m:t>
                            </m:r>
                          </m:e>
                          <m:sub>
                            <m:r>
                              <a:rPr lang="en-US" sz="2700" i="1">
                                <a:latin typeface="Cambria Math" panose="02040503050406030204" pitchFamily="18" charset="0"/>
                              </a:rPr>
                              <m:t>2</m:t>
                            </m:r>
                            <m:r>
                              <a:rPr lang="en-US" sz="2700" i="1">
                                <a:latin typeface="Cambria Math" panose="02040503050406030204" pitchFamily="18" charset="0"/>
                              </a:rPr>
                              <m:t>𝑘</m:t>
                            </m:r>
                          </m:sub>
                        </m:sSub>
                        <m:r>
                          <a:rPr lang="en-US" sz="2700" i="1">
                            <a:latin typeface="Cambria Math" panose="02040503050406030204" pitchFamily="18" charset="0"/>
                          </a:rPr>
                          <m:t>+</m:t>
                        </m:r>
                        <m:sSub>
                          <m:sSubPr>
                            <m:ctrlPr>
                              <a:rPr lang="en-US" sz="2700" i="1">
                                <a:latin typeface="Cambria Math" panose="02040503050406030204" pitchFamily="18" charset="0"/>
                              </a:rPr>
                            </m:ctrlPr>
                          </m:sSubPr>
                          <m:e>
                            <m:r>
                              <a:rPr lang="en-US" sz="2700" i="1">
                                <a:latin typeface="Cambria Math" panose="02040503050406030204" pitchFamily="18" charset="0"/>
                              </a:rPr>
                              <m:t>𝑦</m:t>
                            </m:r>
                          </m:e>
                          <m:sub>
                            <m:r>
                              <a:rPr lang="en-US" sz="2700" i="1">
                                <a:latin typeface="Cambria Math" panose="02040503050406030204" pitchFamily="18" charset="0"/>
                              </a:rPr>
                              <m:t>3</m:t>
                            </m:r>
                            <m:r>
                              <a:rPr lang="en-US" sz="2700" i="1">
                                <a:latin typeface="Cambria Math" panose="02040503050406030204" pitchFamily="18" charset="0"/>
                              </a:rPr>
                              <m:t>𝑘</m:t>
                            </m:r>
                          </m:sub>
                        </m:sSub>
                        <m:sSub>
                          <m:sSubPr>
                            <m:ctrlPr>
                              <a:rPr lang="en-US" sz="2700" i="1">
                                <a:latin typeface="Cambria Math" panose="02040503050406030204" pitchFamily="18" charset="0"/>
                              </a:rPr>
                            </m:ctrlPr>
                          </m:sSubPr>
                          <m:e>
                            <m:r>
                              <a:rPr lang="en-US" sz="2700" i="1">
                                <a:latin typeface="Cambria Math" panose="02040503050406030204" pitchFamily="18" charset="0"/>
                              </a:rPr>
                              <m:t>𝑂</m:t>
                            </m:r>
                          </m:e>
                          <m:sub>
                            <m:r>
                              <a:rPr lang="en-US" sz="2700" i="1">
                                <a:latin typeface="Cambria Math" panose="02040503050406030204" pitchFamily="18" charset="0"/>
                              </a:rPr>
                              <m:t>3</m:t>
                            </m:r>
                            <m:r>
                              <a:rPr lang="en-US" sz="2700" i="1">
                                <a:latin typeface="Cambria Math" panose="02040503050406030204" pitchFamily="18" charset="0"/>
                              </a:rPr>
                              <m:t>𝑘</m:t>
                            </m:r>
                          </m:sub>
                        </m:sSub>
                        <m:r>
                          <a:rPr lang="en-US" sz="2700" i="1">
                            <a:latin typeface="Cambria Math" panose="02040503050406030204" pitchFamily="18" charset="0"/>
                          </a:rPr>
                          <m:t>…+</m:t>
                        </m:r>
                        <m:sSub>
                          <m:sSubPr>
                            <m:ctrlPr>
                              <a:rPr lang="en-US" sz="2700" i="1">
                                <a:latin typeface="Cambria Math" panose="02040503050406030204" pitchFamily="18" charset="0"/>
                              </a:rPr>
                            </m:ctrlPr>
                          </m:sSubPr>
                          <m:e>
                            <m:r>
                              <a:rPr lang="en-US" sz="2700" i="1">
                                <a:latin typeface="Cambria Math" panose="02040503050406030204" pitchFamily="18" charset="0"/>
                              </a:rPr>
                              <m:t>𝑦</m:t>
                            </m:r>
                          </m:e>
                          <m:sub>
                            <m:r>
                              <a:rPr lang="en-US" sz="2700" i="1">
                                <a:latin typeface="Cambria Math" panose="02040503050406030204" pitchFamily="18" charset="0"/>
                              </a:rPr>
                              <m:t>𝑀𝑘</m:t>
                            </m:r>
                          </m:sub>
                        </m:sSub>
                        <m:sSub>
                          <m:sSubPr>
                            <m:ctrlPr>
                              <a:rPr lang="en-US" sz="2700" i="1">
                                <a:latin typeface="Cambria Math" panose="02040503050406030204" pitchFamily="18" charset="0"/>
                              </a:rPr>
                            </m:ctrlPr>
                          </m:sSubPr>
                          <m:e>
                            <m:r>
                              <a:rPr lang="en-US" sz="2700" i="1">
                                <a:latin typeface="Cambria Math" panose="02040503050406030204" pitchFamily="18" charset="0"/>
                              </a:rPr>
                              <m:t>𝑂</m:t>
                            </m:r>
                          </m:e>
                          <m:sub>
                            <m:r>
                              <a:rPr lang="en-US" sz="2700" b="0" i="1" smtClean="0">
                                <a:latin typeface="Cambria Math" panose="02040503050406030204" pitchFamily="18" charset="0"/>
                              </a:rPr>
                              <m:t>𝑀</m:t>
                            </m:r>
                            <m:r>
                              <a:rPr lang="en-US" sz="2700" i="1">
                                <a:latin typeface="Cambria Math" panose="02040503050406030204" pitchFamily="18" charset="0"/>
                              </a:rPr>
                              <m:t>𝑘</m:t>
                            </m:r>
                          </m:sub>
                        </m:sSub>
                      </m:num>
                      <m:den>
                        <m:sSub>
                          <m:sSubPr>
                            <m:ctrlPr>
                              <a:rPr lang="en-US" sz="2700" i="1">
                                <a:latin typeface="Cambria Math" panose="02040503050406030204" pitchFamily="18" charset="0"/>
                              </a:rPr>
                            </m:ctrlPr>
                          </m:sSubPr>
                          <m:e>
                            <m:r>
                              <a:rPr lang="en-US" sz="2700" i="1">
                                <a:latin typeface="Cambria Math" panose="02040503050406030204" pitchFamily="18" charset="0"/>
                              </a:rPr>
                              <m:t>𝑥</m:t>
                            </m:r>
                          </m:e>
                          <m:sub>
                            <m:r>
                              <a:rPr lang="en-US" sz="2700" i="1">
                                <a:latin typeface="Cambria Math" panose="02040503050406030204" pitchFamily="18" charset="0"/>
                              </a:rPr>
                              <m:t>1</m:t>
                            </m:r>
                            <m:r>
                              <a:rPr lang="en-US" sz="2700" i="1">
                                <a:latin typeface="Cambria Math" panose="02040503050406030204" pitchFamily="18" charset="0"/>
                              </a:rPr>
                              <m:t>𝑘</m:t>
                            </m:r>
                          </m:sub>
                        </m:sSub>
                        <m:sSub>
                          <m:sSubPr>
                            <m:ctrlPr>
                              <a:rPr lang="en-US" sz="2700" i="1">
                                <a:latin typeface="Cambria Math" panose="02040503050406030204" pitchFamily="18" charset="0"/>
                              </a:rPr>
                            </m:ctrlPr>
                          </m:sSubPr>
                          <m:e>
                            <m:r>
                              <a:rPr lang="en-US" sz="2700" i="1">
                                <a:latin typeface="Cambria Math" panose="02040503050406030204" pitchFamily="18" charset="0"/>
                              </a:rPr>
                              <m:t>𝐼</m:t>
                            </m:r>
                          </m:e>
                          <m:sub>
                            <m:r>
                              <a:rPr lang="en-US" sz="2700" i="1">
                                <a:latin typeface="Cambria Math" panose="02040503050406030204" pitchFamily="18" charset="0"/>
                              </a:rPr>
                              <m:t>1</m:t>
                            </m:r>
                            <m:r>
                              <a:rPr lang="en-US" sz="2700" i="1">
                                <a:latin typeface="Cambria Math" panose="02040503050406030204" pitchFamily="18" charset="0"/>
                              </a:rPr>
                              <m:t>𝑘</m:t>
                            </m:r>
                          </m:sub>
                        </m:sSub>
                        <m:r>
                          <a:rPr lang="en-US" sz="2700" i="1">
                            <a:latin typeface="Cambria Math" panose="02040503050406030204" pitchFamily="18" charset="0"/>
                          </a:rPr>
                          <m:t>+</m:t>
                        </m:r>
                        <m:sSub>
                          <m:sSubPr>
                            <m:ctrlPr>
                              <a:rPr lang="en-US" sz="2700" i="1">
                                <a:latin typeface="Cambria Math" panose="02040503050406030204" pitchFamily="18" charset="0"/>
                              </a:rPr>
                            </m:ctrlPr>
                          </m:sSubPr>
                          <m:e>
                            <m:r>
                              <a:rPr lang="en-US" sz="2700" i="1">
                                <a:latin typeface="Cambria Math" panose="02040503050406030204" pitchFamily="18" charset="0"/>
                              </a:rPr>
                              <m:t>𝑥</m:t>
                            </m:r>
                          </m:e>
                          <m:sub>
                            <m:r>
                              <a:rPr lang="en-US" sz="2700" i="1">
                                <a:latin typeface="Cambria Math" panose="02040503050406030204" pitchFamily="18" charset="0"/>
                              </a:rPr>
                              <m:t>2</m:t>
                            </m:r>
                            <m:r>
                              <a:rPr lang="en-US" sz="2700" i="1">
                                <a:latin typeface="Cambria Math" panose="02040503050406030204" pitchFamily="18" charset="0"/>
                              </a:rPr>
                              <m:t>𝑘</m:t>
                            </m:r>
                          </m:sub>
                        </m:sSub>
                        <m:sSub>
                          <m:sSubPr>
                            <m:ctrlPr>
                              <a:rPr lang="en-US" sz="2700" i="1">
                                <a:latin typeface="Cambria Math" panose="02040503050406030204" pitchFamily="18" charset="0"/>
                              </a:rPr>
                            </m:ctrlPr>
                          </m:sSubPr>
                          <m:e>
                            <m:r>
                              <a:rPr lang="en-US" sz="2700" i="1">
                                <a:latin typeface="Cambria Math" panose="02040503050406030204" pitchFamily="18" charset="0"/>
                              </a:rPr>
                              <m:t>𝐼</m:t>
                            </m:r>
                          </m:e>
                          <m:sub>
                            <m:r>
                              <a:rPr lang="en-US" sz="2700" i="1">
                                <a:latin typeface="Cambria Math" panose="02040503050406030204" pitchFamily="18" charset="0"/>
                              </a:rPr>
                              <m:t>2</m:t>
                            </m:r>
                            <m:r>
                              <a:rPr lang="en-US" sz="2700" i="1">
                                <a:latin typeface="Cambria Math" panose="02040503050406030204" pitchFamily="18" charset="0"/>
                              </a:rPr>
                              <m:t>𝑘</m:t>
                            </m:r>
                          </m:sub>
                        </m:sSub>
                        <m:r>
                          <a:rPr lang="en-US" sz="2700" i="1">
                            <a:latin typeface="Cambria Math" panose="02040503050406030204" pitchFamily="18" charset="0"/>
                          </a:rPr>
                          <m:t>+</m:t>
                        </m:r>
                        <m:sSub>
                          <m:sSubPr>
                            <m:ctrlPr>
                              <a:rPr lang="en-US" sz="2700" i="1">
                                <a:latin typeface="Cambria Math" panose="02040503050406030204" pitchFamily="18" charset="0"/>
                              </a:rPr>
                            </m:ctrlPr>
                          </m:sSubPr>
                          <m:e>
                            <m:r>
                              <a:rPr lang="en-US" sz="2700" i="1">
                                <a:latin typeface="Cambria Math" panose="02040503050406030204" pitchFamily="18" charset="0"/>
                              </a:rPr>
                              <m:t>𝑥</m:t>
                            </m:r>
                          </m:e>
                          <m:sub>
                            <m:r>
                              <a:rPr lang="en-US" sz="2700" i="1">
                                <a:latin typeface="Cambria Math" panose="02040503050406030204" pitchFamily="18" charset="0"/>
                              </a:rPr>
                              <m:t>3</m:t>
                            </m:r>
                            <m:r>
                              <a:rPr lang="en-US" sz="2700" i="1">
                                <a:latin typeface="Cambria Math" panose="02040503050406030204" pitchFamily="18" charset="0"/>
                              </a:rPr>
                              <m:t>𝑘</m:t>
                            </m:r>
                          </m:sub>
                        </m:sSub>
                        <m:sSub>
                          <m:sSubPr>
                            <m:ctrlPr>
                              <a:rPr lang="en-US" sz="2700" i="1">
                                <a:latin typeface="Cambria Math" panose="02040503050406030204" pitchFamily="18" charset="0"/>
                              </a:rPr>
                            </m:ctrlPr>
                          </m:sSubPr>
                          <m:e>
                            <m:r>
                              <a:rPr lang="en-US" sz="2700" i="1">
                                <a:latin typeface="Cambria Math" panose="02040503050406030204" pitchFamily="18" charset="0"/>
                              </a:rPr>
                              <m:t>𝐼</m:t>
                            </m:r>
                          </m:e>
                          <m:sub>
                            <m:r>
                              <a:rPr lang="en-US" sz="2700" i="1">
                                <a:latin typeface="Cambria Math" panose="02040503050406030204" pitchFamily="18" charset="0"/>
                              </a:rPr>
                              <m:t>3</m:t>
                            </m:r>
                            <m:r>
                              <a:rPr lang="en-US" sz="2700" i="1">
                                <a:latin typeface="Cambria Math" panose="02040503050406030204" pitchFamily="18" charset="0"/>
                              </a:rPr>
                              <m:t>𝑘</m:t>
                            </m:r>
                          </m:sub>
                        </m:sSub>
                        <m:r>
                          <a:rPr lang="en-US" sz="2700" i="1">
                            <a:latin typeface="Cambria Math" panose="02040503050406030204" pitchFamily="18" charset="0"/>
                          </a:rPr>
                          <m:t>…+</m:t>
                        </m:r>
                        <m:sSub>
                          <m:sSubPr>
                            <m:ctrlPr>
                              <a:rPr lang="en-US" sz="2700" i="1">
                                <a:latin typeface="Cambria Math" panose="02040503050406030204" pitchFamily="18" charset="0"/>
                              </a:rPr>
                            </m:ctrlPr>
                          </m:sSubPr>
                          <m:e>
                            <m:r>
                              <a:rPr lang="en-US" sz="2700" i="1">
                                <a:latin typeface="Cambria Math" panose="02040503050406030204" pitchFamily="18" charset="0"/>
                              </a:rPr>
                              <m:t>𝑥</m:t>
                            </m:r>
                          </m:e>
                          <m:sub>
                            <m:r>
                              <a:rPr lang="en-US" sz="2700" i="1">
                                <a:latin typeface="Cambria Math" panose="02040503050406030204" pitchFamily="18" charset="0"/>
                              </a:rPr>
                              <m:t>𝑁𝑘</m:t>
                            </m:r>
                          </m:sub>
                        </m:sSub>
                        <m:sSub>
                          <m:sSubPr>
                            <m:ctrlPr>
                              <a:rPr lang="en-US" sz="2700" i="1">
                                <a:latin typeface="Cambria Math" panose="02040503050406030204" pitchFamily="18" charset="0"/>
                              </a:rPr>
                            </m:ctrlPr>
                          </m:sSubPr>
                          <m:e>
                            <m:r>
                              <a:rPr lang="en-US" sz="2700" i="1">
                                <a:latin typeface="Cambria Math" panose="02040503050406030204" pitchFamily="18" charset="0"/>
                              </a:rPr>
                              <m:t>𝐼</m:t>
                            </m:r>
                          </m:e>
                          <m:sub>
                            <m:r>
                              <a:rPr lang="en-US" sz="2700" i="1">
                                <a:latin typeface="Cambria Math" panose="02040503050406030204" pitchFamily="18" charset="0"/>
                              </a:rPr>
                              <m:t>𝑁𝑘</m:t>
                            </m:r>
                          </m:sub>
                        </m:sSub>
                      </m:den>
                    </m:f>
                  </m:oMath>
                </a14:m>
                <a:r>
                  <a:rPr lang="en-US" dirty="0" smtClean="0"/>
                  <a:t> </a:t>
                </a: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812" t="-1120"/>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CAAAB041-4810-4332-AECF-E5DFFBBEA171}" type="slidenum">
              <a:rPr lang="en-IN" smtClean="0"/>
              <a:t>20</a:t>
            </a:fld>
            <a:endParaRPr lang="en-IN"/>
          </a:p>
        </p:txBody>
      </p:sp>
    </p:spTree>
    <p:extLst>
      <p:ext uri="{BB962C8B-B14F-4D97-AF65-F5344CB8AC3E}">
        <p14:creationId xmlns:p14="http://schemas.microsoft.com/office/powerpoint/2010/main" val="656810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 – Optimization problem </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smtClean="0"/>
                  <a:t>Each DMU tries to </a:t>
                </a:r>
                <a:r>
                  <a:rPr lang="en-US" dirty="0" smtClean="0">
                    <a:solidFill>
                      <a:srgbClr val="FF0000"/>
                    </a:solidFill>
                  </a:rPr>
                  <a:t>maximize their own efficiency by adjusting the weights assigned to the inputs and the outputs</a:t>
                </a:r>
                <a:r>
                  <a:rPr lang="en-US" dirty="0" smtClean="0"/>
                  <a:t>. </a:t>
                </a:r>
              </a:p>
              <a:p>
                <a:r>
                  <a:rPr lang="en-US" dirty="0" smtClean="0"/>
                  <a:t>Only constraint on this: using these weights, none of the DMU’s should get an efficiency more than 1! </a:t>
                </a:r>
              </a:p>
              <a:p>
                <a:r>
                  <a:rPr lang="en-US" dirty="0" smtClean="0"/>
                  <a:t>For each DMU </a:t>
                </a:r>
                <a:r>
                  <a:rPr lang="en-US" i="1" dirty="0" smtClean="0"/>
                  <a:t>k</a:t>
                </a:r>
                <a:r>
                  <a:rPr lang="en-US" dirty="0" smtClean="0"/>
                  <a:t>, the optimization problem is: </a:t>
                </a:r>
              </a:p>
              <a:p>
                <a:pPr marL="0" indent="0">
                  <a:lnSpc>
                    <a:spcPct val="150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𝑀𝑎𝑥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𝑘</m:t>
                          </m:r>
                        </m:sub>
                      </m:sSub>
                    </m:oMath>
                  </m:oMathPara>
                </a14:m>
                <a:endParaRPr lang="en-US" b="0" dirty="0" smtClean="0"/>
              </a:p>
              <a:p>
                <a:pPr marL="0" indent="0">
                  <a:lnSpc>
                    <a:spcPct val="150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𝑠𝑢𝑏𝑗𝑒𝑐𝑡</m:t>
                      </m:r>
                      <m:r>
                        <a:rPr lang="en-US" b="0" i="1" smtClean="0">
                          <a:latin typeface="Cambria Math" panose="02040503050406030204" pitchFamily="18" charset="0"/>
                        </a:rPr>
                        <m:t> </m:t>
                      </m:r>
                      <m:r>
                        <a:rPr lang="en-US" b="0" i="1" smtClean="0">
                          <a:latin typeface="Cambria Math" panose="02040503050406030204" pitchFamily="18" charset="0"/>
                        </a:rPr>
                        <m:t>𝑡𝑜</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𝑘</m:t>
                          </m:r>
                        </m:sub>
                      </m:sSub>
                      <m:r>
                        <a:rPr lang="en-US" b="0" i="1" smtClean="0">
                          <a:latin typeface="Cambria Math" panose="02040503050406030204" pitchFamily="18" charset="0"/>
                        </a:rPr>
                        <m:t>≤1,     </m:t>
                      </m:r>
                      <m:r>
                        <a:rPr lang="en-US" b="0" i="1" smtClean="0">
                          <a:latin typeface="Cambria Math" panose="02040503050406030204" pitchFamily="18" charset="0"/>
                        </a:rPr>
                        <m:t>𝑘</m:t>
                      </m:r>
                      <m:r>
                        <a:rPr lang="en-US" b="0" i="1" smtClean="0">
                          <a:latin typeface="Cambria Math" panose="02040503050406030204" pitchFamily="18" charset="0"/>
                        </a:rPr>
                        <m:t>=1, 2, …</m:t>
                      </m:r>
                      <m:r>
                        <a:rPr lang="en-US" b="0" i="1" smtClean="0">
                          <a:latin typeface="Cambria Math" panose="02040503050406030204" pitchFamily="18" charset="0"/>
                        </a:rPr>
                        <m:t>𝐾</m:t>
                      </m:r>
                    </m:oMath>
                  </m:oMathPara>
                </a14:m>
                <a:endParaRPr lang="en-US" b="0" dirty="0" smtClean="0"/>
              </a:p>
              <a:p>
                <a:pPr marL="0" indent="0">
                  <a:lnSpc>
                    <a:spcPct val="150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𝐷𝑒𝑐𝑖𝑠𝑖𝑜𝑛</m:t>
                      </m:r>
                      <m:r>
                        <a:rPr lang="en-US" b="0" i="1" smtClean="0">
                          <a:latin typeface="Cambria Math" panose="02040503050406030204" pitchFamily="18" charset="0"/>
                        </a:rPr>
                        <m:t> </m:t>
                      </m:r>
                      <m:r>
                        <a:rPr lang="en-US" b="0" i="1" smtClean="0">
                          <a:latin typeface="Cambria Math" panose="02040503050406030204" pitchFamily="18" charset="0"/>
                        </a:rPr>
                        <m:t>𝑣𝑎𝑟𝑖𝑎𝑏𝑙𝑒𝑠</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𝑖𝑘</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𝑗</m:t>
                          </m:r>
                          <m:r>
                            <a:rPr lang="en-US" i="1">
                              <a:latin typeface="Cambria Math" panose="02040503050406030204" pitchFamily="18" charset="0"/>
                            </a:rPr>
                            <m:t>𝑘</m:t>
                          </m:r>
                        </m:sub>
                      </m:sSub>
                      <m:r>
                        <a:rPr lang="en-US" b="0" i="1" smtClean="0">
                          <a:latin typeface="Cambria Math" panose="02040503050406030204" pitchFamily="18" charset="0"/>
                        </a:rPr>
                        <m:t>≥0, </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 </m:t>
                      </m:r>
                    </m:oMath>
                  </m:oMathPara>
                </a14:m>
                <a:endParaRPr lang="en-US" b="0" dirty="0" smtClean="0"/>
              </a:p>
              <a:p>
                <a:pPr marL="0" indent="0">
                  <a:buNone/>
                </a:pPr>
                <a:r>
                  <a:rPr lang="en-US" dirty="0" smtClean="0"/>
                  <a:t> </a:t>
                </a: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812" t="-1961"/>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CAAAB041-4810-4332-AECF-E5DFFBBEA171}" type="slidenum">
              <a:rPr lang="en-IN" smtClean="0"/>
              <a:t>21</a:t>
            </a:fld>
            <a:endParaRPr lang="en-IN"/>
          </a:p>
        </p:txBody>
      </p:sp>
    </p:spTree>
    <p:extLst>
      <p:ext uri="{BB962C8B-B14F-4D97-AF65-F5344CB8AC3E}">
        <p14:creationId xmlns:p14="http://schemas.microsoft.com/office/powerpoint/2010/main" val="1536283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 – Optimization problem</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US" dirty="0" smtClean="0">
                <a:solidFill>
                  <a:srgbClr val="FF0000"/>
                </a:solidFill>
              </a:rPr>
              <a:t>Complexities</a:t>
            </a:r>
          </a:p>
          <a:p>
            <a:r>
              <a:rPr lang="en-US" dirty="0" smtClean="0"/>
              <a:t>Remember that the efficiency was defined as a ratio of weighted inputs to weighted outputs.</a:t>
            </a:r>
          </a:p>
          <a:p>
            <a:r>
              <a:rPr lang="en-US" dirty="0" smtClean="0"/>
              <a:t>Weights are the decision variables.</a:t>
            </a:r>
          </a:p>
          <a:p>
            <a:r>
              <a:rPr lang="en-US" dirty="0" smtClean="0"/>
              <a:t>Hence the objective function and the constraints of this optimization problem are ratios of decision variables. </a:t>
            </a:r>
          </a:p>
          <a:p>
            <a:r>
              <a:rPr lang="en-US" dirty="0" smtClean="0"/>
              <a:t>That is, they are </a:t>
            </a:r>
            <a:r>
              <a:rPr lang="en-US" dirty="0" smtClean="0">
                <a:solidFill>
                  <a:srgbClr val="FF0000"/>
                </a:solidFill>
              </a:rPr>
              <a:t>NON LINEAR</a:t>
            </a:r>
            <a:r>
              <a:rPr lang="en-US" dirty="0" smtClean="0"/>
              <a:t>! </a:t>
            </a:r>
          </a:p>
          <a:p>
            <a:endParaRPr lang="en-US" dirty="0"/>
          </a:p>
          <a:p>
            <a:r>
              <a:rPr lang="en-US" dirty="0" smtClean="0"/>
              <a:t>Is there a way to </a:t>
            </a:r>
            <a:r>
              <a:rPr lang="en-US" dirty="0" smtClean="0">
                <a:solidFill>
                  <a:srgbClr val="FF0000"/>
                </a:solidFill>
              </a:rPr>
              <a:t>linearize</a:t>
            </a:r>
            <a:r>
              <a:rPr lang="en-US" dirty="0" smtClean="0"/>
              <a:t> the problem? </a:t>
            </a:r>
          </a:p>
          <a:p>
            <a:r>
              <a:rPr lang="en-US" dirty="0" smtClean="0"/>
              <a:t>A linear optimization problem is much easier to solve, of course.  </a:t>
            </a:r>
            <a:endParaRPr lang="en-IN" dirty="0"/>
          </a:p>
        </p:txBody>
      </p:sp>
      <p:sp>
        <p:nvSpPr>
          <p:cNvPr id="4" name="Slide Number Placeholder 3"/>
          <p:cNvSpPr>
            <a:spLocks noGrp="1"/>
          </p:cNvSpPr>
          <p:nvPr>
            <p:ph type="sldNum" sz="quarter" idx="12"/>
          </p:nvPr>
        </p:nvSpPr>
        <p:spPr/>
        <p:txBody>
          <a:bodyPr/>
          <a:lstStyle/>
          <a:p>
            <a:fld id="{CAAAB041-4810-4332-AECF-E5DFFBBEA171}" type="slidenum">
              <a:rPr lang="en-IN" smtClean="0"/>
              <a:t>22</a:t>
            </a:fld>
            <a:endParaRPr lang="en-IN"/>
          </a:p>
        </p:txBody>
      </p:sp>
    </p:spTree>
    <p:extLst>
      <p:ext uri="{BB962C8B-B14F-4D97-AF65-F5344CB8AC3E}">
        <p14:creationId xmlns:p14="http://schemas.microsoft.com/office/powerpoint/2010/main" val="1147401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 – Optimization problem</a:t>
            </a:r>
            <a:endParaRPr lang="en-IN" dirty="0"/>
          </a:p>
        </p:txBody>
      </p:sp>
      <p:sp>
        <p:nvSpPr>
          <p:cNvPr id="3" name="Content Placeholder 2"/>
          <p:cNvSpPr>
            <a:spLocks noGrp="1"/>
          </p:cNvSpPr>
          <p:nvPr>
            <p:ph idx="1"/>
          </p:nvPr>
        </p:nvSpPr>
        <p:spPr/>
        <p:txBody>
          <a:bodyPr/>
          <a:lstStyle/>
          <a:p>
            <a:r>
              <a:rPr lang="en-US" dirty="0" smtClean="0"/>
              <a:t>To linearize, we maximize the numerator of the efficiency equation for the DMU </a:t>
            </a:r>
            <a:r>
              <a:rPr lang="en-US" i="1" dirty="0" smtClean="0"/>
              <a:t>k</a:t>
            </a:r>
            <a:r>
              <a:rPr lang="en-US" dirty="0" smtClean="0"/>
              <a:t>.</a:t>
            </a:r>
          </a:p>
          <a:p>
            <a:r>
              <a:rPr lang="en-US" dirty="0" smtClean="0"/>
              <a:t>And </a:t>
            </a:r>
            <a:r>
              <a:rPr lang="en-US" dirty="0" smtClean="0">
                <a:solidFill>
                  <a:srgbClr val="FF0000"/>
                </a:solidFill>
              </a:rPr>
              <a:t>normalize the denominator to 1</a:t>
            </a:r>
            <a:r>
              <a:rPr lang="en-US" dirty="0" smtClean="0"/>
              <a:t>.  </a:t>
            </a:r>
          </a:p>
          <a:p>
            <a:r>
              <a:rPr lang="en-US" dirty="0" smtClean="0"/>
              <a:t>For the constraints, we rearrange the efficiency terms to make it linear. </a:t>
            </a:r>
          </a:p>
          <a:p>
            <a:r>
              <a:rPr lang="en-US" dirty="0" smtClean="0"/>
              <a:t>So the revised formulation is: </a:t>
            </a:r>
            <a:endParaRPr lang="en-IN" dirty="0"/>
          </a:p>
        </p:txBody>
      </p:sp>
      <p:sp>
        <p:nvSpPr>
          <p:cNvPr id="4" name="Slide Number Placeholder 3"/>
          <p:cNvSpPr>
            <a:spLocks noGrp="1"/>
          </p:cNvSpPr>
          <p:nvPr>
            <p:ph type="sldNum" sz="quarter" idx="12"/>
          </p:nvPr>
        </p:nvSpPr>
        <p:spPr/>
        <p:txBody>
          <a:bodyPr/>
          <a:lstStyle/>
          <a:p>
            <a:fld id="{CAAAB041-4810-4332-AECF-E5DFFBBEA171}" type="slidenum">
              <a:rPr lang="en-IN" smtClean="0"/>
              <a:t>23</a:t>
            </a:fld>
            <a:endParaRPr lang="en-IN"/>
          </a:p>
        </p:txBody>
      </p:sp>
    </p:spTree>
    <p:extLst>
      <p:ext uri="{BB962C8B-B14F-4D97-AF65-F5344CB8AC3E}">
        <p14:creationId xmlns:p14="http://schemas.microsoft.com/office/powerpoint/2010/main" val="3327902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 – Optimization problem</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515600" cy="4908550"/>
              </a:xfrm>
            </p:spPr>
            <p:txBody>
              <a:bodyPr>
                <a:normAutofit/>
              </a:bodyPr>
              <a:lstStyle/>
              <a:p>
                <a:r>
                  <a:rPr lang="en-US" dirty="0" smtClean="0"/>
                  <a:t>For a DMU </a:t>
                </a:r>
                <a:r>
                  <a:rPr lang="en-US" i="1" dirty="0" smtClean="0"/>
                  <a:t>k</a:t>
                </a:r>
                <a:r>
                  <a:rPr lang="en-US" dirty="0" smtClean="0"/>
                  <a:t>, </a:t>
                </a:r>
              </a:p>
              <a:p>
                <a:pPr marL="0" indent="0">
                  <a:lnSpc>
                    <a:spcPct val="150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𝑀𝑎𝑥</m:t>
                      </m:r>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m:t>
                          </m:r>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1</m:t>
                          </m:r>
                          <m:r>
                            <a:rPr lang="en-US" i="1">
                              <a:latin typeface="Cambria Math" panose="02040503050406030204" pitchFamily="18" charset="0"/>
                            </a:rPr>
                            <m:t>𝑘</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2</m:t>
                          </m:r>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2</m:t>
                          </m:r>
                          <m:r>
                            <a:rPr lang="en-US" i="1">
                              <a:latin typeface="Cambria Math" panose="02040503050406030204" pitchFamily="18" charset="0"/>
                            </a:rPr>
                            <m:t>𝑘</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3</m:t>
                          </m:r>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3</m:t>
                          </m:r>
                          <m:r>
                            <a:rPr lang="en-US" i="1">
                              <a:latin typeface="Cambria Math" panose="02040503050406030204" pitchFamily="18" charset="0"/>
                            </a:rPr>
                            <m:t>𝑘</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𝑀𝑘</m:t>
                          </m:r>
                        </m:sub>
                      </m:sSub>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b="0" i="1" smtClean="0">
                              <a:latin typeface="Cambria Math" panose="02040503050406030204" pitchFamily="18" charset="0"/>
                            </a:rPr>
                            <m:t>𝑀</m:t>
                          </m:r>
                          <m:r>
                            <a:rPr lang="en-US" i="1">
                              <a:latin typeface="Cambria Math" panose="02040503050406030204" pitchFamily="18" charset="0"/>
                            </a:rPr>
                            <m:t>𝑘</m:t>
                          </m:r>
                        </m:sub>
                      </m:sSub>
                    </m:oMath>
                  </m:oMathPara>
                </a14:m>
                <a:endParaRPr lang="en-US" i="1" dirty="0" smtClean="0">
                  <a:latin typeface="Cambria Math" panose="02040503050406030204" pitchFamily="18" charset="0"/>
                </a:endParaRPr>
              </a:p>
              <a:p>
                <a:pPr marL="0" indent="0">
                  <a:lnSpc>
                    <a:spcPct val="150000"/>
                  </a:lnSpc>
                  <a:buNone/>
                </a:pPr>
                <a:r>
                  <a:rPr lang="en-US" b="0" dirty="0" smtClean="0"/>
                  <a:t>                          </a:t>
                </a:r>
                <a14:m>
                  <m:oMath xmlns:m="http://schemas.openxmlformats.org/officeDocument/2006/math">
                    <m:r>
                      <a:rPr lang="en-US" b="0" i="1" smtClean="0">
                        <a:latin typeface="Cambria Math" panose="02040503050406030204" pitchFamily="18" charset="0"/>
                      </a:rPr>
                      <m:t>𝑠𝑢𝑏𝑗𝑒𝑐𝑡</m:t>
                    </m:r>
                    <m:r>
                      <a:rPr lang="en-US" b="0" i="1" smtClean="0">
                        <a:latin typeface="Cambria Math" panose="02040503050406030204" pitchFamily="18" charset="0"/>
                      </a:rPr>
                      <m:t> </m:t>
                    </m:r>
                    <m:r>
                      <a:rPr lang="en-US" b="0" i="1" smtClean="0">
                        <a:latin typeface="Cambria Math" panose="02040503050406030204" pitchFamily="18" charset="0"/>
                      </a:rPr>
                      <m:t>𝑡𝑜</m:t>
                    </m:r>
                    <m:r>
                      <a:rPr lang="en-US" b="0" i="1" smtClean="0">
                        <a:latin typeface="Cambria Math" panose="02040503050406030204" pitchFamily="18" charset="0"/>
                      </a:rPr>
                      <m:t>  </m:t>
                    </m:r>
                  </m:oMath>
                </a14:m>
                <a:endParaRPr lang="en-US" b="0" i="1" dirty="0" smtClean="0">
                  <a:latin typeface="Cambria Math" panose="020405030504060302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1</m:t>
                          </m:r>
                          <m:r>
                            <a:rPr lang="en-US" i="1">
                              <a:latin typeface="Cambria Math" panose="02040503050406030204" pitchFamily="18" charset="0"/>
                            </a:rPr>
                            <m:t>𝑘</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2</m:t>
                          </m:r>
                          <m:r>
                            <a:rPr lang="en-US" i="1">
                              <a:latin typeface="Cambria Math" panose="02040503050406030204" pitchFamily="18" charset="0"/>
                            </a:rPr>
                            <m:t>𝑘</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3</m:t>
                          </m:r>
                          <m:r>
                            <a:rPr lang="en-US" i="1">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3</m:t>
                          </m:r>
                          <m:r>
                            <a:rPr lang="en-US" i="1">
                              <a:latin typeface="Cambria Math" panose="02040503050406030204" pitchFamily="18" charset="0"/>
                            </a:rPr>
                            <m:t>𝑘</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𝑁𝑘</m:t>
                          </m:r>
                        </m:sub>
                      </m:sSub>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𝑁𝑘</m:t>
                          </m:r>
                        </m:sub>
                      </m:sSub>
                      <m:r>
                        <a:rPr lang="en-US" b="0" i="1" smtClean="0">
                          <a:latin typeface="Cambria Math" panose="02040503050406030204" pitchFamily="18" charset="0"/>
                        </a:rPr>
                        <m:t>=1</m:t>
                      </m:r>
                    </m:oMath>
                  </m:oMathPara>
                </a14:m>
                <a:endParaRPr lang="en-IN" dirty="0" smtClean="0"/>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m:t>
                          </m:r>
                          <m:r>
                            <a:rPr lang="en-US" b="0" i="1" smtClean="0">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1</m:t>
                          </m:r>
                          <m:r>
                            <a:rPr lang="en-US" b="0" i="1" smtClean="0">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2</m:t>
                          </m:r>
                          <m:r>
                            <a:rPr lang="en-US" b="0" i="1" smtClean="0">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2</m:t>
                          </m:r>
                          <m:r>
                            <a:rPr lang="en-US" b="0" i="1" smtClean="0">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𝑀</m:t>
                          </m:r>
                          <m:r>
                            <a:rPr lang="en-US" b="0" i="1" smtClean="0">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b="0" i="1" smtClean="0">
                              <a:latin typeface="Cambria Math" panose="02040503050406030204" pitchFamily="18" charset="0"/>
                            </a:rPr>
                            <m:t>𝑀</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r>
                            <a:rPr lang="en-US" b="0" i="1" smtClean="0">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1</m:t>
                          </m:r>
                          <m:r>
                            <a:rPr lang="en-US" b="0" i="1" smtClean="0">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r>
                            <a:rPr lang="en-US" b="0" i="1" smtClean="0">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2</m:t>
                          </m:r>
                          <m:r>
                            <a:rPr lang="en-US" b="0" i="1" smtClean="0">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𝑁</m:t>
                          </m:r>
                          <m:r>
                            <a:rPr lang="en-US" b="0" i="1" smtClean="0">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𝑁</m:t>
                          </m:r>
                          <m:r>
                            <a:rPr lang="en-US" b="0" i="1" smtClean="0">
                              <a:latin typeface="Cambria Math" panose="02040503050406030204" pitchFamily="18" charset="0"/>
                            </a:rPr>
                            <m:t>1</m:t>
                          </m:r>
                        </m:sub>
                      </m:sSub>
                    </m:oMath>
                  </m:oMathPara>
                </a14:m>
                <a:endParaRPr lang="en-US" dirty="0" smtClean="0"/>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m:t>
                          </m:r>
                          <m:r>
                            <a:rPr lang="en-US" b="0" i="1" smtClean="0">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1</m:t>
                          </m:r>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2</m:t>
                          </m:r>
                          <m:r>
                            <a:rPr lang="en-US" b="0" i="1" smtClean="0">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2</m:t>
                          </m:r>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𝑀</m:t>
                          </m:r>
                          <m:r>
                            <a:rPr lang="en-US" b="0" i="1" smtClean="0">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b="0" i="1" smtClean="0">
                              <a:latin typeface="Cambria Math" panose="02040503050406030204" pitchFamily="18" charset="0"/>
                            </a:rPr>
                            <m:t>𝑀</m:t>
                          </m:r>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r>
                            <a:rPr lang="en-US" b="0" i="1" smtClean="0">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1</m:t>
                          </m:r>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r>
                            <a:rPr lang="en-US" b="0" i="1" smtClean="0">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2</m:t>
                          </m:r>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𝑁</m:t>
                          </m:r>
                          <m:r>
                            <a:rPr lang="en-US" b="0" i="1" smtClean="0">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𝑁</m:t>
                          </m:r>
                          <m:r>
                            <a:rPr lang="en-US" b="0" i="1" smtClean="0">
                              <a:latin typeface="Cambria Math" panose="02040503050406030204" pitchFamily="18" charset="0"/>
                            </a:rPr>
                            <m:t>2</m:t>
                          </m:r>
                        </m:sub>
                      </m:sSub>
                    </m:oMath>
                  </m:oMathPara>
                </a14:m>
                <a:endParaRPr lang="en-IN" dirty="0" smtClean="0"/>
              </a:p>
              <a:p>
                <a:pPr marL="0" indent="0">
                  <a:lnSpc>
                    <a:spcPct val="150000"/>
                  </a:lnSpc>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oMath>
                  </m:oMathPara>
                </a14:m>
                <a:endParaRPr lang="en-US" dirty="0"/>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m:t>
                          </m:r>
                          <m:r>
                            <a:rPr lang="en-US" b="0" i="1" smtClean="0">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1</m:t>
                          </m:r>
                          <m:r>
                            <a:rPr lang="en-US" b="0" i="1" smtClean="0">
                              <a:latin typeface="Cambria Math" panose="02040503050406030204" pitchFamily="18" charset="0"/>
                            </a:rPr>
                            <m:t>𝑘</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2</m:t>
                          </m:r>
                          <m:r>
                            <a:rPr lang="en-US" b="0" i="1" smtClean="0">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2</m:t>
                          </m:r>
                          <m:r>
                            <a:rPr lang="en-US" b="0" i="1" smtClean="0">
                              <a:latin typeface="Cambria Math" panose="02040503050406030204" pitchFamily="18" charset="0"/>
                            </a:rPr>
                            <m:t>𝐾</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𝑀</m:t>
                          </m:r>
                          <m:r>
                            <a:rPr lang="en-US" b="0" i="1" smtClean="0">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b="0" i="1" smtClean="0">
                              <a:latin typeface="Cambria Math" panose="02040503050406030204" pitchFamily="18" charset="0"/>
                            </a:rPr>
                            <m:t>𝑀𝐾</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r>
                            <a:rPr lang="en-US" b="0" i="1" smtClean="0">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1</m:t>
                          </m:r>
                          <m:r>
                            <a:rPr lang="en-US" b="0" i="1" smtClean="0">
                              <a:latin typeface="Cambria Math" panose="02040503050406030204" pitchFamily="18" charset="0"/>
                            </a:rPr>
                            <m:t>𝐾</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r>
                            <a:rPr lang="en-US" b="0" i="1" smtClean="0">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2</m:t>
                          </m:r>
                          <m:r>
                            <a:rPr lang="en-US" b="0" i="1" smtClean="0">
                              <a:latin typeface="Cambria Math" panose="02040503050406030204" pitchFamily="18" charset="0"/>
                            </a:rPr>
                            <m:t>𝐾</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𝑁</m:t>
                          </m:r>
                          <m:r>
                            <a:rPr lang="en-US" b="0" i="1" smtClean="0">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i="1">
                              <a:latin typeface="Cambria Math" panose="02040503050406030204" pitchFamily="18" charset="0"/>
                            </a:rPr>
                            <m:t>𝑁</m:t>
                          </m:r>
                          <m:r>
                            <a:rPr lang="en-US" b="0" i="1" smtClean="0">
                              <a:latin typeface="Cambria Math" panose="02040503050406030204" pitchFamily="18" charset="0"/>
                            </a:rPr>
                            <m:t>𝐾</m:t>
                          </m:r>
                        </m:sub>
                      </m:sSub>
                    </m:oMath>
                  </m:oMathPara>
                </a14:m>
                <a:endParaRPr lang="en-IN" dirty="0" smtClean="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𝐷𝑒𝑐𝑖𝑠𝑖𝑜𝑛</m:t>
                      </m:r>
                      <m:r>
                        <a:rPr lang="en-US" i="1">
                          <a:latin typeface="Cambria Math" panose="02040503050406030204" pitchFamily="18" charset="0"/>
                        </a:rPr>
                        <m:t> </m:t>
                      </m:r>
                      <m:r>
                        <a:rPr lang="en-US" i="1">
                          <a:latin typeface="Cambria Math" panose="02040503050406030204" pitchFamily="18" charset="0"/>
                        </a:rPr>
                        <m:t>𝑣𝑎𝑟𝑖𝑎𝑏𝑙𝑒𝑠</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𝑖𝑘</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𝑗𝑘</m:t>
                          </m:r>
                        </m:sub>
                      </m:sSub>
                      <m:r>
                        <a:rPr lang="en-US" i="1">
                          <a:latin typeface="Cambria Math" panose="02040503050406030204" pitchFamily="18" charset="0"/>
                        </a:rPr>
                        <m:t>≥0, </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m:t>
                      </m:r>
                    </m:oMath>
                  </m:oMathPara>
                </a14:m>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515600" cy="4908550"/>
              </a:xfrm>
              <a:blipFill rotWithShape="0">
                <a:blip r:embed="rId2"/>
                <a:stretch>
                  <a:fillRect l="-812" t="-993"/>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CAAAB041-4810-4332-AECF-E5DFFBBEA171}" type="slidenum">
              <a:rPr lang="en-IN" smtClean="0"/>
              <a:t>24</a:t>
            </a:fld>
            <a:endParaRPr lang="en-IN"/>
          </a:p>
        </p:txBody>
      </p:sp>
    </p:spTree>
    <p:extLst>
      <p:ext uri="{BB962C8B-B14F-4D97-AF65-F5344CB8AC3E}">
        <p14:creationId xmlns:p14="http://schemas.microsoft.com/office/powerpoint/2010/main" val="708280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 – LP </a:t>
            </a:r>
            <a:endParaRPr lang="en-IN" dirty="0"/>
          </a:p>
        </p:txBody>
      </p:sp>
      <p:sp>
        <p:nvSpPr>
          <p:cNvPr id="3" name="Text Placeholder 2"/>
          <p:cNvSpPr>
            <a:spLocks noGrp="1"/>
          </p:cNvSpPr>
          <p:nvPr>
            <p:ph type="body" idx="1"/>
          </p:nvPr>
        </p:nvSpPr>
        <p:spPr/>
        <p:txBody>
          <a:bodyPr/>
          <a:lstStyle/>
          <a:p>
            <a:r>
              <a:rPr lang="en-US" dirty="0" smtClean="0"/>
              <a:t>Example formulation and solution</a:t>
            </a:r>
            <a:endParaRPr lang="en-IN" dirty="0"/>
          </a:p>
        </p:txBody>
      </p:sp>
      <p:sp>
        <p:nvSpPr>
          <p:cNvPr id="4" name="Slide Number Placeholder 3"/>
          <p:cNvSpPr>
            <a:spLocks noGrp="1"/>
          </p:cNvSpPr>
          <p:nvPr>
            <p:ph type="sldNum" sz="quarter" idx="12"/>
          </p:nvPr>
        </p:nvSpPr>
        <p:spPr/>
        <p:txBody>
          <a:bodyPr/>
          <a:lstStyle/>
          <a:p>
            <a:fld id="{CAAAB041-4810-4332-AECF-E5DFFBBEA171}" type="slidenum">
              <a:rPr lang="en-IN" smtClean="0"/>
              <a:t>25</a:t>
            </a:fld>
            <a:endParaRPr lang="en-IN"/>
          </a:p>
        </p:txBody>
      </p:sp>
    </p:spTree>
    <p:extLst>
      <p:ext uri="{BB962C8B-B14F-4D97-AF65-F5344CB8AC3E}">
        <p14:creationId xmlns:p14="http://schemas.microsoft.com/office/powerpoint/2010/main" val="27268193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 – Linear programming</a:t>
            </a:r>
            <a:endParaRPr lang="en-IN" dirty="0"/>
          </a:p>
        </p:txBody>
      </p:sp>
      <p:sp>
        <p:nvSpPr>
          <p:cNvPr id="3" name="Content Placeholder 2"/>
          <p:cNvSpPr>
            <a:spLocks noGrp="1"/>
          </p:cNvSpPr>
          <p:nvPr>
            <p:ph idx="1"/>
          </p:nvPr>
        </p:nvSpPr>
        <p:spPr/>
        <p:txBody>
          <a:bodyPr/>
          <a:lstStyle/>
          <a:p>
            <a:r>
              <a:rPr lang="en-US" dirty="0" smtClean="0"/>
              <a:t>Let us revisit the sales example where we had one output and two inputs. </a:t>
            </a:r>
          </a:p>
          <a:p>
            <a:r>
              <a:rPr lang="en-US" dirty="0" smtClean="0"/>
              <a:t>Each sales </a:t>
            </a:r>
            <a:r>
              <a:rPr lang="en-US" dirty="0"/>
              <a:t>office has the same sales target: INR 10,00,000 (output). They have their budgets approved and the respective team sizes (inputs).</a:t>
            </a:r>
            <a:r>
              <a:rPr lang="en-US" dirty="0" smtClean="0"/>
              <a:t> </a:t>
            </a:r>
          </a:p>
          <a:p>
            <a:endParaRPr lang="en-US" dirty="0"/>
          </a:p>
          <a:p>
            <a:endParaRPr lang="en-US" dirty="0" smtClean="0"/>
          </a:p>
          <a:p>
            <a:endParaRPr lang="en-US" dirty="0"/>
          </a:p>
          <a:p>
            <a:endParaRPr lang="en-US" dirty="0" smtClean="0"/>
          </a:p>
          <a:p>
            <a:endParaRPr lang="en-US" dirty="0"/>
          </a:p>
          <a:p>
            <a:r>
              <a:rPr lang="en-US" dirty="0" smtClean="0"/>
              <a:t>Let us formulate linear programs to calculate the efficiency of each sales office.</a:t>
            </a:r>
          </a:p>
        </p:txBody>
      </p:sp>
      <p:graphicFrame>
        <p:nvGraphicFramePr>
          <p:cNvPr id="4" name="Table 3"/>
          <p:cNvGraphicFramePr>
            <a:graphicFrameLocks noGrp="1"/>
          </p:cNvGraphicFramePr>
          <p:nvPr>
            <p:extLst>
              <p:ext uri="{D42A27DB-BD31-4B8C-83A1-F6EECF244321}">
                <p14:modId xmlns:p14="http://schemas.microsoft.com/office/powerpoint/2010/main" val="3417488003"/>
              </p:ext>
            </p:extLst>
          </p:nvPr>
        </p:nvGraphicFramePr>
        <p:xfrm>
          <a:off x="1338037" y="3261480"/>
          <a:ext cx="4262664" cy="2225040"/>
        </p:xfrm>
        <a:graphic>
          <a:graphicData uri="http://schemas.openxmlformats.org/drawingml/2006/table">
            <a:tbl>
              <a:tblPr firstRow="1" bandRow="1">
                <a:tableStyleId>{5C22544A-7EE6-4342-B048-85BDC9FD1C3A}</a:tableStyleId>
              </a:tblPr>
              <a:tblGrid>
                <a:gridCol w="1421492"/>
                <a:gridCol w="1543050"/>
                <a:gridCol w="1298122"/>
              </a:tblGrid>
              <a:tr h="370840">
                <a:tc>
                  <a:txBody>
                    <a:bodyPr/>
                    <a:lstStyle/>
                    <a:p>
                      <a:pPr algn="ctr" fontAlgn="b"/>
                      <a:r>
                        <a:rPr lang="en-IN" sz="2000" b="0" i="0" u="none" strike="noStrike" dirty="0">
                          <a:solidFill>
                            <a:srgbClr val="000000"/>
                          </a:solidFill>
                          <a:effectLst/>
                          <a:latin typeface="Calibri" panose="020F0502020204030204" pitchFamily="34" charset="0"/>
                        </a:rPr>
                        <a:t>Sales office</a:t>
                      </a:r>
                    </a:p>
                  </a:txBody>
                  <a:tcPr marL="6350" marR="6350" marT="6350" marB="0" anchor="b"/>
                </a:tc>
                <a:tc>
                  <a:txBody>
                    <a:bodyPr/>
                    <a:lstStyle/>
                    <a:p>
                      <a:pPr algn="ctr" fontAlgn="b"/>
                      <a:r>
                        <a:rPr lang="en-IN" sz="2000" b="0" i="0" u="none" strike="noStrike">
                          <a:solidFill>
                            <a:srgbClr val="000000"/>
                          </a:solidFill>
                          <a:effectLst/>
                          <a:latin typeface="Calibri" panose="020F0502020204030204" pitchFamily="34" charset="0"/>
                        </a:rPr>
                        <a:t>Budget (INR)</a:t>
                      </a:r>
                    </a:p>
                  </a:txBody>
                  <a:tcPr marL="6350" marR="6350" marT="6350" marB="0" anchor="b"/>
                </a:tc>
                <a:tc>
                  <a:txBody>
                    <a:bodyPr/>
                    <a:lstStyle/>
                    <a:p>
                      <a:pPr algn="ctr" fontAlgn="b"/>
                      <a:r>
                        <a:rPr lang="en-IN" sz="2000" b="0" i="0" u="none" strike="noStrike">
                          <a:solidFill>
                            <a:srgbClr val="000000"/>
                          </a:solidFill>
                          <a:effectLst/>
                          <a:latin typeface="Calibri" panose="020F0502020204030204" pitchFamily="34" charset="0"/>
                        </a:rPr>
                        <a:t>Team size</a:t>
                      </a:r>
                    </a:p>
                  </a:txBody>
                  <a:tcPr marL="6350" marR="6350" marT="6350" marB="0" anchor="b"/>
                </a:tc>
              </a:tr>
              <a:tr h="370840">
                <a:tc>
                  <a:txBody>
                    <a:bodyPr/>
                    <a:lstStyle/>
                    <a:p>
                      <a:pPr algn="ctr" fontAlgn="b"/>
                      <a:r>
                        <a:rPr lang="en-IN" sz="2000" b="0" i="0" u="none" strike="noStrike">
                          <a:solidFill>
                            <a:srgbClr val="000000"/>
                          </a:solidFill>
                          <a:effectLst/>
                          <a:latin typeface="Calibri" panose="020F0502020204030204" pitchFamily="34" charset="0"/>
                        </a:rPr>
                        <a:t>1</a:t>
                      </a:r>
                    </a:p>
                  </a:txBody>
                  <a:tcPr marL="6350" marR="6350" marT="6350" marB="0" anchor="b"/>
                </a:tc>
                <a:tc>
                  <a:txBody>
                    <a:bodyPr/>
                    <a:lstStyle/>
                    <a:p>
                      <a:pPr algn="ctr" fontAlgn="b"/>
                      <a:r>
                        <a:rPr lang="en-IN" sz="2000" b="0" i="0" u="none" strike="noStrike" dirty="0" smtClean="0">
                          <a:solidFill>
                            <a:srgbClr val="000000"/>
                          </a:solidFill>
                          <a:effectLst/>
                          <a:latin typeface="Calibri" panose="020F0502020204030204" pitchFamily="34" charset="0"/>
                        </a:rPr>
                        <a:t>3,00,000</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2000" b="0" i="0" u="none" strike="noStrike">
                          <a:solidFill>
                            <a:srgbClr val="000000"/>
                          </a:solidFill>
                          <a:effectLst/>
                          <a:latin typeface="Calibri" panose="020F0502020204030204" pitchFamily="34" charset="0"/>
                        </a:rPr>
                        <a:t>13</a:t>
                      </a:r>
                    </a:p>
                  </a:txBody>
                  <a:tcPr marL="6350" marR="6350" marT="6350" marB="0" anchor="b"/>
                </a:tc>
              </a:tr>
              <a:tr h="370840">
                <a:tc>
                  <a:txBody>
                    <a:bodyPr/>
                    <a:lstStyle/>
                    <a:p>
                      <a:pPr algn="ctr" fontAlgn="b"/>
                      <a:r>
                        <a:rPr lang="en-IN" sz="2000" b="0" i="0" u="none" strike="noStrike">
                          <a:solidFill>
                            <a:srgbClr val="000000"/>
                          </a:solidFill>
                          <a:effectLst/>
                          <a:latin typeface="Calibri" panose="020F0502020204030204" pitchFamily="34" charset="0"/>
                        </a:rPr>
                        <a:t>2</a:t>
                      </a:r>
                    </a:p>
                  </a:txBody>
                  <a:tcPr marL="6350" marR="6350" marT="6350" marB="0" anchor="b"/>
                </a:tc>
                <a:tc>
                  <a:txBody>
                    <a:bodyPr/>
                    <a:lstStyle/>
                    <a:p>
                      <a:pPr algn="ctr" fontAlgn="b"/>
                      <a:r>
                        <a:rPr lang="en-IN" sz="2000" b="0" i="0" u="none" strike="noStrike" dirty="0" smtClean="0">
                          <a:solidFill>
                            <a:srgbClr val="000000"/>
                          </a:solidFill>
                          <a:effectLst/>
                          <a:latin typeface="Calibri" panose="020F0502020204030204" pitchFamily="34" charset="0"/>
                        </a:rPr>
                        <a:t>2,56,000</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2000" b="0" i="0" u="none" strike="noStrike">
                          <a:solidFill>
                            <a:srgbClr val="000000"/>
                          </a:solidFill>
                          <a:effectLst/>
                          <a:latin typeface="Calibri" panose="020F0502020204030204" pitchFamily="34" charset="0"/>
                        </a:rPr>
                        <a:t>9</a:t>
                      </a:r>
                    </a:p>
                  </a:txBody>
                  <a:tcPr marL="6350" marR="6350" marT="6350" marB="0" anchor="b"/>
                </a:tc>
              </a:tr>
              <a:tr h="370840">
                <a:tc>
                  <a:txBody>
                    <a:bodyPr/>
                    <a:lstStyle/>
                    <a:p>
                      <a:pPr algn="ctr" fontAlgn="b"/>
                      <a:r>
                        <a:rPr lang="en-IN" sz="2000" b="0" i="0" u="none" strike="noStrike">
                          <a:solidFill>
                            <a:srgbClr val="000000"/>
                          </a:solidFill>
                          <a:effectLst/>
                          <a:latin typeface="Calibri" panose="020F0502020204030204" pitchFamily="34" charset="0"/>
                        </a:rPr>
                        <a:t>3</a:t>
                      </a:r>
                    </a:p>
                  </a:txBody>
                  <a:tcPr marL="6350" marR="6350" marT="6350" marB="0" anchor="b"/>
                </a:tc>
                <a:tc>
                  <a:txBody>
                    <a:bodyPr/>
                    <a:lstStyle/>
                    <a:p>
                      <a:pPr algn="ctr" fontAlgn="b"/>
                      <a:r>
                        <a:rPr lang="en-IN" sz="2000" b="0" i="0" u="none" strike="noStrike" dirty="0" smtClean="0">
                          <a:solidFill>
                            <a:srgbClr val="000000"/>
                          </a:solidFill>
                          <a:effectLst/>
                          <a:latin typeface="Calibri" panose="020F0502020204030204" pitchFamily="34" charset="0"/>
                        </a:rPr>
                        <a:t>5,00,000</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2000" b="0" i="0" u="none" strike="noStrike">
                          <a:solidFill>
                            <a:srgbClr val="000000"/>
                          </a:solidFill>
                          <a:effectLst/>
                          <a:latin typeface="Calibri" panose="020F0502020204030204" pitchFamily="34" charset="0"/>
                        </a:rPr>
                        <a:t>7</a:t>
                      </a:r>
                    </a:p>
                  </a:txBody>
                  <a:tcPr marL="6350" marR="6350" marT="6350" marB="0" anchor="b"/>
                </a:tc>
              </a:tr>
              <a:tr h="370840">
                <a:tc>
                  <a:txBody>
                    <a:bodyPr/>
                    <a:lstStyle/>
                    <a:p>
                      <a:pPr algn="ctr" fontAlgn="b"/>
                      <a:r>
                        <a:rPr lang="en-IN" sz="2000" b="0" i="0" u="none" strike="noStrike" dirty="0">
                          <a:solidFill>
                            <a:srgbClr val="000000"/>
                          </a:solidFill>
                          <a:effectLst/>
                          <a:latin typeface="Calibri" panose="020F0502020204030204" pitchFamily="34" charset="0"/>
                        </a:rPr>
                        <a:t>4</a:t>
                      </a:r>
                    </a:p>
                  </a:txBody>
                  <a:tcPr marL="6350" marR="6350" marT="6350" marB="0" anchor="b"/>
                </a:tc>
                <a:tc>
                  <a:txBody>
                    <a:bodyPr/>
                    <a:lstStyle/>
                    <a:p>
                      <a:pPr algn="ctr" fontAlgn="b"/>
                      <a:r>
                        <a:rPr lang="en-IN" sz="2000" b="0" i="0" u="none" strike="noStrike" dirty="0" smtClean="0">
                          <a:solidFill>
                            <a:srgbClr val="000000"/>
                          </a:solidFill>
                          <a:effectLst/>
                          <a:latin typeface="Calibri" panose="020F0502020204030204" pitchFamily="34" charset="0"/>
                        </a:rPr>
                        <a:t>3,90,000</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2000" b="0" i="0" u="none" strike="noStrike">
                          <a:solidFill>
                            <a:srgbClr val="000000"/>
                          </a:solidFill>
                          <a:effectLst/>
                          <a:latin typeface="Calibri" panose="020F0502020204030204" pitchFamily="34" charset="0"/>
                        </a:rPr>
                        <a:t>10</a:t>
                      </a:r>
                    </a:p>
                  </a:txBody>
                  <a:tcPr marL="6350" marR="6350" marT="6350" marB="0" anchor="b"/>
                </a:tc>
              </a:tr>
              <a:tr h="370840">
                <a:tc>
                  <a:txBody>
                    <a:bodyPr/>
                    <a:lstStyle/>
                    <a:p>
                      <a:pPr algn="ctr" fontAlgn="b"/>
                      <a:r>
                        <a:rPr lang="en-IN" sz="2000" b="0" i="0" u="none" strike="noStrike">
                          <a:solidFill>
                            <a:srgbClr val="000000"/>
                          </a:solidFill>
                          <a:effectLst/>
                          <a:latin typeface="Calibri" panose="020F0502020204030204" pitchFamily="34" charset="0"/>
                        </a:rPr>
                        <a:t>5</a:t>
                      </a:r>
                    </a:p>
                  </a:txBody>
                  <a:tcPr marL="6350" marR="6350" marT="6350" marB="0" anchor="b"/>
                </a:tc>
                <a:tc>
                  <a:txBody>
                    <a:bodyPr/>
                    <a:lstStyle/>
                    <a:p>
                      <a:pPr algn="ctr" fontAlgn="b"/>
                      <a:r>
                        <a:rPr lang="en-IN" sz="2000" b="0" i="0" u="none" strike="noStrike" dirty="0" smtClean="0">
                          <a:solidFill>
                            <a:srgbClr val="000000"/>
                          </a:solidFill>
                          <a:effectLst/>
                          <a:latin typeface="Calibri" panose="020F0502020204030204" pitchFamily="34" charset="0"/>
                        </a:rPr>
                        <a:t>1,85,000</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2000" b="0" i="0" u="none" strike="noStrike" dirty="0">
                          <a:solidFill>
                            <a:srgbClr val="000000"/>
                          </a:solidFill>
                          <a:effectLst/>
                          <a:latin typeface="Calibri" panose="020F0502020204030204" pitchFamily="34" charset="0"/>
                        </a:rPr>
                        <a:t>14</a:t>
                      </a:r>
                    </a:p>
                  </a:txBody>
                  <a:tcPr marL="6350" marR="6350" marT="6350" marB="0" anchor="b"/>
                </a:tc>
              </a:tr>
            </a:tbl>
          </a:graphicData>
        </a:graphic>
      </p:graphicFrame>
      <p:sp>
        <p:nvSpPr>
          <p:cNvPr id="5" name="Slide Number Placeholder 4"/>
          <p:cNvSpPr>
            <a:spLocks noGrp="1"/>
          </p:cNvSpPr>
          <p:nvPr>
            <p:ph type="sldNum" sz="quarter" idx="12"/>
          </p:nvPr>
        </p:nvSpPr>
        <p:spPr/>
        <p:txBody>
          <a:bodyPr/>
          <a:lstStyle/>
          <a:p>
            <a:fld id="{CAAAB041-4810-4332-AECF-E5DFFBBEA171}" type="slidenum">
              <a:rPr lang="en-IN" smtClean="0"/>
              <a:t>26</a:t>
            </a:fld>
            <a:endParaRPr lang="en-IN"/>
          </a:p>
        </p:txBody>
      </p:sp>
    </p:spTree>
    <p:extLst>
      <p:ext uri="{BB962C8B-B14F-4D97-AF65-F5344CB8AC3E}">
        <p14:creationId xmlns:p14="http://schemas.microsoft.com/office/powerpoint/2010/main" val="12184446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 – Linear programming</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Notice that we will have to formulate an optimization for each of the sales offices independently.</a:t>
                </a:r>
                <a:endParaRPr lang="en-US" dirty="0"/>
              </a:p>
              <a:p>
                <a:pPr marL="0" indent="0">
                  <a:buNone/>
                </a:pPr>
                <a:endParaRPr lang="en-US" dirty="0" smtClean="0"/>
              </a:p>
              <a:p>
                <a:pPr marL="0" indent="0">
                  <a:buNone/>
                </a:pPr>
                <a:r>
                  <a:rPr lang="en-US" dirty="0" smtClean="0"/>
                  <a:t>Let us start with office # 1. For this office, </a:t>
                </a:r>
              </a:p>
              <a:p>
                <a:r>
                  <a:rPr lang="en-US" dirty="0" smtClean="0"/>
                  <a:t>The only Output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𝑗𝑘</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b="0" i="1" smtClean="0">
                            <a:latin typeface="Cambria Math" panose="02040503050406030204" pitchFamily="18" charset="0"/>
                          </a:rPr>
                          <m:t>11</m:t>
                        </m:r>
                      </m:sub>
                    </m:sSub>
                    <m:r>
                      <a:rPr lang="en-US" b="0" i="1" smtClean="0">
                        <a:latin typeface="Cambria Math" panose="02040503050406030204" pitchFamily="18" charset="0"/>
                      </a:rPr>
                      <m:t>=10,00,000</m:t>
                    </m:r>
                  </m:oMath>
                </a14:m>
                <a:r>
                  <a:rPr lang="en-IN" dirty="0" smtClean="0"/>
                  <a:t>.</a:t>
                </a:r>
              </a:p>
              <a:p>
                <a:r>
                  <a:rPr lang="en-US" dirty="0" smtClean="0"/>
                  <a:t>The two inputs: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b="0" i="1" smtClean="0">
                            <a:latin typeface="Cambria Math" panose="02040503050406030204" pitchFamily="18" charset="0"/>
                          </a:rPr>
                          <m:t>𝐼</m:t>
                        </m:r>
                      </m:e>
                      <m:sub>
                        <m:r>
                          <a:rPr lang="en-US" b="0" i="1" smtClean="0">
                            <a:latin typeface="Cambria Math" panose="02040503050406030204" pitchFamily="18" charset="0"/>
                          </a:rPr>
                          <m:t>𝑖</m:t>
                        </m:r>
                        <m:r>
                          <a:rPr lang="en-US" i="1">
                            <a:latin typeface="Cambria Math" panose="02040503050406030204" pitchFamily="18" charset="0"/>
                          </a:rPr>
                          <m:t>𝑘</m:t>
                        </m:r>
                      </m:sub>
                    </m:sSub>
                    <m:r>
                      <a:rPr lang="en-US" b="0" i="1" smtClean="0">
                        <a:latin typeface="Cambria Math" panose="02040503050406030204" pitchFamily="18" charset="0"/>
                      </a:rPr>
                      <m:t>) </m:t>
                    </m:r>
                    <m:r>
                      <a:rPr lang="en-US" b="0" i="1" smtClean="0">
                        <a:latin typeface="Cambria Math" panose="02040503050406030204" pitchFamily="18" charset="0"/>
                      </a:rPr>
                      <m:t>𝐵𝑢𝑑𝑔𝑒𝑡</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11</m:t>
                        </m:r>
                      </m:sub>
                    </m:sSub>
                    <m:r>
                      <a:rPr lang="en-US" i="1">
                        <a:latin typeface="Cambria Math" panose="02040503050406030204" pitchFamily="18" charset="0"/>
                      </a:rPr>
                      <m:t>=</m:t>
                    </m:r>
                    <m:r>
                      <a:rPr lang="en-US" b="0" i="1" smtClean="0">
                        <a:latin typeface="Cambria Math" panose="02040503050406030204" pitchFamily="18" charset="0"/>
                      </a:rPr>
                      <m:t>3</m:t>
                    </m:r>
                    <m:r>
                      <a:rPr lang="en-US" i="1">
                        <a:latin typeface="Cambria Math" panose="02040503050406030204" pitchFamily="18" charset="0"/>
                      </a:rPr>
                      <m:t>,00,000</m:t>
                    </m:r>
                    <m:r>
                      <a:rPr lang="en-US" b="0" i="1" smtClean="0">
                        <a:latin typeface="Cambria Math" panose="02040503050406030204" pitchFamily="18" charset="0"/>
                      </a:rPr>
                      <m:t>; </m:t>
                    </m:r>
                    <m:r>
                      <a:rPr lang="en-US" b="0" i="1" smtClean="0">
                        <a:latin typeface="Cambria Math" panose="02040503050406030204" pitchFamily="18" charset="0"/>
                      </a:rPr>
                      <m:t>𝑇𝑒𝑎𝑚</m:t>
                    </m:r>
                    <m:r>
                      <a:rPr lang="en-US" b="0" i="1" smtClean="0">
                        <a:latin typeface="Cambria Math" panose="02040503050406030204" pitchFamily="18" charset="0"/>
                      </a:rPr>
                      <m:t> </m:t>
                    </m:r>
                    <m:r>
                      <a:rPr lang="en-US" b="0" i="1" smtClean="0">
                        <a:latin typeface="Cambria Math" panose="02040503050406030204" pitchFamily="18" charset="0"/>
                      </a:rPr>
                      <m:t>𝑠𝑖𝑧𝑒</m:t>
                    </m:r>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𝐼</m:t>
                        </m:r>
                      </m:e>
                      <m:sub>
                        <m:r>
                          <a:rPr lang="en-US" b="0" i="1" smtClean="0">
                            <a:latin typeface="Cambria Math" panose="02040503050406030204" pitchFamily="18" charset="0"/>
                          </a:rPr>
                          <m:t>2</m:t>
                        </m:r>
                        <m:r>
                          <a:rPr lang="en-US" i="1">
                            <a:latin typeface="Cambria Math" panose="02040503050406030204" pitchFamily="18" charset="0"/>
                          </a:rPr>
                          <m:t>1</m:t>
                        </m:r>
                      </m:sub>
                    </m:sSub>
                    <m:r>
                      <a:rPr lang="en-US" i="1">
                        <a:latin typeface="Cambria Math" panose="02040503050406030204" pitchFamily="18" charset="0"/>
                      </a:rPr>
                      <m:t>=</m:t>
                    </m:r>
                    <m:r>
                      <a:rPr lang="en-US" b="0" i="1" smtClean="0">
                        <a:latin typeface="Cambria Math" panose="02040503050406030204" pitchFamily="18" charset="0"/>
                      </a:rPr>
                      <m:t>13.</m:t>
                    </m:r>
                  </m:oMath>
                </a14:m>
                <a:endParaRPr lang="en-IN" dirty="0" smtClean="0"/>
              </a:p>
              <a:p>
                <a:r>
                  <a:rPr lang="en-US" dirty="0" smtClean="0"/>
                  <a:t>We need one output weight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11</m:t>
                        </m:r>
                      </m:sub>
                    </m:sSub>
                    <m:r>
                      <a:rPr lang="en-US" b="0" i="1" smtClean="0">
                        <a:latin typeface="Cambria Math" panose="02040503050406030204" pitchFamily="18" charset="0"/>
                      </a:rPr>
                      <m:t>)</m:t>
                    </m:r>
                  </m:oMath>
                </a14:m>
                <a:r>
                  <a:rPr lang="en-IN" dirty="0" smtClean="0"/>
                  <a:t>, and two input weights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i="1">
                            <a:latin typeface="Cambria Math" panose="02040503050406030204" pitchFamily="18" charset="0"/>
                          </a:rPr>
                          <m:t>11</m:t>
                        </m:r>
                      </m:sub>
                    </m:sSub>
                  </m:oMath>
                </a14:m>
                <a:r>
                  <a:rPr lang="en-IN" dirty="0" smtClean="0"/>
                  <a:t>,</a:t>
                </a:r>
                <a:r>
                  <a:rPr 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r>
                          <a:rPr lang="en-US" i="1">
                            <a:latin typeface="Cambria Math" panose="02040503050406030204" pitchFamily="18" charset="0"/>
                          </a:rPr>
                          <m:t>1</m:t>
                        </m:r>
                      </m:sub>
                    </m:sSub>
                  </m:oMath>
                </a14:m>
                <a:r>
                  <a:rPr lang="en-IN" dirty="0" smtClean="0"/>
                  <a:t>). </a:t>
                </a:r>
              </a:p>
              <a:p>
                <a:r>
                  <a:rPr lang="en-US" dirty="0" smtClean="0"/>
                  <a:t>We expect the optimization problem to tell us the optimal values of the weights. </a:t>
                </a:r>
                <a:endParaRPr lang="en-IN"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928" t="-1120" r="-812"/>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CAAAB041-4810-4332-AECF-E5DFFBBEA171}" type="slidenum">
              <a:rPr lang="en-IN" smtClean="0"/>
              <a:t>27</a:t>
            </a:fld>
            <a:endParaRPr lang="en-IN"/>
          </a:p>
        </p:txBody>
      </p:sp>
    </p:spTree>
    <p:extLst>
      <p:ext uri="{BB962C8B-B14F-4D97-AF65-F5344CB8AC3E}">
        <p14:creationId xmlns:p14="http://schemas.microsoft.com/office/powerpoint/2010/main" val="168271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 – LP: Sales office 1</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pPr marL="0" indent="0">
                  <a:lnSpc>
                    <a:spcPct val="150000"/>
                  </a:lnSpc>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𝑀𝑎𝑥</m:t>
                      </m:r>
                      <m:r>
                        <a:rPr lang="en-US"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m:t>
                          </m:r>
                          <m:r>
                            <a:rPr lang="en-US" b="0" i="1" smtClean="0">
                              <a:latin typeface="Cambria Math" panose="02040503050406030204" pitchFamily="18" charset="0"/>
                            </a:rPr>
                            <m:t>1</m:t>
                          </m:r>
                        </m:sub>
                      </m:sSub>
                      <m:r>
                        <a:rPr lang="en-US" b="0" i="1" smtClean="0">
                          <a:latin typeface="Cambria Math" panose="02040503050406030204" pitchFamily="18" charset="0"/>
                        </a:rPr>
                        <m:t>∗1000000</m:t>
                      </m:r>
                    </m:oMath>
                  </m:oMathPara>
                </a14:m>
                <a:endParaRPr lang="en-US" i="1" dirty="0">
                  <a:latin typeface="Cambria Math" panose="02040503050406030204" pitchFamily="18" charset="0"/>
                </a:endParaRPr>
              </a:p>
              <a:p>
                <a:pPr marL="0" indent="0">
                  <a:lnSpc>
                    <a:spcPct val="150000"/>
                  </a:lnSpc>
                  <a:buNone/>
                </a:pPr>
                <a:r>
                  <a:rPr lang="en-US" dirty="0"/>
                  <a:t>                          </a:t>
                </a:r>
                <a14:m>
                  <m:oMath xmlns:m="http://schemas.openxmlformats.org/officeDocument/2006/math">
                    <m:r>
                      <a:rPr lang="en-US" i="1">
                        <a:latin typeface="Cambria Math" panose="02040503050406030204" pitchFamily="18" charset="0"/>
                      </a:rPr>
                      <m:t>𝑠𝑢𝑏𝑗𝑒𝑐𝑡</m:t>
                    </m:r>
                    <m:r>
                      <a:rPr lang="en-US" i="1">
                        <a:latin typeface="Cambria Math" panose="02040503050406030204" pitchFamily="18" charset="0"/>
                      </a:rPr>
                      <m:t> </m:t>
                    </m:r>
                    <m:r>
                      <a:rPr lang="en-US" i="1">
                        <a:latin typeface="Cambria Math" panose="02040503050406030204" pitchFamily="18" charset="0"/>
                      </a:rPr>
                      <m:t>𝑡𝑜</m:t>
                    </m:r>
                    <m:r>
                      <a:rPr lang="en-US" b="0" i="1" smtClean="0">
                        <a:latin typeface="Cambria Math" panose="02040503050406030204" pitchFamily="18" charset="0"/>
                      </a:rPr>
                      <m:t> </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r>
                          <a:rPr lang="en-US" b="0" i="1" smtClean="0">
                            <a:latin typeface="Cambria Math" panose="02040503050406030204" pitchFamily="18" charset="0"/>
                          </a:rPr>
                          <m:t>1</m:t>
                        </m:r>
                      </m:sub>
                    </m:sSub>
                    <m:r>
                      <a:rPr lang="en-US" b="0" i="1" smtClean="0">
                        <a:latin typeface="Cambria Math" panose="02040503050406030204" pitchFamily="18" charset="0"/>
                      </a:rPr>
                      <m:t>∗300000</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r>
                          <a:rPr lang="en-US" b="0" i="1" smtClean="0">
                            <a:latin typeface="Cambria Math" panose="02040503050406030204" pitchFamily="18" charset="0"/>
                          </a:rPr>
                          <m:t>1</m:t>
                        </m:r>
                      </m:sub>
                    </m:sSub>
                    <m:r>
                      <a:rPr lang="en-US" b="0" i="1" smtClean="0">
                        <a:latin typeface="Cambria Math" panose="02040503050406030204" pitchFamily="18" charset="0"/>
                      </a:rPr>
                      <m:t>∗13</m:t>
                    </m:r>
                    <m:r>
                      <a:rPr lang="en-US" i="1">
                        <a:latin typeface="Cambria Math" panose="02040503050406030204" pitchFamily="18" charset="0"/>
                      </a:rPr>
                      <m:t>=1</m:t>
                    </m:r>
                  </m:oMath>
                </a14:m>
                <a:endParaRPr lang="en-IN" dirty="0"/>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11</m:t>
                          </m:r>
                        </m:sub>
                      </m:sSub>
                      <m:r>
                        <a:rPr lang="en-US" b="0" i="1" smtClean="0">
                          <a:latin typeface="Cambria Math" panose="02040503050406030204" pitchFamily="18" charset="0"/>
                        </a:rPr>
                        <m:t>∗1000000</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11</m:t>
                          </m:r>
                        </m:sub>
                      </m:sSub>
                      <m:r>
                        <a:rPr lang="en-US" b="0" i="1" smtClean="0">
                          <a:latin typeface="Cambria Math" panose="02040503050406030204" pitchFamily="18" charset="0"/>
                        </a:rPr>
                        <m:t>∗300000</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21</m:t>
                          </m:r>
                        </m:sub>
                      </m:sSub>
                      <m:r>
                        <a:rPr lang="en-US" b="0" i="1" smtClean="0">
                          <a:latin typeface="Cambria Math" panose="02040503050406030204" pitchFamily="18" charset="0"/>
                        </a:rPr>
                        <m:t>∗13</m:t>
                      </m:r>
                    </m:oMath>
                  </m:oMathPara>
                </a14:m>
                <a:endParaRPr lang="en-US" dirty="0"/>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11</m:t>
                          </m:r>
                        </m:sub>
                      </m:sSub>
                      <m:r>
                        <a:rPr lang="en-US" i="1">
                          <a:latin typeface="Cambria Math" panose="02040503050406030204" pitchFamily="18" charset="0"/>
                        </a:rPr>
                        <m:t>∗1000000≤</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r>
                            <a:rPr lang="en-US" b="0" i="1" smtClean="0">
                              <a:latin typeface="Cambria Math" panose="02040503050406030204" pitchFamily="18" charset="0"/>
                            </a:rPr>
                            <m:t>1</m:t>
                          </m:r>
                        </m:sub>
                      </m:sSub>
                      <m:r>
                        <a:rPr lang="en-US" b="0" i="1" smtClean="0">
                          <a:latin typeface="Cambria Math" panose="02040503050406030204" pitchFamily="18" charset="0"/>
                        </a:rPr>
                        <m:t>∗256000</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r>
                            <a:rPr lang="en-US" b="0" i="1" smtClean="0">
                              <a:latin typeface="Cambria Math" panose="02040503050406030204" pitchFamily="18" charset="0"/>
                            </a:rPr>
                            <m:t>1</m:t>
                          </m:r>
                        </m:sub>
                      </m:sSub>
                      <m:r>
                        <a:rPr lang="en-US" b="0" i="1" smtClean="0">
                          <a:latin typeface="Cambria Math" panose="02040503050406030204" pitchFamily="18" charset="0"/>
                        </a:rPr>
                        <m:t>∗9</m:t>
                      </m:r>
                    </m:oMath>
                  </m:oMathPara>
                </a14:m>
                <a:endParaRPr lang="en-US" b="0" dirty="0" smtClean="0"/>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11</m:t>
                          </m:r>
                        </m:sub>
                      </m:sSub>
                      <m:r>
                        <a:rPr lang="en-US" i="1">
                          <a:latin typeface="Cambria Math" panose="02040503050406030204" pitchFamily="18" charset="0"/>
                        </a:rPr>
                        <m:t>∗1000000≤</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11</m:t>
                          </m:r>
                        </m:sub>
                      </m:sSub>
                      <m:r>
                        <a:rPr lang="en-US" i="1">
                          <a:latin typeface="Cambria Math" panose="02040503050406030204" pitchFamily="18" charset="0"/>
                        </a:rPr>
                        <m:t>∗</m:t>
                      </m:r>
                      <m:r>
                        <a:rPr lang="en-US" b="0" i="1" smtClean="0">
                          <a:latin typeface="Cambria Math" panose="02040503050406030204" pitchFamily="18" charset="0"/>
                        </a:rPr>
                        <m:t>500</m:t>
                      </m:r>
                      <m:r>
                        <a:rPr lang="en-US" i="1">
                          <a:latin typeface="Cambria Math" panose="02040503050406030204" pitchFamily="18" charset="0"/>
                        </a:rPr>
                        <m:t>000+</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21</m:t>
                          </m:r>
                        </m:sub>
                      </m:sSub>
                      <m:r>
                        <a:rPr lang="en-US" i="1">
                          <a:latin typeface="Cambria Math" panose="02040503050406030204" pitchFamily="18" charset="0"/>
                        </a:rPr>
                        <m:t>∗</m:t>
                      </m:r>
                      <m:r>
                        <a:rPr lang="en-US" b="0" i="1" smtClean="0">
                          <a:latin typeface="Cambria Math" panose="02040503050406030204" pitchFamily="18" charset="0"/>
                        </a:rPr>
                        <m:t>7</m:t>
                      </m:r>
                    </m:oMath>
                  </m:oMathPara>
                </a14:m>
                <a:endParaRPr lang="en-US" i="1" dirty="0" smtClean="0">
                  <a:latin typeface="Cambria Math" panose="020405030504060302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11</m:t>
                          </m:r>
                        </m:sub>
                      </m:sSub>
                      <m:r>
                        <a:rPr lang="en-US" i="1">
                          <a:latin typeface="Cambria Math" panose="02040503050406030204" pitchFamily="18" charset="0"/>
                        </a:rPr>
                        <m:t>∗1000000≤</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11</m:t>
                          </m:r>
                        </m:sub>
                      </m:sSub>
                      <m:r>
                        <a:rPr lang="en-US" i="1">
                          <a:latin typeface="Cambria Math" panose="02040503050406030204" pitchFamily="18" charset="0"/>
                        </a:rPr>
                        <m:t>∗</m:t>
                      </m:r>
                      <m:r>
                        <a:rPr lang="en-US" b="0" i="1" smtClean="0">
                          <a:latin typeface="Cambria Math" panose="02040503050406030204" pitchFamily="18" charset="0"/>
                        </a:rPr>
                        <m:t>390</m:t>
                      </m:r>
                      <m:r>
                        <a:rPr lang="en-US" i="1">
                          <a:latin typeface="Cambria Math" panose="02040503050406030204" pitchFamily="18" charset="0"/>
                        </a:rPr>
                        <m:t>000+</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21</m:t>
                          </m:r>
                        </m:sub>
                      </m:sSub>
                      <m:r>
                        <a:rPr lang="en-US" i="1">
                          <a:latin typeface="Cambria Math" panose="02040503050406030204" pitchFamily="18" charset="0"/>
                        </a:rPr>
                        <m:t>∗</m:t>
                      </m:r>
                      <m:r>
                        <a:rPr lang="en-US" b="0" i="1" smtClean="0">
                          <a:latin typeface="Cambria Math" panose="02040503050406030204" pitchFamily="18" charset="0"/>
                        </a:rPr>
                        <m:t>10</m:t>
                      </m:r>
                    </m:oMath>
                  </m:oMathPara>
                </a14:m>
                <a:endParaRPr lang="en-IN"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11</m:t>
                          </m:r>
                        </m:sub>
                      </m:sSub>
                      <m:r>
                        <a:rPr lang="en-US" i="1">
                          <a:latin typeface="Cambria Math" panose="02040503050406030204" pitchFamily="18" charset="0"/>
                        </a:rPr>
                        <m:t>∗1000000≤</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11</m:t>
                          </m:r>
                        </m:sub>
                      </m:sSub>
                      <m:r>
                        <a:rPr lang="en-US" i="1">
                          <a:latin typeface="Cambria Math" panose="02040503050406030204" pitchFamily="18" charset="0"/>
                        </a:rPr>
                        <m:t>∗</m:t>
                      </m:r>
                      <m:r>
                        <a:rPr lang="en-US" b="0" i="1" smtClean="0">
                          <a:latin typeface="Cambria Math" panose="02040503050406030204" pitchFamily="18" charset="0"/>
                        </a:rPr>
                        <m:t>185</m:t>
                      </m:r>
                      <m:r>
                        <a:rPr lang="en-US" i="1">
                          <a:latin typeface="Cambria Math" panose="02040503050406030204" pitchFamily="18" charset="0"/>
                        </a:rPr>
                        <m:t>000+</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21</m:t>
                          </m:r>
                        </m:sub>
                      </m:sSub>
                      <m:r>
                        <a:rPr lang="en-US" i="1">
                          <a:latin typeface="Cambria Math" panose="02040503050406030204" pitchFamily="18" charset="0"/>
                        </a:rPr>
                        <m:t>∗</m:t>
                      </m:r>
                      <m:r>
                        <a:rPr lang="en-US" b="0" i="1" smtClean="0">
                          <a:latin typeface="Cambria Math" panose="02040503050406030204" pitchFamily="18" charset="0"/>
                        </a:rPr>
                        <m:t>14</m:t>
                      </m:r>
                    </m:oMath>
                  </m:oMathPara>
                </a14:m>
                <a:endParaRPr lang="en-US" i="1" dirty="0" smtClean="0">
                  <a:latin typeface="Cambria Math" panose="02040503050406030204" pitchFamily="18" charset="0"/>
                </a:endParaRPr>
              </a:p>
              <a:p>
                <a:pPr marL="0" indent="0">
                  <a:buNone/>
                </a:pPr>
                <a:endParaRPr lang="en-US"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𝐷𝑒𝑐𝑖𝑠𝑖𝑜𝑛</m:t>
                      </m:r>
                      <m:r>
                        <a:rPr lang="en-US" i="1">
                          <a:latin typeface="Cambria Math" panose="02040503050406030204" pitchFamily="18" charset="0"/>
                        </a:rPr>
                        <m:t> </m:t>
                      </m:r>
                      <m:r>
                        <a:rPr lang="en-US" i="1">
                          <a:latin typeface="Cambria Math" panose="02040503050406030204" pitchFamily="18" charset="0"/>
                        </a:rPr>
                        <m:t>𝑣𝑎𝑟𝑖𝑎𝑏𝑙𝑒𝑠</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11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11</m:t>
                          </m:r>
                        </m:sub>
                      </m:sSub>
                      <m:r>
                        <a:rPr lang="en-US" i="1">
                          <a:latin typeface="Cambria Math" panose="02040503050406030204" pitchFamily="18" charset="0"/>
                        </a:rPr>
                        <m:t>≥0</m:t>
                      </m:r>
                    </m:oMath>
                  </m:oMathPara>
                </a14:m>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CAAAB041-4810-4332-AECF-E5DFFBBEA171}" type="slidenum">
              <a:rPr lang="en-IN" smtClean="0"/>
              <a:t>28</a:t>
            </a:fld>
            <a:endParaRPr lang="en-IN"/>
          </a:p>
        </p:txBody>
      </p:sp>
    </p:spTree>
    <p:extLst>
      <p:ext uri="{BB962C8B-B14F-4D97-AF65-F5344CB8AC3E}">
        <p14:creationId xmlns:p14="http://schemas.microsoft.com/office/powerpoint/2010/main" val="3847590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 – LP: Sales office 2</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pPr marL="0" indent="0">
                  <a:lnSpc>
                    <a:spcPct val="150000"/>
                  </a:lnSpc>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𝑀𝑎𝑥</m:t>
                      </m:r>
                      <m:r>
                        <a:rPr lang="en-US"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m:t>
                          </m:r>
                          <m:r>
                            <a:rPr lang="en-US" b="0" i="1" smtClean="0">
                              <a:latin typeface="Cambria Math" panose="02040503050406030204" pitchFamily="18" charset="0"/>
                            </a:rPr>
                            <m:t>2</m:t>
                          </m:r>
                        </m:sub>
                      </m:sSub>
                      <m:r>
                        <a:rPr lang="en-US" b="0" i="1" smtClean="0">
                          <a:latin typeface="Cambria Math" panose="02040503050406030204" pitchFamily="18" charset="0"/>
                        </a:rPr>
                        <m:t>∗1000000</m:t>
                      </m:r>
                    </m:oMath>
                  </m:oMathPara>
                </a14:m>
                <a:endParaRPr lang="en-US" i="1" dirty="0">
                  <a:latin typeface="Cambria Math" panose="02040503050406030204" pitchFamily="18" charset="0"/>
                </a:endParaRPr>
              </a:p>
              <a:p>
                <a:pPr marL="0" indent="0">
                  <a:lnSpc>
                    <a:spcPct val="150000"/>
                  </a:lnSpc>
                  <a:buNone/>
                </a:pPr>
                <a:r>
                  <a:rPr lang="en-US" dirty="0"/>
                  <a:t>                          </a:t>
                </a:r>
                <a14:m>
                  <m:oMath xmlns:m="http://schemas.openxmlformats.org/officeDocument/2006/math">
                    <m:r>
                      <a:rPr lang="en-US" i="1">
                        <a:latin typeface="Cambria Math" panose="02040503050406030204" pitchFamily="18" charset="0"/>
                      </a:rPr>
                      <m:t>𝑠𝑢𝑏𝑗𝑒𝑐𝑡</m:t>
                    </m:r>
                    <m:r>
                      <a:rPr lang="en-US" i="1">
                        <a:latin typeface="Cambria Math" panose="02040503050406030204" pitchFamily="18" charset="0"/>
                      </a:rPr>
                      <m:t> </m:t>
                    </m:r>
                    <m:r>
                      <a:rPr lang="en-US" i="1">
                        <a:latin typeface="Cambria Math" panose="02040503050406030204" pitchFamily="18" charset="0"/>
                      </a:rPr>
                      <m:t>𝑡𝑜</m:t>
                    </m:r>
                    <m:r>
                      <a:rPr lang="en-US" b="0" i="1" smtClean="0">
                        <a:latin typeface="Cambria Math" panose="02040503050406030204" pitchFamily="18" charset="0"/>
                      </a:rPr>
                      <m:t> </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r>
                          <a:rPr lang="en-US" b="0" i="1" smtClean="0">
                            <a:latin typeface="Cambria Math" panose="02040503050406030204" pitchFamily="18" charset="0"/>
                          </a:rPr>
                          <m:t>2</m:t>
                        </m:r>
                      </m:sub>
                    </m:sSub>
                    <m:r>
                      <a:rPr lang="en-US" b="0" i="1" smtClean="0">
                        <a:latin typeface="Cambria Math" panose="02040503050406030204" pitchFamily="18" charset="0"/>
                      </a:rPr>
                      <m:t>∗256000</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r>
                          <a:rPr lang="en-US" b="0" i="1" smtClean="0">
                            <a:latin typeface="Cambria Math" panose="02040503050406030204" pitchFamily="18" charset="0"/>
                          </a:rPr>
                          <m:t>2</m:t>
                        </m:r>
                      </m:sub>
                    </m:sSub>
                    <m:r>
                      <a:rPr lang="en-US" b="0" i="1" smtClean="0">
                        <a:latin typeface="Cambria Math" panose="02040503050406030204" pitchFamily="18" charset="0"/>
                      </a:rPr>
                      <m:t>∗9</m:t>
                    </m:r>
                    <m:r>
                      <a:rPr lang="en-US" i="1">
                        <a:latin typeface="Cambria Math" panose="02040503050406030204" pitchFamily="18" charset="0"/>
                      </a:rPr>
                      <m:t>=1</m:t>
                    </m:r>
                  </m:oMath>
                </a14:m>
                <a:endParaRPr lang="en-IN" dirty="0"/>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m:t>
                          </m:r>
                          <m:r>
                            <a:rPr lang="en-US" b="0" i="1" smtClean="0">
                              <a:latin typeface="Cambria Math" panose="02040503050406030204" pitchFamily="18" charset="0"/>
                            </a:rPr>
                            <m:t>2</m:t>
                          </m:r>
                        </m:sub>
                      </m:sSub>
                      <m:r>
                        <a:rPr lang="en-US" b="0" i="1" smtClean="0">
                          <a:latin typeface="Cambria Math" panose="02040503050406030204" pitchFamily="18" charset="0"/>
                        </a:rPr>
                        <m:t>∗1000000</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r>
                            <a:rPr lang="en-US" b="0" i="1" smtClean="0">
                              <a:latin typeface="Cambria Math" panose="02040503050406030204" pitchFamily="18" charset="0"/>
                            </a:rPr>
                            <m:t>2</m:t>
                          </m:r>
                        </m:sub>
                      </m:sSub>
                      <m:r>
                        <a:rPr lang="en-US" b="0" i="1" smtClean="0">
                          <a:latin typeface="Cambria Math" panose="02040503050406030204" pitchFamily="18" charset="0"/>
                        </a:rPr>
                        <m:t>∗300000</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r>
                            <a:rPr lang="en-US" b="0" i="1" smtClean="0">
                              <a:latin typeface="Cambria Math" panose="02040503050406030204" pitchFamily="18" charset="0"/>
                            </a:rPr>
                            <m:t>2</m:t>
                          </m:r>
                        </m:sub>
                      </m:sSub>
                      <m:r>
                        <a:rPr lang="en-US" b="0" i="1" smtClean="0">
                          <a:latin typeface="Cambria Math" panose="02040503050406030204" pitchFamily="18" charset="0"/>
                        </a:rPr>
                        <m:t>∗13</m:t>
                      </m:r>
                    </m:oMath>
                  </m:oMathPara>
                </a14:m>
                <a:endParaRPr lang="en-US" dirty="0"/>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m:t>
                          </m:r>
                          <m:r>
                            <a:rPr lang="en-US" b="0" i="1" smtClean="0">
                              <a:latin typeface="Cambria Math" panose="02040503050406030204" pitchFamily="18" charset="0"/>
                            </a:rPr>
                            <m:t>2</m:t>
                          </m:r>
                        </m:sub>
                      </m:sSub>
                      <m:r>
                        <a:rPr lang="en-US" i="1">
                          <a:latin typeface="Cambria Math" panose="02040503050406030204" pitchFamily="18" charset="0"/>
                        </a:rPr>
                        <m:t>∗1000000≤</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r>
                            <a:rPr lang="en-US" b="0" i="1" smtClean="0">
                              <a:latin typeface="Cambria Math" panose="02040503050406030204" pitchFamily="18" charset="0"/>
                            </a:rPr>
                            <m:t>2</m:t>
                          </m:r>
                        </m:sub>
                      </m:sSub>
                      <m:r>
                        <a:rPr lang="en-US" b="0" i="1" smtClean="0">
                          <a:latin typeface="Cambria Math" panose="02040503050406030204" pitchFamily="18" charset="0"/>
                        </a:rPr>
                        <m:t>∗256000</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r>
                            <a:rPr lang="en-US" b="0" i="1" smtClean="0">
                              <a:latin typeface="Cambria Math" panose="02040503050406030204" pitchFamily="18" charset="0"/>
                            </a:rPr>
                            <m:t>2</m:t>
                          </m:r>
                        </m:sub>
                      </m:sSub>
                      <m:r>
                        <a:rPr lang="en-US" b="0" i="1" smtClean="0">
                          <a:latin typeface="Cambria Math" panose="02040503050406030204" pitchFamily="18" charset="0"/>
                        </a:rPr>
                        <m:t>∗9</m:t>
                      </m:r>
                    </m:oMath>
                  </m:oMathPara>
                </a14:m>
                <a:endParaRPr lang="en-US" b="0" dirty="0" smtClean="0"/>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m:t>
                          </m:r>
                          <m:r>
                            <a:rPr lang="en-US" b="0" i="1" smtClean="0">
                              <a:latin typeface="Cambria Math" panose="02040503050406030204" pitchFamily="18" charset="0"/>
                            </a:rPr>
                            <m:t>2</m:t>
                          </m:r>
                        </m:sub>
                      </m:sSub>
                      <m:r>
                        <a:rPr lang="en-US" i="1">
                          <a:latin typeface="Cambria Math" panose="02040503050406030204" pitchFamily="18" charset="0"/>
                        </a:rPr>
                        <m:t>∗1000000≤</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r>
                            <a:rPr lang="en-US" b="0" i="1" smtClean="0">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500</m:t>
                      </m:r>
                      <m:r>
                        <a:rPr lang="en-US" i="1">
                          <a:latin typeface="Cambria Math" panose="02040503050406030204" pitchFamily="18" charset="0"/>
                        </a:rPr>
                        <m:t>000+</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r>
                            <a:rPr lang="en-US" b="0" i="1" smtClean="0">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7</m:t>
                      </m:r>
                    </m:oMath>
                  </m:oMathPara>
                </a14:m>
                <a:endParaRPr lang="en-US" i="1" dirty="0" smtClean="0">
                  <a:latin typeface="Cambria Math" panose="020405030504060302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m:t>
                          </m:r>
                          <m:r>
                            <a:rPr lang="en-US" b="0" i="1" smtClean="0">
                              <a:latin typeface="Cambria Math" panose="02040503050406030204" pitchFamily="18" charset="0"/>
                            </a:rPr>
                            <m:t>2</m:t>
                          </m:r>
                        </m:sub>
                      </m:sSub>
                      <m:r>
                        <a:rPr lang="en-US" i="1">
                          <a:latin typeface="Cambria Math" panose="02040503050406030204" pitchFamily="18" charset="0"/>
                        </a:rPr>
                        <m:t>∗1000000≤</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r>
                            <a:rPr lang="en-US" b="0" i="1" smtClean="0">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390</m:t>
                      </m:r>
                      <m:r>
                        <a:rPr lang="en-US" i="1">
                          <a:latin typeface="Cambria Math" panose="02040503050406030204" pitchFamily="18" charset="0"/>
                        </a:rPr>
                        <m:t>000+</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r>
                            <a:rPr lang="en-US" b="0" i="1" smtClean="0">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10</m:t>
                      </m:r>
                    </m:oMath>
                  </m:oMathPara>
                </a14:m>
                <a:endParaRPr lang="en-IN"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m:t>
                          </m:r>
                          <m:r>
                            <a:rPr lang="en-US" b="0" i="1" smtClean="0">
                              <a:latin typeface="Cambria Math" panose="02040503050406030204" pitchFamily="18" charset="0"/>
                            </a:rPr>
                            <m:t>2</m:t>
                          </m:r>
                        </m:sub>
                      </m:sSub>
                      <m:r>
                        <a:rPr lang="en-US" i="1">
                          <a:latin typeface="Cambria Math" panose="02040503050406030204" pitchFamily="18" charset="0"/>
                        </a:rPr>
                        <m:t>∗1000000≤</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r>
                            <a:rPr lang="en-US" b="0" i="1" smtClean="0">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185</m:t>
                      </m:r>
                      <m:r>
                        <a:rPr lang="en-US" i="1">
                          <a:latin typeface="Cambria Math" panose="02040503050406030204" pitchFamily="18" charset="0"/>
                        </a:rPr>
                        <m:t>000+</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r>
                            <a:rPr lang="en-US" b="0" i="1" smtClean="0">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14</m:t>
                      </m:r>
                    </m:oMath>
                  </m:oMathPara>
                </a14:m>
                <a:endParaRPr lang="en-US" i="1" dirty="0" smtClean="0">
                  <a:latin typeface="Cambria Math" panose="02040503050406030204" pitchFamily="18" charset="0"/>
                </a:endParaRPr>
              </a:p>
              <a:p>
                <a:pPr marL="0" indent="0">
                  <a:buNone/>
                </a:pPr>
                <a:endParaRPr lang="en-US"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𝐷𝑒𝑐𝑖𝑠𝑖𝑜𝑛</m:t>
                      </m:r>
                      <m:r>
                        <a:rPr lang="en-US" i="1">
                          <a:latin typeface="Cambria Math" panose="02040503050406030204" pitchFamily="18" charset="0"/>
                        </a:rPr>
                        <m:t> </m:t>
                      </m:r>
                      <m:r>
                        <a:rPr lang="en-US" i="1">
                          <a:latin typeface="Cambria Math" panose="02040503050406030204" pitchFamily="18" charset="0"/>
                        </a:rPr>
                        <m:t>𝑣𝑎𝑟𝑖𝑎𝑏𝑙𝑒𝑠</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12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12</m:t>
                          </m:r>
                        </m:sub>
                      </m:sSub>
                      <m:r>
                        <a:rPr lang="en-US" i="1">
                          <a:latin typeface="Cambria Math" panose="02040503050406030204" pitchFamily="18" charset="0"/>
                        </a:rPr>
                        <m:t>≥0</m:t>
                      </m:r>
                    </m:oMath>
                  </m:oMathPara>
                </a14:m>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CAAAB041-4810-4332-AECF-E5DFFBBEA171}" type="slidenum">
              <a:rPr lang="en-IN" smtClean="0"/>
              <a:t>29</a:t>
            </a:fld>
            <a:endParaRPr lang="en-IN"/>
          </a:p>
        </p:txBody>
      </p:sp>
    </p:spTree>
    <p:extLst>
      <p:ext uri="{BB962C8B-B14F-4D97-AF65-F5344CB8AC3E}">
        <p14:creationId xmlns:p14="http://schemas.microsoft.com/office/powerpoint/2010/main" val="38389970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Efficiency measurement</a:t>
            </a:r>
            <a:endParaRPr lang="en-IN" dirty="0"/>
          </a:p>
        </p:txBody>
      </p:sp>
      <p:sp>
        <p:nvSpPr>
          <p:cNvPr id="3" name="Content Placeholder 2"/>
          <p:cNvSpPr>
            <a:spLocks noGrp="1"/>
          </p:cNvSpPr>
          <p:nvPr>
            <p:ph idx="1"/>
          </p:nvPr>
        </p:nvSpPr>
        <p:spPr/>
        <p:txBody>
          <a:bodyPr/>
          <a:lstStyle/>
          <a:p>
            <a:r>
              <a:rPr lang="en-US" dirty="0"/>
              <a:t>In the simplest way, efficiency is defined as the ratio of the output to the input.</a:t>
            </a:r>
          </a:p>
          <a:p>
            <a:endParaRPr lang="en-US" dirty="0"/>
          </a:p>
          <a:p>
            <a:endParaRPr lang="en-US" dirty="0"/>
          </a:p>
          <a:p>
            <a:endParaRPr lang="en-US" dirty="0"/>
          </a:p>
          <a:p>
            <a:endParaRPr lang="en-US" dirty="0"/>
          </a:p>
          <a:p>
            <a:r>
              <a:rPr lang="en-US" dirty="0"/>
              <a:t>However, in reality, this is complex. Why?  </a:t>
            </a:r>
          </a:p>
          <a:p>
            <a:endParaRPr lang="en-IN" dirty="0"/>
          </a:p>
        </p:txBody>
      </p:sp>
      <p:grpSp>
        <p:nvGrpSpPr>
          <p:cNvPr id="10" name="Group 9"/>
          <p:cNvGrpSpPr/>
          <p:nvPr/>
        </p:nvGrpSpPr>
        <p:grpSpPr>
          <a:xfrm>
            <a:off x="2261508" y="2847975"/>
            <a:ext cx="6896170" cy="914400"/>
            <a:chOff x="2261508" y="2847975"/>
            <a:chExt cx="6896170" cy="914400"/>
          </a:xfrm>
        </p:grpSpPr>
        <p:sp>
          <p:nvSpPr>
            <p:cNvPr id="4" name="Rectangle 3"/>
            <p:cNvSpPr/>
            <p:nvPr/>
          </p:nvSpPr>
          <p:spPr>
            <a:xfrm>
              <a:off x="4448175" y="2847975"/>
              <a:ext cx="2286000" cy="9144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p:cNvCxnSpPr>
              <a:endCxn id="4" idx="1"/>
            </p:cNvCxnSpPr>
            <p:nvPr/>
          </p:nvCxnSpPr>
          <p:spPr>
            <a:xfrm flipV="1">
              <a:off x="2930979" y="3305175"/>
              <a:ext cx="1517196" cy="952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6716484" y="3302456"/>
              <a:ext cx="1517196" cy="95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261508" y="3139395"/>
              <a:ext cx="684803" cy="369332"/>
            </a:xfrm>
            <a:prstGeom prst="rect">
              <a:avLst/>
            </a:prstGeom>
            <a:noFill/>
          </p:spPr>
          <p:txBody>
            <a:bodyPr wrap="none" rtlCol="0">
              <a:spAutoFit/>
            </a:bodyPr>
            <a:lstStyle/>
            <a:p>
              <a:r>
                <a:rPr lang="en-US" dirty="0"/>
                <a:t>Input</a:t>
              </a:r>
              <a:endParaRPr lang="en-IN" dirty="0"/>
            </a:p>
          </p:txBody>
        </p:sp>
        <p:sp>
          <p:nvSpPr>
            <p:cNvPr id="9" name="TextBox 8"/>
            <p:cNvSpPr txBox="1"/>
            <p:nvPr/>
          </p:nvSpPr>
          <p:spPr>
            <a:xfrm>
              <a:off x="8301353" y="3123626"/>
              <a:ext cx="856325" cy="369332"/>
            </a:xfrm>
            <a:prstGeom prst="rect">
              <a:avLst/>
            </a:prstGeom>
            <a:noFill/>
          </p:spPr>
          <p:txBody>
            <a:bodyPr wrap="none" rtlCol="0">
              <a:spAutoFit/>
            </a:bodyPr>
            <a:lstStyle/>
            <a:p>
              <a:r>
                <a:rPr lang="en-US" dirty="0"/>
                <a:t>Output</a:t>
              </a:r>
              <a:endParaRPr lang="en-IN" dirty="0"/>
            </a:p>
          </p:txBody>
        </p:sp>
      </p:grpSp>
      <p:sp>
        <p:nvSpPr>
          <p:cNvPr id="5" name="Slide Number Placeholder 4"/>
          <p:cNvSpPr>
            <a:spLocks noGrp="1"/>
          </p:cNvSpPr>
          <p:nvPr>
            <p:ph type="sldNum" sz="quarter" idx="12"/>
          </p:nvPr>
        </p:nvSpPr>
        <p:spPr/>
        <p:txBody>
          <a:bodyPr/>
          <a:lstStyle/>
          <a:p>
            <a:fld id="{CAAAB041-4810-4332-AECF-E5DFFBBEA171}" type="slidenum">
              <a:rPr lang="en-IN" smtClean="0"/>
              <a:t>3</a:t>
            </a:fld>
            <a:endParaRPr lang="en-IN"/>
          </a:p>
        </p:txBody>
      </p:sp>
    </p:spTree>
    <p:extLst>
      <p:ext uri="{BB962C8B-B14F-4D97-AF65-F5344CB8AC3E}">
        <p14:creationId xmlns:p14="http://schemas.microsoft.com/office/powerpoint/2010/main" val="3589303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 – LP: Sales office 3</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pPr marL="0" indent="0">
                  <a:lnSpc>
                    <a:spcPct val="150000"/>
                  </a:lnSpc>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𝑀𝑎𝑥</m:t>
                      </m:r>
                      <m:r>
                        <a:rPr lang="en-US"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m:t>
                          </m:r>
                          <m:r>
                            <a:rPr lang="en-US" b="0" i="1" smtClean="0">
                              <a:latin typeface="Cambria Math" panose="02040503050406030204" pitchFamily="18" charset="0"/>
                            </a:rPr>
                            <m:t>3</m:t>
                          </m:r>
                        </m:sub>
                      </m:sSub>
                      <m:r>
                        <a:rPr lang="en-US" b="0" i="1" smtClean="0">
                          <a:latin typeface="Cambria Math" panose="02040503050406030204" pitchFamily="18" charset="0"/>
                        </a:rPr>
                        <m:t>∗1000000</m:t>
                      </m:r>
                    </m:oMath>
                  </m:oMathPara>
                </a14:m>
                <a:endParaRPr lang="en-US" i="1" dirty="0">
                  <a:latin typeface="Cambria Math" panose="02040503050406030204" pitchFamily="18" charset="0"/>
                </a:endParaRPr>
              </a:p>
              <a:p>
                <a:pPr marL="0" indent="0">
                  <a:lnSpc>
                    <a:spcPct val="150000"/>
                  </a:lnSpc>
                  <a:buNone/>
                </a:pPr>
                <a:r>
                  <a:rPr lang="en-US" dirty="0"/>
                  <a:t>                          </a:t>
                </a:r>
                <a14:m>
                  <m:oMath xmlns:m="http://schemas.openxmlformats.org/officeDocument/2006/math">
                    <m:r>
                      <a:rPr lang="en-US" i="1">
                        <a:latin typeface="Cambria Math" panose="02040503050406030204" pitchFamily="18" charset="0"/>
                      </a:rPr>
                      <m:t>𝑠𝑢𝑏𝑗𝑒𝑐𝑡</m:t>
                    </m:r>
                    <m:r>
                      <a:rPr lang="en-US" i="1">
                        <a:latin typeface="Cambria Math" panose="02040503050406030204" pitchFamily="18" charset="0"/>
                      </a:rPr>
                      <m:t> </m:t>
                    </m:r>
                    <m:r>
                      <a:rPr lang="en-US" i="1">
                        <a:latin typeface="Cambria Math" panose="02040503050406030204" pitchFamily="18" charset="0"/>
                      </a:rPr>
                      <m:t>𝑡𝑜</m:t>
                    </m:r>
                    <m:r>
                      <a:rPr lang="en-US" b="0" i="1" smtClean="0">
                        <a:latin typeface="Cambria Math" panose="02040503050406030204" pitchFamily="18" charset="0"/>
                      </a:rPr>
                      <m:t> </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r>
                          <a:rPr lang="en-US" b="0" i="1" smtClean="0">
                            <a:latin typeface="Cambria Math" panose="02040503050406030204" pitchFamily="18" charset="0"/>
                          </a:rPr>
                          <m:t>3</m:t>
                        </m:r>
                      </m:sub>
                    </m:sSub>
                    <m:r>
                      <a:rPr lang="en-US" b="0" i="1" smtClean="0">
                        <a:latin typeface="Cambria Math" panose="02040503050406030204" pitchFamily="18" charset="0"/>
                      </a:rPr>
                      <m:t>∗500000</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r>
                          <a:rPr lang="en-US" b="0" i="1" smtClean="0">
                            <a:latin typeface="Cambria Math" panose="02040503050406030204" pitchFamily="18" charset="0"/>
                          </a:rPr>
                          <m:t>3</m:t>
                        </m:r>
                      </m:sub>
                    </m:sSub>
                    <m:r>
                      <a:rPr lang="en-US" b="0" i="1" smtClean="0">
                        <a:latin typeface="Cambria Math" panose="02040503050406030204" pitchFamily="18" charset="0"/>
                      </a:rPr>
                      <m:t>∗7</m:t>
                    </m:r>
                    <m:r>
                      <a:rPr lang="en-US" i="1">
                        <a:latin typeface="Cambria Math" panose="02040503050406030204" pitchFamily="18" charset="0"/>
                      </a:rPr>
                      <m:t>=1</m:t>
                    </m:r>
                  </m:oMath>
                </a14:m>
                <a:endParaRPr lang="en-IN" dirty="0"/>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m:t>
                          </m:r>
                          <m:r>
                            <a:rPr lang="en-US" b="0" i="1" smtClean="0">
                              <a:latin typeface="Cambria Math" panose="02040503050406030204" pitchFamily="18" charset="0"/>
                            </a:rPr>
                            <m:t>3</m:t>
                          </m:r>
                        </m:sub>
                      </m:sSub>
                      <m:r>
                        <a:rPr lang="en-US" b="0" i="1" smtClean="0">
                          <a:latin typeface="Cambria Math" panose="02040503050406030204" pitchFamily="18" charset="0"/>
                        </a:rPr>
                        <m:t>∗1000000</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r>
                            <a:rPr lang="en-US" b="0" i="1" smtClean="0">
                              <a:latin typeface="Cambria Math" panose="02040503050406030204" pitchFamily="18" charset="0"/>
                            </a:rPr>
                            <m:t>3</m:t>
                          </m:r>
                        </m:sub>
                      </m:sSub>
                      <m:r>
                        <a:rPr lang="en-US" b="0" i="1" smtClean="0">
                          <a:latin typeface="Cambria Math" panose="02040503050406030204" pitchFamily="18" charset="0"/>
                        </a:rPr>
                        <m:t>∗300000</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r>
                            <a:rPr lang="en-US" b="0" i="1" smtClean="0">
                              <a:latin typeface="Cambria Math" panose="02040503050406030204" pitchFamily="18" charset="0"/>
                            </a:rPr>
                            <m:t>3</m:t>
                          </m:r>
                        </m:sub>
                      </m:sSub>
                      <m:r>
                        <a:rPr lang="en-US" b="0" i="1" smtClean="0">
                          <a:latin typeface="Cambria Math" panose="02040503050406030204" pitchFamily="18" charset="0"/>
                        </a:rPr>
                        <m:t>∗13</m:t>
                      </m:r>
                    </m:oMath>
                  </m:oMathPara>
                </a14:m>
                <a:endParaRPr lang="en-US" dirty="0"/>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m:t>
                          </m:r>
                          <m:r>
                            <a:rPr lang="en-US" b="0" i="1" smtClean="0">
                              <a:latin typeface="Cambria Math" panose="02040503050406030204" pitchFamily="18" charset="0"/>
                            </a:rPr>
                            <m:t>3</m:t>
                          </m:r>
                        </m:sub>
                      </m:sSub>
                      <m:r>
                        <a:rPr lang="en-US" i="1">
                          <a:latin typeface="Cambria Math" panose="02040503050406030204" pitchFamily="18" charset="0"/>
                        </a:rPr>
                        <m:t>∗1000000≤</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r>
                            <a:rPr lang="en-US" b="0" i="1" smtClean="0">
                              <a:latin typeface="Cambria Math" panose="02040503050406030204" pitchFamily="18" charset="0"/>
                            </a:rPr>
                            <m:t>3</m:t>
                          </m:r>
                        </m:sub>
                      </m:sSub>
                      <m:r>
                        <a:rPr lang="en-US" b="0" i="1" smtClean="0">
                          <a:latin typeface="Cambria Math" panose="02040503050406030204" pitchFamily="18" charset="0"/>
                        </a:rPr>
                        <m:t>∗256000</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r>
                            <a:rPr lang="en-US" b="0" i="1" smtClean="0">
                              <a:latin typeface="Cambria Math" panose="02040503050406030204" pitchFamily="18" charset="0"/>
                            </a:rPr>
                            <m:t>3</m:t>
                          </m:r>
                        </m:sub>
                      </m:sSub>
                      <m:r>
                        <a:rPr lang="en-US" b="0" i="1" smtClean="0">
                          <a:latin typeface="Cambria Math" panose="02040503050406030204" pitchFamily="18" charset="0"/>
                        </a:rPr>
                        <m:t>∗9</m:t>
                      </m:r>
                    </m:oMath>
                  </m:oMathPara>
                </a14:m>
                <a:endParaRPr lang="en-US" b="0" dirty="0" smtClean="0"/>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m:t>
                          </m:r>
                          <m:r>
                            <a:rPr lang="en-US" b="0" i="1" smtClean="0">
                              <a:latin typeface="Cambria Math" panose="02040503050406030204" pitchFamily="18" charset="0"/>
                            </a:rPr>
                            <m:t>3</m:t>
                          </m:r>
                        </m:sub>
                      </m:sSub>
                      <m:r>
                        <a:rPr lang="en-US" i="1">
                          <a:latin typeface="Cambria Math" panose="02040503050406030204" pitchFamily="18" charset="0"/>
                        </a:rPr>
                        <m:t>∗1000000≤</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r>
                            <a:rPr lang="en-US" b="0" i="1" smtClean="0">
                              <a:latin typeface="Cambria Math" panose="02040503050406030204" pitchFamily="18" charset="0"/>
                            </a:rPr>
                            <m:t>3</m:t>
                          </m:r>
                        </m:sub>
                      </m:sSub>
                      <m:r>
                        <a:rPr lang="en-US" i="1">
                          <a:latin typeface="Cambria Math" panose="02040503050406030204" pitchFamily="18" charset="0"/>
                        </a:rPr>
                        <m:t>∗</m:t>
                      </m:r>
                      <m:r>
                        <a:rPr lang="en-US" b="0" i="1" smtClean="0">
                          <a:latin typeface="Cambria Math" panose="02040503050406030204" pitchFamily="18" charset="0"/>
                        </a:rPr>
                        <m:t>500</m:t>
                      </m:r>
                      <m:r>
                        <a:rPr lang="en-US" i="1">
                          <a:latin typeface="Cambria Math" panose="02040503050406030204" pitchFamily="18" charset="0"/>
                        </a:rPr>
                        <m:t>000+</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r>
                            <a:rPr lang="en-US" b="0" i="1" smtClean="0">
                              <a:latin typeface="Cambria Math" panose="02040503050406030204" pitchFamily="18" charset="0"/>
                            </a:rPr>
                            <m:t>3</m:t>
                          </m:r>
                        </m:sub>
                      </m:sSub>
                      <m:r>
                        <a:rPr lang="en-US" i="1">
                          <a:latin typeface="Cambria Math" panose="02040503050406030204" pitchFamily="18" charset="0"/>
                        </a:rPr>
                        <m:t>∗</m:t>
                      </m:r>
                      <m:r>
                        <a:rPr lang="en-US" b="0" i="1" smtClean="0">
                          <a:latin typeface="Cambria Math" panose="02040503050406030204" pitchFamily="18" charset="0"/>
                        </a:rPr>
                        <m:t>7</m:t>
                      </m:r>
                    </m:oMath>
                  </m:oMathPara>
                </a14:m>
                <a:endParaRPr lang="en-US" i="1" dirty="0" smtClean="0">
                  <a:latin typeface="Cambria Math" panose="020405030504060302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m:t>
                          </m:r>
                          <m:r>
                            <a:rPr lang="en-US" b="0" i="1" smtClean="0">
                              <a:latin typeface="Cambria Math" panose="02040503050406030204" pitchFamily="18" charset="0"/>
                            </a:rPr>
                            <m:t>3</m:t>
                          </m:r>
                        </m:sub>
                      </m:sSub>
                      <m:r>
                        <a:rPr lang="en-US" i="1">
                          <a:latin typeface="Cambria Math" panose="02040503050406030204" pitchFamily="18" charset="0"/>
                        </a:rPr>
                        <m:t>∗1000000≤</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r>
                            <a:rPr lang="en-US" b="0" i="1" smtClean="0">
                              <a:latin typeface="Cambria Math" panose="02040503050406030204" pitchFamily="18" charset="0"/>
                            </a:rPr>
                            <m:t>3</m:t>
                          </m:r>
                        </m:sub>
                      </m:sSub>
                      <m:r>
                        <a:rPr lang="en-US" i="1">
                          <a:latin typeface="Cambria Math" panose="02040503050406030204" pitchFamily="18" charset="0"/>
                        </a:rPr>
                        <m:t>∗</m:t>
                      </m:r>
                      <m:r>
                        <a:rPr lang="en-US" b="0" i="1" smtClean="0">
                          <a:latin typeface="Cambria Math" panose="02040503050406030204" pitchFamily="18" charset="0"/>
                        </a:rPr>
                        <m:t>390</m:t>
                      </m:r>
                      <m:r>
                        <a:rPr lang="en-US" i="1">
                          <a:latin typeface="Cambria Math" panose="02040503050406030204" pitchFamily="18" charset="0"/>
                        </a:rPr>
                        <m:t>000+</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r>
                            <a:rPr lang="en-US" b="0" i="1" smtClean="0">
                              <a:latin typeface="Cambria Math" panose="02040503050406030204" pitchFamily="18" charset="0"/>
                            </a:rPr>
                            <m:t>3</m:t>
                          </m:r>
                        </m:sub>
                      </m:sSub>
                      <m:r>
                        <a:rPr lang="en-US" i="1">
                          <a:latin typeface="Cambria Math" panose="02040503050406030204" pitchFamily="18" charset="0"/>
                        </a:rPr>
                        <m:t>∗</m:t>
                      </m:r>
                      <m:r>
                        <a:rPr lang="en-US" b="0" i="1" smtClean="0">
                          <a:latin typeface="Cambria Math" panose="02040503050406030204" pitchFamily="18" charset="0"/>
                        </a:rPr>
                        <m:t>10</m:t>
                      </m:r>
                    </m:oMath>
                  </m:oMathPara>
                </a14:m>
                <a:endParaRPr lang="en-IN"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m:t>
                          </m:r>
                          <m:r>
                            <a:rPr lang="en-US" b="0" i="1" smtClean="0">
                              <a:latin typeface="Cambria Math" panose="02040503050406030204" pitchFamily="18" charset="0"/>
                            </a:rPr>
                            <m:t>3</m:t>
                          </m:r>
                        </m:sub>
                      </m:sSub>
                      <m:r>
                        <a:rPr lang="en-US" i="1">
                          <a:latin typeface="Cambria Math" panose="02040503050406030204" pitchFamily="18" charset="0"/>
                        </a:rPr>
                        <m:t>∗1000000≤</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r>
                            <a:rPr lang="en-US" b="0" i="1" smtClean="0">
                              <a:latin typeface="Cambria Math" panose="02040503050406030204" pitchFamily="18" charset="0"/>
                            </a:rPr>
                            <m:t>3</m:t>
                          </m:r>
                        </m:sub>
                      </m:sSub>
                      <m:r>
                        <a:rPr lang="en-US" i="1">
                          <a:latin typeface="Cambria Math" panose="02040503050406030204" pitchFamily="18" charset="0"/>
                        </a:rPr>
                        <m:t>∗</m:t>
                      </m:r>
                      <m:r>
                        <a:rPr lang="en-US" b="0" i="1" smtClean="0">
                          <a:latin typeface="Cambria Math" panose="02040503050406030204" pitchFamily="18" charset="0"/>
                        </a:rPr>
                        <m:t>185</m:t>
                      </m:r>
                      <m:r>
                        <a:rPr lang="en-US" i="1">
                          <a:latin typeface="Cambria Math" panose="02040503050406030204" pitchFamily="18" charset="0"/>
                        </a:rPr>
                        <m:t>000+</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r>
                            <a:rPr lang="en-US" b="0" i="1" smtClean="0">
                              <a:latin typeface="Cambria Math" panose="02040503050406030204" pitchFamily="18" charset="0"/>
                            </a:rPr>
                            <m:t>3</m:t>
                          </m:r>
                        </m:sub>
                      </m:sSub>
                      <m:r>
                        <a:rPr lang="en-US" i="1">
                          <a:latin typeface="Cambria Math" panose="02040503050406030204" pitchFamily="18" charset="0"/>
                        </a:rPr>
                        <m:t>∗</m:t>
                      </m:r>
                      <m:r>
                        <a:rPr lang="en-US" b="0" i="1" smtClean="0">
                          <a:latin typeface="Cambria Math" panose="02040503050406030204" pitchFamily="18" charset="0"/>
                        </a:rPr>
                        <m:t>14</m:t>
                      </m:r>
                    </m:oMath>
                  </m:oMathPara>
                </a14:m>
                <a:endParaRPr lang="en-US" i="1" dirty="0" smtClean="0">
                  <a:latin typeface="Cambria Math" panose="02040503050406030204" pitchFamily="18" charset="0"/>
                </a:endParaRPr>
              </a:p>
              <a:p>
                <a:pPr marL="0" indent="0">
                  <a:buNone/>
                </a:pPr>
                <a:endParaRPr lang="en-US"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𝐷𝑒𝑐𝑖𝑠𝑖𝑜𝑛</m:t>
                      </m:r>
                      <m:r>
                        <a:rPr lang="en-US" i="1">
                          <a:latin typeface="Cambria Math" panose="02040503050406030204" pitchFamily="18" charset="0"/>
                        </a:rPr>
                        <m:t> </m:t>
                      </m:r>
                      <m:r>
                        <a:rPr lang="en-US" i="1">
                          <a:latin typeface="Cambria Math" panose="02040503050406030204" pitchFamily="18" charset="0"/>
                        </a:rPr>
                        <m:t>𝑣𝑎𝑟𝑖𝑎𝑏𝑙𝑒𝑠</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13</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23</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13</m:t>
                          </m:r>
                        </m:sub>
                      </m:sSub>
                      <m:r>
                        <a:rPr lang="en-US" i="1">
                          <a:latin typeface="Cambria Math" panose="02040503050406030204" pitchFamily="18" charset="0"/>
                        </a:rPr>
                        <m:t>≥0</m:t>
                      </m:r>
                    </m:oMath>
                  </m:oMathPara>
                </a14:m>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CAAAB041-4810-4332-AECF-E5DFFBBEA171}" type="slidenum">
              <a:rPr lang="en-IN" smtClean="0"/>
              <a:t>30</a:t>
            </a:fld>
            <a:endParaRPr lang="en-IN"/>
          </a:p>
        </p:txBody>
      </p:sp>
    </p:spTree>
    <p:extLst>
      <p:ext uri="{BB962C8B-B14F-4D97-AF65-F5344CB8AC3E}">
        <p14:creationId xmlns:p14="http://schemas.microsoft.com/office/powerpoint/2010/main" val="40753850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 LP – Sales offices</a:t>
            </a:r>
            <a:endParaRPr lang="en-IN" dirty="0"/>
          </a:p>
        </p:txBody>
      </p:sp>
      <p:sp>
        <p:nvSpPr>
          <p:cNvPr id="3" name="Content Placeholder 2"/>
          <p:cNvSpPr>
            <a:spLocks noGrp="1"/>
          </p:cNvSpPr>
          <p:nvPr>
            <p:ph idx="1"/>
          </p:nvPr>
        </p:nvSpPr>
        <p:spPr/>
        <p:txBody>
          <a:bodyPr/>
          <a:lstStyle/>
          <a:p>
            <a:r>
              <a:rPr lang="en-US" dirty="0" smtClean="0"/>
              <a:t>Similarly, the LP can be formulated for the other offices. </a:t>
            </a:r>
          </a:p>
          <a:p>
            <a:r>
              <a:rPr lang="en-US" dirty="0" smtClean="0"/>
              <a:t>See Excel sheet for the solution of the LP.  Did we have the same solution in the graphical method? </a:t>
            </a:r>
            <a:endParaRPr lang="en-IN" dirty="0"/>
          </a:p>
        </p:txBody>
      </p:sp>
      <p:sp>
        <p:nvSpPr>
          <p:cNvPr id="4" name="Slide Number Placeholder 3"/>
          <p:cNvSpPr>
            <a:spLocks noGrp="1"/>
          </p:cNvSpPr>
          <p:nvPr>
            <p:ph type="sldNum" sz="quarter" idx="12"/>
          </p:nvPr>
        </p:nvSpPr>
        <p:spPr/>
        <p:txBody>
          <a:bodyPr/>
          <a:lstStyle/>
          <a:p>
            <a:fld id="{CAAAB041-4810-4332-AECF-E5DFFBBEA171}" type="slidenum">
              <a:rPr lang="en-IN" smtClean="0"/>
              <a:t>31</a:t>
            </a:fld>
            <a:endParaRPr lang="en-IN"/>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5472" y="2901398"/>
            <a:ext cx="5704774" cy="3637514"/>
          </a:xfrm>
          <a:prstGeom prst="rect">
            <a:avLst/>
          </a:prstGeom>
        </p:spPr>
      </p:pic>
    </p:spTree>
    <p:extLst>
      <p:ext uri="{BB962C8B-B14F-4D97-AF65-F5344CB8AC3E}">
        <p14:creationId xmlns:p14="http://schemas.microsoft.com/office/powerpoint/2010/main" val="2316616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 – LP: Two output case</a:t>
            </a:r>
            <a:endParaRPr lang="en-IN" dirty="0"/>
          </a:p>
        </p:txBody>
      </p:sp>
      <p:sp>
        <p:nvSpPr>
          <p:cNvPr id="3" name="Content Placeholder 2"/>
          <p:cNvSpPr>
            <a:spLocks noGrp="1"/>
          </p:cNvSpPr>
          <p:nvPr>
            <p:ph idx="1"/>
          </p:nvPr>
        </p:nvSpPr>
        <p:spPr/>
        <p:txBody>
          <a:bodyPr/>
          <a:lstStyle/>
          <a:p>
            <a:r>
              <a:rPr lang="en-US" dirty="0" smtClean="0"/>
              <a:t>Remember the sales problem where we had two output and a single input?</a:t>
            </a:r>
          </a:p>
          <a:p>
            <a:r>
              <a:rPr lang="en-US" dirty="0" smtClean="0"/>
              <a:t>Every </a:t>
            </a:r>
            <a:r>
              <a:rPr lang="en-US" dirty="0"/>
              <a:t>sales office be given the same budget (INR 2,00,000). The sales achieved (in INR) and the potential sales leads (potential customers) are the </a:t>
            </a:r>
            <a:r>
              <a:rPr lang="en-US" dirty="0" smtClean="0"/>
              <a:t>outputs.  </a:t>
            </a:r>
            <a:endParaRPr lang="en-IN" dirty="0"/>
          </a:p>
        </p:txBody>
      </p:sp>
      <p:graphicFrame>
        <p:nvGraphicFramePr>
          <p:cNvPr id="4" name="Content Placeholder 3"/>
          <p:cNvGraphicFramePr>
            <a:graphicFrameLocks/>
          </p:cNvGraphicFramePr>
          <p:nvPr>
            <p:extLst>
              <p:ext uri="{D42A27DB-BD31-4B8C-83A1-F6EECF244321}">
                <p14:modId xmlns:p14="http://schemas.microsoft.com/office/powerpoint/2010/main" val="4122615512"/>
              </p:ext>
            </p:extLst>
          </p:nvPr>
        </p:nvGraphicFramePr>
        <p:xfrm>
          <a:off x="3623583" y="3404054"/>
          <a:ext cx="4452256" cy="2225040"/>
        </p:xfrm>
        <a:graphic>
          <a:graphicData uri="http://schemas.openxmlformats.org/drawingml/2006/table">
            <a:tbl>
              <a:tblPr firstRow="1" bandRow="1">
                <a:tableStyleId>{5C22544A-7EE6-4342-B048-85BDC9FD1C3A}</a:tableStyleId>
              </a:tblPr>
              <a:tblGrid>
                <a:gridCol w="1317171"/>
                <a:gridCol w="1575707"/>
                <a:gridCol w="1559378"/>
              </a:tblGrid>
              <a:tr h="370840">
                <a:tc>
                  <a:txBody>
                    <a:bodyPr/>
                    <a:lstStyle/>
                    <a:p>
                      <a:pPr algn="ctr" fontAlgn="b"/>
                      <a:r>
                        <a:rPr lang="en-IN" sz="2000" b="0" i="0" u="none" strike="noStrike" dirty="0">
                          <a:solidFill>
                            <a:srgbClr val="000000"/>
                          </a:solidFill>
                          <a:effectLst/>
                          <a:latin typeface="Calibri" panose="020F0502020204030204" pitchFamily="34" charset="0"/>
                        </a:rPr>
                        <a:t>Sales office</a:t>
                      </a:r>
                    </a:p>
                  </a:txBody>
                  <a:tcPr marL="6350" marR="6350" marT="6350" marB="0" anchor="b"/>
                </a:tc>
                <a:tc>
                  <a:txBody>
                    <a:bodyPr/>
                    <a:lstStyle/>
                    <a:p>
                      <a:pPr algn="ctr" fontAlgn="b"/>
                      <a:r>
                        <a:rPr lang="en-IN" sz="2000" b="0" i="0" u="none" strike="noStrike">
                          <a:solidFill>
                            <a:srgbClr val="000000"/>
                          </a:solidFill>
                          <a:effectLst/>
                          <a:latin typeface="Calibri" panose="020F0502020204030204" pitchFamily="34" charset="0"/>
                        </a:rPr>
                        <a:t>Sales (INR)</a:t>
                      </a:r>
                    </a:p>
                  </a:txBody>
                  <a:tcPr marL="6350" marR="6350" marT="6350" marB="0" anchor="b"/>
                </a:tc>
                <a:tc>
                  <a:txBody>
                    <a:bodyPr/>
                    <a:lstStyle/>
                    <a:p>
                      <a:pPr algn="ctr" fontAlgn="b"/>
                      <a:r>
                        <a:rPr lang="en-IN" sz="2000" b="0" i="0" u="none" strike="noStrike">
                          <a:solidFill>
                            <a:srgbClr val="000000"/>
                          </a:solidFill>
                          <a:effectLst/>
                          <a:latin typeface="Calibri" panose="020F0502020204030204" pitchFamily="34" charset="0"/>
                        </a:rPr>
                        <a:t>No of leads</a:t>
                      </a:r>
                    </a:p>
                  </a:txBody>
                  <a:tcPr marL="6350" marR="6350" marT="6350" marB="0" anchor="b"/>
                </a:tc>
              </a:tr>
              <a:tr h="370840">
                <a:tc>
                  <a:txBody>
                    <a:bodyPr/>
                    <a:lstStyle/>
                    <a:p>
                      <a:pPr algn="ctr" fontAlgn="b"/>
                      <a:r>
                        <a:rPr lang="en-IN" sz="2000" b="0" i="0" u="none" strike="noStrike">
                          <a:solidFill>
                            <a:srgbClr val="000000"/>
                          </a:solidFill>
                          <a:effectLst/>
                          <a:latin typeface="Calibri" panose="020F0502020204030204" pitchFamily="34" charset="0"/>
                        </a:rPr>
                        <a:t>1</a:t>
                      </a:r>
                    </a:p>
                  </a:txBody>
                  <a:tcPr marL="6350" marR="6350" marT="6350" marB="0" anchor="b"/>
                </a:tc>
                <a:tc>
                  <a:txBody>
                    <a:bodyPr/>
                    <a:lstStyle/>
                    <a:p>
                      <a:pPr algn="ctr" fontAlgn="b"/>
                      <a:r>
                        <a:rPr lang="en-IN" sz="2000" b="0" i="0" u="none" strike="noStrike" dirty="0" smtClean="0">
                          <a:solidFill>
                            <a:srgbClr val="000000"/>
                          </a:solidFill>
                          <a:effectLst/>
                          <a:latin typeface="Calibri" panose="020F0502020204030204" pitchFamily="34" charset="0"/>
                        </a:rPr>
                        <a:t>11,10,000 </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2000" b="0" i="0" u="none" strike="noStrike" dirty="0">
                          <a:solidFill>
                            <a:srgbClr val="000000"/>
                          </a:solidFill>
                          <a:effectLst/>
                          <a:latin typeface="Calibri" panose="020F0502020204030204" pitchFamily="34" charset="0"/>
                        </a:rPr>
                        <a:t>15</a:t>
                      </a:r>
                    </a:p>
                  </a:txBody>
                  <a:tcPr marL="6350" marR="6350" marT="6350" marB="0" anchor="b"/>
                </a:tc>
              </a:tr>
              <a:tr h="370840">
                <a:tc>
                  <a:txBody>
                    <a:bodyPr/>
                    <a:lstStyle/>
                    <a:p>
                      <a:pPr algn="ctr" fontAlgn="b"/>
                      <a:r>
                        <a:rPr lang="en-IN" sz="2000" b="0" i="0" u="none" strike="noStrike">
                          <a:solidFill>
                            <a:srgbClr val="000000"/>
                          </a:solidFill>
                          <a:effectLst/>
                          <a:latin typeface="Calibri" panose="020F0502020204030204" pitchFamily="34" charset="0"/>
                        </a:rPr>
                        <a:t>2</a:t>
                      </a:r>
                    </a:p>
                  </a:txBody>
                  <a:tcPr marL="6350" marR="6350" marT="6350" marB="0" anchor="b"/>
                </a:tc>
                <a:tc>
                  <a:txBody>
                    <a:bodyPr/>
                    <a:lstStyle/>
                    <a:p>
                      <a:pPr algn="ctr" fontAlgn="b"/>
                      <a:r>
                        <a:rPr lang="en-IN" sz="2000" b="0" i="0" u="none" strike="noStrike" dirty="0" smtClean="0">
                          <a:solidFill>
                            <a:srgbClr val="000000"/>
                          </a:solidFill>
                          <a:effectLst/>
                          <a:latin typeface="Calibri" panose="020F0502020204030204" pitchFamily="34" charset="0"/>
                        </a:rPr>
                        <a:t>17,50,000 </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2000" b="0" i="0" u="none" strike="noStrike">
                          <a:solidFill>
                            <a:srgbClr val="000000"/>
                          </a:solidFill>
                          <a:effectLst/>
                          <a:latin typeface="Calibri" panose="020F0502020204030204" pitchFamily="34" charset="0"/>
                        </a:rPr>
                        <a:t>10</a:t>
                      </a:r>
                    </a:p>
                  </a:txBody>
                  <a:tcPr marL="6350" marR="6350" marT="6350" marB="0" anchor="b"/>
                </a:tc>
              </a:tr>
              <a:tr h="370840">
                <a:tc>
                  <a:txBody>
                    <a:bodyPr/>
                    <a:lstStyle/>
                    <a:p>
                      <a:pPr algn="ctr" fontAlgn="b"/>
                      <a:r>
                        <a:rPr lang="en-IN" sz="2000" b="0" i="0" u="none" strike="noStrike">
                          <a:solidFill>
                            <a:srgbClr val="000000"/>
                          </a:solidFill>
                          <a:effectLst/>
                          <a:latin typeface="Calibri" panose="020F0502020204030204" pitchFamily="34" charset="0"/>
                        </a:rPr>
                        <a:t>3</a:t>
                      </a:r>
                    </a:p>
                  </a:txBody>
                  <a:tcPr marL="6350" marR="6350" marT="6350" marB="0" anchor="b"/>
                </a:tc>
                <a:tc>
                  <a:txBody>
                    <a:bodyPr/>
                    <a:lstStyle/>
                    <a:p>
                      <a:pPr algn="ctr" fontAlgn="b"/>
                      <a:r>
                        <a:rPr lang="en-IN" sz="2000" b="0" i="0" u="none" strike="noStrike" dirty="0" smtClean="0">
                          <a:solidFill>
                            <a:srgbClr val="000000"/>
                          </a:solidFill>
                          <a:effectLst/>
                          <a:latin typeface="Calibri" panose="020F0502020204030204" pitchFamily="34" charset="0"/>
                        </a:rPr>
                        <a:t>34,50,000 </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2000" b="0" i="0" u="none" strike="noStrike">
                          <a:solidFill>
                            <a:srgbClr val="000000"/>
                          </a:solidFill>
                          <a:effectLst/>
                          <a:latin typeface="Calibri" panose="020F0502020204030204" pitchFamily="34" charset="0"/>
                        </a:rPr>
                        <a:t>12</a:t>
                      </a:r>
                    </a:p>
                  </a:txBody>
                  <a:tcPr marL="6350" marR="6350" marT="6350" marB="0" anchor="b"/>
                </a:tc>
              </a:tr>
              <a:tr h="370840">
                <a:tc>
                  <a:txBody>
                    <a:bodyPr/>
                    <a:lstStyle/>
                    <a:p>
                      <a:pPr algn="ctr" fontAlgn="b"/>
                      <a:r>
                        <a:rPr lang="en-IN" sz="2000" b="0" i="0" u="none" strike="noStrike">
                          <a:solidFill>
                            <a:srgbClr val="000000"/>
                          </a:solidFill>
                          <a:effectLst/>
                          <a:latin typeface="Calibri" panose="020F0502020204030204" pitchFamily="34" charset="0"/>
                        </a:rPr>
                        <a:t>4</a:t>
                      </a:r>
                    </a:p>
                  </a:txBody>
                  <a:tcPr marL="6350" marR="6350" marT="6350" marB="0" anchor="b"/>
                </a:tc>
                <a:tc>
                  <a:txBody>
                    <a:bodyPr/>
                    <a:lstStyle/>
                    <a:p>
                      <a:pPr algn="ctr" fontAlgn="b"/>
                      <a:r>
                        <a:rPr lang="en-IN" sz="2000" b="0" i="0" u="none" strike="noStrike" dirty="0" smtClean="0">
                          <a:solidFill>
                            <a:srgbClr val="000000"/>
                          </a:solidFill>
                          <a:effectLst/>
                          <a:latin typeface="Calibri" panose="020F0502020204030204" pitchFamily="34" charset="0"/>
                        </a:rPr>
                        <a:t>12,24,000 </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2000" b="0" i="0" u="none" strike="noStrike">
                          <a:solidFill>
                            <a:srgbClr val="000000"/>
                          </a:solidFill>
                          <a:effectLst/>
                          <a:latin typeface="Calibri" panose="020F0502020204030204" pitchFamily="34" charset="0"/>
                        </a:rPr>
                        <a:t>23</a:t>
                      </a:r>
                    </a:p>
                  </a:txBody>
                  <a:tcPr marL="6350" marR="6350" marT="6350" marB="0" anchor="b"/>
                </a:tc>
              </a:tr>
              <a:tr h="370840">
                <a:tc>
                  <a:txBody>
                    <a:bodyPr/>
                    <a:lstStyle/>
                    <a:p>
                      <a:pPr algn="ctr" fontAlgn="b"/>
                      <a:r>
                        <a:rPr lang="en-IN" sz="2000" b="0" i="0" u="none" strike="noStrike">
                          <a:solidFill>
                            <a:srgbClr val="000000"/>
                          </a:solidFill>
                          <a:effectLst/>
                          <a:latin typeface="Calibri" panose="020F0502020204030204" pitchFamily="34" charset="0"/>
                        </a:rPr>
                        <a:t>5</a:t>
                      </a:r>
                    </a:p>
                  </a:txBody>
                  <a:tcPr marL="6350" marR="6350" marT="6350" marB="0" anchor="b"/>
                </a:tc>
                <a:tc>
                  <a:txBody>
                    <a:bodyPr/>
                    <a:lstStyle/>
                    <a:p>
                      <a:pPr algn="ctr" fontAlgn="b"/>
                      <a:r>
                        <a:rPr lang="en-IN" sz="2000" b="0" i="0" u="none" strike="noStrike" dirty="0" smtClean="0">
                          <a:solidFill>
                            <a:srgbClr val="000000"/>
                          </a:solidFill>
                          <a:effectLst/>
                          <a:latin typeface="Calibri" panose="020F0502020204030204" pitchFamily="34" charset="0"/>
                        </a:rPr>
                        <a:t>24,00,000 </a:t>
                      </a:r>
                      <a:endParaRPr lang="en-IN" sz="20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2000" b="0" i="0" u="none" strike="noStrike" dirty="0">
                          <a:solidFill>
                            <a:srgbClr val="000000"/>
                          </a:solidFill>
                          <a:effectLst/>
                          <a:latin typeface="Calibri" panose="020F0502020204030204" pitchFamily="34" charset="0"/>
                        </a:rPr>
                        <a:t>20</a:t>
                      </a:r>
                    </a:p>
                  </a:txBody>
                  <a:tcPr marL="6350" marR="6350" marT="6350" marB="0" anchor="b"/>
                </a:tc>
              </a:tr>
            </a:tbl>
          </a:graphicData>
        </a:graphic>
      </p:graphicFrame>
      <p:sp>
        <p:nvSpPr>
          <p:cNvPr id="5" name="Slide Number Placeholder 4"/>
          <p:cNvSpPr>
            <a:spLocks noGrp="1"/>
          </p:cNvSpPr>
          <p:nvPr>
            <p:ph type="sldNum" sz="quarter" idx="12"/>
          </p:nvPr>
        </p:nvSpPr>
        <p:spPr/>
        <p:txBody>
          <a:bodyPr/>
          <a:lstStyle/>
          <a:p>
            <a:fld id="{CAAAB041-4810-4332-AECF-E5DFFBBEA171}" type="slidenum">
              <a:rPr lang="en-IN" smtClean="0"/>
              <a:t>32</a:t>
            </a:fld>
            <a:endParaRPr lang="en-IN"/>
          </a:p>
        </p:txBody>
      </p:sp>
    </p:spTree>
    <p:extLst>
      <p:ext uri="{BB962C8B-B14F-4D97-AF65-F5344CB8AC3E}">
        <p14:creationId xmlns:p14="http://schemas.microsoft.com/office/powerpoint/2010/main" val="15357261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 – LP: Two output case</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Like before, we need to formulate an optimization problem for each of the sales office. </a:t>
                </a:r>
              </a:p>
              <a:p>
                <a:r>
                  <a:rPr lang="en-US" dirty="0" smtClean="0"/>
                  <a:t>Here, the only input is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𝑖𝑘</m:t>
                        </m:r>
                      </m:sub>
                    </m:sSub>
                  </m:oMath>
                </a14:m>
                <a:r>
                  <a:rPr lang="en-US" dirty="0" smtClean="0"/>
                  <a:t>) is the budget to run the office. </a:t>
                </a:r>
              </a:p>
              <a:p>
                <a:r>
                  <a:rPr lang="en-US" dirty="0" smtClean="0"/>
                  <a:t>The outputs are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𝑂</m:t>
                        </m:r>
                      </m:e>
                      <m:sub>
                        <m:r>
                          <a:rPr lang="en-US" b="0" i="1" smtClean="0">
                            <a:latin typeface="Cambria Math" panose="02040503050406030204" pitchFamily="18" charset="0"/>
                          </a:rPr>
                          <m:t>𝑗𝑘</m:t>
                        </m:r>
                      </m:sub>
                    </m:sSub>
                  </m:oMath>
                </a14:m>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b="0" i="1" smtClean="0">
                            <a:latin typeface="Cambria Math" panose="02040503050406030204" pitchFamily="18" charset="0"/>
                          </a:rPr>
                          <m:t>1</m:t>
                        </m:r>
                        <m:r>
                          <a:rPr lang="en-US" i="1">
                            <a:latin typeface="Cambria Math" panose="02040503050406030204" pitchFamily="18" charset="0"/>
                          </a:rPr>
                          <m:t>𝑘</m:t>
                        </m:r>
                      </m:sub>
                    </m:sSub>
                  </m:oMath>
                </a14:m>
                <a:r>
                  <a:rPr lang="en-US" dirty="0" smtClean="0"/>
                  <a:t> is the sales achieved;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b="0" i="1" smtClean="0">
                            <a:latin typeface="Cambria Math" panose="02040503050406030204" pitchFamily="18" charset="0"/>
                          </a:rPr>
                          <m:t>2</m:t>
                        </m:r>
                        <m:r>
                          <a:rPr lang="en-US" i="1">
                            <a:latin typeface="Cambria Math" panose="02040503050406030204" pitchFamily="18" charset="0"/>
                          </a:rPr>
                          <m:t>𝑘</m:t>
                        </m:r>
                      </m:sub>
                    </m:sSub>
                  </m:oMath>
                </a14:m>
                <a:r>
                  <a:rPr lang="en-US" dirty="0" smtClean="0"/>
                  <a:t> is the potential leads. </a:t>
                </a:r>
              </a:p>
              <a:p>
                <a:r>
                  <a:rPr lang="en-US" dirty="0" smtClean="0"/>
                  <a:t>Corresponding to this, we would need one input weight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r>
                          <a:rPr lang="en-US" i="1">
                            <a:latin typeface="Cambria Math" panose="02040503050406030204" pitchFamily="18" charset="0"/>
                          </a:rPr>
                          <m:t>𝑘</m:t>
                        </m:r>
                      </m:sub>
                    </m:sSub>
                  </m:oMath>
                </a14:m>
                <a:r>
                  <a:rPr lang="en-US" dirty="0" smtClean="0"/>
                  <a:t>) and two output weights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r>
                          <a:rPr lang="en-US" i="1">
                            <a:latin typeface="Cambria Math" panose="02040503050406030204" pitchFamily="18" charset="0"/>
                          </a:rPr>
                          <m:t>𝑘</m:t>
                        </m:r>
                      </m:sub>
                    </m:sSub>
                  </m:oMath>
                </a14:m>
                <a:r>
                  <a:rPr lang="en-US" dirty="0" smtClean="0"/>
                  <a:t>,</a:t>
                </a:r>
                <a:r>
                  <a:rPr 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r>
                          <a:rPr lang="en-US" i="1">
                            <a:latin typeface="Cambria Math" panose="02040503050406030204" pitchFamily="18" charset="0"/>
                          </a:rPr>
                          <m:t>𝑘</m:t>
                        </m:r>
                      </m:sub>
                    </m:sSub>
                  </m:oMath>
                </a14:m>
                <a:r>
                  <a:rPr lang="en-US" dirty="0" smtClean="0"/>
                  <a:t>). </a:t>
                </a:r>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812" t="-1120"/>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CAAAB041-4810-4332-AECF-E5DFFBBEA171}" type="slidenum">
              <a:rPr lang="en-IN" smtClean="0"/>
              <a:t>33</a:t>
            </a:fld>
            <a:endParaRPr lang="en-IN"/>
          </a:p>
        </p:txBody>
      </p:sp>
    </p:spTree>
    <p:extLst>
      <p:ext uri="{BB962C8B-B14F-4D97-AF65-F5344CB8AC3E}">
        <p14:creationId xmlns:p14="http://schemas.microsoft.com/office/powerpoint/2010/main" val="32477143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 – LP</a:t>
            </a:r>
            <a:r>
              <a:rPr lang="en-US" dirty="0"/>
              <a:t>: Two output </a:t>
            </a:r>
            <a:r>
              <a:rPr lang="en-US" dirty="0" smtClean="0"/>
              <a:t>case – Sales office 1</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pPr marL="0" indent="0">
                  <a:lnSpc>
                    <a:spcPct val="150000"/>
                  </a:lnSpc>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𝑀𝑎𝑥</m:t>
                      </m:r>
                      <m:r>
                        <a:rPr lang="en-US"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m:t>
                          </m:r>
                          <m:r>
                            <a:rPr lang="en-US" b="0" i="1" smtClean="0">
                              <a:latin typeface="Cambria Math" panose="02040503050406030204" pitchFamily="18" charset="0"/>
                            </a:rPr>
                            <m:t>1</m:t>
                          </m:r>
                        </m:sub>
                      </m:sSub>
                      <m:r>
                        <a:rPr lang="en-US" b="0" i="1" smtClean="0">
                          <a:latin typeface="Cambria Math" panose="02040503050406030204" pitchFamily="18" charset="0"/>
                        </a:rPr>
                        <m:t>∗1110000+</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2</m:t>
                          </m:r>
                          <m:r>
                            <a:rPr lang="en-US" i="1">
                              <a:latin typeface="Cambria Math" panose="02040503050406030204" pitchFamily="18" charset="0"/>
                            </a:rPr>
                            <m:t>1</m:t>
                          </m:r>
                        </m:sub>
                      </m:sSub>
                      <m:r>
                        <a:rPr lang="en-US" i="1">
                          <a:latin typeface="Cambria Math" panose="02040503050406030204" pitchFamily="18" charset="0"/>
                        </a:rPr>
                        <m:t>∗</m:t>
                      </m:r>
                      <m:r>
                        <a:rPr lang="en-US" b="0" i="1" smtClean="0">
                          <a:latin typeface="Cambria Math" panose="02040503050406030204" pitchFamily="18" charset="0"/>
                        </a:rPr>
                        <m:t>15</m:t>
                      </m:r>
                    </m:oMath>
                  </m:oMathPara>
                </a14:m>
                <a:endParaRPr lang="en-US" i="1" dirty="0">
                  <a:latin typeface="Cambria Math" panose="02040503050406030204" pitchFamily="18" charset="0"/>
                </a:endParaRPr>
              </a:p>
              <a:p>
                <a:pPr marL="0" indent="0">
                  <a:lnSpc>
                    <a:spcPct val="150000"/>
                  </a:lnSpc>
                  <a:buNone/>
                </a:pPr>
                <a:r>
                  <a:rPr lang="en-US" dirty="0"/>
                  <a:t>                          </a:t>
                </a:r>
                <a14:m>
                  <m:oMath xmlns:m="http://schemas.openxmlformats.org/officeDocument/2006/math">
                    <m:r>
                      <a:rPr lang="en-US" i="1">
                        <a:latin typeface="Cambria Math" panose="02040503050406030204" pitchFamily="18" charset="0"/>
                      </a:rPr>
                      <m:t>𝑠𝑢𝑏𝑗𝑒𝑐𝑡</m:t>
                    </m:r>
                    <m:r>
                      <a:rPr lang="en-US" i="1">
                        <a:latin typeface="Cambria Math" panose="02040503050406030204" pitchFamily="18" charset="0"/>
                      </a:rPr>
                      <m:t> </m:t>
                    </m:r>
                    <m:r>
                      <a:rPr lang="en-US" i="1">
                        <a:latin typeface="Cambria Math" panose="02040503050406030204" pitchFamily="18" charset="0"/>
                      </a:rPr>
                      <m:t>𝑡𝑜</m:t>
                    </m:r>
                    <m:r>
                      <a:rPr lang="en-US" b="0" i="1" smtClean="0">
                        <a:latin typeface="Cambria Math" panose="02040503050406030204" pitchFamily="18" charset="0"/>
                      </a:rPr>
                      <m:t> </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r>
                          <a:rPr lang="en-US" b="0" i="1" smtClean="0">
                            <a:latin typeface="Cambria Math" panose="02040503050406030204" pitchFamily="18" charset="0"/>
                          </a:rPr>
                          <m:t>1</m:t>
                        </m:r>
                      </m:sub>
                    </m:sSub>
                    <m:r>
                      <a:rPr lang="en-US" b="0" i="1" smtClean="0">
                        <a:latin typeface="Cambria Math" panose="02040503050406030204" pitchFamily="18" charset="0"/>
                      </a:rPr>
                      <m:t>∗200000</m:t>
                    </m:r>
                    <m:r>
                      <a:rPr lang="en-US" i="1">
                        <a:latin typeface="Cambria Math" panose="02040503050406030204" pitchFamily="18" charset="0"/>
                      </a:rPr>
                      <m:t>=1</m:t>
                    </m:r>
                  </m:oMath>
                </a14:m>
                <a:endParaRPr lang="en-IN" dirty="0"/>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11</m:t>
                          </m:r>
                        </m:sub>
                      </m:sSub>
                      <m:r>
                        <a:rPr lang="en-US" i="1">
                          <a:latin typeface="Cambria Math" panose="02040503050406030204" pitchFamily="18" charset="0"/>
                        </a:rPr>
                        <m:t>∗1110000+</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21</m:t>
                          </m:r>
                        </m:sub>
                      </m:sSub>
                      <m:r>
                        <a:rPr lang="en-US" i="1">
                          <a:latin typeface="Cambria Math" panose="02040503050406030204" pitchFamily="18" charset="0"/>
                        </a:rPr>
                        <m:t>∗15≤</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11</m:t>
                          </m:r>
                        </m:sub>
                      </m:sSub>
                      <m:r>
                        <a:rPr lang="en-US" i="1">
                          <a:latin typeface="Cambria Math" panose="02040503050406030204" pitchFamily="18" charset="0"/>
                        </a:rPr>
                        <m:t>∗200000</m:t>
                      </m:r>
                    </m:oMath>
                  </m:oMathPara>
                </a14:m>
                <a:endParaRPr lang="en-US" dirty="0"/>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11</m:t>
                          </m:r>
                        </m:sub>
                      </m:sSub>
                      <m:r>
                        <a:rPr lang="en-US" i="1">
                          <a:latin typeface="Cambria Math" panose="02040503050406030204" pitchFamily="18" charset="0"/>
                        </a:rPr>
                        <m:t>∗1</m:t>
                      </m:r>
                      <m:r>
                        <a:rPr lang="en-US" b="0" i="1" smtClean="0">
                          <a:latin typeface="Cambria Math" panose="02040503050406030204" pitchFamily="18" charset="0"/>
                        </a:rPr>
                        <m:t>75</m:t>
                      </m:r>
                      <m:r>
                        <a:rPr lang="en-US" i="1">
                          <a:latin typeface="Cambria Math" panose="02040503050406030204" pitchFamily="18" charset="0"/>
                        </a:rPr>
                        <m:t>0000+</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21</m:t>
                          </m:r>
                        </m:sub>
                      </m:sSub>
                      <m:r>
                        <a:rPr lang="en-US" i="1">
                          <a:latin typeface="Cambria Math" panose="02040503050406030204" pitchFamily="18" charset="0"/>
                        </a:rPr>
                        <m:t>∗1</m:t>
                      </m:r>
                      <m:r>
                        <a:rPr lang="en-US" b="0" i="1" smtClean="0">
                          <a:latin typeface="Cambria Math" panose="02040503050406030204" pitchFamily="18" charset="0"/>
                        </a:rPr>
                        <m:t>0</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11</m:t>
                          </m:r>
                        </m:sub>
                      </m:sSub>
                      <m:r>
                        <a:rPr lang="en-US" i="1">
                          <a:latin typeface="Cambria Math" panose="02040503050406030204" pitchFamily="18" charset="0"/>
                        </a:rPr>
                        <m:t>∗200000</m:t>
                      </m:r>
                    </m:oMath>
                  </m:oMathPara>
                </a14:m>
                <a:endParaRPr lang="en-US" b="0" dirty="0" smtClean="0"/>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11</m:t>
                          </m:r>
                        </m:sub>
                      </m:sSub>
                      <m:r>
                        <a:rPr lang="en-US" i="1">
                          <a:latin typeface="Cambria Math" panose="02040503050406030204" pitchFamily="18" charset="0"/>
                        </a:rPr>
                        <m:t>∗</m:t>
                      </m:r>
                      <m:r>
                        <a:rPr lang="en-US" b="0" i="1" smtClean="0">
                          <a:latin typeface="Cambria Math" panose="02040503050406030204" pitchFamily="18" charset="0"/>
                        </a:rPr>
                        <m:t>345</m:t>
                      </m:r>
                      <m:r>
                        <a:rPr lang="en-US" i="1">
                          <a:latin typeface="Cambria Math" panose="02040503050406030204" pitchFamily="18" charset="0"/>
                        </a:rPr>
                        <m:t>0000+</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21</m:t>
                          </m:r>
                        </m:sub>
                      </m:sSub>
                      <m:r>
                        <a:rPr lang="en-US" i="1">
                          <a:latin typeface="Cambria Math" panose="02040503050406030204" pitchFamily="18" charset="0"/>
                        </a:rPr>
                        <m:t>∗1</m:t>
                      </m:r>
                      <m:r>
                        <a:rPr lang="en-US" b="0" i="1" smtClean="0">
                          <a:latin typeface="Cambria Math" panose="02040503050406030204" pitchFamily="18" charset="0"/>
                        </a:rPr>
                        <m:t>2</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11</m:t>
                          </m:r>
                        </m:sub>
                      </m:sSub>
                      <m:r>
                        <a:rPr lang="en-US" i="1">
                          <a:latin typeface="Cambria Math" panose="02040503050406030204" pitchFamily="18" charset="0"/>
                        </a:rPr>
                        <m:t>∗200000</m:t>
                      </m:r>
                    </m:oMath>
                  </m:oMathPara>
                </a14:m>
                <a:endParaRPr lang="en-US" i="1" dirty="0" smtClean="0">
                  <a:latin typeface="Cambria Math" panose="020405030504060302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11</m:t>
                          </m:r>
                        </m:sub>
                      </m:sSub>
                      <m:r>
                        <a:rPr lang="en-US" i="1">
                          <a:latin typeface="Cambria Math" panose="02040503050406030204" pitchFamily="18" charset="0"/>
                        </a:rPr>
                        <m:t>∗</m:t>
                      </m:r>
                      <m:r>
                        <a:rPr lang="en-US" b="0" i="1" smtClean="0">
                          <a:latin typeface="Cambria Math" panose="02040503050406030204" pitchFamily="18" charset="0"/>
                        </a:rPr>
                        <m:t>1224</m:t>
                      </m:r>
                      <m:r>
                        <a:rPr lang="en-US" i="1">
                          <a:latin typeface="Cambria Math" panose="02040503050406030204" pitchFamily="18" charset="0"/>
                        </a:rPr>
                        <m:t>000+</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21</m:t>
                          </m:r>
                        </m:sub>
                      </m:sSub>
                      <m:r>
                        <a:rPr lang="en-US" i="1">
                          <a:latin typeface="Cambria Math" panose="02040503050406030204" pitchFamily="18" charset="0"/>
                        </a:rPr>
                        <m:t>∗</m:t>
                      </m:r>
                      <m:r>
                        <a:rPr lang="en-US" b="0" i="1" smtClean="0">
                          <a:latin typeface="Cambria Math" panose="02040503050406030204" pitchFamily="18" charset="0"/>
                        </a:rPr>
                        <m:t>23</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11</m:t>
                          </m:r>
                        </m:sub>
                      </m:sSub>
                      <m:r>
                        <a:rPr lang="en-US" i="1">
                          <a:latin typeface="Cambria Math" panose="02040503050406030204" pitchFamily="18" charset="0"/>
                        </a:rPr>
                        <m:t>∗200000</m:t>
                      </m:r>
                    </m:oMath>
                  </m:oMathPara>
                </a14:m>
                <a:endParaRPr lang="en-IN"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11</m:t>
                          </m:r>
                        </m:sub>
                      </m:sSub>
                      <m:r>
                        <a:rPr lang="en-US" i="1">
                          <a:latin typeface="Cambria Math" panose="02040503050406030204" pitchFamily="18" charset="0"/>
                        </a:rPr>
                        <m:t>∗</m:t>
                      </m:r>
                      <m:r>
                        <a:rPr lang="en-US" b="0" i="1" smtClean="0">
                          <a:latin typeface="Cambria Math" panose="02040503050406030204" pitchFamily="18" charset="0"/>
                        </a:rPr>
                        <m:t>240</m:t>
                      </m:r>
                      <m:r>
                        <a:rPr lang="en-US" i="1">
                          <a:latin typeface="Cambria Math" panose="02040503050406030204" pitchFamily="18" charset="0"/>
                        </a:rPr>
                        <m:t>0000+</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21</m:t>
                          </m:r>
                        </m:sub>
                      </m:sSub>
                      <m:r>
                        <a:rPr lang="en-US" i="1">
                          <a:latin typeface="Cambria Math" panose="02040503050406030204" pitchFamily="18" charset="0"/>
                        </a:rPr>
                        <m:t>∗</m:t>
                      </m:r>
                      <m:r>
                        <a:rPr lang="en-US" b="0" i="1" smtClean="0">
                          <a:latin typeface="Cambria Math" panose="02040503050406030204" pitchFamily="18" charset="0"/>
                        </a:rPr>
                        <m:t>20</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11</m:t>
                          </m:r>
                        </m:sub>
                      </m:sSub>
                      <m:r>
                        <a:rPr lang="en-US" i="1">
                          <a:latin typeface="Cambria Math" panose="02040503050406030204" pitchFamily="18" charset="0"/>
                        </a:rPr>
                        <m:t>∗200000</m:t>
                      </m:r>
                    </m:oMath>
                  </m:oMathPara>
                </a14:m>
                <a:endParaRPr lang="en-US" i="1" dirty="0" smtClean="0">
                  <a:latin typeface="Cambria Math" panose="02040503050406030204" pitchFamily="18" charset="0"/>
                </a:endParaRPr>
              </a:p>
              <a:p>
                <a:pPr marL="0" indent="0">
                  <a:buNone/>
                </a:pPr>
                <a:endParaRPr lang="en-US"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𝐷𝑒𝑐𝑖𝑠𝑖𝑜𝑛</m:t>
                      </m:r>
                      <m:r>
                        <a:rPr lang="en-US" i="1">
                          <a:latin typeface="Cambria Math" panose="02040503050406030204" pitchFamily="18" charset="0"/>
                        </a:rPr>
                        <m:t> </m:t>
                      </m:r>
                      <m:r>
                        <a:rPr lang="en-US" i="1">
                          <a:latin typeface="Cambria Math" panose="02040503050406030204" pitchFamily="18" charset="0"/>
                        </a:rPr>
                        <m:t>𝑣𝑎𝑟𝑖𝑎𝑏𝑙𝑒𝑠</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11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21</m:t>
                          </m:r>
                        </m:sub>
                      </m:sSub>
                      <m:r>
                        <a:rPr lang="en-US" i="1">
                          <a:latin typeface="Cambria Math" panose="02040503050406030204" pitchFamily="18" charset="0"/>
                        </a:rPr>
                        <m:t>≥0</m:t>
                      </m:r>
                    </m:oMath>
                  </m:oMathPara>
                </a14:m>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CAAAB041-4810-4332-AECF-E5DFFBBEA171}" type="slidenum">
              <a:rPr lang="en-IN" smtClean="0"/>
              <a:t>34</a:t>
            </a:fld>
            <a:endParaRPr lang="en-IN"/>
          </a:p>
        </p:txBody>
      </p:sp>
    </p:spTree>
    <p:extLst>
      <p:ext uri="{BB962C8B-B14F-4D97-AF65-F5344CB8AC3E}">
        <p14:creationId xmlns:p14="http://schemas.microsoft.com/office/powerpoint/2010/main" val="2942120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 – LP</a:t>
            </a:r>
            <a:r>
              <a:rPr lang="en-US" dirty="0"/>
              <a:t>: Two output </a:t>
            </a:r>
            <a:r>
              <a:rPr lang="en-US" dirty="0" smtClean="0"/>
              <a:t>case – Sales office 2</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pPr marL="0" indent="0">
                  <a:lnSpc>
                    <a:spcPct val="150000"/>
                  </a:lnSpc>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𝑀𝑎𝑥</m:t>
                      </m:r>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m:t>
                          </m:r>
                          <m:r>
                            <a:rPr lang="en-US" b="0" i="1" smtClean="0">
                              <a:latin typeface="Cambria Math" panose="02040503050406030204" pitchFamily="18" charset="0"/>
                            </a:rPr>
                            <m:t>2</m:t>
                          </m:r>
                        </m:sub>
                      </m:sSub>
                      <m:r>
                        <a:rPr lang="en-US" i="1">
                          <a:latin typeface="Cambria Math" panose="02040503050406030204" pitchFamily="18" charset="0"/>
                        </a:rPr>
                        <m:t>∗1750000+</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2</m:t>
                          </m:r>
                          <m:r>
                            <a:rPr lang="en-US" b="0" i="1" smtClean="0">
                              <a:latin typeface="Cambria Math" panose="02040503050406030204" pitchFamily="18" charset="0"/>
                            </a:rPr>
                            <m:t>2</m:t>
                          </m:r>
                        </m:sub>
                      </m:sSub>
                      <m:r>
                        <a:rPr lang="en-US" i="1">
                          <a:latin typeface="Cambria Math" panose="02040503050406030204" pitchFamily="18" charset="0"/>
                        </a:rPr>
                        <m:t>∗10</m:t>
                      </m:r>
                    </m:oMath>
                  </m:oMathPara>
                </a14:m>
                <a:endParaRPr lang="en-US" i="1" dirty="0">
                  <a:latin typeface="Cambria Math" panose="02040503050406030204" pitchFamily="18" charset="0"/>
                </a:endParaRPr>
              </a:p>
              <a:p>
                <a:pPr marL="0" indent="0">
                  <a:lnSpc>
                    <a:spcPct val="150000"/>
                  </a:lnSpc>
                  <a:buNone/>
                </a:pPr>
                <a:r>
                  <a:rPr lang="en-US" dirty="0"/>
                  <a:t>                          </a:t>
                </a:r>
                <a14:m>
                  <m:oMath xmlns:m="http://schemas.openxmlformats.org/officeDocument/2006/math">
                    <m:r>
                      <a:rPr lang="en-US" i="1">
                        <a:latin typeface="Cambria Math" panose="02040503050406030204" pitchFamily="18" charset="0"/>
                      </a:rPr>
                      <m:t>𝑠𝑢𝑏𝑗𝑒𝑐𝑡</m:t>
                    </m:r>
                    <m:r>
                      <a:rPr lang="en-US" i="1">
                        <a:latin typeface="Cambria Math" panose="02040503050406030204" pitchFamily="18" charset="0"/>
                      </a:rPr>
                      <m:t> </m:t>
                    </m:r>
                    <m:r>
                      <a:rPr lang="en-US" i="1">
                        <a:latin typeface="Cambria Math" panose="02040503050406030204" pitchFamily="18" charset="0"/>
                      </a:rPr>
                      <m:t>𝑡𝑜</m:t>
                    </m:r>
                    <m:r>
                      <a:rPr lang="en-US" b="0" i="1" smtClean="0">
                        <a:latin typeface="Cambria Math" panose="02040503050406030204" pitchFamily="18" charset="0"/>
                      </a:rPr>
                      <m:t> </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r>
                          <a:rPr lang="en-US" b="0" i="1" smtClean="0">
                            <a:latin typeface="Cambria Math" panose="02040503050406030204" pitchFamily="18" charset="0"/>
                          </a:rPr>
                          <m:t>2</m:t>
                        </m:r>
                      </m:sub>
                    </m:sSub>
                    <m:r>
                      <a:rPr lang="en-US" b="0" i="1" smtClean="0">
                        <a:latin typeface="Cambria Math" panose="02040503050406030204" pitchFamily="18" charset="0"/>
                      </a:rPr>
                      <m:t>∗200000</m:t>
                    </m:r>
                    <m:r>
                      <a:rPr lang="en-US" i="1">
                        <a:latin typeface="Cambria Math" panose="02040503050406030204" pitchFamily="18" charset="0"/>
                      </a:rPr>
                      <m:t>=1</m:t>
                    </m:r>
                  </m:oMath>
                </a14:m>
                <a:endParaRPr lang="en-IN" dirty="0"/>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m:t>
                          </m:r>
                          <m:r>
                            <a:rPr lang="en-US" b="0" i="1" smtClean="0">
                              <a:latin typeface="Cambria Math" panose="02040503050406030204" pitchFamily="18" charset="0"/>
                            </a:rPr>
                            <m:t>2</m:t>
                          </m:r>
                        </m:sub>
                      </m:sSub>
                      <m:r>
                        <a:rPr lang="en-US" i="1">
                          <a:latin typeface="Cambria Math" panose="02040503050406030204" pitchFamily="18" charset="0"/>
                        </a:rPr>
                        <m:t>∗1110000+</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2</m:t>
                          </m:r>
                          <m:r>
                            <a:rPr lang="en-US" b="0" i="1" smtClean="0">
                              <a:latin typeface="Cambria Math" panose="02040503050406030204" pitchFamily="18" charset="0"/>
                            </a:rPr>
                            <m:t>2</m:t>
                          </m:r>
                        </m:sub>
                      </m:sSub>
                      <m:r>
                        <a:rPr lang="en-US" i="1">
                          <a:latin typeface="Cambria Math" panose="02040503050406030204" pitchFamily="18" charset="0"/>
                        </a:rPr>
                        <m:t>∗15≤</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11</m:t>
                          </m:r>
                        </m:sub>
                      </m:sSub>
                      <m:r>
                        <a:rPr lang="en-US" i="1">
                          <a:latin typeface="Cambria Math" panose="02040503050406030204" pitchFamily="18" charset="0"/>
                        </a:rPr>
                        <m:t>∗200000</m:t>
                      </m:r>
                    </m:oMath>
                  </m:oMathPara>
                </a14:m>
                <a:endParaRPr lang="en-US" dirty="0"/>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m:t>
                          </m:r>
                          <m:r>
                            <a:rPr lang="en-US" b="0" i="1" smtClean="0">
                              <a:latin typeface="Cambria Math" panose="02040503050406030204" pitchFamily="18" charset="0"/>
                            </a:rPr>
                            <m:t>2</m:t>
                          </m:r>
                        </m:sub>
                      </m:sSub>
                      <m:r>
                        <a:rPr lang="en-US" i="1">
                          <a:latin typeface="Cambria Math" panose="02040503050406030204" pitchFamily="18" charset="0"/>
                        </a:rPr>
                        <m:t>∗1</m:t>
                      </m:r>
                      <m:r>
                        <a:rPr lang="en-US" b="0" i="1" smtClean="0">
                          <a:latin typeface="Cambria Math" panose="02040503050406030204" pitchFamily="18" charset="0"/>
                        </a:rPr>
                        <m:t>75</m:t>
                      </m:r>
                      <m:r>
                        <a:rPr lang="en-US" i="1">
                          <a:latin typeface="Cambria Math" panose="02040503050406030204" pitchFamily="18" charset="0"/>
                        </a:rPr>
                        <m:t>0000+</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2</m:t>
                          </m:r>
                          <m:r>
                            <a:rPr lang="en-US" b="0" i="1" smtClean="0">
                              <a:latin typeface="Cambria Math" panose="02040503050406030204" pitchFamily="18" charset="0"/>
                            </a:rPr>
                            <m:t>2</m:t>
                          </m:r>
                        </m:sub>
                      </m:sSub>
                      <m:r>
                        <a:rPr lang="en-US" i="1">
                          <a:latin typeface="Cambria Math" panose="02040503050406030204" pitchFamily="18" charset="0"/>
                        </a:rPr>
                        <m:t>∗1</m:t>
                      </m:r>
                      <m:r>
                        <a:rPr lang="en-US" b="0" i="1" smtClean="0">
                          <a:latin typeface="Cambria Math" panose="02040503050406030204" pitchFamily="18" charset="0"/>
                        </a:rPr>
                        <m:t>0</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11</m:t>
                          </m:r>
                        </m:sub>
                      </m:sSub>
                      <m:r>
                        <a:rPr lang="en-US" i="1">
                          <a:latin typeface="Cambria Math" panose="02040503050406030204" pitchFamily="18" charset="0"/>
                        </a:rPr>
                        <m:t>∗200000</m:t>
                      </m:r>
                    </m:oMath>
                  </m:oMathPara>
                </a14:m>
                <a:endParaRPr lang="en-US" b="0" dirty="0" smtClean="0"/>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m:t>
                          </m:r>
                          <m:r>
                            <a:rPr lang="en-US" b="0" i="1" smtClean="0">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345</m:t>
                      </m:r>
                      <m:r>
                        <a:rPr lang="en-US" i="1">
                          <a:latin typeface="Cambria Math" panose="02040503050406030204" pitchFamily="18" charset="0"/>
                        </a:rPr>
                        <m:t>0000+</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2</m:t>
                          </m:r>
                          <m:r>
                            <a:rPr lang="en-US" b="0" i="1" smtClean="0">
                              <a:latin typeface="Cambria Math" panose="02040503050406030204" pitchFamily="18" charset="0"/>
                            </a:rPr>
                            <m:t>2</m:t>
                          </m:r>
                        </m:sub>
                      </m:sSub>
                      <m:r>
                        <a:rPr lang="en-US" i="1">
                          <a:latin typeface="Cambria Math" panose="02040503050406030204" pitchFamily="18" charset="0"/>
                        </a:rPr>
                        <m:t>∗1</m:t>
                      </m:r>
                      <m:r>
                        <a:rPr lang="en-US" b="0" i="1" smtClean="0">
                          <a:latin typeface="Cambria Math" panose="02040503050406030204" pitchFamily="18" charset="0"/>
                        </a:rPr>
                        <m:t>2</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11</m:t>
                          </m:r>
                        </m:sub>
                      </m:sSub>
                      <m:r>
                        <a:rPr lang="en-US" i="1">
                          <a:latin typeface="Cambria Math" panose="02040503050406030204" pitchFamily="18" charset="0"/>
                        </a:rPr>
                        <m:t>∗200000</m:t>
                      </m:r>
                    </m:oMath>
                  </m:oMathPara>
                </a14:m>
                <a:endParaRPr lang="en-US" i="1" dirty="0" smtClean="0">
                  <a:latin typeface="Cambria Math" panose="020405030504060302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m:t>
                          </m:r>
                          <m:r>
                            <a:rPr lang="en-US" b="0" i="1" smtClean="0">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1224</m:t>
                      </m:r>
                      <m:r>
                        <a:rPr lang="en-US" i="1">
                          <a:latin typeface="Cambria Math" panose="02040503050406030204" pitchFamily="18" charset="0"/>
                        </a:rPr>
                        <m:t>000+</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2</m:t>
                          </m:r>
                          <m:r>
                            <a:rPr lang="en-US" b="0" i="1" smtClean="0">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23</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11</m:t>
                          </m:r>
                        </m:sub>
                      </m:sSub>
                      <m:r>
                        <a:rPr lang="en-US" i="1">
                          <a:latin typeface="Cambria Math" panose="02040503050406030204" pitchFamily="18" charset="0"/>
                        </a:rPr>
                        <m:t>∗200000</m:t>
                      </m:r>
                    </m:oMath>
                  </m:oMathPara>
                </a14:m>
                <a:endParaRPr lang="en-IN"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m:t>
                          </m:r>
                          <m:r>
                            <a:rPr lang="en-US" b="0" i="1" smtClean="0">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240</m:t>
                      </m:r>
                      <m:r>
                        <a:rPr lang="en-US" i="1">
                          <a:latin typeface="Cambria Math" panose="02040503050406030204" pitchFamily="18" charset="0"/>
                        </a:rPr>
                        <m:t>0000+</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2</m:t>
                          </m:r>
                          <m:r>
                            <a:rPr lang="en-US" b="0" i="1" smtClean="0">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20</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11</m:t>
                          </m:r>
                        </m:sub>
                      </m:sSub>
                      <m:r>
                        <a:rPr lang="en-US" i="1">
                          <a:latin typeface="Cambria Math" panose="02040503050406030204" pitchFamily="18" charset="0"/>
                        </a:rPr>
                        <m:t>∗200000</m:t>
                      </m:r>
                    </m:oMath>
                  </m:oMathPara>
                </a14:m>
                <a:endParaRPr lang="en-US" i="1" dirty="0" smtClean="0">
                  <a:latin typeface="Cambria Math" panose="02040503050406030204" pitchFamily="18" charset="0"/>
                </a:endParaRPr>
              </a:p>
              <a:p>
                <a:pPr marL="0" indent="0">
                  <a:buNone/>
                </a:pPr>
                <a:endParaRPr lang="en-US"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𝐷𝑒𝑐𝑖𝑠𝑖𝑜𝑛</m:t>
                      </m:r>
                      <m:r>
                        <a:rPr lang="en-US" i="1">
                          <a:latin typeface="Cambria Math" panose="02040503050406030204" pitchFamily="18" charset="0"/>
                        </a:rPr>
                        <m:t> </m:t>
                      </m:r>
                      <m:r>
                        <a:rPr lang="en-US" i="1">
                          <a:latin typeface="Cambria Math" panose="02040503050406030204" pitchFamily="18" charset="0"/>
                        </a:rPr>
                        <m:t>𝑣𝑎𝑟𝑖𝑎𝑏𝑙𝑒𝑠</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12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22</m:t>
                          </m:r>
                        </m:sub>
                      </m:sSub>
                      <m:r>
                        <a:rPr lang="en-US" i="1">
                          <a:latin typeface="Cambria Math" panose="02040503050406030204" pitchFamily="18" charset="0"/>
                        </a:rPr>
                        <m:t>≥0</m:t>
                      </m:r>
                    </m:oMath>
                  </m:oMathPara>
                </a14:m>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CAAAB041-4810-4332-AECF-E5DFFBBEA171}" type="slidenum">
              <a:rPr lang="en-IN" smtClean="0"/>
              <a:t>35</a:t>
            </a:fld>
            <a:endParaRPr lang="en-IN"/>
          </a:p>
        </p:txBody>
      </p:sp>
    </p:spTree>
    <p:extLst>
      <p:ext uri="{BB962C8B-B14F-4D97-AF65-F5344CB8AC3E}">
        <p14:creationId xmlns:p14="http://schemas.microsoft.com/office/powerpoint/2010/main" val="41331276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 – LP: Two output </a:t>
            </a:r>
            <a:r>
              <a:rPr lang="en-US" dirty="0" smtClean="0"/>
              <a:t>case</a:t>
            </a:r>
            <a:endParaRPr lang="en-IN" dirty="0"/>
          </a:p>
        </p:txBody>
      </p:sp>
      <p:sp>
        <p:nvSpPr>
          <p:cNvPr id="3" name="Content Placeholder 2"/>
          <p:cNvSpPr>
            <a:spLocks noGrp="1"/>
          </p:cNvSpPr>
          <p:nvPr>
            <p:ph idx="1"/>
          </p:nvPr>
        </p:nvSpPr>
        <p:spPr/>
        <p:txBody>
          <a:bodyPr/>
          <a:lstStyle/>
          <a:p>
            <a:r>
              <a:rPr lang="en-US" dirty="0" smtClean="0"/>
              <a:t>Similarly, LP can be formulated for each of the sale office. </a:t>
            </a:r>
          </a:p>
          <a:p>
            <a:r>
              <a:rPr lang="en-US" dirty="0" smtClean="0"/>
              <a:t>If the objective function for the LP of a particular sales office is 1, then the sales office is efficient. Else, it is not. </a:t>
            </a:r>
          </a:p>
          <a:p>
            <a:r>
              <a:rPr lang="en-US" dirty="0" smtClean="0"/>
              <a:t>The results should match our graphical output (even that graphical output is DEA). </a:t>
            </a:r>
          </a:p>
          <a:p>
            <a:endParaRPr lang="en-US" dirty="0"/>
          </a:p>
          <a:p>
            <a:r>
              <a:rPr lang="en-US" dirty="0" smtClean="0"/>
              <a:t>See Excel sheet for the solutions. </a:t>
            </a:r>
            <a:endParaRPr lang="en-IN" dirty="0"/>
          </a:p>
        </p:txBody>
      </p:sp>
      <p:sp>
        <p:nvSpPr>
          <p:cNvPr id="4" name="Slide Number Placeholder 3"/>
          <p:cNvSpPr>
            <a:spLocks noGrp="1"/>
          </p:cNvSpPr>
          <p:nvPr>
            <p:ph type="sldNum" sz="quarter" idx="12"/>
          </p:nvPr>
        </p:nvSpPr>
        <p:spPr/>
        <p:txBody>
          <a:bodyPr/>
          <a:lstStyle/>
          <a:p>
            <a:fld id="{CAAAB041-4810-4332-AECF-E5DFFBBEA171}" type="slidenum">
              <a:rPr lang="en-IN" smtClean="0"/>
              <a:t>36</a:t>
            </a:fld>
            <a:endParaRPr lang="en-IN"/>
          </a:p>
        </p:txBody>
      </p:sp>
    </p:spTree>
    <p:extLst>
      <p:ext uri="{BB962C8B-B14F-4D97-AF65-F5344CB8AC3E}">
        <p14:creationId xmlns:p14="http://schemas.microsoft.com/office/powerpoint/2010/main" val="604814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 – LP: Two output case</a:t>
            </a:r>
            <a:endParaRPr lang="en-IN" dirty="0"/>
          </a:p>
        </p:txBody>
      </p:sp>
      <p:sp>
        <p:nvSpPr>
          <p:cNvPr id="3" name="Content Placeholder 2"/>
          <p:cNvSpPr>
            <a:spLocks noGrp="1"/>
          </p:cNvSpPr>
          <p:nvPr>
            <p:ph idx="1"/>
          </p:nvPr>
        </p:nvSpPr>
        <p:spPr/>
        <p:txBody>
          <a:bodyPr/>
          <a:lstStyle/>
          <a:p>
            <a:r>
              <a:rPr lang="en-US" dirty="0" smtClean="0"/>
              <a:t>Graphical method had… </a:t>
            </a:r>
            <a:endParaRPr lang="en-IN" dirty="0"/>
          </a:p>
        </p:txBody>
      </p:sp>
      <p:sp>
        <p:nvSpPr>
          <p:cNvPr id="4" name="Slide Number Placeholder 3"/>
          <p:cNvSpPr>
            <a:spLocks noGrp="1"/>
          </p:cNvSpPr>
          <p:nvPr>
            <p:ph type="sldNum" sz="quarter" idx="12"/>
          </p:nvPr>
        </p:nvSpPr>
        <p:spPr/>
        <p:txBody>
          <a:bodyPr/>
          <a:lstStyle/>
          <a:p>
            <a:fld id="{CAAAB041-4810-4332-AECF-E5DFFBBEA171}" type="slidenum">
              <a:rPr lang="en-IN" smtClean="0"/>
              <a:t>37</a:t>
            </a:fld>
            <a:endParaRPr lang="en-IN"/>
          </a:p>
        </p:txBody>
      </p:sp>
      <p:pic>
        <p:nvPicPr>
          <p:cNvPr id="5"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7767" y="2487423"/>
            <a:ext cx="6204418" cy="3689540"/>
          </a:xfrm>
          <a:prstGeom prst="rect">
            <a:avLst/>
          </a:prstGeom>
        </p:spPr>
      </p:pic>
    </p:spTree>
    <p:extLst>
      <p:ext uri="{BB962C8B-B14F-4D97-AF65-F5344CB8AC3E}">
        <p14:creationId xmlns:p14="http://schemas.microsoft.com/office/powerpoint/2010/main" val="114549009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 LP – a Generic formulation</a:t>
            </a:r>
            <a:endParaRPr lang="en-IN" dirty="0"/>
          </a:p>
        </p:txBody>
      </p:sp>
      <p:sp>
        <p:nvSpPr>
          <p:cNvPr id="3" name="Content Placeholder 2"/>
          <p:cNvSpPr>
            <a:spLocks noGrp="1"/>
          </p:cNvSpPr>
          <p:nvPr>
            <p:ph idx="1"/>
          </p:nvPr>
        </p:nvSpPr>
        <p:spPr/>
        <p:txBody>
          <a:bodyPr/>
          <a:lstStyle/>
          <a:p>
            <a:r>
              <a:rPr lang="en-US" dirty="0" smtClean="0"/>
              <a:t>Let us consider a case of multiple inputs and multiple outputs. </a:t>
            </a:r>
          </a:p>
          <a:p>
            <a:r>
              <a:rPr lang="en-US" dirty="0" smtClean="0"/>
              <a:t>For our comparison of the performance of the various sales offices, let us consider the full data. </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966865994"/>
              </p:ext>
            </p:extLst>
          </p:nvPr>
        </p:nvGraphicFramePr>
        <p:xfrm>
          <a:off x="1289050" y="3272366"/>
          <a:ext cx="8128000" cy="2651760"/>
        </p:xfrm>
        <a:graphic>
          <a:graphicData uri="http://schemas.openxmlformats.org/drawingml/2006/table">
            <a:tbl>
              <a:tblPr firstRow="1" bandRow="1">
                <a:tableStyleId>{5C22544A-7EE6-4342-B048-85BDC9FD1C3A}</a:tableStyleId>
              </a:tblPr>
              <a:tblGrid>
                <a:gridCol w="1625600"/>
                <a:gridCol w="1625600"/>
                <a:gridCol w="1625600"/>
                <a:gridCol w="1625600"/>
                <a:gridCol w="1625600"/>
              </a:tblGrid>
              <a:tr h="370840">
                <a:tc>
                  <a:txBody>
                    <a:bodyPr/>
                    <a:lstStyle/>
                    <a:p>
                      <a:endParaRPr lang="en-IN" sz="2200" dirty="0"/>
                    </a:p>
                  </a:txBody>
                  <a:tcPr/>
                </a:tc>
                <a:tc gridSpan="2">
                  <a:txBody>
                    <a:bodyPr/>
                    <a:lstStyle/>
                    <a:p>
                      <a:pPr algn="ctr"/>
                      <a:r>
                        <a:rPr lang="en-US" sz="2200" dirty="0" smtClean="0"/>
                        <a:t>Inputs</a:t>
                      </a:r>
                      <a:endParaRPr lang="en-IN" sz="2200" dirty="0"/>
                    </a:p>
                  </a:txBody>
                  <a:tcPr/>
                </a:tc>
                <a:tc hMerge="1">
                  <a:txBody>
                    <a:bodyPr/>
                    <a:lstStyle/>
                    <a:p>
                      <a:endParaRPr lang="en-IN" dirty="0"/>
                    </a:p>
                  </a:txBody>
                  <a:tcPr/>
                </a:tc>
                <a:tc gridSpan="2">
                  <a:txBody>
                    <a:bodyPr/>
                    <a:lstStyle/>
                    <a:p>
                      <a:pPr algn="ctr"/>
                      <a:r>
                        <a:rPr lang="en-US" sz="2200" dirty="0" smtClean="0"/>
                        <a:t>Outputs</a:t>
                      </a:r>
                      <a:endParaRPr lang="en-IN" sz="2200" dirty="0"/>
                    </a:p>
                  </a:txBody>
                  <a:tcPr/>
                </a:tc>
                <a:tc hMerge="1">
                  <a:txBody>
                    <a:bodyPr/>
                    <a:lstStyle/>
                    <a:p>
                      <a:endParaRPr lang="en-IN" dirty="0"/>
                    </a:p>
                  </a:txBody>
                  <a:tcPr/>
                </a:tc>
              </a:tr>
              <a:tr h="370840">
                <a:tc>
                  <a:txBody>
                    <a:bodyPr/>
                    <a:lstStyle/>
                    <a:p>
                      <a:pPr algn="ctr" fontAlgn="b"/>
                      <a:r>
                        <a:rPr lang="en-IN" sz="2200" b="0" i="0" u="none" strike="noStrike" dirty="0">
                          <a:solidFill>
                            <a:srgbClr val="000000"/>
                          </a:solidFill>
                          <a:effectLst/>
                          <a:latin typeface="Calibri" panose="020F0502020204030204" pitchFamily="34" charset="0"/>
                        </a:rPr>
                        <a:t>Sales office</a:t>
                      </a:r>
                    </a:p>
                  </a:txBody>
                  <a:tcPr marL="6350" marR="6350" marT="6350" marB="0" anchor="b"/>
                </a:tc>
                <a:tc>
                  <a:txBody>
                    <a:bodyPr/>
                    <a:lstStyle/>
                    <a:p>
                      <a:pPr algn="ctr" fontAlgn="b"/>
                      <a:r>
                        <a:rPr lang="en-IN" sz="2200" b="0" i="0" u="none" strike="noStrike">
                          <a:solidFill>
                            <a:srgbClr val="000000"/>
                          </a:solidFill>
                          <a:effectLst/>
                          <a:latin typeface="Calibri" panose="020F0502020204030204" pitchFamily="34" charset="0"/>
                        </a:rPr>
                        <a:t>Budget (INR)</a:t>
                      </a:r>
                    </a:p>
                  </a:txBody>
                  <a:tcPr marL="6350" marR="6350" marT="6350" marB="0" anchor="b"/>
                </a:tc>
                <a:tc>
                  <a:txBody>
                    <a:bodyPr/>
                    <a:lstStyle/>
                    <a:p>
                      <a:pPr algn="ctr" fontAlgn="b"/>
                      <a:r>
                        <a:rPr lang="en-IN" sz="2200" b="0" i="0" u="none" strike="noStrike">
                          <a:solidFill>
                            <a:srgbClr val="000000"/>
                          </a:solidFill>
                          <a:effectLst/>
                          <a:latin typeface="Calibri" panose="020F0502020204030204" pitchFamily="34" charset="0"/>
                        </a:rPr>
                        <a:t>Team size</a:t>
                      </a:r>
                    </a:p>
                  </a:txBody>
                  <a:tcPr marL="6350" marR="6350" marT="6350" marB="0" anchor="b"/>
                </a:tc>
                <a:tc>
                  <a:txBody>
                    <a:bodyPr/>
                    <a:lstStyle/>
                    <a:p>
                      <a:pPr algn="ctr" fontAlgn="b"/>
                      <a:r>
                        <a:rPr lang="en-IN" sz="2200" b="0" i="0" u="none" strike="noStrike">
                          <a:solidFill>
                            <a:srgbClr val="000000"/>
                          </a:solidFill>
                          <a:effectLst/>
                          <a:latin typeface="Calibri" panose="020F0502020204030204" pitchFamily="34" charset="0"/>
                        </a:rPr>
                        <a:t>Sales (INR)</a:t>
                      </a:r>
                    </a:p>
                  </a:txBody>
                  <a:tcPr marL="6350" marR="6350" marT="6350" marB="0" anchor="b"/>
                </a:tc>
                <a:tc>
                  <a:txBody>
                    <a:bodyPr/>
                    <a:lstStyle/>
                    <a:p>
                      <a:pPr algn="ctr" fontAlgn="b"/>
                      <a:r>
                        <a:rPr lang="en-IN" sz="2200" b="0" i="0" u="none" strike="noStrike">
                          <a:solidFill>
                            <a:srgbClr val="000000"/>
                          </a:solidFill>
                          <a:effectLst/>
                          <a:latin typeface="Calibri" panose="020F0502020204030204" pitchFamily="34" charset="0"/>
                        </a:rPr>
                        <a:t>No of leads</a:t>
                      </a:r>
                    </a:p>
                  </a:txBody>
                  <a:tcPr marL="6350" marR="6350" marT="6350" marB="0" anchor="b"/>
                </a:tc>
              </a:tr>
              <a:tr h="370840">
                <a:tc>
                  <a:txBody>
                    <a:bodyPr/>
                    <a:lstStyle/>
                    <a:p>
                      <a:pPr algn="ctr" fontAlgn="b"/>
                      <a:r>
                        <a:rPr lang="en-IN" sz="2200" b="0" i="0" u="none" strike="noStrike" dirty="0">
                          <a:solidFill>
                            <a:srgbClr val="000000"/>
                          </a:solidFill>
                          <a:effectLst/>
                          <a:latin typeface="Calibri" panose="020F0502020204030204" pitchFamily="34" charset="0"/>
                        </a:rPr>
                        <a:t>1</a:t>
                      </a:r>
                    </a:p>
                  </a:txBody>
                  <a:tcPr marL="6350" marR="6350" marT="6350" marB="0" anchor="b"/>
                </a:tc>
                <a:tc>
                  <a:txBody>
                    <a:bodyPr/>
                    <a:lstStyle/>
                    <a:p>
                      <a:pPr algn="ctr" fontAlgn="b"/>
                      <a:r>
                        <a:rPr lang="en-IN" sz="2200" b="0" i="0" u="none" strike="noStrike" dirty="0" smtClean="0">
                          <a:solidFill>
                            <a:srgbClr val="000000"/>
                          </a:solidFill>
                          <a:effectLst/>
                          <a:latin typeface="Calibri" panose="020F0502020204030204" pitchFamily="34" charset="0"/>
                        </a:rPr>
                        <a:t>3,00,000</a:t>
                      </a:r>
                      <a:endParaRPr lang="en-IN" sz="2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2200" b="0" i="0" u="none" strike="noStrike">
                          <a:solidFill>
                            <a:srgbClr val="000000"/>
                          </a:solidFill>
                          <a:effectLst/>
                          <a:latin typeface="Calibri" panose="020F0502020204030204" pitchFamily="34" charset="0"/>
                        </a:rPr>
                        <a:t>13</a:t>
                      </a:r>
                    </a:p>
                  </a:txBody>
                  <a:tcPr marL="6350" marR="6350" marT="6350" marB="0" anchor="b"/>
                </a:tc>
                <a:tc>
                  <a:txBody>
                    <a:bodyPr/>
                    <a:lstStyle/>
                    <a:p>
                      <a:pPr algn="ctr" fontAlgn="b"/>
                      <a:r>
                        <a:rPr lang="en-IN" sz="2200" b="0" i="0" u="none" strike="noStrike" dirty="0" smtClean="0">
                          <a:solidFill>
                            <a:srgbClr val="000000"/>
                          </a:solidFill>
                          <a:effectLst/>
                          <a:latin typeface="Calibri" panose="020F0502020204030204" pitchFamily="34" charset="0"/>
                        </a:rPr>
                        <a:t>11,10,000</a:t>
                      </a:r>
                      <a:endParaRPr lang="en-IN" sz="2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2200" b="0" i="0" u="none" strike="noStrike">
                          <a:solidFill>
                            <a:srgbClr val="000000"/>
                          </a:solidFill>
                          <a:effectLst/>
                          <a:latin typeface="Calibri" panose="020F0502020204030204" pitchFamily="34" charset="0"/>
                        </a:rPr>
                        <a:t>15</a:t>
                      </a:r>
                    </a:p>
                  </a:txBody>
                  <a:tcPr marL="6350" marR="6350" marT="6350" marB="0" anchor="b"/>
                </a:tc>
              </a:tr>
              <a:tr h="370840">
                <a:tc>
                  <a:txBody>
                    <a:bodyPr/>
                    <a:lstStyle/>
                    <a:p>
                      <a:pPr algn="ctr" fontAlgn="b"/>
                      <a:r>
                        <a:rPr lang="en-IN" sz="2200" b="0" i="0" u="none" strike="noStrike" dirty="0">
                          <a:solidFill>
                            <a:srgbClr val="000000"/>
                          </a:solidFill>
                          <a:effectLst/>
                          <a:latin typeface="Calibri" panose="020F0502020204030204" pitchFamily="34" charset="0"/>
                        </a:rPr>
                        <a:t>2</a:t>
                      </a:r>
                    </a:p>
                  </a:txBody>
                  <a:tcPr marL="6350" marR="6350" marT="6350" marB="0" anchor="b"/>
                </a:tc>
                <a:tc>
                  <a:txBody>
                    <a:bodyPr/>
                    <a:lstStyle/>
                    <a:p>
                      <a:pPr algn="ctr" fontAlgn="b"/>
                      <a:r>
                        <a:rPr lang="en-IN" sz="2200" b="0" i="0" u="none" strike="noStrike" dirty="0" smtClean="0">
                          <a:solidFill>
                            <a:srgbClr val="000000"/>
                          </a:solidFill>
                          <a:effectLst/>
                          <a:latin typeface="Calibri" panose="020F0502020204030204" pitchFamily="34" charset="0"/>
                        </a:rPr>
                        <a:t>2,56,000</a:t>
                      </a:r>
                      <a:endParaRPr lang="en-IN" sz="2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2200" b="0" i="0" u="none" strike="noStrike">
                          <a:solidFill>
                            <a:srgbClr val="000000"/>
                          </a:solidFill>
                          <a:effectLst/>
                          <a:latin typeface="Calibri" panose="020F0502020204030204" pitchFamily="34" charset="0"/>
                        </a:rPr>
                        <a:t>9</a:t>
                      </a:r>
                    </a:p>
                  </a:txBody>
                  <a:tcPr marL="6350" marR="6350" marT="6350" marB="0" anchor="b"/>
                </a:tc>
                <a:tc>
                  <a:txBody>
                    <a:bodyPr/>
                    <a:lstStyle/>
                    <a:p>
                      <a:pPr algn="ctr" fontAlgn="b"/>
                      <a:r>
                        <a:rPr lang="en-IN" sz="2200" b="0" i="0" u="none" strike="noStrike" dirty="0" smtClean="0">
                          <a:solidFill>
                            <a:srgbClr val="000000"/>
                          </a:solidFill>
                          <a:effectLst/>
                          <a:latin typeface="Calibri" panose="020F0502020204030204" pitchFamily="34" charset="0"/>
                        </a:rPr>
                        <a:t>17,50,000</a:t>
                      </a:r>
                      <a:endParaRPr lang="en-IN" sz="2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2200" b="0" i="0" u="none" strike="noStrike">
                          <a:solidFill>
                            <a:srgbClr val="000000"/>
                          </a:solidFill>
                          <a:effectLst/>
                          <a:latin typeface="Calibri" panose="020F0502020204030204" pitchFamily="34" charset="0"/>
                        </a:rPr>
                        <a:t>10</a:t>
                      </a:r>
                    </a:p>
                  </a:txBody>
                  <a:tcPr marL="6350" marR="6350" marT="6350" marB="0" anchor="b"/>
                </a:tc>
              </a:tr>
              <a:tr h="370840">
                <a:tc>
                  <a:txBody>
                    <a:bodyPr/>
                    <a:lstStyle/>
                    <a:p>
                      <a:pPr algn="ctr" fontAlgn="b"/>
                      <a:r>
                        <a:rPr lang="en-IN" sz="2200" b="0" i="0" u="none" strike="noStrike" dirty="0">
                          <a:solidFill>
                            <a:srgbClr val="000000"/>
                          </a:solidFill>
                          <a:effectLst/>
                          <a:latin typeface="Calibri" panose="020F0502020204030204" pitchFamily="34" charset="0"/>
                        </a:rPr>
                        <a:t>3</a:t>
                      </a:r>
                    </a:p>
                  </a:txBody>
                  <a:tcPr marL="6350" marR="6350" marT="6350" marB="0" anchor="b"/>
                </a:tc>
                <a:tc>
                  <a:txBody>
                    <a:bodyPr/>
                    <a:lstStyle/>
                    <a:p>
                      <a:pPr algn="ctr" fontAlgn="b"/>
                      <a:r>
                        <a:rPr lang="en-IN" sz="2200" b="0" i="0" u="none" strike="noStrike" dirty="0" smtClean="0">
                          <a:solidFill>
                            <a:srgbClr val="000000"/>
                          </a:solidFill>
                          <a:effectLst/>
                          <a:latin typeface="Calibri" panose="020F0502020204030204" pitchFamily="34" charset="0"/>
                        </a:rPr>
                        <a:t>5,00,000</a:t>
                      </a:r>
                      <a:endParaRPr lang="en-IN" sz="2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2200" b="0" i="0" u="none" strike="noStrike">
                          <a:solidFill>
                            <a:srgbClr val="000000"/>
                          </a:solidFill>
                          <a:effectLst/>
                          <a:latin typeface="Calibri" panose="020F0502020204030204" pitchFamily="34" charset="0"/>
                        </a:rPr>
                        <a:t>7</a:t>
                      </a:r>
                    </a:p>
                  </a:txBody>
                  <a:tcPr marL="6350" marR="6350" marT="6350" marB="0" anchor="b"/>
                </a:tc>
                <a:tc>
                  <a:txBody>
                    <a:bodyPr/>
                    <a:lstStyle/>
                    <a:p>
                      <a:pPr algn="ctr" fontAlgn="b"/>
                      <a:r>
                        <a:rPr lang="en-IN" sz="2200" b="0" i="0" u="none" strike="noStrike" dirty="0" smtClean="0">
                          <a:solidFill>
                            <a:srgbClr val="000000"/>
                          </a:solidFill>
                          <a:effectLst/>
                          <a:latin typeface="Calibri" panose="020F0502020204030204" pitchFamily="34" charset="0"/>
                        </a:rPr>
                        <a:t>34,50,000</a:t>
                      </a:r>
                      <a:endParaRPr lang="en-IN" sz="2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2200" b="0" i="0" u="none" strike="noStrike">
                          <a:solidFill>
                            <a:srgbClr val="000000"/>
                          </a:solidFill>
                          <a:effectLst/>
                          <a:latin typeface="Calibri" panose="020F0502020204030204" pitchFamily="34" charset="0"/>
                        </a:rPr>
                        <a:t>12</a:t>
                      </a:r>
                    </a:p>
                  </a:txBody>
                  <a:tcPr marL="6350" marR="6350" marT="6350" marB="0" anchor="b"/>
                </a:tc>
              </a:tr>
              <a:tr h="370840">
                <a:tc>
                  <a:txBody>
                    <a:bodyPr/>
                    <a:lstStyle/>
                    <a:p>
                      <a:pPr algn="ctr" fontAlgn="b"/>
                      <a:r>
                        <a:rPr lang="en-IN" sz="2200" b="0" i="0" u="none" strike="noStrike" dirty="0">
                          <a:solidFill>
                            <a:srgbClr val="000000"/>
                          </a:solidFill>
                          <a:effectLst/>
                          <a:latin typeface="Calibri" panose="020F0502020204030204" pitchFamily="34" charset="0"/>
                        </a:rPr>
                        <a:t>4</a:t>
                      </a:r>
                    </a:p>
                  </a:txBody>
                  <a:tcPr marL="6350" marR="6350" marT="6350" marB="0" anchor="b"/>
                </a:tc>
                <a:tc>
                  <a:txBody>
                    <a:bodyPr/>
                    <a:lstStyle/>
                    <a:p>
                      <a:pPr algn="ctr" fontAlgn="b"/>
                      <a:r>
                        <a:rPr lang="en-IN" sz="2200" b="0" i="0" u="none" strike="noStrike" dirty="0" smtClean="0">
                          <a:solidFill>
                            <a:srgbClr val="000000"/>
                          </a:solidFill>
                          <a:effectLst/>
                          <a:latin typeface="Calibri" panose="020F0502020204030204" pitchFamily="34" charset="0"/>
                        </a:rPr>
                        <a:t>3,90,000</a:t>
                      </a:r>
                      <a:endParaRPr lang="en-IN" sz="2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2200" b="0" i="0" u="none" strike="noStrike">
                          <a:solidFill>
                            <a:srgbClr val="000000"/>
                          </a:solidFill>
                          <a:effectLst/>
                          <a:latin typeface="Calibri" panose="020F0502020204030204" pitchFamily="34" charset="0"/>
                        </a:rPr>
                        <a:t>10</a:t>
                      </a:r>
                    </a:p>
                  </a:txBody>
                  <a:tcPr marL="6350" marR="6350" marT="6350" marB="0" anchor="b"/>
                </a:tc>
                <a:tc>
                  <a:txBody>
                    <a:bodyPr/>
                    <a:lstStyle/>
                    <a:p>
                      <a:pPr algn="ctr" fontAlgn="b"/>
                      <a:r>
                        <a:rPr lang="en-IN" sz="2200" b="0" i="0" u="none" strike="noStrike" dirty="0" smtClean="0">
                          <a:solidFill>
                            <a:srgbClr val="000000"/>
                          </a:solidFill>
                          <a:effectLst/>
                          <a:latin typeface="Calibri" panose="020F0502020204030204" pitchFamily="34" charset="0"/>
                        </a:rPr>
                        <a:t>12,24,000</a:t>
                      </a:r>
                      <a:endParaRPr lang="en-IN" sz="2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2200" b="0" i="0" u="none" strike="noStrike">
                          <a:solidFill>
                            <a:srgbClr val="000000"/>
                          </a:solidFill>
                          <a:effectLst/>
                          <a:latin typeface="Calibri" panose="020F0502020204030204" pitchFamily="34" charset="0"/>
                        </a:rPr>
                        <a:t>23</a:t>
                      </a:r>
                    </a:p>
                  </a:txBody>
                  <a:tcPr marL="6350" marR="6350" marT="6350" marB="0" anchor="b"/>
                </a:tc>
              </a:tr>
              <a:tr h="370840">
                <a:tc>
                  <a:txBody>
                    <a:bodyPr/>
                    <a:lstStyle/>
                    <a:p>
                      <a:pPr algn="ctr" fontAlgn="b"/>
                      <a:r>
                        <a:rPr lang="en-IN" sz="2200" b="0" i="0" u="none" strike="noStrike" dirty="0">
                          <a:solidFill>
                            <a:srgbClr val="000000"/>
                          </a:solidFill>
                          <a:effectLst/>
                          <a:latin typeface="Calibri" panose="020F0502020204030204" pitchFamily="34" charset="0"/>
                        </a:rPr>
                        <a:t>5</a:t>
                      </a:r>
                    </a:p>
                  </a:txBody>
                  <a:tcPr marL="6350" marR="6350" marT="6350" marB="0" anchor="b"/>
                </a:tc>
                <a:tc>
                  <a:txBody>
                    <a:bodyPr/>
                    <a:lstStyle/>
                    <a:p>
                      <a:pPr algn="ctr" fontAlgn="b"/>
                      <a:r>
                        <a:rPr lang="en-IN" sz="2200" b="0" i="0" u="none" strike="noStrike" dirty="0" smtClean="0">
                          <a:solidFill>
                            <a:srgbClr val="000000"/>
                          </a:solidFill>
                          <a:effectLst/>
                          <a:latin typeface="Calibri" panose="020F0502020204030204" pitchFamily="34" charset="0"/>
                        </a:rPr>
                        <a:t>1,85,000</a:t>
                      </a:r>
                      <a:endParaRPr lang="en-IN" sz="2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2200" b="0" i="0" u="none" strike="noStrike" dirty="0">
                          <a:solidFill>
                            <a:srgbClr val="000000"/>
                          </a:solidFill>
                          <a:effectLst/>
                          <a:latin typeface="Calibri" panose="020F0502020204030204" pitchFamily="34" charset="0"/>
                        </a:rPr>
                        <a:t>14</a:t>
                      </a:r>
                    </a:p>
                  </a:txBody>
                  <a:tcPr marL="6350" marR="6350" marT="6350" marB="0" anchor="b"/>
                </a:tc>
                <a:tc>
                  <a:txBody>
                    <a:bodyPr/>
                    <a:lstStyle/>
                    <a:p>
                      <a:pPr algn="ctr" fontAlgn="b"/>
                      <a:r>
                        <a:rPr lang="en-IN" sz="2200" b="0" i="0" u="none" strike="noStrike" dirty="0" smtClean="0">
                          <a:solidFill>
                            <a:srgbClr val="000000"/>
                          </a:solidFill>
                          <a:effectLst/>
                          <a:latin typeface="Calibri" panose="020F0502020204030204" pitchFamily="34" charset="0"/>
                        </a:rPr>
                        <a:t>24,00,000</a:t>
                      </a:r>
                      <a:endParaRPr lang="en-IN" sz="2200" b="0"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IN" sz="2200" b="0" i="0" u="none" strike="noStrike" dirty="0">
                          <a:solidFill>
                            <a:srgbClr val="000000"/>
                          </a:solidFill>
                          <a:effectLst/>
                          <a:latin typeface="Calibri" panose="020F0502020204030204" pitchFamily="34" charset="0"/>
                        </a:rPr>
                        <a:t>20</a:t>
                      </a:r>
                    </a:p>
                  </a:txBody>
                  <a:tcPr marL="6350" marR="6350" marT="6350" marB="0" anchor="b"/>
                </a:tc>
              </a:tr>
            </a:tbl>
          </a:graphicData>
        </a:graphic>
      </p:graphicFrame>
      <p:sp>
        <p:nvSpPr>
          <p:cNvPr id="5" name="Slide Number Placeholder 4"/>
          <p:cNvSpPr>
            <a:spLocks noGrp="1"/>
          </p:cNvSpPr>
          <p:nvPr>
            <p:ph type="sldNum" sz="quarter" idx="12"/>
          </p:nvPr>
        </p:nvSpPr>
        <p:spPr/>
        <p:txBody>
          <a:bodyPr/>
          <a:lstStyle/>
          <a:p>
            <a:fld id="{CAAAB041-4810-4332-AECF-E5DFFBBEA171}" type="slidenum">
              <a:rPr lang="en-IN" smtClean="0"/>
              <a:t>38</a:t>
            </a:fld>
            <a:endParaRPr lang="en-IN"/>
          </a:p>
        </p:txBody>
      </p:sp>
    </p:spTree>
    <p:extLst>
      <p:ext uri="{BB962C8B-B14F-4D97-AF65-F5344CB8AC3E}">
        <p14:creationId xmlns:p14="http://schemas.microsoft.com/office/powerpoint/2010/main" val="36567374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 LP – a Generic formulation</a:t>
            </a:r>
            <a:endParaRPr lang="en-IN" dirty="0"/>
          </a:p>
        </p:txBody>
      </p:sp>
      <p:sp>
        <p:nvSpPr>
          <p:cNvPr id="3" name="Content Placeholder 2"/>
          <p:cNvSpPr>
            <a:spLocks noGrp="1"/>
          </p:cNvSpPr>
          <p:nvPr>
            <p:ph idx="1"/>
          </p:nvPr>
        </p:nvSpPr>
        <p:spPr/>
        <p:txBody>
          <a:bodyPr/>
          <a:lstStyle/>
          <a:p>
            <a:r>
              <a:rPr lang="en-US" dirty="0" smtClean="0"/>
              <a:t>Two inputs and two outputs – need to define the variables accordingly. </a:t>
            </a:r>
          </a:p>
          <a:p>
            <a:r>
              <a:rPr lang="en-US" dirty="0" smtClean="0"/>
              <a:t>Difficulty to imagine this on a 2D plot. </a:t>
            </a:r>
          </a:p>
          <a:p>
            <a:endParaRPr lang="en-US" dirty="0"/>
          </a:p>
          <a:p>
            <a:r>
              <a:rPr lang="en-US" dirty="0" smtClean="0"/>
              <a:t>Optimization problem for each sales office … </a:t>
            </a:r>
          </a:p>
          <a:p>
            <a:endParaRPr lang="en-US" dirty="0"/>
          </a:p>
          <a:p>
            <a:r>
              <a:rPr lang="en-US" dirty="0" smtClean="0"/>
              <a:t>Formulation and solution in Excel…</a:t>
            </a:r>
            <a:endParaRPr lang="en-IN" dirty="0"/>
          </a:p>
        </p:txBody>
      </p:sp>
      <p:sp>
        <p:nvSpPr>
          <p:cNvPr id="4" name="Slide Number Placeholder 3"/>
          <p:cNvSpPr>
            <a:spLocks noGrp="1"/>
          </p:cNvSpPr>
          <p:nvPr>
            <p:ph type="sldNum" sz="quarter" idx="12"/>
          </p:nvPr>
        </p:nvSpPr>
        <p:spPr/>
        <p:txBody>
          <a:bodyPr/>
          <a:lstStyle/>
          <a:p>
            <a:fld id="{CAAAB041-4810-4332-AECF-E5DFFBBEA171}" type="slidenum">
              <a:rPr lang="en-IN" smtClean="0"/>
              <a:t>39</a:t>
            </a:fld>
            <a:endParaRPr lang="en-IN"/>
          </a:p>
        </p:txBody>
      </p:sp>
    </p:spTree>
    <p:extLst>
      <p:ext uri="{BB962C8B-B14F-4D97-AF65-F5344CB8AC3E}">
        <p14:creationId xmlns:p14="http://schemas.microsoft.com/office/powerpoint/2010/main" val="36815562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Efficiency measurement</a:t>
            </a:r>
            <a:endParaRPr lang="en-IN" dirty="0"/>
          </a:p>
        </p:txBody>
      </p:sp>
      <p:sp>
        <p:nvSpPr>
          <p:cNvPr id="3" name="Content Placeholder 2"/>
          <p:cNvSpPr>
            <a:spLocks noGrp="1"/>
          </p:cNvSpPr>
          <p:nvPr>
            <p:ph idx="1"/>
          </p:nvPr>
        </p:nvSpPr>
        <p:spPr/>
        <p:txBody>
          <a:bodyPr/>
          <a:lstStyle/>
          <a:p>
            <a:r>
              <a:rPr lang="en-US" dirty="0"/>
              <a:t>Multiple types of inputs: </a:t>
            </a:r>
            <a:r>
              <a:rPr lang="en-US" dirty="0">
                <a:solidFill>
                  <a:srgbClr val="FF0000"/>
                </a:solidFill>
              </a:rPr>
              <a:t>Labor</a:t>
            </a:r>
            <a:r>
              <a:rPr lang="en-US" dirty="0"/>
              <a:t> (white collar, blue collar, etc.); </a:t>
            </a:r>
            <a:r>
              <a:rPr lang="en-US" dirty="0">
                <a:solidFill>
                  <a:srgbClr val="FF0000"/>
                </a:solidFill>
              </a:rPr>
              <a:t>Infrastructure</a:t>
            </a:r>
            <a:r>
              <a:rPr lang="en-US" dirty="0"/>
              <a:t> (factory, buildings, land, machinery, etc.); </a:t>
            </a:r>
            <a:r>
              <a:rPr lang="en-US" dirty="0">
                <a:solidFill>
                  <a:srgbClr val="FF0000"/>
                </a:solidFill>
              </a:rPr>
              <a:t>Money</a:t>
            </a:r>
            <a:r>
              <a:rPr lang="en-US" dirty="0"/>
              <a:t> (financial assets, loan, etc.)</a:t>
            </a:r>
          </a:p>
          <a:p>
            <a:r>
              <a:rPr lang="en-US" dirty="0"/>
              <a:t>Essentially, </a:t>
            </a:r>
            <a:r>
              <a:rPr lang="en-US" dirty="0">
                <a:solidFill>
                  <a:srgbClr val="FF0000"/>
                </a:solidFill>
              </a:rPr>
              <a:t>resources</a:t>
            </a:r>
            <a:r>
              <a:rPr lang="en-US" dirty="0"/>
              <a:t> goes as inputs. </a:t>
            </a:r>
          </a:p>
          <a:p>
            <a:endParaRPr lang="en-US" dirty="0"/>
          </a:p>
          <a:p>
            <a:r>
              <a:rPr lang="en-US" dirty="0"/>
              <a:t>Output can also be in many shapes and forms: </a:t>
            </a:r>
            <a:r>
              <a:rPr lang="en-US" dirty="0">
                <a:solidFill>
                  <a:srgbClr val="FF0000"/>
                </a:solidFill>
              </a:rPr>
              <a:t>customers served/acquired</a:t>
            </a:r>
            <a:r>
              <a:rPr lang="en-US" dirty="0"/>
              <a:t>; </a:t>
            </a:r>
            <a:r>
              <a:rPr lang="en-US" dirty="0">
                <a:solidFill>
                  <a:srgbClr val="FF0000"/>
                </a:solidFill>
              </a:rPr>
              <a:t>profits</a:t>
            </a:r>
            <a:r>
              <a:rPr lang="en-US" dirty="0"/>
              <a:t>; </a:t>
            </a:r>
            <a:r>
              <a:rPr lang="en-US" dirty="0">
                <a:solidFill>
                  <a:srgbClr val="FF0000"/>
                </a:solidFill>
              </a:rPr>
              <a:t>sales volume</a:t>
            </a:r>
            <a:r>
              <a:rPr lang="en-US" dirty="0"/>
              <a:t>, etc.</a:t>
            </a:r>
          </a:p>
          <a:p>
            <a:r>
              <a:rPr lang="en-US" dirty="0"/>
              <a:t>How has the organization (or the economic unit) performed is the output.   </a:t>
            </a:r>
            <a:endParaRPr lang="en-IN" dirty="0"/>
          </a:p>
        </p:txBody>
      </p:sp>
      <p:sp>
        <p:nvSpPr>
          <p:cNvPr id="4" name="Slide Number Placeholder 3"/>
          <p:cNvSpPr>
            <a:spLocks noGrp="1"/>
          </p:cNvSpPr>
          <p:nvPr>
            <p:ph type="sldNum" sz="quarter" idx="12"/>
          </p:nvPr>
        </p:nvSpPr>
        <p:spPr/>
        <p:txBody>
          <a:bodyPr/>
          <a:lstStyle/>
          <a:p>
            <a:fld id="{CAAAB041-4810-4332-AECF-E5DFFBBEA171}" type="slidenum">
              <a:rPr lang="en-IN" smtClean="0"/>
              <a:t>4</a:t>
            </a:fld>
            <a:endParaRPr lang="en-IN"/>
          </a:p>
        </p:txBody>
      </p:sp>
    </p:spTree>
    <p:extLst>
      <p:ext uri="{BB962C8B-B14F-4D97-AF65-F5344CB8AC3E}">
        <p14:creationId xmlns:p14="http://schemas.microsoft.com/office/powerpoint/2010/main" val="3062420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 LP – Sales office 1</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pPr marL="0" indent="0">
                  <a:lnSpc>
                    <a:spcPct val="150000"/>
                  </a:lnSpc>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𝑀𝑎𝑥</m:t>
                      </m:r>
                      <m:r>
                        <a:rPr lang="en-US"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11</m:t>
                          </m:r>
                        </m:sub>
                      </m:sSub>
                      <m:r>
                        <a:rPr lang="en-US" i="1">
                          <a:latin typeface="Cambria Math" panose="02040503050406030204" pitchFamily="18" charset="0"/>
                        </a:rPr>
                        <m:t>∗1110000+</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21</m:t>
                          </m:r>
                        </m:sub>
                      </m:sSub>
                      <m:r>
                        <a:rPr lang="en-US" i="1">
                          <a:latin typeface="Cambria Math" panose="02040503050406030204" pitchFamily="18" charset="0"/>
                        </a:rPr>
                        <m:t>∗15</m:t>
                      </m:r>
                    </m:oMath>
                  </m:oMathPara>
                </a14:m>
                <a:endParaRPr lang="en-US" i="1" dirty="0">
                  <a:latin typeface="Cambria Math" panose="02040503050406030204" pitchFamily="18" charset="0"/>
                </a:endParaRPr>
              </a:p>
              <a:p>
                <a:pPr marL="0" indent="0">
                  <a:lnSpc>
                    <a:spcPct val="150000"/>
                  </a:lnSpc>
                  <a:buNone/>
                </a:pPr>
                <a:r>
                  <a:rPr lang="en-US" dirty="0"/>
                  <a:t>                          </a:t>
                </a:r>
                <a14:m>
                  <m:oMath xmlns:m="http://schemas.openxmlformats.org/officeDocument/2006/math">
                    <m:r>
                      <a:rPr lang="en-US" i="1">
                        <a:latin typeface="Cambria Math" panose="02040503050406030204" pitchFamily="18" charset="0"/>
                      </a:rPr>
                      <m:t>𝑠𝑢𝑏𝑗𝑒𝑐𝑡</m:t>
                    </m:r>
                    <m:r>
                      <a:rPr lang="en-US" i="1">
                        <a:latin typeface="Cambria Math" panose="02040503050406030204" pitchFamily="18" charset="0"/>
                      </a:rPr>
                      <m:t> </m:t>
                    </m:r>
                    <m:r>
                      <a:rPr lang="en-US" i="1">
                        <a:latin typeface="Cambria Math" panose="02040503050406030204" pitchFamily="18" charset="0"/>
                      </a:rPr>
                      <m:t>𝑡𝑜</m:t>
                    </m:r>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11</m:t>
                        </m:r>
                      </m:sub>
                    </m:sSub>
                    <m:r>
                      <a:rPr lang="en-US" i="1">
                        <a:latin typeface="Cambria Math" panose="02040503050406030204" pitchFamily="18" charset="0"/>
                      </a:rPr>
                      <m:t>∗300000+</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21</m:t>
                        </m:r>
                      </m:sub>
                    </m:sSub>
                    <m:r>
                      <a:rPr lang="en-US" i="1">
                        <a:latin typeface="Cambria Math" panose="02040503050406030204" pitchFamily="18" charset="0"/>
                      </a:rPr>
                      <m:t>∗13=1</m:t>
                    </m:r>
                  </m:oMath>
                </a14:m>
                <a:endParaRPr lang="en-IN" dirty="0"/>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11</m:t>
                          </m:r>
                        </m:sub>
                      </m:sSub>
                      <m:r>
                        <a:rPr lang="en-US" i="1">
                          <a:latin typeface="Cambria Math" panose="02040503050406030204" pitchFamily="18" charset="0"/>
                        </a:rPr>
                        <m:t>∗1110000+</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21</m:t>
                          </m:r>
                        </m:sub>
                      </m:sSub>
                      <m:r>
                        <a:rPr lang="en-US" i="1">
                          <a:latin typeface="Cambria Math" panose="02040503050406030204" pitchFamily="18" charset="0"/>
                        </a:rPr>
                        <m:t>∗15≤</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11</m:t>
                          </m:r>
                        </m:sub>
                      </m:sSub>
                      <m:r>
                        <a:rPr lang="en-US" i="1">
                          <a:latin typeface="Cambria Math" panose="02040503050406030204" pitchFamily="18" charset="0"/>
                        </a:rPr>
                        <m:t>∗300000+</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21</m:t>
                          </m:r>
                        </m:sub>
                      </m:sSub>
                      <m:r>
                        <a:rPr lang="en-US" i="1">
                          <a:latin typeface="Cambria Math" panose="02040503050406030204" pitchFamily="18" charset="0"/>
                        </a:rPr>
                        <m:t>∗13</m:t>
                      </m:r>
                    </m:oMath>
                  </m:oMathPara>
                </a14:m>
                <a:endParaRPr lang="en-US" dirty="0"/>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11</m:t>
                          </m:r>
                        </m:sub>
                      </m:sSub>
                      <m:r>
                        <a:rPr lang="en-US" i="1">
                          <a:latin typeface="Cambria Math" panose="02040503050406030204" pitchFamily="18" charset="0"/>
                        </a:rPr>
                        <m:t>∗1750000+</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21</m:t>
                          </m:r>
                        </m:sub>
                      </m:sSub>
                      <m:r>
                        <a:rPr lang="en-US" i="1">
                          <a:latin typeface="Cambria Math" panose="02040503050406030204" pitchFamily="18" charset="0"/>
                        </a:rPr>
                        <m:t>∗10≤</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11</m:t>
                          </m:r>
                        </m:sub>
                      </m:sSub>
                      <m:r>
                        <a:rPr lang="en-US" i="1">
                          <a:latin typeface="Cambria Math" panose="02040503050406030204" pitchFamily="18" charset="0"/>
                        </a:rPr>
                        <m:t>∗256000+</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21</m:t>
                          </m:r>
                        </m:sub>
                      </m:sSub>
                      <m:r>
                        <a:rPr lang="en-US" i="1">
                          <a:latin typeface="Cambria Math" panose="02040503050406030204" pitchFamily="18" charset="0"/>
                        </a:rPr>
                        <m:t>∗9</m:t>
                      </m:r>
                    </m:oMath>
                  </m:oMathPara>
                </a14:m>
                <a:endParaRPr lang="en-US" dirty="0"/>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11</m:t>
                          </m:r>
                        </m:sub>
                      </m:sSub>
                      <m:r>
                        <a:rPr lang="en-US" i="1">
                          <a:latin typeface="Cambria Math" panose="02040503050406030204" pitchFamily="18" charset="0"/>
                        </a:rPr>
                        <m:t>∗3450000+</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21</m:t>
                          </m:r>
                        </m:sub>
                      </m:sSub>
                      <m:r>
                        <a:rPr lang="en-US" i="1">
                          <a:latin typeface="Cambria Math" panose="02040503050406030204" pitchFamily="18" charset="0"/>
                        </a:rPr>
                        <m:t>∗12≤</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11</m:t>
                          </m:r>
                        </m:sub>
                      </m:sSub>
                      <m:r>
                        <a:rPr lang="en-US" i="1">
                          <a:latin typeface="Cambria Math" panose="02040503050406030204" pitchFamily="18" charset="0"/>
                        </a:rPr>
                        <m:t>∗500000+</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21</m:t>
                          </m:r>
                        </m:sub>
                      </m:sSub>
                      <m:r>
                        <a:rPr lang="en-US" i="1">
                          <a:latin typeface="Cambria Math" panose="02040503050406030204" pitchFamily="18" charset="0"/>
                        </a:rPr>
                        <m:t>∗7</m:t>
                      </m:r>
                    </m:oMath>
                  </m:oMathPara>
                </a14:m>
                <a:endParaRPr lang="en-US" i="1" dirty="0">
                  <a:latin typeface="Cambria Math" panose="020405030504060302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11</m:t>
                          </m:r>
                        </m:sub>
                      </m:sSub>
                      <m:r>
                        <a:rPr lang="en-US" i="1">
                          <a:latin typeface="Cambria Math" panose="02040503050406030204" pitchFamily="18" charset="0"/>
                        </a:rPr>
                        <m:t>∗1224000+</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21</m:t>
                          </m:r>
                        </m:sub>
                      </m:sSub>
                      <m:r>
                        <a:rPr lang="en-US" i="1">
                          <a:latin typeface="Cambria Math" panose="02040503050406030204" pitchFamily="18" charset="0"/>
                        </a:rPr>
                        <m:t>∗23≤</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11</m:t>
                          </m:r>
                        </m:sub>
                      </m:sSub>
                      <m:r>
                        <a:rPr lang="en-US" i="1">
                          <a:latin typeface="Cambria Math" panose="02040503050406030204" pitchFamily="18" charset="0"/>
                        </a:rPr>
                        <m:t>∗390000+</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21</m:t>
                          </m:r>
                        </m:sub>
                      </m:sSub>
                      <m:r>
                        <a:rPr lang="en-US" i="1">
                          <a:latin typeface="Cambria Math" panose="02040503050406030204" pitchFamily="18" charset="0"/>
                        </a:rPr>
                        <m:t>∗10</m:t>
                      </m:r>
                    </m:oMath>
                  </m:oMathPara>
                </a14:m>
                <a:endParaRPr lang="en-IN"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11</m:t>
                          </m:r>
                        </m:sub>
                      </m:sSub>
                      <m:r>
                        <a:rPr lang="en-US" i="1">
                          <a:latin typeface="Cambria Math" panose="02040503050406030204" pitchFamily="18" charset="0"/>
                        </a:rPr>
                        <m:t>∗2400000+</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21</m:t>
                          </m:r>
                        </m:sub>
                      </m:sSub>
                      <m:r>
                        <a:rPr lang="en-US" i="1">
                          <a:latin typeface="Cambria Math" panose="02040503050406030204" pitchFamily="18" charset="0"/>
                        </a:rPr>
                        <m:t>∗20≤</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11</m:t>
                          </m:r>
                        </m:sub>
                      </m:sSub>
                      <m:r>
                        <a:rPr lang="en-US" i="1">
                          <a:latin typeface="Cambria Math" panose="02040503050406030204" pitchFamily="18" charset="0"/>
                        </a:rPr>
                        <m:t>∗185000+</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21</m:t>
                          </m:r>
                        </m:sub>
                      </m:sSub>
                      <m:r>
                        <a:rPr lang="en-US" i="1">
                          <a:latin typeface="Cambria Math" panose="02040503050406030204" pitchFamily="18" charset="0"/>
                        </a:rPr>
                        <m:t>∗14</m:t>
                      </m:r>
                    </m:oMath>
                  </m:oMathPara>
                </a14:m>
                <a:endParaRPr lang="en-US" i="1" dirty="0">
                  <a:latin typeface="Cambria Math" panose="02040503050406030204" pitchFamily="18" charset="0"/>
                </a:endParaRPr>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𝐷𝑒𝑐𝑖𝑠𝑖𝑜𝑛</m:t>
                      </m:r>
                      <m:r>
                        <a:rPr lang="en-US" i="1">
                          <a:latin typeface="Cambria Math" panose="02040503050406030204" pitchFamily="18" charset="0"/>
                        </a:rPr>
                        <m:t> </m:t>
                      </m:r>
                      <m:r>
                        <a:rPr lang="en-US" i="1">
                          <a:latin typeface="Cambria Math" panose="02040503050406030204" pitchFamily="18" charset="0"/>
                        </a:rPr>
                        <m:t>𝑣𝑎𝑟𝑖𝑎𝑏𝑙𝑒𝑠</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11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21</m:t>
                          </m:r>
                        </m:sub>
                      </m:sSub>
                      <m:r>
                        <a:rPr lang="en-US" i="1">
                          <a:latin typeface="Cambria Math" panose="02040503050406030204" pitchFamily="18" charset="0"/>
                        </a:rPr>
                        <m:t>≥0</m:t>
                      </m:r>
                    </m:oMath>
                  </m:oMathPara>
                </a14:m>
                <a:endParaRPr lang="en-IN" dirty="0"/>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CAAAB041-4810-4332-AECF-E5DFFBBEA171}" type="slidenum">
              <a:rPr lang="en-IN" smtClean="0"/>
              <a:t>40</a:t>
            </a:fld>
            <a:endParaRPr lang="en-IN"/>
          </a:p>
        </p:txBody>
      </p:sp>
    </p:spTree>
    <p:extLst>
      <p:ext uri="{BB962C8B-B14F-4D97-AF65-F5344CB8AC3E}">
        <p14:creationId xmlns:p14="http://schemas.microsoft.com/office/powerpoint/2010/main" val="3588711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Inefficient DMU’s</a:t>
            </a:r>
            <a:endParaRPr lang="en-IN" sz="3600" dirty="0"/>
          </a:p>
        </p:txBody>
      </p:sp>
      <p:sp>
        <p:nvSpPr>
          <p:cNvPr id="3" name="Text Placeholder 2"/>
          <p:cNvSpPr>
            <a:spLocks noGrp="1"/>
          </p:cNvSpPr>
          <p:nvPr>
            <p:ph type="body" idx="1"/>
          </p:nvPr>
        </p:nvSpPr>
        <p:spPr/>
        <p:txBody>
          <a:bodyPr/>
          <a:lstStyle/>
          <a:p>
            <a:r>
              <a:rPr lang="en-US" dirty="0"/>
              <a:t>Identification and prescription</a:t>
            </a:r>
            <a:endParaRPr lang="en-IN" dirty="0"/>
          </a:p>
        </p:txBody>
      </p:sp>
      <p:sp>
        <p:nvSpPr>
          <p:cNvPr id="4" name="Slide Number Placeholder 3"/>
          <p:cNvSpPr>
            <a:spLocks noGrp="1"/>
          </p:cNvSpPr>
          <p:nvPr>
            <p:ph type="sldNum" sz="quarter" idx="12"/>
          </p:nvPr>
        </p:nvSpPr>
        <p:spPr/>
        <p:txBody>
          <a:bodyPr/>
          <a:lstStyle/>
          <a:p>
            <a:fld id="{CAAAB041-4810-4332-AECF-E5DFFBBEA171}" type="slidenum">
              <a:rPr lang="en-IN" smtClean="0"/>
              <a:t>41</a:t>
            </a:fld>
            <a:endParaRPr lang="en-IN"/>
          </a:p>
        </p:txBody>
      </p:sp>
    </p:spTree>
    <p:extLst>
      <p:ext uri="{BB962C8B-B14F-4D97-AF65-F5344CB8AC3E}">
        <p14:creationId xmlns:p14="http://schemas.microsoft.com/office/powerpoint/2010/main" val="209939655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Inefficient DMU’s</a:t>
            </a:r>
            <a:endParaRPr lang="en-IN" dirty="0"/>
          </a:p>
        </p:txBody>
      </p:sp>
      <p:sp>
        <p:nvSpPr>
          <p:cNvPr id="3" name="Content Placeholder 2"/>
          <p:cNvSpPr>
            <a:spLocks noGrp="1"/>
          </p:cNvSpPr>
          <p:nvPr>
            <p:ph idx="1"/>
          </p:nvPr>
        </p:nvSpPr>
        <p:spPr/>
        <p:txBody>
          <a:bodyPr/>
          <a:lstStyle/>
          <a:p>
            <a:r>
              <a:rPr lang="en-US" dirty="0" smtClean="0"/>
              <a:t>The graphical output and the optimization problem solution identifies the efficient and the inefficient DMU’s.</a:t>
            </a:r>
          </a:p>
          <a:p>
            <a:r>
              <a:rPr lang="en-US" dirty="0" smtClean="0"/>
              <a:t>The inefficient DMU’s are </a:t>
            </a:r>
            <a:r>
              <a:rPr lang="en-US" dirty="0" smtClean="0">
                <a:solidFill>
                  <a:srgbClr val="FF0000"/>
                </a:solidFill>
              </a:rPr>
              <a:t>NOT on the efficiency frontier</a:t>
            </a:r>
            <a:r>
              <a:rPr lang="en-US" dirty="0" smtClean="0"/>
              <a:t>. </a:t>
            </a:r>
          </a:p>
          <a:p>
            <a:r>
              <a:rPr lang="en-US" dirty="0" smtClean="0"/>
              <a:t>How can the inefficient DMU’s become efficient? </a:t>
            </a:r>
          </a:p>
          <a:p>
            <a:r>
              <a:rPr lang="en-US" dirty="0" smtClean="0"/>
              <a:t>Of course, by </a:t>
            </a:r>
            <a:r>
              <a:rPr lang="en-US" dirty="0" smtClean="0">
                <a:solidFill>
                  <a:srgbClr val="FF0000"/>
                </a:solidFill>
              </a:rPr>
              <a:t>moving towards the efficiency frontier</a:t>
            </a:r>
            <a:r>
              <a:rPr lang="en-US" dirty="0" smtClean="0"/>
              <a:t> (or the `envelope’). </a:t>
            </a:r>
          </a:p>
          <a:p>
            <a:r>
              <a:rPr lang="en-US" dirty="0" smtClean="0"/>
              <a:t>However, the move to the envelope is neither vertical nor horizontal. </a:t>
            </a:r>
          </a:p>
          <a:p>
            <a:r>
              <a:rPr lang="en-US" dirty="0" smtClean="0"/>
              <a:t>Important economic concepts: the </a:t>
            </a:r>
            <a:r>
              <a:rPr lang="en-US" dirty="0" smtClean="0">
                <a:solidFill>
                  <a:srgbClr val="FF0000"/>
                </a:solidFill>
              </a:rPr>
              <a:t>types of efficiencies</a:t>
            </a:r>
            <a:r>
              <a:rPr lang="en-US" dirty="0" smtClean="0"/>
              <a:t> (“scale” vs “technical”), and </a:t>
            </a:r>
            <a:r>
              <a:rPr lang="en-US" dirty="0" smtClean="0">
                <a:solidFill>
                  <a:srgbClr val="FF0000"/>
                </a:solidFill>
              </a:rPr>
              <a:t>disposability of inputs/outputs</a:t>
            </a:r>
            <a:r>
              <a:rPr lang="en-US" dirty="0" smtClean="0"/>
              <a:t> (“constant” vs “variable” return-to-scale).  </a:t>
            </a:r>
            <a:endParaRPr lang="en-IN" dirty="0"/>
          </a:p>
        </p:txBody>
      </p:sp>
      <p:sp>
        <p:nvSpPr>
          <p:cNvPr id="4" name="Slide Number Placeholder 3"/>
          <p:cNvSpPr>
            <a:spLocks noGrp="1"/>
          </p:cNvSpPr>
          <p:nvPr>
            <p:ph type="sldNum" sz="quarter" idx="12"/>
          </p:nvPr>
        </p:nvSpPr>
        <p:spPr/>
        <p:txBody>
          <a:bodyPr/>
          <a:lstStyle/>
          <a:p>
            <a:fld id="{CAAAB041-4810-4332-AECF-E5DFFBBEA171}" type="slidenum">
              <a:rPr lang="en-IN" smtClean="0"/>
              <a:t>42</a:t>
            </a:fld>
            <a:endParaRPr lang="en-IN"/>
          </a:p>
        </p:txBody>
      </p:sp>
    </p:spTree>
    <p:extLst>
      <p:ext uri="{BB962C8B-B14F-4D97-AF65-F5344CB8AC3E}">
        <p14:creationId xmlns:p14="http://schemas.microsoft.com/office/powerpoint/2010/main" val="3690817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Graphical method for inefficient DMU’s</a:t>
            </a:r>
            <a:endParaRPr lang="en-IN" dirty="0"/>
          </a:p>
        </p:txBody>
      </p:sp>
      <p:sp>
        <p:nvSpPr>
          <p:cNvPr id="3" name="Content Placeholder 2"/>
          <p:cNvSpPr>
            <a:spLocks noGrp="1"/>
          </p:cNvSpPr>
          <p:nvPr>
            <p:ph idx="1"/>
          </p:nvPr>
        </p:nvSpPr>
        <p:spPr/>
        <p:txBody>
          <a:bodyPr/>
          <a:lstStyle/>
          <a:p>
            <a:r>
              <a:rPr lang="en-US" dirty="0" smtClean="0"/>
              <a:t>Let us consider the two-input, one-output example again. </a:t>
            </a:r>
            <a:endParaRPr lang="en-IN" dirty="0"/>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3910" y="2453172"/>
            <a:ext cx="6380348" cy="4068278"/>
          </a:xfrm>
          <a:prstGeom prst="rect">
            <a:avLst/>
          </a:prstGeom>
        </p:spPr>
      </p:pic>
      <p:sp>
        <p:nvSpPr>
          <p:cNvPr id="4" name="Slide Number Placeholder 3"/>
          <p:cNvSpPr>
            <a:spLocks noGrp="1"/>
          </p:cNvSpPr>
          <p:nvPr>
            <p:ph type="sldNum" sz="quarter" idx="12"/>
          </p:nvPr>
        </p:nvSpPr>
        <p:spPr/>
        <p:txBody>
          <a:bodyPr/>
          <a:lstStyle/>
          <a:p>
            <a:fld id="{CAAAB041-4810-4332-AECF-E5DFFBBEA171}" type="slidenum">
              <a:rPr lang="en-IN" smtClean="0"/>
              <a:t>43</a:t>
            </a:fld>
            <a:endParaRPr lang="en-IN"/>
          </a:p>
        </p:txBody>
      </p:sp>
    </p:spTree>
    <p:extLst>
      <p:ext uri="{BB962C8B-B14F-4D97-AF65-F5344CB8AC3E}">
        <p14:creationId xmlns:p14="http://schemas.microsoft.com/office/powerpoint/2010/main" val="3533782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input example</a:t>
            </a:r>
            <a:endParaRPr lang="en-IN" dirty="0"/>
          </a:p>
        </p:txBody>
      </p:sp>
      <p:sp>
        <p:nvSpPr>
          <p:cNvPr id="3" name="Content Placeholder 2"/>
          <p:cNvSpPr>
            <a:spLocks noGrp="1"/>
          </p:cNvSpPr>
          <p:nvPr>
            <p:ph idx="1"/>
          </p:nvPr>
        </p:nvSpPr>
        <p:spPr/>
        <p:txBody>
          <a:bodyPr/>
          <a:lstStyle/>
          <a:p>
            <a:r>
              <a:rPr lang="en-US" dirty="0" smtClean="0"/>
              <a:t>DMU’s 1 and 4 are inefficient. </a:t>
            </a:r>
          </a:p>
          <a:p>
            <a:r>
              <a:rPr lang="en-US" dirty="0" smtClean="0"/>
              <a:t>These DMU’s need to move towards the frontier.</a:t>
            </a:r>
          </a:p>
          <a:p>
            <a:r>
              <a:rPr lang="en-US" dirty="0" smtClean="0"/>
              <a:t>When they hit the frontier, that point is called “Hypothetical Composite Unit (HCU)”. </a:t>
            </a:r>
          </a:p>
          <a:p>
            <a:r>
              <a:rPr lang="en-US" dirty="0" smtClean="0"/>
              <a:t>For a 2D graph, easy to find the coordinates of the HCU. </a:t>
            </a:r>
            <a:endParaRPr lang="en-IN" dirty="0"/>
          </a:p>
        </p:txBody>
      </p:sp>
      <p:sp>
        <p:nvSpPr>
          <p:cNvPr id="4" name="Slide Number Placeholder 3"/>
          <p:cNvSpPr>
            <a:spLocks noGrp="1"/>
          </p:cNvSpPr>
          <p:nvPr>
            <p:ph type="sldNum" sz="quarter" idx="12"/>
          </p:nvPr>
        </p:nvSpPr>
        <p:spPr/>
        <p:txBody>
          <a:bodyPr/>
          <a:lstStyle/>
          <a:p>
            <a:fld id="{CAAAB041-4810-4332-AECF-E5DFFBBEA171}" type="slidenum">
              <a:rPr lang="en-IN" smtClean="0"/>
              <a:t>44</a:t>
            </a:fld>
            <a:endParaRPr lang="en-IN"/>
          </a:p>
        </p:txBody>
      </p:sp>
    </p:spTree>
    <p:extLst>
      <p:ext uri="{BB962C8B-B14F-4D97-AF65-F5344CB8AC3E}">
        <p14:creationId xmlns:p14="http://schemas.microsoft.com/office/powerpoint/2010/main" val="247204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input example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9350" y="1997787"/>
            <a:ext cx="6374904" cy="3936288"/>
          </a:xfrm>
        </p:spPr>
      </p:pic>
      <p:sp>
        <p:nvSpPr>
          <p:cNvPr id="3" name="Slide Number Placeholder 2"/>
          <p:cNvSpPr>
            <a:spLocks noGrp="1"/>
          </p:cNvSpPr>
          <p:nvPr>
            <p:ph type="sldNum" sz="quarter" idx="12"/>
          </p:nvPr>
        </p:nvSpPr>
        <p:spPr/>
        <p:txBody>
          <a:bodyPr/>
          <a:lstStyle/>
          <a:p>
            <a:fld id="{CAAAB041-4810-4332-AECF-E5DFFBBEA171}" type="slidenum">
              <a:rPr lang="en-IN" smtClean="0"/>
              <a:t>45</a:t>
            </a:fld>
            <a:endParaRPr lang="en-IN"/>
          </a:p>
        </p:txBody>
      </p:sp>
    </p:spTree>
    <p:extLst>
      <p:ext uri="{BB962C8B-B14F-4D97-AF65-F5344CB8AC3E}">
        <p14:creationId xmlns:p14="http://schemas.microsoft.com/office/powerpoint/2010/main" val="115319723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Graphical calculation of HCU</a:t>
            </a:r>
            <a:endParaRPr lang="en-IN" dirty="0"/>
          </a:p>
        </p:txBody>
      </p:sp>
      <p:sp>
        <p:nvSpPr>
          <p:cNvPr id="3" name="Content Placeholder 2"/>
          <p:cNvSpPr>
            <a:spLocks noGrp="1"/>
          </p:cNvSpPr>
          <p:nvPr>
            <p:ph idx="1"/>
          </p:nvPr>
        </p:nvSpPr>
        <p:spPr/>
        <p:txBody>
          <a:bodyPr/>
          <a:lstStyle/>
          <a:p>
            <a:r>
              <a:rPr lang="en-US" dirty="0"/>
              <a:t>Coordinates of </a:t>
            </a:r>
            <a:r>
              <a:rPr lang="en-US" dirty="0">
                <a:solidFill>
                  <a:srgbClr val="FF0000"/>
                </a:solidFill>
              </a:rPr>
              <a:t>DMU 1 </a:t>
            </a:r>
            <a:r>
              <a:rPr lang="en-US" dirty="0"/>
              <a:t>are</a:t>
            </a:r>
            <a:r>
              <a:rPr lang="en-US" dirty="0">
                <a:solidFill>
                  <a:srgbClr val="FF0000"/>
                </a:solidFill>
              </a:rPr>
              <a:t> (3,00,000, 13)</a:t>
            </a:r>
            <a:r>
              <a:rPr lang="en-US" dirty="0"/>
              <a:t>. T</a:t>
            </a:r>
            <a:r>
              <a:rPr lang="en-US" dirty="0" smtClean="0"/>
              <a:t>o </a:t>
            </a:r>
            <a:r>
              <a:rPr lang="en-US" dirty="0"/>
              <a:t>generate sales of INR 10,00,000, it uses a budget of INR 3,00,000 and a team size of 13.</a:t>
            </a:r>
            <a:endParaRPr lang="en-US" dirty="0" smtClean="0"/>
          </a:p>
          <a:p>
            <a:r>
              <a:rPr lang="en-US" dirty="0" smtClean="0"/>
              <a:t>The HCU is created as a combination of two efficient units as reference. </a:t>
            </a:r>
          </a:p>
          <a:p>
            <a:r>
              <a:rPr lang="en-US" dirty="0" smtClean="0"/>
              <a:t>For inefficient </a:t>
            </a:r>
            <a:r>
              <a:rPr lang="en-US" dirty="0" smtClean="0">
                <a:solidFill>
                  <a:srgbClr val="FF0000"/>
                </a:solidFill>
              </a:rPr>
              <a:t>DMU 1, DMUs 2 and 5 are the reference</a:t>
            </a:r>
            <a:r>
              <a:rPr lang="en-US" dirty="0" smtClean="0"/>
              <a:t>. </a:t>
            </a:r>
          </a:p>
          <a:p>
            <a:r>
              <a:rPr lang="en-US" dirty="0" smtClean="0"/>
              <a:t>The HCU for 1 is found as a combination of 2 and 5. </a:t>
            </a:r>
          </a:p>
          <a:p>
            <a:r>
              <a:rPr lang="en-US" dirty="0" smtClean="0"/>
              <a:t>From simple geometry, we can find the </a:t>
            </a:r>
            <a:r>
              <a:rPr lang="en-US" dirty="0" smtClean="0">
                <a:solidFill>
                  <a:srgbClr val="FF0000"/>
                </a:solidFill>
              </a:rPr>
              <a:t>HCU for 1 to be (2,37,540, 10.3)</a:t>
            </a:r>
            <a:r>
              <a:rPr lang="en-US" dirty="0" smtClean="0"/>
              <a:t>.</a:t>
            </a:r>
          </a:p>
          <a:p>
            <a:r>
              <a:rPr lang="en-US" dirty="0" smtClean="0">
                <a:solidFill>
                  <a:srgbClr val="FF0000"/>
                </a:solidFill>
              </a:rPr>
              <a:t>Conclusion</a:t>
            </a:r>
            <a:r>
              <a:rPr lang="en-US" dirty="0" smtClean="0"/>
              <a:t>: For the DMU 1 to be called efficient, it needs to reduce its input: from the current budget of INR 3,00,000 it needs to spend only INR 2,37,540; and reduce the team size from 13 to 10.3. </a:t>
            </a:r>
            <a:endParaRPr lang="en-IN" dirty="0"/>
          </a:p>
        </p:txBody>
      </p:sp>
      <p:sp>
        <p:nvSpPr>
          <p:cNvPr id="4" name="Slide Number Placeholder 3"/>
          <p:cNvSpPr>
            <a:spLocks noGrp="1"/>
          </p:cNvSpPr>
          <p:nvPr>
            <p:ph type="sldNum" sz="quarter" idx="12"/>
          </p:nvPr>
        </p:nvSpPr>
        <p:spPr/>
        <p:txBody>
          <a:bodyPr/>
          <a:lstStyle/>
          <a:p>
            <a:fld id="{CAAAB041-4810-4332-AECF-E5DFFBBEA171}" type="slidenum">
              <a:rPr lang="en-IN" smtClean="0"/>
              <a:t>46</a:t>
            </a:fld>
            <a:endParaRPr lang="en-IN"/>
          </a:p>
        </p:txBody>
      </p:sp>
    </p:spTree>
    <p:extLst>
      <p:ext uri="{BB962C8B-B14F-4D97-AF65-F5344CB8AC3E}">
        <p14:creationId xmlns:p14="http://schemas.microsoft.com/office/powerpoint/2010/main" val="2596596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Analytical calculation of HCU</a:t>
            </a:r>
            <a:endParaRPr lang="en-IN" dirty="0"/>
          </a:p>
        </p:txBody>
      </p:sp>
      <p:sp>
        <p:nvSpPr>
          <p:cNvPr id="3" name="Content Placeholder 2"/>
          <p:cNvSpPr>
            <a:spLocks noGrp="1"/>
          </p:cNvSpPr>
          <p:nvPr>
            <p:ph idx="1"/>
          </p:nvPr>
        </p:nvSpPr>
        <p:spPr/>
        <p:txBody>
          <a:bodyPr/>
          <a:lstStyle/>
          <a:p>
            <a:r>
              <a:rPr lang="en-US" dirty="0" smtClean="0"/>
              <a:t>From the solution of the optimization problem for DMU 1, we find that the efficiency is 0.792 (inefficient!). </a:t>
            </a:r>
          </a:p>
          <a:p>
            <a:r>
              <a:rPr lang="en-US" dirty="0" smtClean="0"/>
              <a:t>From the sensitivity report in Excel, we find that only two Dual variables are non-zero (“shadow prices”). Those variables correspond to the constraints for DMU 2 and 5. Hence, we conclude that these are the reference units for DMU 1. </a:t>
            </a:r>
          </a:p>
          <a:p>
            <a:r>
              <a:rPr lang="en-US" dirty="0" smtClean="0"/>
              <a:t>The dual variable values are 0.74 and 0.26. </a:t>
            </a:r>
            <a:endParaRPr lang="en-IN" dirty="0"/>
          </a:p>
        </p:txBody>
      </p:sp>
      <p:sp>
        <p:nvSpPr>
          <p:cNvPr id="4" name="Slide Number Placeholder 3"/>
          <p:cNvSpPr>
            <a:spLocks noGrp="1"/>
          </p:cNvSpPr>
          <p:nvPr>
            <p:ph type="sldNum" sz="quarter" idx="12"/>
          </p:nvPr>
        </p:nvSpPr>
        <p:spPr/>
        <p:txBody>
          <a:bodyPr/>
          <a:lstStyle/>
          <a:p>
            <a:fld id="{CAAAB041-4810-4332-AECF-E5DFFBBEA171}" type="slidenum">
              <a:rPr lang="en-IN" smtClean="0"/>
              <a:t>47</a:t>
            </a:fld>
            <a:endParaRPr lang="en-IN"/>
          </a:p>
        </p:txBody>
      </p:sp>
    </p:spTree>
    <p:extLst>
      <p:ext uri="{BB962C8B-B14F-4D97-AF65-F5344CB8AC3E}">
        <p14:creationId xmlns:p14="http://schemas.microsoft.com/office/powerpoint/2010/main" val="1167552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Analytical calculation of </a:t>
            </a:r>
            <a:r>
              <a:rPr lang="en-US" dirty="0" smtClean="0"/>
              <a:t>HCU for DMU 1</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585260154"/>
              </p:ext>
            </p:extLst>
          </p:nvPr>
        </p:nvGraphicFramePr>
        <p:xfrm>
          <a:off x="838200" y="1825625"/>
          <a:ext cx="10515600" cy="2494280"/>
        </p:xfrm>
        <a:graphic>
          <a:graphicData uri="http://schemas.openxmlformats.org/drawingml/2006/table">
            <a:tbl>
              <a:tblPr firstRow="1" bandRow="1">
                <a:tableStyleId>{5C22544A-7EE6-4342-B048-85BDC9FD1C3A}</a:tableStyleId>
              </a:tblPr>
              <a:tblGrid>
                <a:gridCol w="1752600"/>
                <a:gridCol w="1752600"/>
                <a:gridCol w="1752600"/>
                <a:gridCol w="1752600"/>
                <a:gridCol w="1752600"/>
                <a:gridCol w="1752600"/>
              </a:tblGrid>
              <a:tr h="370840">
                <a:tc>
                  <a:txBody>
                    <a:bodyPr/>
                    <a:lstStyle/>
                    <a:p>
                      <a:endParaRPr lang="en-IN" dirty="0"/>
                    </a:p>
                  </a:txBody>
                  <a:tcPr/>
                </a:tc>
                <a:tc gridSpan="2">
                  <a:txBody>
                    <a:bodyPr/>
                    <a:lstStyle/>
                    <a:p>
                      <a:pPr algn="ctr"/>
                      <a:r>
                        <a:rPr lang="en-US" dirty="0" smtClean="0"/>
                        <a:t>Reference units</a:t>
                      </a:r>
                      <a:endParaRPr lang="en-IN" dirty="0"/>
                    </a:p>
                  </a:txBody>
                  <a:tcPr/>
                </a:tc>
                <a:tc hMerge="1">
                  <a:txBody>
                    <a:bodyPr/>
                    <a:lstStyle/>
                    <a:p>
                      <a:pPr algn="ctr"/>
                      <a:endParaRPr lang="en-IN" dirty="0"/>
                    </a:p>
                  </a:txBody>
                  <a:tcPr/>
                </a:tc>
                <a:tc>
                  <a:txBody>
                    <a:bodyPr/>
                    <a:lstStyle/>
                    <a:p>
                      <a:r>
                        <a:rPr lang="en-US" dirty="0" smtClean="0"/>
                        <a:t>HCU for 1</a:t>
                      </a:r>
                      <a:endParaRPr lang="en-IN" dirty="0"/>
                    </a:p>
                  </a:txBody>
                  <a:tcPr/>
                </a:tc>
                <a:tc>
                  <a:txBody>
                    <a:bodyPr/>
                    <a:lstStyle/>
                    <a:p>
                      <a:r>
                        <a:rPr lang="en-US" dirty="0" smtClean="0"/>
                        <a:t>Actual</a:t>
                      </a:r>
                      <a:r>
                        <a:rPr lang="en-US" baseline="0" dirty="0" smtClean="0"/>
                        <a:t> values</a:t>
                      </a:r>
                      <a:endParaRPr lang="en-IN" dirty="0"/>
                    </a:p>
                  </a:txBody>
                  <a:tcPr/>
                </a:tc>
                <a:tc>
                  <a:txBody>
                    <a:bodyPr/>
                    <a:lstStyle/>
                    <a:p>
                      <a:r>
                        <a:rPr lang="en-US" dirty="0" smtClean="0"/>
                        <a:t>Excess inputs used</a:t>
                      </a:r>
                      <a:endParaRPr lang="en-IN" dirty="0"/>
                    </a:p>
                  </a:txBody>
                  <a:tcPr/>
                </a:tc>
              </a:tr>
              <a:tr h="370840">
                <a:tc>
                  <a:txBody>
                    <a:bodyPr/>
                    <a:lstStyle/>
                    <a:p>
                      <a:endParaRPr lang="en-IN"/>
                    </a:p>
                  </a:txBody>
                  <a:tcPr/>
                </a:tc>
                <a:tc>
                  <a:txBody>
                    <a:bodyPr/>
                    <a:lstStyle/>
                    <a:p>
                      <a:r>
                        <a:rPr lang="en-US" dirty="0" smtClean="0"/>
                        <a:t>2 </a:t>
                      </a:r>
                      <a:r>
                        <a:rPr lang="en-US" dirty="0" smtClean="0">
                          <a:solidFill>
                            <a:srgbClr val="FF0000"/>
                          </a:solidFill>
                        </a:rPr>
                        <a:t>(2,56,000,9)</a:t>
                      </a:r>
                      <a:endParaRPr lang="en-IN" dirty="0">
                        <a:solidFill>
                          <a:srgbClr val="FF0000"/>
                        </a:solidFill>
                      </a:endParaRPr>
                    </a:p>
                  </a:txBody>
                  <a:tcPr/>
                </a:tc>
                <a:tc>
                  <a:txBody>
                    <a:bodyPr/>
                    <a:lstStyle/>
                    <a:p>
                      <a:r>
                        <a:rPr lang="en-US" dirty="0" smtClean="0"/>
                        <a:t>5 </a:t>
                      </a:r>
                      <a:r>
                        <a:rPr lang="en-US" dirty="0" smtClean="0">
                          <a:solidFill>
                            <a:srgbClr val="FF0000"/>
                          </a:solidFill>
                        </a:rPr>
                        <a:t>(1,85,000,</a:t>
                      </a:r>
                      <a:r>
                        <a:rPr lang="en-US" baseline="0" dirty="0" smtClean="0">
                          <a:solidFill>
                            <a:srgbClr val="FF0000"/>
                          </a:solidFill>
                        </a:rPr>
                        <a:t> 14)</a:t>
                      </a:r>
                      <a:endParaRPr lang="en-IN" dirty="0">
                        <a:solidFill>
                          <a:srgbClr val="FF0000"/>
                        </a:solidFill>
                      </a:endParaRPr>
                    </a:p>
                  </a:txBody>
                  <a:tcPr/>
                </a:tc>
                <a:tc>
                  <a:txBody>
                    <a:bodyPr/>
                    <a:lstStyle/>
                    <a:p>
                      <a:endParaRPr lang="en-IN" dirty="0"/>
                    </a:p>
                  </a:txBody>
                  <a:tcPr/>
                </a:tc>
                <a:tc>
                  <a:txBody>
                    <a:bodyPr/>
                    <a:lstStyle/>
                    <a:p>
                      <a:endParaRPr lang="en-IN" dirty="0"/>
                    </a:p>
                  </a:txBody>
                  <a:tcPr/>
                </a:tc>
                <a:tc>
                  <a:txBody>
                    <a:bodyPr/>
                    <a:lstStyle/>
                    <a:p>
                      <a:endParaRPr lang="en-IN" dirty="0"/>
                    </a:p>
                  </a:txBody>
                  <a:tcPr/>
                </a:tc>
              </a:tr>
              <a:tr h="370840">
                <a:tc>
                  <a:txBody>
                    <a:bodyPr/>
                    <a:lstStyle/>
                    <a:p>
                      <a:r>
                        <a:rPr lang="en-US" dirty="0" smtClean="0"/>
                        <a:t>Dual variable</a:t>
                      </a:r>
                      <a:endParaRPr lang="en-IN" dirty="0"/>
                    </a:p>
                  </a:txBody>
                  <a:tcPr/>
                </a:tc>
                <a:tc>
                  <a:txBody>
                    <a:bodyPr/>
                    <a:lstStyle/>
                    <a:p>
                      <a:pPr algn="ctr"/>
                      <a:r>
                        <a:rPr lang="en-US" dirty="0" smtClean="0">
                          <a:solidFill>
                            <a:schemeClr val="accent2">
                              <a:lumMod val="75000"/>
                            </a:schemeClr>
                          </a:solidFill>
                        </a:rPr>
                        <a:t>0.74</a:t>
                      </a:r>
                      <a:endParaRPr lang="en-IN" dirty="0">
                        <a:solidFill>
                          <a:schemeClr val="accent2">
                            <a:lumMod val="75000"/>
                          </a:schemeClr>
                        </a:solidFill>
                      </a:endParaRPr>
                    </a:p>
                  </a:txBody>
                  <a:tcPr/>
                </a:tc>
                <a:tc>
                  <a:txBody>
                    <a:bodyPr/>
                    <a:lstStyle/>
                    <a:p>
                      <a:pPr algn="ctr"/>
                      <a:r>
                        <a:rPr lang="en-US" dirty="0" smtClean="0">
                          <a:solidFill>
                            <a:schemeClr val="accent2">
                              <a:lumMod val="75000"/>
                            </a:schemeClr>
                          </a:solidFill>
                        </a:rPr>
                        <a:t>0.26</a:t>
                      </a:r>
                      <a:endParaRPr lang="en-IN" dirty="0">
                        <a:solidFill>
                          <a:schemeClr val="accent2">
                            <a:lumMod val="75000"/>
                          </a:schemeClr>
                        </a:solidFill>
                      </a:endParaRPr>
                    </a:p>
                  </a:txBody>
                  <a:tcPr/>
                </a:tc>
                <a:tc>
                  <a:txBody>
                    <a:bodyPr/>
                    <a:lstStyle/>
                    <a:p>
                      <a:endParaRPr lang="en-IN" dirty="0"/>
                    </a:p>
                  </a:txBody>
                  <a:tcPr/>
                </a:tc>
                <a:tc>
                  <a:txBody>
                    <a:bodyPr/>
                    <a:lstStyle/>
                    <a:p>
                      <a:endParaRPr lang="en-IN" dirty="0"/>
                    </a:p>
                  </a:txBody>
                  <a:tcPr/>
                </a:tc>
                <a:tc>
                  <a:txBody>
                    <a:bodyPr/>
                    <a:lstStyle/>
                    <a:p>
                      <a:endParaRPr lang="en-IN" dirty="0"/>
                    </a:p>
                  </a:txBody>
                  <a:tcPr/>
                </a:tc>
              </a:tr>
              <a:tr h="370840">
                <a:tc>
                  <a:txBody>
                    <a:bodyPr/>
                    <a:lstStyle/>
                    <a:p>
                      <a:r>
                        <a:rPr lang="en-US" dirty="0" smtClean="0"/>
                        <a:t>Sales</a:t>
                      </a:r>
                      <a:endParaRPr lang="en-IN" dirty="0"/>
                    </a:p>
                  </a:txBody>
                  <a:tcPr/>
                </a:tc>
                <a:tc gridSpan="2">
                  <a:txBody>
                    <a:bodyPr/>
                    <a:lstStyle/>
                    <a:p>
                      <a:r>
                        <a:rPr lang="en-US" dirty="0" smtClean="0"/>
                        <a:t>10,00,000*</a:t>
                      </a:r>
                      <a:r>
                        <a:rPr lang="en-US" dirty="0" smtClean="0">
                          <a:solidFill>
                            <a:schemeClr val="accent2">
                              <a:lumMod val="75000"/>
                            </a:schemeClr>
                          </a:solidFill>
                        </a:rPr>
                        <a:t>0.74</a:t>
                      </a:r>
                      <a:r>
                        <a:rPr lang="en-US" dirty="0" smtClean="0"/>
                        <a:t>   +   10,00,000*</a:t>
                      </a:r>
                      <a:r>
                        <a:rPr lang="en-US" dirty="0" smtClean="0">
                          <a:solidFill>
                            <a:schemeClr val="accent2">
                              <a:lumMod val="75000"/>
                            </a:schemeClr>
                          </a:solidFill>
                        </a:rPr>
                        <a:t>0.26</a:t>
                      </a:r>
                      <a:endParaRPr lang="en-IN" dirty="0"/>
                    </a:p>
                  </a:txBody>
                  <a:tcPr/>
                </a:tc>
                <a:tc hMerge="1">
                  <a:txBody>
                    <a:bodyPr/>
                    <a:lstStyle/>
                    <a:p>
                      <a:endParaRPr lang="en-IN" dirty="0"/>
                    </a:p>
                  </a:txBody>
                  <a:tcPr/>
                </a:tc>
                <a:tc>
                  <a:txBody>
                    <a:bodyPr/>
                    <a:lstStyle/>
                    <a:p>
                      <a:pPr algn="ctr"/>
                      <a:r>
                        <a:rPr lang="en-US" dirty="0" smtClean="0"/>
                        <a:t>10,00,000</a:t>
                      </a:r>
                      <a:endParaRPr lang="en-IN" dirty="0"/>
                    </a:p>
                  </a:txBody>
                  <a:tcPr/>
                </a:tc>
                <a:tc>
                  <a:txBody>
                    <a:bodyPr/>
                    <a:lstStyle/>
                    <a:p>
                      <a:pPr algn="ctr"/>
                      <a:r>
                        <a:rPr lang="en-US" dirty="0" smtClean="0"/>
                        <a:t>10,00,000</a:t>
                      </a:r>
                      <a:endParaRPr lang="en-IN" dirty="0"/>
                    </a:p>
                  </a:txBody>
                  <a:tcPr/>
                </a:tc>
                <a:tc>
                  <a:txBody>
                    <a:bodyPr/>
                    <a:lstStyle/>
                    <a:p>
                      <a:pPr algn="ctr"/>
                      <a:r>
                        <a:rPr lang="en-US" dirty="0" smtClean="0"/>
                        <a:t> -</a:t>
                      </a:r>
                      <a:endParaRPr lang="en-IN" dirty="0"/>
                    </a:p>
                  </a:txBody>
                  <a:tcPr/>
                </a:tc>
              </a:tr>
              <a:tr h="370840">
                <a:tc>
                  <a:txBody>
                    <a:bodyPr/>
                    <a:lstStyle/>
                    <a:p>
                      <a:r>
                        <a:rPr lang="en-US" dirty="0" smtClean="0"/>
                        <a:t>Budget</a:t>
                      </a:r>
                      <a:endParaRPr lang="en-IN" dirty="0"/>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2,56,000</a:t>
                      </a:r>
                      <a:r>
                        <a:rPr lang="en-US" dirty="0" smtClean="0"/>
                        <a:t>*</a:t>
                      </a:r>
                      <a:r>
                        <a:rPr lang="en-US" dirty="0" smtClean="0">
                          <a:solidFill>
                            <a:schemeClr val="accent2">
                              <a:lumMod val="75000"/>
                            </a:schemeClr>
                          </a:solidFill>
                        </a:rPr>
                        <a:t>0.74</a:t>
                      </a:r>
                      <a:r>
                        <a:rPr lang="en-US" dirty="0" smtClean="0"/>
                        <a:t>     +   </a:t>
                      </a:r>
                      <a:r>
                        <a:rPr lang="en-US" dirty="0" smtClean="0">
                          <a:solidFill>
                            <a:srgbClr val="FF0000"/>
                          </a:solidFill>
                        </a:rPr>
                        <a:t>1,85,000</a:t>
                      </a:r>
                      <a:r>
                        <a:rPr lang="en-US" dirty="0" smtClean="0"/>
                        <a:t>*</a:t>
                      </a:r>
                      <a:r>
                        <a:rPr lang="en-US" dirty="0" smtClean="0">
                          <a:solidFill>
                            <a:schemeClr val="accent2">
                              <a:lumMod val="75000"/>
                            </a:schemeClr>
                          </a:solidFill>
                        </a:rPr>
                        <a:t>0.26</a:t>
                      </a:r>
                      <a:endParaRPr lang="en-IN" dirty="0" smtClean="0"/>
                    </a:p>
                  </a:txBody>
                  <a:tcPr/>
                </a:tc>
                <a:tc hMerge="1">
                  <a:txBody>
                    <a:bodyPr/>
                    <a:lstStyle/>
                    <a:p>
                      <a:endParaRPr lang="en-IN" dirty="0"/>
                    </a:p>
                  </a:txBody>
                  <a:tcPr/>
                </a:tc>
                <a:tc>
                  <a:txBody>
                    <a:bodyPr/>
                    <a:lstStyle/>
                    <a:p>
                      <a:pPr algn="ctr"/>
                      <a:r>
                        <a:rPr lang="en-US" dirty="0" smtClean="0"/>
                        <a:t>2,37,540</a:t>
                      </a:r>
                      <a:endParaRPr lang="en-IN" dirty="0"/>
                    </a:p>
                  </a:txBody>
                  <a:tcPr/>
                </a:tc>
                <a:tc>
                  <a:txBody>
                    <a:bodyPr/>
                    <a:lstStyle/>
                    <a:p>
                      <a:pPr algn="ctr"/>
                      <a:r>
                        <a:rPr lang="en-US" dirty="0" smtClean="0"/>
                        <a:t>3,00,000</a:t>
                      </a:r>
                      <a:endParaRPr lang="en-IN" dirty="0"/>
                    </a:p>
                  </a:txBody>
                  <a:tcPr/>
                </a:tc>
                <a:tc>
                  <a:txBody>
                    <a:bodyPr/>
                    <a:lstStyle/>
                    <a:p>
                      <a:pPr algn="ctr"/>
                      <a:r>
                        <a:rPr lang="en-US" dirty="0" smtClean="0"/>
                        <a:t>62,460</a:t>
                      </a:r>
                      <a:endParaRPr lang="en-IN" dirty="0"/>
                    </a:p>
                  </a:txBody>
                  <a:tcPr/>
                </a:tc>
              </a:tr>
              <a:tr h="370840">
                <a:tc>
                  <a:txBody>
                    <a:bodyPr/>
                    <a:lstStyle/>
                    <a:p>
                      <a:r>
                        <a:rPr lang="en-US" dirty="0" smtClean="0"/>
                        <a:t>Team size</a:t>
                      </a:r>
                      <a:endParaRPr lang="en-IN" dirty="0"/>
                    </a:p>
                  </a:txBody>
                  <a:tcPr/>
                </a:tc>
                <a:tc gridSpan="2">
                  <a:txBody>
                    <a:bodyPr/>
                    <a:lstStyle/>
                    <a:p>
                      <a:r>
                        <a:rPr lang="en-US" dirty="0" smtClean="0"/>
                        <a:t>9*</a:t>
                      </a:r>
                      <a:r>
                        <a:rPr lang="en-US" dirty="0" smtClean="0">
                          <a:solidFill>
                            <a:schemeClr val="accent2">
                              <a:lumMod val="75000"/>
                            </a:schemeClr>
                          </a:solidFill>
                        </a:rPr>
                        <a:t>0.74</a:t>
                      </a:r>
                      <a:r>
                        <a:rPr lang="en-US" dirty="0" smtClean="0"/>
                        <a:t>                  +     14*</a:t>
                      </a:r>
                      <a:r>
                        <a:rPr lang="en-US" dirty="0" smtClean="0">
                          <a:solidFill>
                            <a:schemeClr val="accent2">
                              <a:lumMod val="75000"/>
                            </a:schemeClr>
                          </a:solidFill>
                        </a:rPr>
                        <a:t>0.26</a:t>
                      </a:r>
                      <a:endParaRPr lang="en-IN" dirty="0"/>
                    </a:p>
                  </a:txBody>
                  <a:tcPr/>
                </a:tc>
                <a:tc hMerge="1">
                  <a:txBody>
                    <a:bodyPr/>
                    <a:lstStyle/>
                    <a:p>
                      <a:endParaRPr lang="en-IN" dirty="0"/>
                    </a:p>
                  </a:txBody>
                  <a:tcPr/>
                </a:tc>
                <a:tc>
                  <a:txBody>
                    <a:bodyPr/>
                    <a:lstStyle/>
                    <a:p>
                      <a:pPr algn="ctr"/>
                      <a:r>
                        <a:rPr lang="en-US" dirty="0" smtClean="0"/>
                        <a:t>10.3</a:t>
                      </a:r>
                      <a:endParaRPr lang="en-IN" dirty="0"/>
                    </a:p>
                  </a:txBody>
                  <a:tcPr/>
                </a:tc>
                <a:tc>
                  <a:txBody>
                    <a:bodyPr/>
                    <a:lstStyle/>
                    <a:p>
                      <a:pPr algn="ctr"/>
                      <a:r>
                        <a:rPr lang="en-US" dirty="0" smtClean="0"/>
                        <a:t>13</a:t>
                      </a:r>
                      <a:endParaRPr lang="en-IN" dirty="0"/>
                    </a:p>
                  </a:txBody>
                  <a:tcPr/>
                </a:tc>
                <a:tc>
                  <a:txBody>
                    <a:bodyPr/>
                    <a:lstStyle/>
                    <a:p>
                      <a:pPr algn="ctr"/>
                      <a:r>
                        <a:rPr lang="en-US" dirty="0" smtClean="0"/>
                        <a:t>2.7</a:t>
                      </a:r>
                      <a:endParaRPr lang="en-IN" dirty="0"/>
                    </a:p>
                  </a:txBody>
                  <a:tcPr/>
                </a:tc>
              </a:tr>
            </a:tbl>
          </a:graphicData>
        </a:graphic>
      </p:graphicFrame>
      <p:sp>
        <p:nvSpPr>
          <p:cNvPr id="3" name="Slide Number Placeholder 2"/>
          <p:cNvSpPr>
            <a:spLocks noGrp="1"/>
          </p:cNvSpPr>
          <p:nvPr>
            <p:ph type="sldNum" sz="quarter" idx="12"/>
          </p:nvPr>
        </p:nvSpPr>
        <p:spPr/>
        <p:txBody>
          <a:bodyPr/>
          <a:lstStyle/>
          <a:p>
            <a:fld id="{CAAAB041-4810-4332-AECF-E5DFFBBEA171}" type="slidenum">
              <a:rPr lang="en-IN" smtClean="0"/>
              <a:t>48</a:t>
            </a:fld>
            <a:endParaRPr lang="en-IN"/>
          </a:p>
        </p:txBody>
      </p:sp>
    </p:spTree>
    <p:extLst>
      <p:ext uri="{BB962C8B-B14F-4D97-AF65-F5344CB8AC3E}">
        <p14:creationId xmlns:p14="http://schemas.microsoft.com/office/powerpoint/2010/main" val="195243285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Analytical calculation of </a:t>
            </a:r>
            <a:r>
              <a:rPr lang="en-US" dirty="0" smtClean="0"/>
              <a:t>HCU for DMU 4</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811356839"/>
              </p:ext>
            </p:extLst>
          </p:nvPr>
        </p:nvGraphicFramePr>
        <p:xfrm>
          <a:off x="838200" y="1825625"/>
          <a:ext cx="10515600" cy="2494280"/>
        </p:xfrm>
        <a:graphic>
          <a:graphicData uri="http://schemas.openxmlformats.org/drawingml/2006/table">
            <a:tbl>
              <a:tblPr firstRow="1" bandRow="1">
                <a:tableStyleId>{5C22544A-7EE6-4342-B048-85BDC9FD1C3A}</a:tableStyleId>
              </a:tblPr>
              <a:tblGrid>
                <a:gridCol w="1581150"/>
                <a:gridCol w="1924050"/>
                <a:gridCol w="1752600"/>
                <a:gridCol w="1752600"/>
                <a:gridCol w="1752600"/>
                <a:gridCol w="1752600"/>
              </a:tblGrid>
              <a:tr h="370840">
                <a:tc>
                  <a:txBody>
                    <a:bodyPr/>
                    <a:lstStyle/>
                    <a:p>
                      <a:endParaRPr lang="en-IN" dirty="0"/>
                    </a:p>
                  </a:txBody>
                  <a:tcPr/>
                </a:tc>
                <a:tc gridSpan="2">
                  <a:txBody>
                    <a:bodyPr/>
                    <a:lstStyle/>
                    <a:p>
                      <a:pPr algn="ctr"/>
                      <a:r>
                        <a:rPr lang="en-US" dirty="0" smtClean="0"/>
                        <a:t>Reference units</a:t>
                      </a:r>
                      <a:endParaRPr lang="en-IN" dirty="0"/>
                    </a:p>
                  </a:txBody>
                  <a:tcPr/>
                </a:tc>
                <a:tc hMerge="1">
                  <a:txBody>
                    <a:bodyPr/>
                    <a:lstStyle/>
                    <a:p>
                      <a:pPr algn="ctr"/>
                      <a:endParaRPr lang="en-IN" dirty="0"/>
                    </a:p>
                  </a:txBody>
                  <a:tcPr/>
                </a:tc>
                <a:tc>
                  <a:txBody>
                    <a:bodyPr/>
                    <a:lstStyle/>
                    <a:p>
                      <a:r>
                        <a:rPr lang="en-US" dirty="0" smtClean="0"/>
                        <a:t>HCU for 1</a:t>
                      </a:r>
                      <a:endParaRPr lang="en-IN" dirty="0"/>
                    </a:p>
                  </a:txBody>
                  <a:tcPr/>
                </a:tc>
                <a:tc>
                  <a:txBody>
                    <a:bodyPr/>
                    <a:lstStyle/>
                    <a:p>
                      <a:r>
                        <a:rPr lang="en-US" dirty="0" smtClean="0"/>
                        <a:t>Actual</a:t>
                      </a:r>
                      <a:r>
                        <a:rPr lang="en-US" baseline="0" dirty="0" smtClean="0"/>
                        <a:t> values</a:t>
                      </a:r>
                      <a:endParaRPr lang="en-IN" dirty="0"/>
                    </a:p>
                  </a:txBody>
                  <a:tcPr/>
                </a:tc>
                <a:tc>
                  <a:txBody>
                    <a:bodyPr/>
                    <a:lstStyle/>
                    <a:p>
                      <a:r>
                        <a:rPr lang="en-US" dirty="0" smtClean="0"/>
                        <a:t>Excess inputs used</a:t>
                      </a:r>
                      <a:endParaRPr lang="en-IN" dirty="0"/>
                    </a:p>
                  </a:txBody>
                  <a:tcPr/>
                </a:tc>
              </a:tr>
              <a:tr h="370840">
                <a:tc>
                  <a:txBody>
                    <a:bodyPr/>
                    <a:lstStyle/>
                    <a:p>
                      <a:endParaRPr lang="en-IN"/>
                    </a:p>
                  </a:txBody>
                  <a:tcPr/>
                </a:tc>
                <a:tc>
                  <a:txBody>
                    <a:bodyPr/>
                    <a:lstStyle/>
                    <a:p>
                      <a:r>
                        <a:rPr lang="en-US" dirty="0" smtClean="0"/>
                        <a:t>2 </a:t>
                      </a:r>
                      <a:r>
                        <a:rPr lang="en-US" dirty="0" smtClean="0">
                          <a:solidFill>
                            <a:srgbClr val="FF0000"/>
                          </a:solidFill>
                        </a:rPr>
                        <a:t>(2,56,000,9)</a:t>
                      </a:r>
                      <a:endParaRPr lang="en-IN" dirty="0">
                        <a:solidFill>
                          <a:srgbClr val="FF0000"/>
                        </a:solidFill>
                      </a:endParaRPr>
                    </a:p>
                  </a:txBody>
                  <a:tcPr/>
                </a:tc>
                <a:tc>
                  <a:txBody>
                    <a:bodyPr/>
                    <a:lstStyle/>
                    <a:p>
                      <a:r>
                        <a:rPr lang="en-US" dirty="0" smtClean="0"/>
                        <a:t>3 </a:t>
                      </a:r>
                      <a:r>
                        <a:rPr lang="en-US" dirty="0" smtClean="0">
                          <a:solidFill>
                            <a:srgbClr val="FF0000"/>
                          </a:solidFill>
                        </a:rPr>
                        <a:t>(5,00,000,</a:t>
                      </a:r>
                      <a:r>
                        <a:rPr lang="en-US" baseline="0" dirty="0" smtClean="0">
                          <a:solidFill>
                            <a:srgbClr val="FF0000"/>
                          </a:solidFill>
                        </a:rPr>
                        <a:t> 7)</a:t>
                      </a:r>
                      <a:endParaRPr lang="en-IN" dirty="0">
                        <a:solidFill>
                          <a:srgbClr val="FF0000"/>
                        </a:solidFill>
                      </a:endParaRPr>
                    </a:p>
                  </a:txBody>
                  <a:tcPr/>
                </a:tc>
                <a:tc>
                  <a:txBody>
                    <a:bodyPr/>
                    <a:lstStyle/>
                    <a:p>
                      <a:endParaRPr lang="en-IN" dirty="0"/>
                    </a:p>
                  </a:txBody>
                  <a:tcPr/>
                </a:tc>
                <a:tc>
                  <a:txBody>
                    <a:bodyPr/>
                    <a:lstStyle/>
                    <a:p>
                      <a:endParaRPr lang="en-IN" dirty="0"/>
                    </a:p>
                  </a:txBody>
                  <a:tcPr/>
                </a:tc>
                <a:tc>
                  <a:txBody>
                    <a:bodyPr/>
                    <a:lstStyle/>
                    <a:p>
                      <a:endParaRPr lang="en-IN" dirty="0"/>
                    </a:p>
                  </a:txBody>
                  <a:tcPr/>
                </a:tc>
              </a:tr>
              <a:tr h="370840">
                <a:tc>
                  <a:txBody>
                    <a:bodyPr/>
                    <a:lstStyle/>
                    <a:p>
                      <a:r>
                        <a:rPr lang="en-US" dirty="0" smtClean="0"/>
                        <a:t>Dual variable</a:t>
                      </a:r>
                      <a:endParaRPr lang="en-IN" dirty="0"/>
                    </a:p>
                  </a:txBody>
                  <a:tcPr/>
                </a:tc>
                <a:tc>
                  <a:txBody>
                    <a:bodyPr/>
                    <a:lstStyle/>
                    <a:p>
                      <a:pPr algn="ctr"/>
                      <a:r>
                        <a:rPr lang="en-US" dirty="0" smtClean="0"/>
                        <a:t>0.705</a:t>
                      </a:r>
                      <a:endParaRPr lang="en-IN" dirty="0"/>
                    </a:p>
                  </a:txBody>
                  <a:tcPr/>
                </a:tc>
                <a:tc>
                  <a:txBody>
                    <a:bodyPr/>
                    <a:lstStyle/>
                    <a:p>
                      <a:pPr algn="ctr"/>
                      <a:r>
                        <a:rPr lang="en-US" dirty="0" smtClean="0"/>
                        <a:t>0.295</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r h="370840">
                <a:tc>
                  <a:txBody>
                    <a:bodyPr/>
                    <a:lstStyle/>
                    <a:p>
                      <a:r>
                        <a:rPr lang="en-US" dirty="0" smtClean="0"/>
                        <a:t>Sales</a:t>
                      </a:r>
                      <a:endParaRPr lang="en-IN" dirty="0"/>
                    </a:p>
                  </a:txBody>
                  <a:tcPr/>
                </a:tc>
                <a:tc gridSpan="2">
                  <a:txBody>
                    <a:bodyPr/>
                    <a:lstStyle/>
                    <a:p>
                      <a:r>
                        <a:rPr lang="en-US" dirty="0" smtClean="0"/>
                        <a:t>10,00,000*0.705   + 10,00,000*0.295</a:t>
                      </a:r>
                      <a:endParaRPr lang="en-IN" dirty="0"/>
                    </a:p>
                  </a:txBody>
                  <a:tcPr/>
                </a:tc>
                <a:tc hMerge="1">
                  <a:txBody>
                    <a:bodyPr/>
                    <a:lstStyle/>
                    <a:p>
                      <a:endParaRPr lang="en-IN" dirty="0"/>
                    </a:p>
                  </a:txBody>
                  <a:tcPr/>
                </a:tc>
                <a:tc>
                  <a:txBody>
                    <a:bodyPr/>
                    <a:lstStyle/>
                    <a:p>
                      <a:pPr algn="ctr"/>
                      <a:r>
                        <a:rPr lang="en-US" dirty="0" smtClean="0"/>
                        <a:t>10,00,000</a:t>
                      </a:r>
                      <a:endParaRPr lang="en-IN" dirty="0"/>
                    </a:p>
                  </a:txBody>
                  <a:tcPr/>
                </a:tc>
                <a:tc>
                  <a:txBody>
                    <a:bodyPr/>
                    <a:lstStyle/>
                    <a:p>
                      <a:pPr algn="ctr"/>
                      <a:r>
                        <a:rPr lang="en-US" dirty="0" smtClean="0"/>
                        <a:t>10,00,000</a:t>
                      </a:r>
                      <a:endParaRPr lang="en-IN" dirty="0"/>
                    </a:p>
                  </a:txBody>
                  <a:tcPr/>
                </a:tc>
                <a:tc>
                  <a:txBody>
                    <a:bodyPr/>
                    <a:lstStyle/>
                    <a:p>
                      <a:pPr algn="ctr"/>
                      <a:r>
                        <a:rPr lang="en-US" dirty="0" smtClean="0"/>
                        <a:t> -</a:t>
                      </a:r>
                      <a:endParaRPr lang="en-IN" dirty="0"/>
                    </a:p>
                  </a:txBody>
                  <a:tcPr/>
                </a:tc>
              </a:tr>
              <a:tr h="370840">
                <a:tc>
                  <a:txBody>
                    <a:bodyPr/>
                    <a:lstStyle/>
                    <a:p>
                      <a:r>
                        <a:rPr lang="en-US" dirty="0" smtClean="0"/>
                        <a:t>Budget</a:t>
                      </a:r>
                      <a:endParaRPr lang="en-IN" dirty="0"/>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2,56,000*0.705     +   5,00,000*0.295</a:t>
                      </a:r>
                      <a:endParaRPr lang="en-IN" dirty="0" smtClean="0"/>
                    </a:p>
                  </a:txBody>
                  <a:tcPr/>
                </a:tc>
                <a:tc hMerge="1">
                  <a:txBody>
                    <a:bodyPr/>
                    <a:lstStyle/>
                    <a:p>
                      <a:endParaRPr lang="en-IN" dirty="0"/>
                    </a:p>
                  </a:txBody>
                  <a:tcPr/>
                </a:tc>
                <a:tc>
                  <a:txBody>
                    <a:bodyPr/>
                    <a:lstStyle/>
                    <a:p>
                      <a:pPr algn="ctr"/>
                      <a:r>
                        <a:rPr lang="en-US" dirty="0" smtClean="0"/>
                        <a:t>3,27,980</a:t>
                      </a:r>
                      <a:endParaRPr lang="en-IN" dirty="0"/>
                    </a:p>
                  </a:txBody>
                  <a:tcPr/>
                </a:tc>
                <a:tc>
                  <a:txBody>
                    <a:bodyPr/>
                    <a:lstStyle/>
                    <a:p>
                      <a:pPr algn="ctr"/>
                      <a:r>
                        <a:rPr lang="en-US" dirty="0" smtClean="0"/>
                        <a:t>3,90,000</a:t>
                      </a:r>
                      <a:endParaRPr lang="en-IN" dirty="0"/>
                    </a:p>
                  </a:txBody>
                  <a:tcPr/>
                </a:tc>
                <a:tc>
                  <a:txBody>
                    <a:bodyPr/>
                    <a:lstStyle/>
                    <a:p>
                      <a:pPr algn="ctr"/>
                      <a:r>
                        <a:rPr lang="en-US" dirty="0" smtClean="0"/>
                        <a:t>62,020</a:t>
                      </a:r>
                      <a:endParaRPr lang="en-IN" dirty="0"/>
                    </a:p>
                  </a:txBody>
                  <a:tcPr/>
                </a:tc>
              </a:tr>
              <a:tr h="370840">
                <a:tc>
                  <a:txBody>
                    <a:bodyPr/>
                    <a:lstStyle/>
                    <a:p>
                      <a:r>
                        <a:rPr lang="en-US" dirty="0" smtClean="0"/>
                        <a:t>Team size</a:t>
                      </a:r>
                      <a:endParaRPr lang="en-IN" dirty="0"/>
                    </a:p>
                  </a:txBody>
                  <a:tcPr/>
                </a:tc>
                <a:tc gridSpan="2">
                  <a:txBody>
                    <a:bodyPr/>
                    <a:lstStyle/>
                    <a:p>
                      <a:r>
                        <a:rPr lang="en-US" dirty="0" smtClean="0"/>
                        <a:t>9*0.705                  +     7*0.295</a:t>
                      </a:r>
                      <a:endParaRPr lang="en-IN" dirty="0"/>
                    </a:p>
                  </a:txBody>
                  <a:tcPr/>
                </a:tc>
                <a:tc hMerge="1">
                  <a:txBody>
                    <a:bodyPr/>
                    <a:lstStyle/>
                    <a:p>
                      <a:endParaRPr lang="en-IN" dirty="0"/>
                    </a:p>
                  </a:txBody>
                  <a:tcPr/>
                </a:tc>
                <a:tc>
                  <a:txBody>
                    <a:bodyPr/>
                    <a:lstStyle/>
                    <a:p>
                      <a:pPr algn="ctr"/>
                      <a:r>
                        <a:rPr lang="en-US" dirty="0" smtClean="0"/>
                        <a:t>8.41</a:t>
                      </a:r>
                      <a:endParaRPr lang="en-IN" dirty="0"/>
                    </a:p>
                  </a:txBody>
                  <a:tcPr/>
                </a:tc>
                <a:tc>
                  <a:txBody>
                    <a:bodyPr/>
                    <a:lstStyle/>
                    <a:p>
                      <a:pPr algn="ctr"/>
                      <a:r>
                        <a:rPr lang="en-US" dirty="0" smtClean="0"/>
                        <a:t>10</a:t>
                      </a:r>
                      <a:endParaRPr lang="en-IN" dirty="0"/>
                    </a:p>
                  </a:txBody>
                  <a:tcPr/>
                </a:tc>
                <a:tc>
                  <a:txBody>
                    <a:bodyPr/>
                    <a:lstStyle/>
                    <a:p>
                      <a:pPr algn="ctr"/>
                      <a:r>
                        <a:rPr lang="en-US" dirty="0" smtClean="0"/>
                        <a:t>1.6</a:t>
                      </a:r>
                      <a:endParaRPr lang="en-IN" dirty="0"/>
                    </a:p>
                  </a:txBody>
                  <a:tcPr/>
                </a:tc>
              </a:tr>
            </a:tbl>
          </a:graphicData>
        </a:graphic>
      </p:graphicFrame>
      <p:sp>
        <p:nvSpPr>
          <p:cNvPr id="3" name="Slide Number Placeholder 2"/>
          <p:cNvSpPr>
            <a:spLocks noGrp="1"/>
          </p:cNvSpPr>
          <p:nvPr>
            <p:ph type="sldNum" sz="quarter" idx="12"/>
          </p:nvPr>
        </p:nvSpPr>
        <p:spPr/>
        <p:txBody>
          <a:bodyPr/>
          <a:lstStyle/>
          <a:p>
            <a:fld id="{CAAAB041-4810-4332-AECF-E5DFFBBEA171}" type="slidenum">
              <a:rPr lang="en-IN" smtClean="0"/>
              <a:t>49</a:t>
            </a:fld>
            <a:endParaRPr lang="en-IN"/>
          </a:p>
        </p:txBody>
      </p:sp>
    </p:spTree>
    <p:extLst>
      <p:ext uri="{BB962C8B-B14F-4D97-AF65-F5344CB8AC3E}">
        <p14:creationId xmlns:p14="http://schemas.microsoft.com/office/powerpoint/2010/main" val="3801830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Immediate questions</a:t>
            </a:r>
            <a:endParaRPr lang="en-IN" dirty="0"/>
          </a:p>
        </p:txBody>
      </p:sp>
      <p:sp>
        <p:nvSpPr>
          <p:cNvPr id="3" name="Content Placeholder 2"/>
          <p:cNvSpPr>
            <a:spLocks noGrp="1"/>
          </p:cNvSpPr>
          <p:nvPr>
            <p:ph idx="1"/>
          </p:nvPr>
        </p:nvSpPr>
        <p:spPr/>
        <p:txBody>
          <a:bodyPr/>
          <a:lstStyle/>
          <a:p>
            <a:r>
              <a:rPr lang="en-US" dirty="0"/>
              <a:t>How does the </a:t>
            </a:r>
            <a:r>
              <a:rPr lang="en-US" dirty="0">
                <a:solidFill>
                  <a:srgbClr val="FF0000"/>
                </a:solidFill>
              </a:rPr>
              <a:t>ratio of input to output</a:t>
            </a:r>
            <a:r>
              <a:rPr lang="en-US" dirty="0"/>
              <a:t> work in presence of </a:t>
            </a:r>
            <a:r>
              <a:rPr lang="en-US" dirty="0">
                <a:solidFill>
                  <a:srgbClr val="FF0000"/>
                </a:solidFill>
              </a:rPr>
              <a:t>several inputs and several outputs</a:t>
            </a:r>
            <a:r>
              <a:rPr lang="en-US" dirty="0"/>
              <a:t>? </a:t>
            </a:r>
          </a:p>
          <a:p>
            <a:r>
              <a:rPr lang="en-US" dirty="0"/>
              <a:t>How do </a:t>
            </a:r>
            <a:r>
              <a:rPr lang="en-US" dirty="0" smtClean="0"/>
              <a:t>we, then, </a:t>
            </a:r>
            <a:r>
              <a:rPr lang="en-US" dirty="0">
                <a:solidFill>
                  <a:srgbClr val="FF0000"/>
                </a:solidFill>
              </a:rPr>
              <a:t>calculate the productive efficiency</a:t>
            </a:r>
            <a:r>
              <a:rPr lang="en-US" dirty="0"/>
              <a:t> of an economic unit? </a:t>
            </a:r>
          </a:p>
          <a:p>
            <a:r>
              <a:rPr lang="en-US" dirty="0"/>
              <a:t>More importantly, how do we </a:t>
            </a:r>
            <a:r>
              <a:rPr lang="en-US" dirty="0">
                <a:solidFill>
                  <a:srgbClr val="FF0000"/>
                </a:solidFill>
              </a:rPr>
              <a:t>compare</a:t>
            </a:r>
            <a:r>
              <a:rPr lang="en-US" dirty="0"/>
              <a:t> several economic units on their efficiency? </a:t>
            </a:r>
          </a:p>
          <a:p>
            <a:r>
              <a:rPr lang="en-US" dirty="0"/>
              <a:t>If </a:t>
            </a:r>
            <a:r>
              <a:rPr lang="en-US" dirty="0" smtClean="0"/>
              <a:t>an </a:t>
            </a:r>
            <a:r>
              <a:rPr lang="en-US" dirty="0"/>
              <a:t>economic unit turns out to be </a:t>
            </a:r>
            <a:r>
              <a:rPr lang="en-US" dirty="0">
                <a:solidFill>
                  <a:srgbClr val="FF0000"/>
                </a:solidFill>
              </a:rPr>
              <a:t>inefficient</a:t>
            </a:r>
            <a:r>
              <a:rPr lang="en-US" dirty="0"/>
              <a:t>, how can they become efficient? </a:t>
            </a:r>
            <a:endParaRPr lang="en-IN" dirty="0"/>
          </a:p>
        </p:txBody>
      </p:sp>
      <p:sp>
        <p:nvSpPr>
          <p:cNvPr id="4" name="Slide Number Placeholder 3"/>
          <p:cNvSpPr>
            <a:spLocks noGrp="1"/>
          </p:cNvSpPr>
          <p:nvPr>
            <p:ph type="sldNum" sz="quarter" idx="12"/>
          </p:nvPr>
        </p:nvSpPr>
        <p:spPr/>
        <p:txBody>
          <a:bodyPr/>
          <a:lstStyle/>
          <a:p>
            <a:fld id="{CAAAB041-4810-4332-AECF-E5DFFBBEA171}" type="slidenum">
              <a:rPr lang="en-IN" smtClean="0"/>
              <a:t>5</a:t>
            </a:fld>
            <a:endParaRPr lang="en-IN"/>
          </a:p>
        </p:txBody>
      </p:sp>
    </p:spTree>
    <p:extLst>
      <p:ext uri="{BB962C8B-B14F-4D97-AF65-F5344CB8AC3E}">
        <p14:creationId xmlns:p14="http://schemas.microsoft.com/office/powerpoint/2010/main" val="1324133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Inefficient </a:t>
            </a:r>
            <a:r>
              <a:rPr lang="en-US" dirty="0" smtClean="0"/>
              <a:t>DMU’s</a:t>
            </a:r>
            <a:endParaRPr lang="en-IN" dirty="0"/>
          </a:p>
        </p:txBody>
      </p:sp>
      <p:sp>
        <p:nvSpPr>
          <p:cNvPr id="3" name="Content Placeholder 2"/>
          <p:cNvSpPr>
            <a:spLocks noGrp="1"/>
          </p:cNvSpPr>
          <p:nvPr>
            <p:ph idx="1"/>
          </p:nvPr>
        </p:nvSpPr>
        <p:spPr/>
        <p:txBody>
          <a:bodyPr/>
          <a:lstStyle/>
          <a:p>
            <a:r>
              <a:rPr lang="en-US" dirty="0" smtClean="0"/>
              <a:t>Let us consider the two-output, one-input example. </a:t>
            </a:r>
            <a:endParaRPr lang="en-IN" dirty="0"/>
          </a:p>
        </p:txBody>
      </p:sp>
      <p:sp>
        <p:nvSpPr>
          <p:cNvPr id="4" name="Slide Number Placeholder 3"/>
          <p:cNvSpPr>
            <a:spLocks noGrp="1"/>
          </p:cNvSpPr>
          <p:nvPr>
            <p:ph type="sldNum" sz="quarter" idx="12"/>
          </p:nvPr>
        </p:nvSpPr>
        <p:spPr/>
        <p:txBody>
          <a:bodyPr/>
          <a:lstStyle/>
          <a:p>
            <a:fld id="{CAAAB041-4810-4332-AECF-E5DFFBBEA171}" type="slidenum">
              <a:rPr lang="en-IN" smtClean="0"/>
              <a:t>50</a:t>
            </a:fld>
            <a:endParaRPr lang="en-IN"/>
          </a:p>
        </p:txBody>
      </p:sp>
      <p:pic>
        <p:nvPicPr>
          <p:cNvPr id="6"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1966" y="2487422"/>
            <a:ext cx="6706183" cy="3987921"/>
          </a:xfrm>
          <a:prstGeom prst="rect">
            <a:avLst/>
          </a:prstGeom>
        </p:spPr>
      </p:pic>
    </p:spTree>
    <p:extLst>
      <p:ext uri="{BB962C8B-B14F-4D97-AF65-F5344CB8AC3E}">
        <p14:creationId xmlns:p14="http://schemas.microsoft.com/office/powerpoint/2010/main" val="337173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Two-output example</a:t>
            </a:r>
            <a:endParaRPr lang="en-IN" dirty="0"/>
          </a:p>
        </p:txBody>
      </p:sp>
      <p:sp>
        <p:nvSpPr>
          <p:cNvPr id="3" name="Content Placeholder 2"/>
          <p:cNvSpPr>
            <a:spLocks noGrp="1"/>
          </p:cNvSpPr>
          <p:nvPr>
            <p:ph idx="1"/>
          </p:nvPr>
        </p:nvSpPr>
        <p:spPr/>
        <p:txBody>
          <a:bodyPr/>
          <a:lstStyle/>
          <a:p>
            <a:r>
              <a:rPr lang="en-US" dirty="0" smtClean="0"/>
              <a:t>DMU’s 1 and 2 are inefficient. </a:t>
            </a:r>
          </a:p>
          <a:p>
            <a:r>
              <a:rPr lang="en-US" dirty="0" smtClean="0"/>
              <a:t>These DMU’s need to move towards the frontier.</a:t>
            </a:r>
          </a:p>
          <a:p>
            <a:r>
              <a:rPr lang="en-US" dirty="0" smtClean="0"/>
              <a:t>When they hit the frontier, that point is called “Hypothetical Composite Unit (HCU)”. </a:t>
            </a:r>
          </a:p>
          <a:p>
            <a:r>
              <a:rPr lang="en-US" dirty="0" smtClean="0"/>
              <a:t>For a 2D graph, easy to find the coordinates of the HCU. </a:t>
            </a:r>
            <a:endParaRPr lang="en-IN" dirty="0"/>
          </a:p>
        </p:txBody>
      </p:sp>
      <p:sp>
        <p:nvSpPr>
          <p:cNvPr id="4" name="Slide Number Placeholder 3"/>
          <p:cNvSpPr>
            <a:spLocks noGrp="1"/>
          </p:cNvSpPr>
          <p:nvPr>
            <p:ph type="sldNum" sz="quarter" idx="12"/>
          </p:nvPr>
        </p:nvSpPr>
        <p:spPr/>
        <p:txBody>
          <a:bodyPr/>
          <a:lstStyle/>
          <a:p>
            <a:fld id="{CAAAB041-4810-4332-AECF-E5DFFBBEA171}" type="slidenum">
              <a:rPr lang="en-IN" smtClean="0"/>
              <a:t>51</a:t>
            </a:fld>
            <a:endParaRPr lang="en-IN"/>
          </a:p>
        </p:txBody>
      </p:sp>
    </p:spTree>
    <p:extLst>
      <p:ext uri="{BB962C8B-B14F-4D97-AF65-F5344CB8AC3E}">
        <p14:creationId xmlns:p14="http://schemas.microsoft.com/office/powerpoint/2010/main" val="2861952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Two-output example</a:t>
            </a:r>
            <a:endParaRPr lang="en-IN" dirty="0"/>
          </a:p>
        </p:txBody>
      </p:sp>
      <p:sp>
        <p:nvSpPr>
          <p:cNvPr id="3" name="Slide Number Placeholder 2"/>
          <p:cNvSpPr>
            <a:spLocks noGrp="1"/>
          </p:cNvSpPr>
          <p:nvPr>
            <p:ph type="sldNum" sz="quarter" idx="12"/>
          </p:nvPr>
        </p:nvSpPr>
        <p:spPr/>
        <p:txBody>
          <a:bodyPr/>
          <a:lstStyle/>
          <a:p>
            <a:fld id="{CAAAB041-4810-4332-AECF-E5DFFBBEA171}" type="slidenum">
              <a:rPr lang="en-IN" smtClean="0"/>
              <a:t>52</a:t>
            </a:fld>
            <a:endParaRPr lang="en-IN"/>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1171" y="1851741"/>
            <a:ext cx="7432804" cy="4523904"/>
          </a:xfrm>
        </p:spPr>
      </p:pic>
    </p:spTree>
    <p:extLst>
      <p:ext uri="{BB962C8B-B14F-4D97-AF65-F5344CB8AC3E}">
        <p14:creationId xmlns:p14="http://schemas.microsoft.com/office/powerpoint/2010/main" val="320443062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Graphical calculation of HCU</a:t>
            </a:r>
            <a:endParaRPr lang="en-IN" dirty="0"/>
          </a:p>
        </p:txBody>
      </p:sp>
      <p:sp>
        <p:nvSpPr>
          <p:cNvPr id="3" name="Content Placeholder 2"/>
          <p:cNvSpPr>
            <a:spLocks noGrp="1"/>
          </p:cNvSpPr>
          <p:nvPr>
            <p:ph idx="1"/>
          </p:nvPr>
        </p:nvSpPr>
        <p:spPr/>
        <p:txBody>
          <a:bodyPr>
            <a:normAutofit/>
          </a:bodyPr>
          <a:lstStyle/>
          <a:p>
            <a:r>
              <a:rPr lang="en-US" dirty="0"/>
              <a:t>Coordinates of </a:t>
            </a:r>
            <a:r>
              <a:rPr lang="en-US" dirty="0">
                <a:solidFill>
                  <a:srgbClr val="FF0000"/>
                </a:solidFill>
              </a:rPr>
              <a:t>DMU 1 </a:t>
            </a:r>
            <a:r>
              <a:rPr lang="en-US" dirty="0"/>
              <a:t>are</a:t>
            </a:r>
            <a:r>
              <a:rPr lang="en-US" dirty="0">
                <a:solidFill>
                  <a:srgbClr val="FF0000"/>
                </a:solidFill>
              </a:rPr>
              <a:t> </a:t>
            </a:r>
            <a:r>
              <a:rPr lang="en-US" dirty="0" smtClean="0">
                <a:solidFill>
                  <a:srgbClr val="FF0000"/>
                </a:solidFill>
              </a:rPr>
              <a:t>(11,10,000</a:t>
            </a:r>
            <a:r>
              <a:rPr lang="en-US" dirty="0">
                <a:solidFill>
                  <a:srgbClr val="FF0000"/>
                </a:solidFill>
              </a:rPr>
              <a:t>, </a:t>
            </a:r>
            <a:r>
              <a:rPr lang="en-US" dirty="0" smtClean="0">
                <a:solidFill>
                  <a:srgbClr val="FF0000"/>
                </a:solidFill>
              </a:rPr>
              <a:t>15)</a:t>
            </a:r>
            <a:r>
              <a:rPr lang="en-US" dirty="0" smtClean="0"/>
              <a:t>. With a budget of INR 2,00,000, the DMU 1 generates a sales of INR 11,10,000 and number of sales leads of 15. </a:t>
            </a:r>
          </a:p>
          <a:p>
            <a:r>
              <a:rPr lang="en-US" dirty="0" smtClean="0"/>
              <a:t>The HCU is created as a combination of two efficient units as reference. </a:t>
            </a:r>
          </a:p>
          <a:p>
            <a:r>
              <a:rPr lang="en-US" dirty="0" smtClean="0"/>
              <a:t>For inefficient </a:t>
            </a:r>
            <a:r>
              <a:rPr lang="en-US" dirty="0" smtClean="0">
                <a:solidFill>
                  <a:srgbClr val="FF0000"/>
                </a:solidFill>
              </a:rPr>
              <a:t>DMU 1, DMUs </a:t>
            </a:r>
            <a:r>
              <a:rPr lang="en-US" dirty="0">
                <a:solidFill>
                  <a:srgbClr val="FF0000"/>
                </a:solidFill>
              </a:rPr>
              <a:t>4</a:t>
            </a:r>
            <a:r>
              <a:rPr lang="en-US" dirty="0" smtClean="0">
                <a:solidFill>
                  <a:srgbClr val="FF0000"/>
                </a:solidFill>
              </a:rPr>
              <a:t> and 5 are the reference</a:t>
            </a:r>
            <a:r>
              <a:rPr lang="en-US" dirty="0" smtClean="0"/>
              <a:t>. </a:t>
            </a:r>
          </a:p>
          <a:p>
            <a:r>
              <a:rPr lang="en-US" dirty="0" smtClean="0"/>
              <a:t>From simple geometry, we can find the </a:t>
            </a:r>
            <a:r>
              <a:rPr lang="en-US" dirty="0" smtClean="0">
                <a:solidFill>
                  <a:srgbClr val="FF0000"/>
                </a:solidFill>
              </a:rPr>
              <a:t>HCU for 1 to be (16,26,000, 21.97)</a:t>
            </a:r>
            <a:r>
              <a:rPr lang="en-US" dirty="0" smtClean="0"/>
              <a:t>.</a:t>
            </a:r>
          </a:p>
          <a:p>
            <a:r>
              <a:rPr lang="en-US" dirty="0" smtClean="0">
                <a:solidFill>
                  <a:srgbClr val="FF0000"/>
                </a:solidFill>
              </a:rPr>
              <a:t>Conclusion</a:t>
            </a:r>
            <a:r>
              <a:rPr lang="en-US" dirty="0" smtClean="0"/>
              <a:t>: For the DMU 1 to be called efficient, it needs to increase its output: current sales of INR 11,10,000 needs to be increased to INR 16,26,000; and number of sales leads needs to go up from 15 to 21.97. </a:t>
            </a:r>
            <a:endParaRPr lang="en-IN" dirty="0"/>
          </a:p>
        </p:txBody>
      </p:sp>
      <p:sp>
        <p:nvSpPr>
          <p:cNvPr id="4" name="Slide Number Placeholder 3"/>
          <p:cNvSpPr>
            <a:spLocks noGrp="1"/>
          </p:cNvSpPr>
          <p:nvPr>
            <p:ph type="sldNum" sz="quarter" idx="12"/>
          </p:nvPr>
        </p:nvSpPr>
        <p:spPr/>
        <p:txBody>
          <a:bodyPr/>
          <a:lstStyle/>
          <a:p>
            <a:fld id="{CAAAB041-4810-4332-AECF-E5DFFBBEA171}" type="slidenum">
              <a:rPr lang="en-IN" smtClean="0"/>
              <a:t>53</a:t>
            </a:fld>
            <a:endParaRPr lang="en-IN"/>
          </a:p>
        </p:txBody>
      </p:sp>
    </p:spTree>
    <p:extLst>
      <p:ext uri="{BB962C8B-B14F-4D97-AF65-F5344CB8AC3E}">
        <p14:creationId xmlns:p14="http://schemas.microsoft.com/office/powerpoint/2010/main" val="2048286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Analytical calculation of HCU</a:t>
            </a:r>
            <a:endParaRPr lang="en-IN" dirty="0"/>
          </a:p>
        </p:txBody>
      </p:sp>
      <p:sp>
        <p:nvSpPr>
          <p:cNvPr id="3" name="Content Placeholder 2"/>
          <p:cNvSpPr>
            <a:spLocks noGrp="1"/>
          </p:cNvSpPr>
          <p:nvPr>
            <p:ph idx="1"/>
          </p:nvPr>
        </p:nvSpPr>
        <p:spPr/>
        <p:txBody>
          <a:bodyPr/>
          <a:lstStyle/>
          <a:p>
            <a:r>
              <a:rPr lang="en-US" dirty="0" smtClean="0"/>
              <a:t>From the solution of the optimization problem for DMU 1, we find that the efficiency is 0.682 (inefficient!). </a:t>
            </a:r>
          </a:p>
          <a:p>
            <a:r>
              <a:rPr lang="en-US" dirty="0" smtClean="0"/>
              <a:t>From the sensitivity report in Excel, we find that the dual variable values are 0.449 and 0.233, and these are from DMU 4 and 5, respectively.  </a:t>
            </a:r>
          </a:p>
          <a:p>
            <a:r>
              <a:rPr lang="en-US" dirty="0" smtClean="0"/>
              <a:t>However, the dual variables don’t add up to 1! (as they did in case of two-input example.)</a:t>
            </a:r>
          </a:p>
          <a:p>
            <a:r>
              <a:rPr lang="en-US" dirty="0" smtClean="0"/>
              <a:t>To achieve that, we divide the shadow prices with the efficiency value and get the final weights to be 0.658 and 0.342 for the reference DMU’s 4 and 5 respectively.  </a:t>
            </a:r>
            <a:endParaRPr lang="en-IN" dirty="0"/>
          </a:p>
        </p:txBody>
      </p:sp>
      <p:sp>
        <p:nvSpPr>
          <p:cNvPr id="4" name="Slide Number Placeholder 3"/>
          <p:cNvSpPr>
            <a:spLocks noGrp="1"/>
          </p:cNvSpPr>
          <p:nvPr>
            <p:ph type="sldNum" sz="quarter" idx="12"/>
          </p:nvPr>
        </p:nvSpPr>
        <p:spPr/>
        <p:txBody>
          <a:bodyPr/>
          <a:lstStyle/>
          <a:p>
            <a:fld id="{CAAAB041-4810-4332-AECF-E5DFFBBEA171}" type="slidenum">
              <a:rPr lang="en-IN" smtClean="0"/>
              <a:t>54</a:t>
            </a:fld>
            <a:endParaRPr lang="en-IN"/>
          </a:p>
        </p:txBody>
      </p:sp>
    </p:spTree>
    <p:extLst>
      <p:ext uri="{BB962C8B-B14F-4D97-AF65-F5344CB8AC3E}">
        <p14:creationId xmlns:p14="http://schemas.microsoft.com/office/powerpoint/2010/main" val="2205894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Analytical calculation of </a:t>
            </a:r>
            <a:r>
              <a:rPr lang="en-US" dirty="0" smtClean="0"/>
              <a:t>HCU for DMU 1</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58773431"/>
              </p:ext>
            </p:extLst>
          </p:nvPr>
        </p:nvGraphicFramePr>
        <p:xfrm>
          <a:off x="838200" y="1825625"/>
          <a:ext cx="10515600" cy="2494280"/>
        </p:xfrm>
        <a:graphic>
          <a:graphicData uri="http://schemas.openxmlformats.org/drawingml/2006/table">
            <a:tbl>
              <a:tblPr firstRow="1" bandRow="1">
                <a:tableStyleId>{5C22544A-7EE6-4342-B048-85BDC9FD1C3A}</a:tableStyleId>
              </a:tblPr>
              <a:tblGrid>
                <a:gridCol w="1543050"/>
                <a:gridCol w="1962150"/>
                <a:gridCol w="1819275"/>
                <a:gridCol w="1685925"/>
                <a:gridCol w="1447800"/>
                <a:gridCol w="2057400"/>
              </a:tblGrid>
              <a:tr h="370840">
                <a:tc>
                  <a:txBody>
                    <a:bodyPr/>
                    <a:lstStyle/>
                    <a:p>
                      <a:endParaRPr lang="en-IN" dirty="0"/>
                    </a:p>
                  </a:txBody>
                  <a:tcPr/>
                </a:tc>
                <a:tc gridSpan="2">
                  <a:txBody>
                    <a:bodyPr/>
                    <a:lstStyle/>
                    <a:p>
                      <a:pPr algn="ctr"/>
                      <a:r>
                        <a:rPr lang="en-US" dirty="0" smtClean="0"/>
                        <a:t>Reference units</a:t>
                      </a:r>
                      <a:endParaRPr lang="en-IN" dirty="0"/>
                    </a:p>
                  </a:txBody>
                  <a:tcPr/>
                </a:tc>
                <a:tc hMerge="1">
                  <a:txBody>
                    <a:bodyPr/>
                    <a:lstStyle/>
                    <a:p>
                      <a:pPr algn="ctr"/>
                      <a:endParaRPr lang="en-IN" dirty="0"/>
                    </a:p>
                  </a:txBody>
                  <a:tcPr/>
                </a:tc>
                <a:tc>
                  <a:txBody>
                    <a:bodyPr/>
                    <a:lstStyle/>
                    <a:p>
                      <a:r>
                        <a:rPr lang="en-US" dirty="0" smtClean="0"/>
                        <a:t>HCU for 1</a:t>
                      </a:r>
                      <a:endParaRPr lang="en-IN" dirty="0"/>
                    </a:p>
                  </a:txBody>
                  <a:tcPr/>
                </a:tc>
                <a:tc>
                  <a:txBody>
                    <a:bodyPr/>
                    <a:lstStyle/>
                    <a:p>
                      <a:r>
                        <a:rPr lang="en-US" dirty="0" smtClean="0"/>
                        <a:t>Actual</a:t>
                      </a:r>
                      <a:r>
                        <a:rPr lang="en-US" baseline="0" dirty="0" smtClean="0"/>
                        <a:t> values</a:t>
                      </a:r>
                      <a:endParaRPr lang="en-IN" dirty="0"/>
                    </a:p>
                  </a:txBody>
                  <a:tcPr/>
                </a:tc>
                <a:tc>
                  <a:txBody>
                    <a:bodyPr/>
                    <a:lstStyle/>
                    <a:p>
                      <a:r>
                        <a:rPr lang="en-US" dirty="0" smtClean="0"/>
                        <a:t>Need to increase output by</a:t>
                      </a:r>
                      <a:endParaRPr lang="en-IN" dirty="0"/>
                    </a:p>
                  </a:txBody>
                  <a:tcPr/>
                </a:tc>
              </a:tr>
              <a:tr h="370840">
                <a:tc>
                  <a:txBody>
                    <a:bodyPr/>
                    <a:lstStyle/>
                    <a:p>
                      <a:endParaRPr lang="en-IN"/>
                    </a:p>
                  </a:txBody>
                  <a:tcPr/>
                </a:tc>
                <a:tc>
                  <a:txBody>
                    <a:bodyPr/>
                    <a:lstStyle/>
                    <a:p>
                      <a:r>
                        <a:rPr lang="en-US" dirty="0" smtClean="0"/>
                        <a:t>4 </a:t>
                      </a:r>
                      <a:r>
                        <a:rPr lang="en-US" dirty="0" smtClean="0">
                          <a:solidFill>
                            <a:srgbClr val="FF0000"/>
                          </a:solidFill>
                        </a:rPr>
                        <a:t>(12,24,000,23)</a:t>
                      </a:r>
                      <a:endParaRPr lang="en-IN" dirty="0">
                        <a:solidFill>
                          <a:srgbClr val="FF0000"/>
                        </a:solidFill>
                      </a:endParaRPr>
                    </a:p>
                  </a:txBody>
                  <a:tcPr/>
                </a:tc>
                <a:tc>
                  <a:txBody>
                    <a:bodyPr/>
                    <a:lstStyle/>
                    <a:p>
                      <a:r>
                        <a:rPr lang="en-US" dirty="0" smtClean="0"/>
                        <a:t>5 </a:t>
                      </a:r>
                      <a:r>
                        <a:rPr lang="en-US" dirty="0" smtClean="0">
                          <a:solidFill>
                            <a:srgbClr val="FF0000"/>
                          </a:solidFill>
                        </a:rPr>
                        <a:t>(24,00,000,</a:t>
                      </a:r>
                      <a:r>
                        <a:rPr lang="en-US" baseline="0" dirty="0" smtClean="0">
                          <a:solidFill>
                            <a:srgbClr val="FF0000"/>
                          </a:solidFill>
                        </a:rPr>
                        <a:t> 20)</a:t>
                      </a:r>
                      <a:endParaRPr lang="en-IN" dirty="0">
                        <a:solidFill>
                          <a:srgbClr val="FF0000"/>
                        </a:solidFill>
                      </a:endParaRPr>
                    </a:p>
                  </a:txBody>
                  <a:tcPr/>
                </a:tc>
                <a:tc>
                  <a:txBody>
                    <a:bodyPr/>
                    <a:lstStyle/>
                    <a:p>
                      <a:endParaRPr lang="en-IN" dirty="0"/>
                    </a:p>
                  </a:txBody>
                  <a:tcPr/>
                </a:tc>
                <a:tc>
                  <a:txBody>
                    <a:bodyPr/>
                    <a:lstStyle/>
                    <a:p>
                      <a:endParaRPr lang="en-IN" dirty="0"/>
                    </a:p>
                  </a:txBody>
                  <a:tcPr/>
                </a:tc>
                <a:tc>
                  <a:txBody>
                    <a:bodyPr/>
                    <a:lstStyle/>
                    <a:p>
                      <a:endParaRPr lang="en-IN" dirty="0"/>
                    </a:p>
                  </a:txBody>
                  <a:tcPr/>
                </a:tc>
              </a:tr>
              <a:tr h="370840">
                <a:tc>
                  <a:txBody>
                    <a:bodyPr/>
                    <a:lstStyle/>
                    <a:p>
                      <a:r>
                        <a:rPr lang="en-US" dirty="0" smtClean="0"/>
                        <a:t>Dual variable</a:t>
                      </a:r>
                      <a:endParaRPr lang="en-IN" dirty="0"/>
                    </a:p>
                  </a:txBody>
                  <a:tcPr/>
                </a:tc>
                <a:tc>
                  <a:txBody>
                    <a:bodyPr/>
                    <a:lstStyle/>
                    <a:p>
                      <a:pPr algn="ctr"/>
                      <a:r>
                        <a:rPr lang="en-US" dirty="0" smtClean="0">
                          <a:solidFill>
                            <a:schemeClr val="accent2">
                              <a:lumMod val="75000"/>
                            </a:schemeClr>
                          </a:solidFill>
                        </a:rPr>
                        <a:t>0.658</a:t>
                      </a:r>
                      <a:endParaRPr lang="en-IN" dirty="0">
                        <a:solidFill>
                          <a:schemeClr val="accent2">
                            <a:lumMod val="75000"/>
                          </a:schemeClr>
                        </a:solidFill>
                      </a:endParaRPr>
                    </a:p>
                  </a:txBody>
                  <a:tcPr/>
                </a:tc>
                <a:tc>
                  <a:txBody>
                    <a:bodyPr/>
                    <a:lstStyle/>
                    <a:p>
                      <a:pPr algn="ctr"/>
                      <a:r>
                        <a:rPr lang="en-US" dirty="0" smtClean="0">
                          <a:solidFill>
                            <a:schemeClr val="accent2">
                              <a:lumMod val="75000"/>
                            </a:schemeClr>
                          </a:solidFill>
                        </a:rPr>
                        <a:t>0.342</a:t>
                      </a:r>
                      <a:endParaRPr lang="en-IN" dirty="0">
                        <a:solidFill>
                          <a:schemeClr val="accent2">
                            <a:lumMod val="75000"/>
                          </a:schemeClr>
                        </a:solidFill>
                      </a:endParaRPr>
                    </a:p>
                  </a:txBody>
                  <a:tcPr/>
                </a:tc>
                <a:tc>
                  <a:txBody>
                    <a:bodyPr/>
                    <a:lstStyle/>
                    <a:p>
                      <a:endParaRPr lang="en-IN" dirty="0"/>
                    </a:p>
                  </a:txBody>
                  <a:tcPr/>
                </a:tc>
                <a:tc>
                  <a:txBody>
                    <a:bodyPr/>
                    <a:lstStyle/>
                    <a:p>
                      <a:endParaRPr lang="en-IN" dirty="0"/>
                    </a:p>
                  </a:txBody>
                  <a:tcPr/>
                </a:tc>
                <a:tc>
                  <a:txBody>
                    <a:bodyPr/>
                    <a:lstStyle/>
                    <a:p>
                      <a:endParaRPr lang="en-IN" dirty="0"/>
                    </a:p>
                  </a:txBody>
                  <a:tcPr/>
                </a:tc>
              </a:tr>
              <a:tr h="370840">
                <a:tc>
                  <a:txBody>
                    <a:bodyPr/>
                    <a:lstStyle/>
                    <a:p>
                      <a:r>
                        <a:rPr lang="en-US" dirty="0" smtClean="0"/>
                        <a:t>Budget</a:t>
                      </a:r>
                      <a:endParaRPr lang="en-IN" dirty="0"/>
                    </a:p>
                  </a:txBody>
                  <a:tcPr/>
                </a:tc>
                <a:tc gridSpan="2">
                  <a:txBody>
                    <a:bodyPr/>
                    <a:lstStyle/>
                    <a:p>
                      <a:r>
                        <a:rPr lang="en-US" dirty="0" smtClean="0"/>
                        <a:t>2,00,000*</a:t>
                      </a:r>
                      <a:r>
                        <a:rPr lang="en-US" dirty="0" smtClean="0">
                          <a:solidFill>
                            <a:schemeClr val="accent2">
                              <a:lumMod val="75000"/>
                            </a:schemeClr>
                          </a:solidFill>
                        </a:rPr>
                        <a:t>0.658      </a:t>
                      </a:r>
                      <a:r>
                        <a:rPr lang="en-US" dirty="0" smtClean="0"/>
                        <a:t>+  2,00,000*</a:t>
                      </a:r>
                      <a:r>
                        <a:rPr lang="en-US" dirty="0" smtClean="0">
                          <a:solidFill>
                            <a:schemeClr val="accent2">
                              <a:lumMod val="75000"/>
                            </a:schemeClr>
                          </a:solidFill>
                        </a:rPr>
                        <a:t>0.658</a:t>
                      </a:r>
                      <a:endParaRPr lang="en-IN" dirty="0"/>
                    </a:p>
                  </a:txBody>
                  <a:tcPr/>
                </a:tc>
                <a:tc hMerge="1">
                  <a:txBody>
                    <a:bodyPr/>
                    <a:lstStyle/>
                    <a:p>
                      <a:endParaRPr lang="en-IN" dirty="0"/>
                    </a:p>
                  </a:txBody>
                  <a:tcPr/>
                </a:tc>
                <a:tc>
                  <a:txBody>
                    <a:bodyPr/>
                    <a:lstStyle/>
                    <a:p>
                      <a:pPr algn="ctr"/>
                      <a:r>
                        <a:rPr lang="en-US" dirty="0" smtClean="0"/>
                        <a:t>2,00,000</a:t>
                      </a:r>
                      <a:endParaRPr lang="en-IN" dirty="0"/>
                    </a:p>
                  </a:txBody>
                  <a:tcPr/>
                </a:tc>
                <a:tc>
                  <a:txBody>
                    <a:bodyPr/>
                    <a:lstStyle/>
                    <a:p>
                      <a:pPr algn="ctr"/>
                      <a:r>
                        <a:rPr lang="en-US" dirty="0" smtClean="0"/>
                        <a:t>2,00,000</a:t>
                      </a:r>
                      <a:endParaRPr lang="en-IN" dirty="0"/>
                    </a:p>
                  </a:txBody>
                  <a:tcPr/>
                </a:tc>
                <a:tc>
                  <a:txBody>
                    <a:bodyPr/>
                    <a:lstStyle/>
                    <a:p>
                      <a:pPr algn="ctr"/>
                      <a:r>
                        <a:rPr lang="en-US" dirty="0" smtClean="0"/>
                        <a:t> -</a:t>
                      </a:r>
                      <a:endParaRPr lang="en-IN" dirty="0"/>
                    </a:p>
                  </a:txBody>
                  <a:tcPr/>
                </a:tc>
              </a:tr>
              <a:tr h="370840">
                <a:tc>
                  <a:txBody>
                    <a:bodyPr/>
                    <a:lstStyle/>
                    <a:p>
                      <a:r>
                        <a:rPr lang="en-US" dirty="0" smtClean="0"/>
                        <a:t>Sales</a:t>
                      </a:r>
                      <a:endParaRPr lang="en-IN" dirty="0"/>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12,24,000*</a:t>
                      </a:r>
                      <a:r>
                        <a:rPr lang="en-US" dirty="0" smtClean="0">
                          <a:solidFill>
                            <a:schemeClr val="accent2">
                              <a:lumMod val="75000"/>
                            </a:schemeClr>
                          </a:solidFill>
                        </a:rPr>
                        <a:t>0.658   </a:t>
                      </a:r>
                      <a:r>
                        <a:rPr lang="en-US" dirty="0" smtClean="0"/>
                        <a:t>+  24,00,000*</a:t>
                      </a:r>
                      <a:r>
                        <a:rPr lang="en-US" dirty="0" smtClean="0">
                          <a:solidFill>
                            <a:schemeClr val="accent2">
                              <a:lumMod val="75000"/>
                            </a:schemeClr>
                          </a:solidFill>
                        </a:rPr>
                        <a:t>0.658</a:t>
                      </a:r>
                      <a:endParaRPr lang="en-IN" dirty="0" smtClean="0"/>
                    </a:p>
                  </a:txBody>
                  <a:tcPr/>
                </a:tc>
                <a:tc hMerge="1">
                  <a:txBody>
                    <a:bodyPr/>
                    <a:lstStyle/>
                    <a:p>
                      <a:endParaRPr lang="en-IN" dirty="0"/>
                    </a:p>
                  </a:txBody>
                  <a:tcPr/>
                </a:tc>
                <a:tc>
                  <a:txBody>
                    <a:bodyPr/>
                    <a:lstStyle/>
                    <a:p>
                      <a:pPr algn="ctr"/>
                      <a:r>
                        <a:rPr lang="en-US" dirty="0" smtClean="0"/>
                        <a:t>16,26,094</a:t>
                      </a:r>
                      <a:endParaRPr lang="en-IN" dirty="0"/>
                    </a:p>
                  </a:txBody>
                  <a:tcPr/>
                </a:tc>
                <a:tc>
                  <a:txBody>
                    <a:bodyPr/>
                    <a:lstStyle/>
                    <a:p>
                      <a:pPr algn="ctr"/>
                      <a:r>
                        <a:rPr lang="en-US" dirty="0" smtClean="0"/>
                        <a:t>11,10,000</a:t>
                      </a:r>
                      <a:endParaRPr lang="en-IN" dirty="0"/>
                    </a:p>
                  </a:txBody>
                  <a:tcPr/>
                </a:tc>
                <a:tc>
                  <a:txBody>
                    <a:bodyPr/>
                    <a:lstStyle/>
                    <a:p>
                      <a:pPr algn="ctr"/>
                      <a:r>
                        <a:rPr lang="en-US" dirty="0" smtClean="0"/>
                        <a:t>5,16,094</a:t>
                      </a:r>
                      <a:endParaRPr lang="en-IN" dirty="0"/>
                    </a:p>
                  </a:txBody>
                  <a:tcPr/>
                </a:tc>
              </a:tr>
              <a:tr h="370840">
                <a:tc>
                  <a:txBody>
                    <a:bodyPr/>
                    <a:lstStyle/>
                    <a:p>
                      <a:r>
                        <a:rPr lang="en-US" dirty="0" smtClean="0"/>
                        <a:t>#</a:t>
                      </a:r>
                      <a:r>
                        <a:rPr lang="en-US" baseline="0" dirty="0" smtClean="0"/>
                        <a:t> of leads</a:t>
                      </a:r>
                      <a:endParaRPr lang="en-IN" dirty="0"/>
                    </a:p>
                  </a:txBody>
                  <a:tcPr/>
                </a:tc>
                <a:tc gridSpan="2">
                  <a:txBody>
                    <a:bodyPr/>
                    <a:lstStyle/>
                    <a:p>
                      <a:r>
                        <a:rPr lang="en-US" dirty="0" smtClean="0"/>
                        <a:t>23*</a:t>
                      </a:r>
                      <a:r>
                        <a:rPr lang="en-US" dirty="0" smtClean="0">
                          <a:solidFill>
                            <a:schemeClr val="accent2">
                              <a:lumMod val="75000"/>
                            </a:schemeClr>
                          </a:solidFill>
                        </a:rPr>
                        <a:t>0.658</a:t>
                      </a:r>
                      <a:r>
                        <a:rPr lang="en-US" dirty="0" smtClean="0"/>
                        <a:t>                  +     20*</a:t>
                      </a:r>
                      <a:r>
                        <a:rPr lang="en-US" dirty="0" smtClean="0">
                          <a:solidFill>
                            <a:schemeClr val="accent2">
                              <a:lumMod val="75000"/>
                            </a:schemeClr>
                          </a:solidFill>
                        </a:rPr>
                        <a:t>0.26</a:t>
                      </a:r>
                      <a:endParaRPr lang="en-IN" dirty="0"/>
                    </a:p>
                  </a:txBody>
                  <a:tcPr/>
                </a:tc>
                <a:tc hMerge="1">
                  <a:txBody>
                    <a:bodyPr/>
                    <a:lstStyle/>
                    <a:p>
                      <a:endParaRPr lang="en-IN" dirty="0"/>
                    </a:p>
                  </a:txBody>
                  <a:tcPr/>
                </a:tc>
                <a:tc>
                  <a:txBody>
                    <a:bodyPr/>
                    <a:lstStyle/>
                    <a:p>
                      <a:pPr algn="ctr"/>
                      <a:r>
                        <a:rPr lang="en-US" dirty="0" smtClean="0"/>
                        <a:t>21.97</a:t>
                      </a:r>
                      <a:endParaRPr lang="en-IN" dirty="0"/>
                    </a:p>
                  </a:txBody>
                  <a:tcPr/>
                </a:tc>
                <a:tc>
                  <a:txBody>
                    <a:bodyPr/>
                    <a:lstStyle/>
                    <a:p>
                      <a:pPr algn="ctr"/>
                      <a:r>
                        <a:rPr lang="en-US" dirty="0" smtClean="0"/>
                        <a:t>15</a:t>
                      </a:r>
                      <a:endParaRPr lang="en-IN" dirty="0"/>
                    </a:p>
                  </a:txBody>
                  <a:tcPr/>
                </a:tc>
                <a:tc>
                  <a:txBody>
                    <a:bodyPr/>
                    <a:lstStyle/>
                    <a:p>
                      <a:pPr algn="ctr"/>
                      <a:r>
                        <a:rPr lang="en-US" dirty="0" smtClean="0"/>
                        <a:t>6.97</a:t>
                      </a:r>
                      <a:endParaRPr lang="en-IN" dirty="0"/>
                    </a:p>
                  </a:txBody>
                  <a:tcPr/>
                </a:tc>
              </a:tr>
            </a:tbl>
          </a:graphicData>
        </a:graphic>
      </p:graphicFrame>
      <p:sp>
        <p:nvSpPr>
          <p:cNvPr id="3" name="Slide Number Placeholder 2"/>
          <p:cNvSpPr>
            <a:spLocks noGrp="1"/>
          </p:cNvSpPr>
          <p:nvPr>
            <p:ph type="sldNum" sz="quarter" idx="12"/>
          </p:nvPr>
        </p:nvSpPr>
        <p:spPr/>
        <p:txBody>
          <a:bodyPr/>
          <a:lstStyle/>
          <a:p>
            <a:fld id="{CAAAB041-4810-4332-AECF-E5DFFBBEA171}" type="slidenum">
              <a:rPr lang="en-IN" smtClean="0"/>
              <a:t>55</a:t>
            </a:fld>
            <a:endParaRPr lang="en-IN"/>
          </a:p>
        </p:txBody>
      </p:sp>
    </p:spTree>
    <p:extLst>
      <p:ext uri="{BB962C8B-B14F-4D97-AF65-F5344CB8AC3E}">
        <p14:creationId xmlns:p14="http://schemas.microsoft.com/office/powerpoint/2010/main" val="417425496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Analytical calculation of </a:t>
            </a:r>
            <a:r>
              <a:rPr lang="en-US" dirty="0" smtClean="0"/>
              <a:t>HCU for DMU 2</a:t>
            </a:r>
            <a:endParaRPr lang="en-IN" dirty="0"/>
          </a:p>
        </p:txBody>
      </p:sp>
      <p:sp>
        <p:nvSpPr>
          <p:cNvPr id="3" name="Slide Number Placeholder 2"/>
          <p:cNvSpPr>
            <a:spLocks noGrp="1"/>
          </p:cNvSpPr>
          <p:nvPr>
            <p:ph type="sldNum" sz="quarter" idx="12"/>
          </p:nvPr>
        </p:nvSpPr>
        <p:spPr/>
        <p:txBody>
          <a:bodyPr/>
          <a:lstStyle/>
          <a:p>
            <a:fld id="{CAAAB041-4810-4332-AECF-E5DFFBBEA171}" type="slidenum">
              <a:rPr lang="en-IN" smtClean="0"/>
              <a:t>56</a:t>
            </a:fld>
            <a:endParaRPr lang="en-IN"/>
          </a:p>
        </p:txBody>
      </p:sp>
      <p:graphicFrame>
        <p:nvGraphicFramePr>
          <p:cNvPr id="6" name="Content Placeholder 4"/>
          <p:cNvGraphicFramePr>
            <a:graphicFrameLocks/>
          </p:cNvGraphicFramePr>
          <p:nvPr>
            <p:extLst>
              <p:ext uri="{D42A27DB-BD31-4B8C-83A1-F6EECF244321}">
                <p14:modId xmlns:p14="http://schemas.microsoft.com/office/powerpoint/2010/main" val="13559287"/>
              </p:ext>
            </p:extLst>
          </p:nvPr>
        </p:nvGraphicFramePr>
        <p:xfrm>
          <a:off x="838200" y="1825625"/>
          <a:ext cx="10515600" cy="2494280"/>
        </p:xfrm>
        <a:graphic>
          <a:graphicData uri="http://schemas.openxmlformats.org/drawingml/2006/table">
            <a:tbl>
              <a:tblPr firstRow="1" bandRow="1">
                <a:tableStyleId>{5C22544A-7EE6-4342-B048-85BDC9FD1C3A}</a:tableStyleId>
              </a:tblPr>
              <a:tblGrid>
                <a:gridCol w="1543050"/>
                <a:gridCol w="1962150"/>
                <a:gridCol w="1819275"/>
                <a:gridCol w="1685925"/>
                <a:gridCol w="1447800"/>
                <a:gridCol w="2057400"/>
              </a:tblGrid>
              <a:tr h="370840">
                <a:tc>
                  <a:txBody>
                    <a:bodyPr/>
                    <a:lstStyle/>
                    <a:p>
                      <a:endParaRPr lang="en-IN" dirty="0"/>
                    </a:p>
                  </a:txBody>
                  <a:tcPr/>
                </a:tc>
                <a:tc gridSpan="2">
                  <a:txBody>
                    <a:bodyPr/>
                    <a:lstStyle/>
                    <a:p>
                      <a:pPr algn="ctr"/>
                      <a:r>
                        <a:rPr lang="en-US" dirty="0" smtClean="0"/>
                        <a:t>Reference units</a:t>
                      </a:r>
                      <a:endParaRPr lang="en-IN" dirty="0"/>
                    </a:p>
                  </a:txBody>
                  <a:tcPr/>
                </a:tc>
                <a:tc hMerge="1">
                  <a:txBody>
                    <a:bodyPr/>
                    <a:lstStyle/>
                    <a:p>
                      <a:pPr algn="ctr"/>
                      <a:endParaRPr lang="en-IN" dirty="0"/>
                    </a:p>
                  </a:txBody>
                  <a:tcPr/>
                </a:tc>
                <a:tc>
                  <a:txBody>
                    <a:bodyPr/>
                    <a:lstStyle/>
                    <a:p>
                      <a:r>
                        <a:rPr lang="en-US" dirty="0" smtClean="0"/>
                        <a:t>HCU for 1</a:t>
                      </a:r>
                      <a:endParaRPr lang="en-IN" dirty="0"/>
                    </a:p>
                  </a:txBody>
                  <a:tcPr/>
                </a:tc>
                <a:tc>
                  <a:txBody>
                    <a:bodyPr/>
                    <a:lstStyle/>
                    <a:p>
                      <a:r>
                        <a:rPr lang="en-US" dirty="0" smtClean="0"/>
                        <a:t>Actual</a:t>
                      </a:r>
                      <a:r>
                        <a:rPr lang="en-US" baseline="0" dirty="0" smtClean="0"/>
                        <a:t> values</a:t>
                      </a:r>
                      <a:endParaRPr lang="en-IN" dirty="0"/>
                    </a:p>
                  </a:txBody>
                  <a:tcPr/>
                </a:tc>
                <a:tc>
                  <a:txBody>
                    <a:bodyPr/>
                    <a:lstStyle/>
                    <a:p>
                      <a:r>
                        <a:rPr lang="en-US" dirty="0" smtClean="0"/>
                        <a:t>Need to increase output by</a:t>
                      </a:r>
                      <a:endParaRPr lang="en-IN" dirty="0"/>
                    </a:p>
                  </a:txBody>
                  <a:tcPr/>
                </a:tc>
              </a:tr>
              <a:tr h="370840">
                <a:tc>
                  <a:txBody>
                    <a:bodyPr/>
                    <a:lstStyle/>
                    <a:p>
                      <a:endParaRPr lang="en-IN"/>
                    </a:p>
                  </a:txBody>
                  <a:tcPr/>
                </a:tc>
                <a:tc>
                  <a:txBody>
                    <a:bodyPr/>
                    <a:lstStyle/>
                    <a:p>
                      <a:r>
                        <a:rPr lang="en-US" dirty="0" smtClean="0"/>
                        <a:t>3 </a:t>
                      </a:r>
                      <a:r>
                        <a:rPr lang="en-US" dirty="0" smtClean="0">
                          <a:solidFill>
                            <a:srgbClr val="FF0000"/>
                          </a:solidFill>
                        </a:rPr>
                        <a:t>(34,50,000,12)</a:t>
                      </a:r>
                      <a:endParaRPr lang="en-IN" dirty="0">
                        <a:solidFill>
                          <a:srgbClr val="FF0000"/>
                        </a:solidFill>
                      </a:endParaRPr>
                    </a:p>
                  </a:txBody>
                  <a:tcPr/>
                </a:tc>
                <a:tc>
                  <a:txBody>
                    <a:bodyPr/>
                    <a:lstStyle/>
                    <a:p>
                      <a:r>
                        <a:rPr lang="en-US" dirty="0" smtClean="0"/>
                        <a:t>5 </a:t>
                      </a:r>
                      <a:r>
                        <a:rPr lang="en-US" dirty="0" smtClean="0">
                          <a:solidFill>
                            <a:srgbClr val="FF0000"/>
                          </a:solidFill>
                        </a:rPr>
                        <a:t>(24,00,000,</a:t>
                      </a:r>
                      <a:r>
                        <a:rPr lang="en-US" baseline="0" dirty="0" smtClean="0">
                          <a:solidFill>
                            <a:srgbClr val="FF0000"/>
                          </a:solidFill>
                        </a:rPr>
                        <a:t> 20)</a:t>
                      </a:r>
                      <a:endParaRPr lang="en-IN" dirty="0">
                        <a:solidFill>
                          <a:srgbClr val="FF0000"/>
                        </a:solidFill>
                      </a:endParaRPr>
                    </a:p>
                  </a:txBody>
                  <a:tcPr/>
                </a:tc>
                <a:tc>
                  <a:txBody>
                    <a:bodyPr/>
                    <a:lstStyle/>
                    <a:p>
                      <a:endParaRPr lang="en-IN" dirty="0"/>
                    </a:p>
                  </a:txBody>
                  <a:tcPr/>
                </a:tc>
                <a:tc>
                  <a:txBody>
                    <a:bodyPr/>
                    <a:lstStyle/>
                    <a:p>
                      <a:endParaRPr lang="en-IN" dirty="0"/>
                    </a:p>
                  </a:txBody>
                  <a:tcPr/>
                </a:tc>
                <a:tc>
                  <a:txBody>
                    <a:bodyPr/>
                    <a:lstStyle/>
                    <a:p>
                      <a:endParaRPr lang="en-IN" dirty="0"/>
                    </a:p>
                  </a:txBody>
                  <a:tcPr/>
                </a:tc>
              </a:tr>
              <a:tr h="370840">
                <a:tc>
                  <a:txBody>
                    <a:bodyPr/>
                    <a:lstStyle/>
                    <a:p>
                      <a:r>
                        <a:rPr lang="en-US" dirty="0" smtClean="0"/>
                        <a:t>Dual variable</a:t>
                      </a:r>
                      <a:endParaRPr lang="en-IN" dirty="0"/>
                    </a:p>
                  </a:txBody>
                  <a:tcPr/>
                </a:tc>
                <a:tc>
                  <a:txBody>
                    <a:bodyPr/>
                    <a:lstStyle/>
                    <a:p>
                      <a:pPr algn="ctr"/>
                      <a:r>
                        <a:rPr lang="en-US" dirty="0" smtClean="0">
                          <a:solidFill>
                            <a:schemeClr val="accent2">
                              <a:lumMod val="75000"/>
                            </a:schemeClr>
                          </a:solidFill>
                        </a:rPr>
                        <a:t>0.449</a:t>
                      </a:r>
                      <a:endParaRPr lang="en-IN" dirty="0">
                        <a:solidFill>
                          <a:schemeClr val="accent2">
                            <a:lumMod val="75000"/>
                          </a:schemeClr>
                        </a:solidFill>
                      </a:endParaRPr>
                    </a:p>
                  </a:txBody>
                  <a:tcPr/>
                </a:tc>
                <a:tc>
                  <a:txBody>
                    <a:bodyPr/>
                    <a:lstStyle/>
                    <a:p>
                      <a:pPr algn="ctr"/>
                      <a:r>
                        <a:rPr lang="en-US" dirty="0" smtClean="0">
                          <a:solidFill>
                            <a:schemeClr val="accent2">
                              <a:lumMod val="75000"/>
                            </a:schemeClr>
                          </a:solidFill>
                        </a:rPr>
                        <a:t>0.551</a:t>
                      </a:r>
                      <a:endParaRPr lang="en-IN" dirty="0">
                        <a:solidFill>
                          <a:schemeClr val="accent2">
                            <a:lumMod val="75000"/>
                          </a:schemeClr>
                        </a:solidFill>
                      </a:endParaRPr>
                    </a:p>
                  </a:txBody>
                  <a:tcPr/>
                </a:tc>
                <a:tc>
                  <a:txBody>
                    <a:bodyPr/>
                    <a:lstStyle/>
                    <a:p>
                      <a:endParaRPr lang="en-IN" dirty="0"/>
                    </a:p>
                  </a:txBody>
                  <a:tcPr/>
                </a:tc>
                <a:tc>
                  <a:txBody>
                    <a:bodyPr/>
                    <a:lstStyle/>
                    <a:p>
                      <a:endParaRPr lang="en-IN" dirty="0"/>
                    </a:p>
                  </a:txBody>
                  <a:tcPr/>
                </a:tc>
                <a:tc>
                  <a:txBody>
                    <a:bodyPr/>
                    <a:lstStyle/>
                    <a:p>
                      <a:endParaRPr lang="en-IN" dirty="0"/>
                    </a:p>
                  </a:txBody>
                  <a:tcPr/>
                </a:tc>
              </a:tr>
              <a:tr h="370840">
                <a:tc>
                  <a:txBody>
                    <a:bodyPr/>
                    <a:lstStyle/>
                    <a:p>
                      <a:r>
                        <a:rPr lang="en-US" dirty="0" smtClean="0"/>
                        <a:t>Budget</a:t>
                      </a:r>
                      <a:endParaRPr lang="en-IN" dirty="0"/>
                    </a:p>
                  </a:txBody>
                  <a:tcPr/>
                </a:tc>
                <a:tc gridSpan="2">
                  <a:txBody>
                    <a:bodyPr/>
                    <a:lstStyle/>
                    <a:p>
                      <a:r>
                        <a:rPr lang="en-US" dirty="0" smtClean="0"/>
                        <a:t>2,00,000*</a:t>
                      </a:r>
                      <a:r>
                        <a:rPr lang="en-US" dirty="0" smtClean="0">
                          <a:solidFill>
                            <a:schemeClr val="accent2">
                              <a:lumMod val="75000"/>
                            </a:schemeClr>
                          </a:solidFill>
                        </a:rPr>
                        <a:t>0.449      </a:t>
                      </a:r>
                      <a:r>
                        <a:rPr lang="en-US" dirty="0" smtClean="0"/>
                        <a:t>+  2,00,000*</a:t>
                      </a:r>
                      <a:r>
                        <a:rPr lang="en-US" dirty="0" smtClean="0">
                          <a:solidFill>
                            <a:schemeClr val="accent2">
                              <a:lumMod val="75000"/>
                            </a:schemeClr>
                          </a:solidFill>
                        </a:rPr>
                        <a:t>0.551</a:t>
                      </a:r>
                      <a:endParaRPr lang="en-IN" dirty="0"/>
                    </a:p>
                  </a:txBody>
                  <a:tcPr/>
                </a:tc>
                <a:tc hMerge="1">
                  <a:txBody>
                    <a:bodyPr/>
                    <a:lstStyle/>
                    <a:p>
                      <a:endParaRPr lang="en-IN" dirty="0"/>
                    </a:p>
                  </a:txBody>
                  <a:tcPr/>
                </a:tc>
                <a:tc>
                  <a:txBody>
                    <a:bodyPr/>
                    <a:lstStyle/>
                    <a:p>
                      <a:pPr algn="ctr"/>
                      <a:r>
                        <a:rPr lang="en-US" dirty="0" smtClean="0"/>
                        <a:t>2,00,000</a:t>
                      </a:r>
                      <a:endParaRPr lang="en-IN" dirty="0"/>
                    </a:p>
                  </a:txBody>
                  <a:tcPr/>
                </a:tc>
                <a:tc>
                  <a:txBody>
                    <a:bodyPr/>
                    <a:lstStyle/>
                    <a:p>
                      <a:pPr algn="ctr"/>
                      <a:r>
                        <a:rPr lang="en-US" dirty="0" smtClean="0"/>
                        <a:t>2,00,000</a:t>
                      </a:r>
                      <a:endParaRPr lang="en-IN" dirty="0"/>
                    </a:p>
                  </a:txBody>
                  <a:tcPr/>
                </a:tc>
                <a:tc>
                  <a:txBody>
                    <a:bodyPr/>
                    <a:lstStyle/>
                    <a:p>
                      <a:pPr algn="ctr"/>
                      <a:r>
                        <a:rPr lang="en-US" dirty="0" smtClean="0"/>
                        <a:t> -</a:t>
                      </a:r>
                      <a:endParaRPr lang="en-IN" dirty="0"/>
                    </a:p>
                  </a:txBody>
                  <a:tcPr/>
                </a:tc>
              </a:tr>
              <a:tr h="370840">
                <a:tc>
                  <a:txBody>
                    <a:bodyPr/>
                    <a:lstStyle/>
                    <a:p>
                      <a:r>
                        <a:rPr lang="en-US" dirty="0" smtClean="0"/>
                        <a:t>Sales</a:t>
                      </a:r>
                      <a:endParaRPr lang="en-IN" dirty="0"/>
                    </a:p>
                  </a:txBody>
                  <a:tcPr/>
                </a:tc>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34,50,000*</a:t>
                      </a:r>
                      <a:r>
                        <a:rPr lang="en-US" dirty="0" smtClean="0">
                          <a:solidFill>
                            <a:schemeClr val="accent2">
                              <a:lumMod val="75000"/>
                            </a:schemeClr>
                          </a:solidFill>
                        </a:rPr>
                        <a:t>0.449   </a:t>
                      </a:r>
                      <a:r>
                        <a:rPr lang="en-US" dirty="0" smtClean="0"/>
                        <a:t>+  24,00,000*</a:t>
                      </a:r>
                      <a:r>
                        <a:rPr lang="en-US" dirty="0" smtClean="0">
                          <a:solidFill>
                            <a:schemeClr val="accent2">
                              <a:lumMod val="75000"/>
                            </a:schemeClr>
                          </a:solidFill>
                        </a:rPr>
                        <a:t>0.551</a:t>
                      </a:r>
                      <a:endParaRPr lang="en-IN" dirty="0" smtClean="0"/>
                    </a:p>
                  </a:txBody>
                  <a:tcPr/>
                </a:tc>
                <a:tc hMerge="1">
                  <a:txBody>
                    <a:bodyPr/>
                    <a:lstStyle/>
                    <a:p>
                      <a:endParaRPr lang="en-IN" dirty="0"/>
                    </a:p>
                  </a:txBody>
                  <a:tcPr/>
                </a:tc>
                <a:tc>
                  <a:txBody>
                    <a:bodyPr/>
                    <a:lstStyle/>
                    <a:p>
                      <a:pPr algn="ctr"/>
                      <a:r>
                        <a:rPr lang="en-US" dirty="0" smtClean="0"/>
                        <a:t>28,71,450</a:t>
                      </a:r>
                      <a:endParaRPr lang="en-IN" dirty="0"/>
                    </a:p>
                  </a:txBody>
                  <a:tcPr/>
                </a:tc>
                <a:tc>
                  <a:txBody>
                    <a:bodyPr/>
                    <a:lstStyle/>
                    <a:p>
                      <a:pPr algn="ctr"/>
                      <a:r>
                        <a:rPr lang="en-US" dirty="0" smtClean="0"/>
                        <a:t>17,50,000</a:t>
                      </a:r>
                      <a:endParaRPr lang="en-IN" dirty="0"/>
                    </a:p>
                  </a:txBody>
                  <a:tcPr/>
                </a:tc>
                <a:tc>
                  <a:txBody>
                    <a:bodyPr/>
                    <a:lstStyle/>
                    <a:p>
                      <a:pPr algn="ctr"/>
                      <a:r>
                        <a:rPr lang="en-US" dirty="0" smtClean="0"/>
                        <a:t>11,21,429</a:t>
                      </a:r>
                      <a:endParaRPr lang="en-IN" dirty="0"/>
                    </a:p>
                  </a:txBody>
                  <a:tcPr/>
                </a:tc>
              </a:tr>
              <a:tr h="370840">
                <a:tc>
                  <a:txBody>
                    <a:bodyPr/>
                    <a:lstStyle/>
                    <a:p>
                      <a:r>
                        <a:rPr lang="en-US" dirty="0" smtClean="0"/>
                        <a:t>#</a:t>
                      </a:r>
                      <a:r>
                        <a:rPr lang="en-US" baseline="0" dirty="0" smtClean="0"/>
                        <a:t> of leads</a:t>
                      </a:r>
                      <a:endParaRPr lang="en-IN" dirty="0"/>
                    </a:p>
                  </a:txBody>
                  <a:tcPr/>
                </a:tc>
                <a:tc gridSpan="2">
                  <a:txBody>
                    <a:bodyPr/>
                    <a:lstStyle/>
                    <a:p>
                      <a:r>
                        <a:rPr lang="en-US" dirty="0" smtClean="0"/>
                        <a:t>12*</a:t>
                      </a:r>
                      <a:r>
                        <a:rPr lang="en-US" dirty="0" smtClean="0">
                          <a:solidFill>
                            <a:schemeClr val="accent2">
                              <a:lumMod val="75000"/>
                            </a:schemeClr>
                          </a:solidFill>
                        </a:rPr>
                        <a:t>0.449</a:t>
                      </a:r>
                      <a:r>
                        <a:rPr lang="en-US" dirty="0" smtClean="0"/>
                        <a:t>                  +     20*</a:t>
                      </a:r>
                      <a:r>
                        <a:rPr lang="en-US" dirty="0" smtClean="0">
                          <a:solidFill>
                            <a:schemeClr val="accent2">
                              <a:lumMod val="75000"/>
                            </a:schemeClr>
                          </a:solidFill>
                        </a:rPr>
                        <a:t>0.551</a:t>
                      </a:r>
                      <a:endParaRPr lang="en-IN" dirty="0"/>
                    </a:p>
                  </a:txBody>
                  <a:tcPr/>
                </a:tc>
                <a:tc hMerge="1">
                  <a:txBody>
                    <a:bodyPr/>
                    <a:lstStyle/>
                    <a:p>
                      <a:endParaRPr lang="en-IN" dirty="0"/>
                    </a:p>
                  </a:txBody>
                  <a:tcPr/>
                </a:tc>
                <a:tc>
                  <a:txBody>
                    <a:bodyPr/>
                    <a:lstStyle/>
                    <a:p>
                      <a:pPr algn="ctr"/>
                      <a:r>
                        <a:rPr lang="en-US" dirty="0" smtClean="0"/>
                        <a:t>16.4</a:t>
                      </a:r>
                      <a:endParaRPr lang="en-IN" dirty="0"/>
                    </a:p>
                  </a:txBody>
                  <a:tcPr/>
                </a:tc>
                <a:tc>
                  <a:txBody>
                    <a:bodyPr/>
                    <a:lstStyle/>
                    <a:p>
                      <a:pPr algn="ctr"/>
                      <a:r>
                        <a:rPr lang="en-US" dirty="0" smtClean="0"/>
                        <a:t>10</a:t>
                      </a:r>
                      <a:endParaRPr lang="en-IN" dirty="0"/>
                    </a:p>
                  </a:txBody>
                  <a:tcPr/>
                </a:tc>
                <a:tc>
                  <a:txBody>
                    <a:bodyPr/>
                    <a:lstStyle/>
                    <a:p>
                      <a:pPr algn="ctr"/>
                      <a:r>
                        <a:rPr lang="en-US" dirty="0" smtClean="0"/>
                        <a:t>16.4</a:t>
                      </a:r>
                      <a:endParaRPr lang="en-IN" dirty="0"/>
                    </a:p>
                  </a:txBody>
                  <a:tcPr/>
                </a:tc>
              </a:tr>
            </a:tbl>
          </a:graphicData>
        </a:graphic>
      </p:graphicFrame>
    </p:spTree>
    <p:extLst>
      <p:ext uri="{BB962C8B-B14F-4D97-AF65-F5344CB8AC3E}">
        <p14:creationId xmlns:p14="http://schemas.microsoft.com/office/powerpoint/2010/main" val="10615814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approaches</a:t>
            </a:r>
            <a:endParaRPr lang="en-IN" dirty="0"/>
          </a:p>
        </p:txBody>
      </p:sp>
      <p:sp>
        <p:nvSpPr>
          <p:cNvPr id="3" name="Content Placeholder 2"/>
          <p:cNvSpPr>
            <a:spLocks noGrp="1"/>
          </p:cNvSpPr>
          <p:nvPr>
            <p:ph idx="1"/>
          </p:nvPr>
        </p:nvSpPr>
        <p:spPr/>
        <p:txBody>
          <a:bodyPr>
            <a:normAutofit lnSpcReduction="10000"/>
          </a:bodyPr>
          <a:lstStyle/>
          <a:p>
            <a:r>
              <a:rPr lang="en-US" dirty="0">
                <a:solidFill>
                  <a:srgbClr val="FF0000"/>
                </a:solidFill>
              </a:rPr>
              <a:t>Operating ratios</a:t>
            </a:r>
            <a:r>
              <a:rPr lang="en-US" dirty="0"/>
              <a:t>: Labor cost per transaction; sales per square feet; runs per innings. </a:t>
            </a:r>
          </a:p>
          <a:p>
            <a:pPr marL="228600" lvl="1">
              <a:spcBef>
                <a:spcPts val="1000"/>
              </a:spcBef>
            </a:pPr>
            <a:r>
              <a:rPr lang="en-US" dirty="0">
                <a:solidFill>
                  <a:srgbClr val="FF0000"/>
                </a:solidFill>
              </a:rPr>
              <a:t>Problem</a:t>
            </a:r>
            <a:r>
              <a:rPr lang="en-US" dirty="0"/>
              <a:t>: Doesn’t reflect varying mix of inputs and outputs found in more diverse operations. </a:t>
            </a:r>
          </a:p>
          <a:p>
            <a:pPr marL="228600" lvl="1">
              <a:spcBef>
                <a:spcPts val="1000"/>
              </a:spcBef>
            </a:pPr>
            <a:endParaRPr lang="en-US" dirty="0"/>
          </a:p>
          <a:p>
            <a:pPr marL="228600" lvl="1">
              <a:spcBef>
                <a:spcPts val="1000"/>
              </a:spcBef>
            </a:pPr>
            <a:r>
              <a:rPr lang="en-US" dirty="0">
                <a:solidFill>
                  <a:srgbClr val="FF0000"/>
                </a:solidFill>
              </a:rPr>
              <a:t>Financial ratios</a:t>
            </a:r>
            <a:r>
              <a:rPr lang="en-US" dirty="0"/>
              <a:t>: Price to earnings ratio (PE); Debt to equity ratio; Earnings per share (EPS). </a:t>
            </a:r>
          </a:p>
          <a:p>
            <a:r>
              <a:rPr lang="en-US" dirty="0">
                <a:solidFill>
                  <a:srgbClr val="FF0000"/>
                </a:solidFill>
              </a:rPr>
              <a:t>Problems?</a:t>
            </a:r>
          </a:p>
          <a:p>
            <a:pPr lvl="1"/>
            <a:r>
              <a:rPr lang="en-US" dirty="0"/>
              <a:t>Some inputs/outputs cannot be valued in currency terms.</a:t>
            </a:r>
          </a:p>
          <a:p>
            <a:pPr lvl="1"/>
            <a:r>
              <a:rPr lang="en-US" dirty="0"/>
              <a:t>Profitability is not the same as operating efficiency</a:t>
            </a:r>
            <a:r>
              <a:rPr lang="en-IN" dirty="0"/>
              <a:t>.</a:t>
            </a:r>
            <a:endParaRPr lang="en-US" dirty="0"/>
          </a:p>
        </p:txBody>
      </p:sp>
      <p:sp>
        <p:nvSpPr>
          <p:cNvPr id="4" name="Slide Number Placeholder 3"/>
          <p:cNvSpPr>
            <a:spLocks noGrp="1"/>
          </p:cNvSpPr>
          <p:nvPr>
            <p:ph type="sldNum" sz="quarter" idx="12"/>
          </p:nvPr>
        </p:nvSpPr>
        <p:spPr/>
        <p:txBody>
          <a:bodyPr/>
          <a:lstStyle/>
          <a:p>
            <a:fld id="{CAAAB041-4810-4332-AECF-E5DFFBBEA171}" type="slidenum">
              <a:rPr lang="en-IN" smtClean="0"/>
              <a:t>6</a:t>
            </a:fld>
            <a:endParaRPr lang="en-IN"/>
          </a:p>
        </p:txBody>
      </p:sp>
    </p:spTree>
    <p:extLst>
      <p:ext uri="{BB962C8B-B14F-4D97-AF65-F5344CB8AC3E}">
        <p14:creationId xmlns:p14="http://schemas.microsoft.com/office/powerpoint/2010/main" val="782255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Graphical method</a:t>
            </a:r>
            <a:endParaRPr lang="en-IN" sz="3600" dirty="0"/>
          </a:p>
        </p:txBody>
      </p:sp>
      <p:sp>
        <p:nvSpPr>
          <p:cNvPr id="3" name="Text Placeholder 2"/>
          <p:cNvSpPr>
            <a:spLocks noGrp="1"/>
          </p:cNvSpPr>
          <p:nvPr>
            <p:ph type="body" idx="1"/>
          </p:nvPr>
        </p:nvSpPr>
        <p:spPr/>
        <p:txBody>
          <a:bodyPr/>
          <a:lstStyle/>
          <a:p>
            <a:r>
              <a:rPr lang="en-US" dirty="0"/>
              <a:t>Efficiency comparison</a:t>
            </a:r>
            <a:endParaRPr lang="en-IN" dirty="0"/>
          </a:p>
        </p:txBody>
      </p:sp>
      <p:sp>
        <p:nvSpPr>
          <p:cNvPr id="4" name="Slide Number Placeholder 3"/>
          <p:cNvSpPr>
            <a:spLocks noGrp="1"/>
          </p:cNvSpPr>
          <p:nvPr>
            <p:ph type="sldNum" sz="quarter" idx="12"/>
          </p:nvPr>
        </p:nvSpPr>
        <p:spPr/>
        <p:txBody>
          <a:bodyPr/>
          <a:lstStyle/>
          <a:p>
            <a:fld id="{CAAAB041-4810-4332-AECF-E5DFFBBEA171}" type="slidenum">
              <a:rPr lang="en-IN" smtClean="0"/>
              <a:t>7</a:t>
            </a:fld>
            <a:endParaRPr lang="en-IN"/>
          </a:p>
        </p:txBody>
      </p:sp>
    </p:spTree>
    <p:extLst>
      <p:ext uri="{BB962C8B-B14F-4D97-AF65-F5344CB8AC3E}">
        <p14:creationId xmlns:p14="http://schemas.microsoft.com/office/powerpoint/2010/main" val="33182434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things are simpler… </a:t>
            </a:r>
            <a:endParaRPr lang="en-IN" dirty="0"/>
          </a:p>
        </p:txBody>
      </p:sp>
      <p:sp>
        <p:nvSpPr>
          <p:cNvPr id="3" name="Content Placeholder 2"/>
          <p:cNvSpPr>
            <a:spLocks noGrp="1"/>
          </p:cNvSpPr>
          <p:nvPr>
            <p:ph idx="1"/>
          </p:nvPr>
        </p:nvSpPr>
        <p:spPr/>
        <p:txBody>
          <a:bodyPr/>
          <a:lstStyle/>
          <a:p>
            <a:r>
              <a:rPr lang="en-US" dirty="0"/>
              <a:t>When we only have a single input and a single output, </a:t>
            </a:r>
            <a:r>
              <a:rPr lang="en-US" dirty="0">
                <a:solidFill>
                  <a:srgbClr val="FF0000"/>
                </a:solidFill>
              </a:rPr>
              <a:t>a simple ratio of the input to the output is the efficiency</a:t>
            </a:r>
            <a:r>
              <a:rPr lang="en-US" dirty="0"/>
              <a:t>. </a:t>
            </a:r>
          </a:p>
          <a:p>
            <a:r>
              <a:rPr lang="en-US" dirty="0"/>
              <a:t>The economic unit with the highest ratio is the </a:t>
            </a:r>
            <a:r>
              <a:rPr lang="en-US" dirty="0" smtClean="0"/>
              <a:t>most efficient. </a:t>
            </a:r>
            <a:endParaRPr lang="en-US" dirty="0"/>
          </a:p>
          <a:p>
            <a:r>
              <a:rPr lang="en-US" dirty="0"/>
              <a:t>Other economic units need to either increase the output for the same level of input; or reduce the input to achieve the same level of output. </a:t>
            </a:r>
          </a:p>
          <a:p>
            <a:endParaRPr lang="en-US" dirty="0" smtClean="0"/>
          </a:p>
          <a:p>
            <a:r>
              <a:rPr lang="en-US" dirty="0" smtClean="0"/>
              <a:t>See </a:t>
            </a:r>
            <a:r>
              <a:rPr lang="en-US" dirty="0"/>
              <a:t>the </a:t>
            </a:r>
            <a:r>
              <a:rPr lang="en-US" dirty="0" smtClean="0"/>
              <a:t>data and the graph…… </a:t>
            </a:r>
            <a:endParaRPr lang="en-US" dirty="0"/>
          </a:p>
          <a:p>
            <a:endParaRPr lang="en-US" dirty="0"/>
          </a:p>
        </p:txBody>
      </p:sp>
      <p:sp>
        <p:nvSpPr>
          <p:cNvPr id="4" name="Slide Number Placeholder 3"/>
          <p:cNvSpPr>
            <a:spLocks noGrp="1"/>
          </p:cNvSpPr>
          <p:nvPr>
            <p:ph type="sldNum" sz="quarter" idx="12"/>
          </p:nvPr>
        </p:nvSpPr>
        <p:spPr/>
        <p:txBody>
          <a:bodyPr/>
          <a:lstStyle/>
          <a:p>
            <a:fld id="{CAAAB041-4810-4332-AECF-E5DFFBBEA171}" type="slidenum">
              <a:rPr lang="en-IN" smtClean="0"/>
              <a:t>8</a:t>
            </a:fld>
            <a:endParaRPr lang="en-IN"/>
          </a:p>
        </p:txBody>
      </p:sp>
    </p:spTree>
    <p:extLst>
      <p:ext uri="{BB962C8B-B14F-4D97-AF65-F5344CB8AC3E}">
        <p14:creationId xmlns:p14="http://schemas.microsoft.com/office/powerpoint/2010/main" val="23094968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input, single output</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03707681"/>
              </p:ext>
            </p:extLst>
          </p:nvPr>
        </p:nvGraphicFramePr>
        <p:xfrm>
          <a:off x="838200" y="1690688"/>
          <a:ext cx="7897586" cy="2225040"/>
        </p:xfrm>
        <a:graphic>
          <a:graphicData uri="http://schemas.openxmlformats.org/drawingml/2006/table">
            <a:tbl>
              <a:tblPr firstRow="1" bandRow="1">
                <a:tableStyleId>{5C22544A-7EE6-4342-B048-85BDC9FD1C3A}</a:tableStyleId>
              </a:tblPr>
              <a:tblGrid>
                <a:gridCol w="1447800"/>
                <a:gridCol w="1926771"/>
                <a:gridCol w="1812472"/>
                <a:gridCol w="2710543"/>
              </a:tblGrid>
              <a:tr h="370840">
                <a:tc>
                  <a:txBody>
                    <a:bodyPr/>
                    <a:lstStyle/>
                    <a:p>
                      <a:pPr algn="ctr" fontAlgn="b"/>
                      <a:r>
                        <a:rPr lang="en-IN" sz="2000" b="0" i="0" u="none" strike="noStrike" dirty="0">
                          <a:solidFill>
                            <a:srgbClr val="000000"/>
                          </a:solidFill>
                          <a:effectLst/>
                          <a:latin typeface="Calibri" panose="020F0502020204030204" pitchFamily="34" charset="0"/>
                        </a:rPr>
                        <a:t>Sales office</a:t>
                      </a:r>
                    </a:p>
                  </a:txBody>
                  <a:tcPr marL="6350" marR="6350" marT="6350" marB="0" anchor="b"/>
                </a:tc>
                <a:tc>
                  <a:txBody>
                    <a:bodyPr/>
                    <a:lstStyle/>
                    <a:p>
                      <a:pPr algn="ctr" fontAlgn="b"/>
                      <a:r>
                        <a:rPr lang="en-IN" sz="2000" b="0" i="0" u="none" strike="noStrike">
                          <a:solidFill>
                            <a:srgbClr val="000000"/>
                          </a:solidFill>
                          <a:effectLst/>
                          <a:latin typeface="Calibri" panose="020F0502020204030204" pitchFamily="34" charset="0"/>
                        </a:rPr>
                        <a:t>Budget (INR)</a:t>
                      </a:r>
                    </a:p>
                  </a:txBody>
                  <a:tcPr marL="6350" marR="6350" marT="6350" marB="0" anchor="b"/>
                </a:tc>
                <a:tc>
                  <a:txBody>
                    <a:bodyPr/>
                    <a:lstStyle/>
                    <a:p>
                      <a:pPr algn="ctr" fontAlgn="b"/>
                      <a:r>
                        <a:rPr lang="en-IN" sz="2000" b="0" i="0" u="none" strike="noStrike">
                          <a:solidFill>
                            <a:srgbClr val="000000"/>
                          </a:solidFill>
                          <a:effectLst/>
                          <a:latin typeface="Calibri" panose="020F0502020204030204" pitchFamily="34" charset="0"/>
                        </a:rPr>
                        <a:t>Sales (INR)</a:t>
                      </a:r>
                    </a:p>
                  </a:txBody>
                  <a:tcPr marL="6350" marR="6350" marT="6350" marB="0" anchor="b"/>
                </a:tc>
                <a:tc>
                  <a:txBody>
                    <a:bodyPr/>
                    <a:lstStyle/>
                    <a:p>
                      <a:pPr algn="ctr" fontAlgn="b"/>
                      <a:r>
                        <a:rPr lang="en-IN" sz="2000" b="0" i="0" u="none" strike="noStrike">
                          <a:solidFill>
                            <a:srgbClr val="000000"/>
                          </a:solidFill>
                          <a:effectLst/>
                          <a:latin typeface="Calibri" panose="020F0502020204030204" pitchFamily="34" charset="0"/>
                        </a:rPr>
                        <a:t>Sales per INR invested</a:t>
                      </a:r>
                    </a:p>
                  </a:txBody>
                  <a:tcPr marL="6350" marR="6350" marT="6350" marB="0" anchor="b"/>
                </a:tc>
              </a:tr>
              <a:tr h="370840">
                <a:tc>
                  <a:txBody>
                    <a:bodyPr/>
                    <a:lstStyle/>
                    <a:p>
                      <a:pPr algn="ctr" fontAlgn="b"/>
                      <a:r>
                        <a:rPr lang="en-IN" sz="2000" b="0" i="0" u="none" strike="noStrike" dirty="0">
                          <a:solidFill>
                            <a:srgbClr val="000000"/>
                          </a:solidFill>
                          <a:effectLst/>
                          <a:latin typeface="Calibri" panose="020F0502020204030204" pitchFamily="34" charset="0"/>
                        </a:rPr>
                        <a:t>1</a:t>
                      </a:r>
                    </a:p>
                  </a:txBody>
                  <a:tcPr marL="6350" marR="6350" marT="6350" marB="0" anchor="ctr"/>
                </a:tc>
                <a:tc>
                  <a:txBody>
                    <a:bodyPr/>
                    <a:lstStyle/>
                    <a:p>
                      <a:pPr algn="ctr" fontAlgn="b"/>
                      <a:r>
                        <a:rPr lang="en-IN" sz="2000" b="0" i="0" u="none" strike="noStrike" dirty="0" smtClean="0">
                          <a:solidFill>
                            <a:srgbClr val="000000"/>
                          </a:solidFill>
                          <a:effectLst/>
                          <a:latin typeface="Calibri" panose="020F0502020204030204" pitchFamily="34" charset="0"/>
                        </a:rPr>
                        <a:t>3,00,000 </a:t>
                      </a:r>
                      <a:endParaRPr lang="en-IN" sz="20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IN" sz="2000" b="0" i="0" u="none" strike="noStrike" dirty="0" smtClean="0">
                          <a:solidFill>
                            <a:srgbClr val="000000"/>
                          </a:solidFill>
                          <a:effectLst/>
                          <a:latin typeface="Calibri" panose="020F0502020204030204" pitchFamily="34" charset="0"/>
                        </a:rPr>
                        <a:t>11,10,000 </a:t>
                      </a:r>
                      <a:endParaRPr lang="en-IN" sz="20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IN" sz="2000" b="0" i="0" u="none" strike="noStrike" dirty="0">
                          <a:solidFill>
                            <a:srgbClr val="000000"/>
                          </a:solidFill>
                          <a:effectLst/>
                          <a:latin typeface="Calibri" panose="020F0502020204030204" pitchFamily="34" charset="0"/>
                        </a:rPr>
                        <a:t>3.7</a:t>
                      </a:r>
                    </a:p>
                  </a:txBody>
                  <a:tcPr marL="6350" marR="6350" marT="6350" marB="0" anchor="ctr"/>
                </a:tc>
              </a:tr>
              <a:tr h="370840">
                <a:tc>
                  <a:txBody>
                    <a:bodyPr/>
                    <a:lstStyle/>
                    <a:p>
                      <a:pPr algn="ctr" fontAlgn="b"/>
                      <a:r>
                        <a:rPr lang="en-IN" sz="2000" b="0" i="0" u="none" strike="noStrike" dirty="0">
                          <a:solidFill>
                            <a:srgbClr val="000000"/>
                          </a:solidFill>
                          <a:effectLst/>
                          <a:latin typeface="Calibri" panose="020F0502020204030204" pitchFamily="34" charset="0"/>
                        </a:rPr>
                        <a:t>2</a:t>
                      </a:r>
                    </a:p>
                  </a:txBody>
                  <a:tcPr marL="6350" marR="6350" marT="6350" marB="0" anchor="ctr"/>
                </a:tc>
                <a:tc>
                  <a:txBody>
                    <a:bodyPr/>
                    <a:lstStyle/>
                    <a:p>
                      <a:pPr algn="ctr" fontAlgn="b"/>
                      <a:r>
                        <a:rPr lang="en-IN" sz="2000" b="0" i="0" u="none" strike="noStrike" dirty="0">
                          <a:solidFill>
                            <a:srgbClr val="000000"/>
                          </a:solidFill>
                          <a:effectLst/>
                          <a:latin typeface="Calibri" panose="020F0502020204030204" pitchFamily="34" charset="0"/>
                        </a:rPr>
                        <a:t> </a:t>
                      </a:r>
                      <a:r>
                        <a:rPr lang="en-IN" sz="2000" b="0" i="0" u="none" strike="noStrike" dirty="0" smtClean="0">
                          <a:solidFill>
                            <a:srgbClr val="000000"/>
                          </a:solidFill>
                          <a:effectLst/>
                          <a:latin typeface="Calibri" panose="020F0502020204030204" pitchFamily="34" charset="0"/>
                        </a:rPr>
                        <a:t>2,56,000 </a:t>
                      </a:r>
                      <a:endParaRPr lang="en-IN" sz="20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IN" sz="2000" b="0" i="0" u="none" strike="noStrike" dirty="0" smtClean="0">
                          <a:solidFill>
                            <a:srgbClr val="000000"/>
                          </a:solidFill>
                          <a:effectLst/>
                          <a:latin typeface="Calibri" panose="020F0502020204030204" pitchFamily="34" charset="0"/>
                        </a:rPr>
                        <a:t>17,50,000 </a:t>
                      </a:r>
                      <a:endParaRPr lang="en-IN" sz="20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IN" sz="2000" b="0" i="0" u="none" strike="noStrike" dirty="0">
                          <a:solidFill>
                            <a:srgbClr val="000000"/>
                          </a:solidFill>
                          <a:effectLst/>
                          <a:latin typeface="Calibri" panose="020F0502020204030204" pitchFamily="34" charset="0"/>
                        </a:rPr>
                        <a:t>6.8</a:t>
                      </a:r>
                    </a:p>
                  </a:txBody>
                  <a:tcPr marL="6350" marR="6350" marT="6350" marB="0" anchor="ctr"/>
                </a:tc>
              </a:tr>
              <a:tr h="370840">
                <a:tc>
                  <a:txBody>
                    <a:bodyPr/>
                    <a:lstStyle/>
                    <a:p>
                      <a:pPr algn="ctr" fontAlgn="b"/>
                      <a:r>
                        <a:rPr lang="en-IN" sz="2000" b="0" i="0" u="none" strike="noStrike" dirty="0">
                          <a:solidFill>
                            <a:srgbClr val="000000"/>
                          </a:solidFill>
                          <a:effectLst/>
                          <a:latin typeface="Calibri" panose="020F0502020204030204" pitchFamily="34" charset="0"/>
                        </a:rPr>
                        <a:t>3</a:t>
                      </a:r>
                    </a:p>
                  </a:txBody>
                  <a:tcPr marL="6350" marR="6350" marT="6350" marB="0" anchor="ctr"/>
                </a:tc>
                <a:tc>
                  <a:txBody>
                    <a:bodyPr/>
                    <a:lstStyle/>
                    <a:p>
                      <a:pPr algn="ctr" fontAlgn="b"/>
                      <a:r>
                        <a:rPr lang="en-IN" sz="2000" b="0" i="0" u="none" strike="noStrike" dirty="0" smtClean="0">
                          <a:solidFill>
                            <a:srgbClr val="000000"/>
                          </a:solidFill>
                          <a:effectLst/>
                          <a:latin typeface="Calibri" panose="020F0502020204030204" pitchFamily="34" charset="0"/>
                        </a:rPr>
                        <a:t>5,00,000 </a:t>
                      </a:r>
                      <a:endParaRPr lang="en-IN" sz="20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IN" sz="2000" b="0" i="0" u="none" strike="noStrike" dirty="0" smtClean="0">
                          <a:solidFill>
                            <a:srgbClr val="000000"/>
                          </a:solidFill>
                          <a:effectLst/>
                          <a:latin typeface="Calibri" panose="020F0502020204030204" pitchFamily="34" charset="0"/>
                        </a:rPr>
                        <a:t>34,50,000 </a:t>
                      </a:r>
                      <a:endParaRPr lang="en-IN" sz="20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IN" sz="2000" b="0" i="0" u="none" strike="noStrike">
                          <a:solidFill>
                            <a:srgbClr val="000000"/>
                          </a:solidFill>
                          <a:effectLst/>
                          <a:latin typeface="Calibri" panose="020F0502020204030204" pitchFamily="34" charset="0"/>
                        </a:rPr>
                        <a:t>6.9</a:t>
                      </a:r>
                    </a:p>
                  </a:txBody>
                  <a:tcPr marL="6350" marR="6350" marT="6350" marB="0" anchor="ctr"/>
                </a:tc>
              </a:tr>
              <a:tr h="370840">
                <a:tc>
                  <a:txBody>
                    <a:bodyPr/>
                    <a:lstStyle/>
                    <a:p>
                      <a:pPr algn="ctr" fontAlgn="b"/>
                      <a:r>
                        <a:rPr lang="en-IN" sz="2000" b="0" i="0" u="none" strike="noStrike" dirty="0">
                          <a:solidFill>
                            <a:srgbClr val="000000"/>
                          </a:solidFill>
                          <a:effectLst/>
                          <a:latin typeface="Calibri" panose="020F0502020204030204" pitchFamily="34" charset="0"/>
                        </a:rPr>
                        <a:t>4</a:t>
                      </a:r>
                    </a:p>
                  </a:txBody>
                  <a:tcPr marL="6350" marR="6350" marT="6350" marB="0" anchor="ctr"/>
                </a:tc>
                <a:tc>
                  <a:txBody>
                    <a:bodyPr/>
                    <a:lstStyle/>
                    <a:p>
                      <a:pPr algn="ctr" fontAlgn="b"/>
                      <a:r>
                        <a:rPr lang="en-IN" sz="2000" b="0" i="0" u="none" strike="noStrike" dirty="0" smtClean="0">
                          <a:solidFill>
                            <a:srgbClr val="000000"/>
                          </a:solidFill>
                          <a:effectLst/>
                          <a:latin typeface="Calibri" panose="020F0502020204030204" pitchFamily="34" charset="0"/>
                        </a:rPr>
                        <a:t>3,90,000 </a:t>
                      </a:r>
                      <a:endParaRPr lang="en-IN" sz="20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IN" sz="2000" b="0" i="0" u="none" strike="noStrike" dirty="0" smtClean="0">
                          <a:solidFill>
                            <a:srgbClr val="000000"/>
                          </a:solidFill>
                          <a:effectLst/>
                          <a:latin typeface="Calibri" panose="020F0502020204030204" pitchFamily="34" charset="0"/>
                        </a:rPr>
                        <a:t>12,24,000 </a:t>
                      </a:r>
                      <a:endParaRPr lang="en-IN" sz="20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IN" sz="2000" b="0" i="0" u="none" strike="noStrike">
                          <a:solidFill>
                            <a:srgbClr val="000000"/>
                          </a:solidFill>
                          <a:effectLst/>
                          <a:latin typeface="Calibri" panose="020F0502020204030204" pitchFamily="34" charset="0"/>
                        </a:rPr>
                        <a:t>3.1</a:t>
                      </a:r>
                    </a:p>
                  </a:txBody>
                  <a:tcPr marL="6350" marR="6350" marT="6350" marB="0" anchor="ctr"/>
                </a:tc>
              </a:tr>
              <a:tr h="370840">
                <a:tc>
                  <a:txBody>
                    <a:bodyPr/>
                    <a:lstStyle/>
                    <a:p>
                      <a:pPr algn="ctr" fontAlgn="b"/>
                      <a:r>
                        <a:rPr lang="en-IN" sz="2000" b="0" i="0" u="none" strike="noStrike" dirty="0">
                          <a:solidFill>
                            <a:srgbClr val="000000"/>
                          </a:solidFill>
                          <a:effectLst/>
                          <a:latin typeface="Calibri" panose="020F0502020204030204" pitchFamily="34" charset="0"/>
                        </a:rPr>
                        <a:t>5</a:t>
                      </a:r>
                    </a:p>
                  </a:txBody>
                  <a:tcPr marL="6350" marR="6350" marT="6350" marB="0" anchor="ctr"/>
                </a:tc>
                <a:tc>
                  <a:txBody>
                    <a:bodyPr/>
                    <a:lstStyle/>
                    <a:p>
                      <a:pPr algn="ctr" fontAlgn="b"/>
                      <a:r>
                        <a:rPr lang="en-IN" sz="2000" b="0" i="0" u="none" strike="noStrike" dirty="0" smtClean="0">
                          <a:solidFill>
                            <a:srgbClr val="000000"/>
                          </a:solidFill>
                          <a:effectLst/>
                          <a:latin typeface="Calibri" panose="020F0502020204030204" pitchFamily="34" charset="0"/>
                        </a:rPr>
                        <a:t>1,85,000 </a:t>
                      </a:r>
                      <a:endParaRPr lang="en-IN" sz="20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IN" sz="2000" b="0" i="0" u="none" strike="noStrike" dirty="0" smtClean="0">
                          <a:solidFill>
                            <a:srgbClr val="000000"/>
                          </a:solidFill>
                          <a:effectLst/>
                          <a:latin typeface="Calibri" panose="020F0502020204030204" pitchFamily="34" charset="0"/>
                        </a:rPr>
                        <a:t>24,00,000 </a:t>
                      </a:r>
                      <a:endParaRPr lang="en-IN" sz="20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b"/>
                      <a:r>
                        <a:rPr lang="en-IN" sz="2000" b="0" i="0" u="none" strike="noStrike" dirty="0">
                          <a:solidFill>
                            <a:srgbClr val="000000"/>
                          </a:solidFill>
                          <a:effectLst/>
                          <a:latin typeface="Calibri" panose="020F0502020204030204" pitchFamily="34" charset="0"/>
                        </a:rPr>
                        <a:t>13.0</a:t>
                      </a:r>
                    </a:p>
                  </a:txBody>
                  <a:tcPr marL="6350" marR="6350" marT="6350" marB="0" anchor="ctr"/>
                </a:tc>
              </a:tr>
            </a:tbl>
          </a:graphicData>
        </a:graphic>
      </p:graphicFrame>
      <p:sp>
        <p:nvSpPr>
          <p:cNvPr id="3" name="Slide Number Placeholder 2"/>
          <p:cNvSpPr>
            <a:spLocks noGrp="1"/>
          </p:cNvSpPr>
          <p:nvPr>
            <p:ph type="sldNum" sz="quarter" idx="12"/>
          </p:nvPr>
        </p:nvSpPr>
        <p:spPr/>
        <p:txBody>
          <a:bodyPr/>
          <a:lstStyle/>
          <a:p>
            <a:fld id="{CAAAB041-4810-4332-AECF-E5DFFBBEA171}" type="slidenum">
              <a:rPr lang="en-IN" smtClean="0"/>
              <a:t>9</a:t>
            </a:fld>
            <a:endParaRPr lang="en-IN"/>
          </a:p>
        </p:txBody>
      </p:sp>
    </p:spTree>
    <p:extLst>
      <p:ext uri="{BB962C8B-B14F-4D97-AF65-F5344CB8AC3E}">
        <p14:creationId xmlns:p14="http://schemas.microsoft.com/office/powerpoint/2010/main" val="26604062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2157</TotalTime>
  <Words>2617</Words>
  <Application>Microsoft Office PowerPoint</Application>
  <PresentationFormat>Widescreen</PresentationFormat>
  <Paragraphs>577</Paragraphs>
  <Slides>56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56</vt:i4>
      </vt:variant>
    </vt:vector>
  </HeadingPairs>
  <TitlesOfParts>
    <vt:vector size="60" baseType="lpstr">
      <vt:lpstr>Arial</vt:lpstr>
      <vt:lpstr>Calibri</vt:lpstr>
      <vt:lpstr>Cambria Math</vt:lpstr>
      <vt:lpstr>Office Theme</vt:lpstr>
      <vt:lpstr>Efficiency</vt:lpstr>
      <vt:lpstr>Productive efficiency (Production efficiency)</vt:lpstr>
      <vt:lpstr>Efficiency measurement</vt:lpstr>
      <vt:lpstr>Efficiency measurement</vt:lpstr>
      <vt:lpstr>Immediate questions</vt:lpstr>
      <vt:lpstr>Common approaches</vt:lpstr>
      <vt:lpstr>Graphical method</vt:lpstr>
      <vt:lpstr>When things are simpler… </vt:lpstr>
      <vt:lpstr>Single input, single output</vt:lpstr>
      <vt:lpstr>Single input, single output</vt:lpstr>
      <vt:lpstr>More inputs/outputs</vt:lpstr>
      <vt:lpstr>Two inputs, single output: Efficiency frontier</vt:lpstr>
      <vt:lpstr>One input, two outputs</vt:lpstr>
      <vt:lpstr>One input, two outputs: Efficiency Frontier</vt:lpstr>
      <vt:lpstr>Optimization method</vt:lpstr>
      <vt:lpstr>Data Envelopment Analysis (DEA)</vt:lpstr>
      <vt:lpstr>DEA logic</vt:lpstr>
      <vt:lpstr>DEA logic</vt:lpstr>
      <vt:lpstr>DEA – Mathematical formulation</vt:lpstr>
      <vt:lpstr>DEA – Mathematical formulation</vt:lpstr>
      <vt:lpstr>DEA – Optimization problem </vt:lpstr>
      <vt:lpstr>DEA – Optimization problem</vt:lpstr>
      <vt:lpstr>DEA – Optimization problem</vt:lpstr>
      <vt:lpstr>DEA – Optimization problem</vt:lpstr>
      <vt:lpstr>DEA – LP </vt:lpstr>
      <vt:lpstr>DEA – Linear programming</vt:lpstr>
      <vt:lpstr>DEA – Linear programming</vt:lpstr>
      <vt:lpstr>DEA – LP: Sales office 1</vt:lpstr>
      <vt:lpstr>DEA – LP: Sales office 2</vt:lpstr>
      <vt:lpstr>DEA – LP: Sales office 3</vt:lpstr>
      <vt:lpstr>DEA LP – Sales offices</vt:lpstr>
      <vt:lpstr>DEA – LP: Two output case</vt:lpstr>
      <vt:lpstr>DEA – LP: Two output case</vt:lpstr>
      <vt:lpstr>DEA – LP: Two output case – Sales office 1</vt:lpstr>
      <vt:lpstr>DEA – LP: Two output case – Sales office 2</vt:lpstr>
      <vt:lpstr>DEA – LP: Two output case</vt:lpstr>
      <vt:lpstr>DEA – LP: Two output case</vt:lpstr>
      <vt:lpstr>DEA: LP – a Generic formulation</vt:lpstr>
      <vt:lpstr>DEA: LP – a Generic formulation</vt:lpstr>
      <vt:lpstr>DEA: LP – Sales office 1</vt:lpstr>
      <vt:lpstr>Inefficient DMU’s</vt:lpstr>
      <vt:lpstr>Inefficient DMU’s</vt:lpstr>
      <vt:lpstr>Graphical method for inefficient DMU’s</vt:lpstr>
      <vt:lpstr>Two input example</vt:lpstr>
      <vt:lpstr>Two input example</vt:lpstr>
      <vt:lpstr>Graphical calculation of HCU</vt:lpstr>
      <vt:lpstr>Analytical calculation of HCU</vt:lpstr>
      <vt:lpstr>Analytical calculation of HCU for DMU 1</vt:lpstr>
      <vt:lpstr>Analytical calculation of HCU for DMU 4</vt:lpstr>
      <vt:lpstr>Inefficient DMU’s</vt:lpstr>
      <vt:lpstr>Two-output example</vt:lpstr>
      <vt:lpstr>Two-output example</vt:lpstr>
      <vt:lpstr>Graphical calculation of HCU</vt:lpstr>
      <vt:lpstr>Analytical calculation of HCU</vt:lpstr>
      <vt:lpstr>Analytical calculation of HCU for DMU 1</vt:lpstr>
      <vt:lpstr>Analytical calculation of HCU for DMU 2</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Efficiency</dc:title>
  <dc:creator>Dell</dc:creator>
  <cp:lastModifiedBy>Dell</cp:lastModifiedBy>
  <cp:revision>123</cp:revision>
  <dcterms:created xsi:type="dcterms:W3CDTF">2022-01-14T19:03:32Z</dcterms:created>
  <dcterms:modified xsi:type="dcterms:W3CDTF">2022-02-10T11:35:26Z</dcterms:modified>
</cp:coreProperties>
</file>