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62E443-B4B2-4353-AB4B-8215DAE8952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B6028B-EE9B-4869-8E89-35382F637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297" y="980988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Data Mining and Machine Learning Project</a:t>
            </a:r>
            <a:br>
              <a:rPr lang="en-US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7212C4-84DD-46DC-8A7B-B55C2D623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294" y="4273960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en-IN" sz="2400" dirty="0"/>
              <a:t>Dr. Chang Xiao</a:t>
            </a:r>
            <a:br>
              <a:rPr lang="en-IN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4BDB2D-1419-4565-A24E-B6F055D4D384}"/>
              </a:ext>
            </a:extLst>
          </p:cNvPr>
          <p:cNvSpPr txBox="1"/>
          <p:nvPr/>
        </p:nvSpPr>
        <p:spPr>
          <a:xfrm>
            <a:off x="3801528" y="5877012"/>
            <a:ext cx="458893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>
                <a:cs typeface="Teko SemiBold" panose="020B0604020202020204" charset="0"/>
              </a:rPr>
              <a:t>Presented by:</a:t>
            </a:r>
          </a:p>
          <a:p>
            <a:pPr lvl="0" algn="ctr"/>
            <a:r>
              <a:rPr lang="en-US" sz="2000" dirty="0">
                <a:cs typeface="Teko SemiBold" panose="020B0604020202020204" charset="0"/>
              </a:rPr>
              <a:t>Sameeruddin Mohammed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1662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85E0-F293-4EC8-9396-5956C53C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292342" cy="662823"/>
          </a:xfrm>
        </p:spPr>
        <p:txBody>
          <a:bodyPr/>
          <a:lstStyle/>
          <a:p>
            <a:r>
              <a:rPr lang="en-US" u="sng" dirty="0"/>
              <a:t>Classifiers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56993-4AC0-4A6C-B7EB-7DC9F094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012" y="1470777"/>
            <a:ext cx="8915400" cy="3777622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Decision Tree Performance:</a:t>
            </a:r>
          </a:p>
          <a:p>
            <a:pPr marL="0" indent="0">
              <a:buNone/>
            </a:pPr>
            <a:r>
              <a:rPr lang="en-US" sz="1400" dirty="0"/>
              <a:t>The Decision Tree is suitable for this dataset as it can model complex, non-linear relationships between voting behavior and party affiliation.</a:t>
            </a:r>
            <a:endParaRPr lang="en-US" sz="1400" b="1" u="sng" dirty="0"/>
          </a:p>
          <a:p>
            <a:pPr marL="0" indent="0">
              <a:buNone/>
            </a:pPr>
            <a:r>
              <a:rPr lang="en-US" sz="1400" dirty="0"/>
              <a:t>Accuracy: 94.66%</a:t>
            </a:r>
          </a:p>
          <a:p>
            <a:pPr marL="0" indent="0">
              <a:buNone/>
            </a:pPr>
            <a:r>
              <a:rPr lang="en-US" sz="1400" dirty="0"/>
              <a:t>Precision For Class 0 (Democrat): 95%</a:t>
            </a:r>
          </a:p>
          <a:p>
            <a:pPr marL="0" indent="0">
              <a:buNone/>
            </a:pPr>
            <a:r>
              <a:rPr lang="en-US" sz="1400" dirty="0"/>
              <a:t>Precision For Class 1 (Republican): 94%</a:t>
            </a:r>
          </a:p>
          <a:p>
            <a:pPr marL="0" indent="0">
              <a:buNone/>
            </a:pPr>
            <a:r>
              <a:rPr lang="en-US" sz="1400" dirty="0"/>
              <a:t>Recall For Class 0 (Democrat): 96%</a:t>
            </a:r>
          </a:p>
          <a:p>
            <a:pPr marL="0" indent="0">
              <a:buNone/>
            </a:pPr>
            <a:r>
              <a:rPr lang="en-US" sz="1400" dirty="0"/>
              <a:t>Recall For Class 1 (Republican): 92%</a:t>
            </a:r>
          </a:p>
          <a:p>
            <a:pPr marL="0" indent="0">
              <a:buNone/>
            </a:pPr>
            <a:endParaRPr lang="en-US" sz="16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E6B1B-D4E9-4D13-8DFB-80095B3F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4" y="4512380"/>
            <a:ext cx="4137024" cy="20598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6D15B-2187-4374-B437-E8BBFD792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734" y="2181751"/>
            <a:ext cx="3976662" cy="3465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D21D0C-3AA4-4823-859E-9498D60356CC}"/>
              </a:ext>
            </a:extLst>
          </p:cNvPr>
          <p:cNvSpPr/>
          <p:nvPr/>
        </p:nvSpPr>
        <p:spPr>
          <a:xfrm>
            <a:off x="5703356" y="5731935"/>
            <a:ext cx="65987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True Positives (TP): 47 Correct predictions for Republicans</a:t>
            </a:r>
          </a:p>
          <a:p>
            <a:r>
              <a:rPr lang="en-US" sz="1400" dirty="0"/>
              <a:t>True Negatives (TN): 77 Correct predictions for Democrats</a:t>
            </a:r>
          </a:p>
          <a:p>
            <a:r>
              <a:rPr lang="en-US" sz="1400" dirty="0"/>
              <a:t>False Positives (FP): 3 Democrats incorrectly predicted as Republicans</a:t>
            </a:r>
          </a:p>
          <a:p>
            <a:r>
              <a:rPr lang="en-US" sz="1400" dirty="0"/>
              <a:t>False Negatives (FN): 4 Republicans incorrectly predicted as Democrats</a:t>
            </a:r>
          </a:p>
        </p:txBody>
      </p:sp>
    </p:spTree>
    <p:extLst>
      <p:ext uri="{BB962C8B-B14F-4D97-AF65-F5344CB8AC3E}">
        <p14:creationId xmlns:p14="http://schemas.microsoft.com/office/powerpoint/2010/main" val="321246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FD75-F438-4560-97C8-74B9A46C9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529408" cy="772890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Evaluation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63E1-C480-4920-91AE-389EC50B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193" y="1397000"/>
            <a:ext cx="8915400" cy="3777622"/>
          </a:xfrm>
        </p:spPr>
        <p:txBody>
          <a:bodyPr/>
          <a:lstStyle/>
          <a:p>
            <a:r>
              <a:rPr lang="en-US" b="1" u="sng" dirty="0"/>
              <a:t>Cross-Validation:</a:t>
            </a:r>
          </a:p>
          <a:p>
            <a:pPr marL="0" indent="0">
              <a:buNone/>
            </a:pPr>
            <a:r>
              <a:rPr lang="en-US" sz="1600" dirty="0"/>
              <a:t>Cross-validation is an evaluation technique used to assess how well a machine learning model generalizes to unseen data. In k-fold cross-validation: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 Regression Cross-Validation Mean Accuracy: </a:t>
            </a:r>
            <a:r>
              <a:rPr lang="en-US" b="1" dirty="0"/>
              <a:t>95.36%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Naive Bayes Cross-Validation Mean Accuracy:  </a:t>
            </a:r>
            <a:r>
              <a:rPr lang="en-US" b="1" dirty="0"/>
              <a:t>90.11%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Decision Tree Cross-Validation Mean Accuracy: </a:t>
            </a:r>
            <a:r>
              <a:rPr lang="en-US" b="1" dirty="0"/>
              <a:t>93.79%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85980-757E-47A9-8C34-C7A2B578B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424" y="5223511"/>
            <a:ext cx="7659169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9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E1BD-66A0-4811-9873-3E598440B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2969675" cy="688223"/>
          </a:xfrm>
        </p:spPr>
        <p:txBody>
          <a:bodyPr/>
          <a:lstStyle/>
          <a:p>
            <a:r>
              <a:rPr lang="en-US" u="sng" dirty="0"/>
              <a:t>Comparison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1A872-4D45-48C6-B523-9A8E11B1C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06" y="1407912"/>
            <a:ext cx="7280494" cy="4984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613CF3-E478-4AB7-91BA-2F95DF270881}"/>
              </a:ext>
            </a:extLst>
          </p:cNvPr>
          <p:cNvSpPr txBox="1"/>
          <p:nvPr/>
        </p:nvSpPr>
        <p:spPr>
          <a:xfrm>
            <a:off x="9177866" y="576915"/>
            <a:ext cx="2683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</a:t>
            </a:r>
            <a:r>
              <a:rPr lang="en-US" sz="1100" b="1" dirty="0"/>
              <a:t>Accuracy</a:t>
            </a:r>
          </a:p>
          <a:p>
            <a:r>
              <a:rPr lang="en-US" sz="1100" dirty="0"/>
              <a:t>Logistic Regression: </a:t>
            </a:r>
            <a:r>
              <a:rPr lang="en-US" sz="1100" b="1" dirty="0"/>
              <a:t>96.18%</a:t>
            </a:r>
          </a:p>
          <a:p>
            <a:r>
              <a:rPr lang="en-US" sz="1100" dirty="0"/>
              <a:t>Naive Bayes: </a:t>
            </a:r>
            <a:r>
              <a:rPr lang="en-US" sz="1100" b="1" dirty="0"/>
              <a:t>92.37%</a:t>
            </a:r>
          </a:p>
          <a:p>
            <a:r>
              <a:rPr lang="en-US" sz="1100" dirty="0"/>
              <a:t>Decision Tree: </a:t>
            </a:r>
            <a:r>
              <a:rPr lang="en-US" sz="1100" b="1" dirty="0"/>
              <a:t>94.66%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91FAC1-BDFA-4C65-853B-17ADB7193EBF}"/>
              </a:ext>
            </a:extLst>
          </p:cNvPr>
          <p:cNvSpPr txBox="1"/>
          <p:nvPr/>
        </p:nvSpPr>
        <p:spPr>
          <a:xfrm>
            <a:off x="9177866" y="1600201"/>
            <a:ext cx="25146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Precision </a:t>
            </a:r>
          </a:p>
          <a:p>
            <a:r>
              <a:rPr lang="en-US" sz="1100" dirty="0"/>
              <a:t>Logistic Regression:</a:t>
            </a:r>
          </a:p>
          <a:p>
            <a:pPr lvl="1"/>
            <a:r>
              <a:rPr lang="en-US" sz="1100" dirty="0"/>
              <a:t>Class 0: </a:t>
            </a:r>
            <a:r>
              <a:rPr lang="en-US" sz="1100" b="1" dirty="0"/>
              <a:t>96%</a:t>
            </a:r>
            <a:r>
              <a:rPr lang="en-US" sz="1100" dirty="0"/>
              <a:t>,</a:t>
            </a:r>
            <a:r>
              <a:rPr lang="en-US" sz="1100" b="1" dirty="0"/>
              <a:t> </a:t>
            </a:r>
            <a:r>
              <a:rPr lang="en-US" sz="1100" dirty="0"/>
              <a:t>Class 1: </a:t>
            </a:r>
            <a:r>
              <a:rPr lang="en-US" sz="1100" b="1" dirty="0"/>
              <a:t>96%</a:t>
            </a:r>
          </a:p>
          <a:p>
            <a:r>
              <a:rPr lang="en-US" sz="1100" dirty="0"/>
              <a:t>Naive Bayes:</a:t>
            </a:r>
          </a:p>
          <a:p>
            <a:pPr lvl="1"/>
            <a:r>
              <a:rPr lang="en-US" sz="1100" dirty="0"/>
              <a:t>Class 0: </a:t>
            </a:r>
            <a:r>
              <a:rPr lang="en-US" sz="1100" b="1" dirty="0"/>
              <a:t>95%, </a:t>
            </a:r>
            <a:r>
              <a:rPr lang="en-US" sz="1100" dirty="0"/>
              <a:t>Class 1:</a:t>
            </a:r>
            <a:r>
              <a:rPr lang="en-US" sz="1100" b="1" dirty="0"/>
              <a:t> 89%</a:t>
            </a:r>
          </a:p>
          <a:p>
            <a:r>
              <a:rPr lang="en-US" sz="1100" dirty="0"/>
              <a:t>Decision Tree:</a:t>
            </a:r>
          </a:p>
          <a:p>
            <a:pPr lvl="1"/>
            <a:r>
              <a:rPr lang="en-US" sz="1100" dirty="0"/>
              <a:t>Class 0: </a:t>
            </a:r>
            <a:r>
              <a:rPr lang="en-US" sz="1100" b="1" dirty="0"/>
              <a:t>95%, </a:t>
            </a:r>
            <a:r>
              <a:rPr lang="en-US" sz="1100" dirty="0"/>
              <a:t>Class 1: </a:t>
            </a:r>
            <a:r>
              <a:rPr lang="en-US" sz="1100" b="1" dirty="0"/>
              <a:t>94%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90003-F8F8-4E4B-9AE3-551458FFBBA4}"/>
              </a:ext>
            </a:extLst>
          </p:cNvPr>
          <p:cNvSpPr txBox="1"/>
          <p:nvPr/>
        </p:nvSpPr>
        <p:spPr>
          <a:xfrm>
            <a:off x="9177866" y="3207625"/>
            <a:ext cx="2683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Recall </a:t>
            </a:r>
          </a:p>
          <a:p>
            <a:r>
              <a:rPr lang="en-US" sz="1050" dirty="0"/>
              <a:t>Logistic Regression:</a:t>
            </a:r>
          </a:p>
          <a:p>
            <a:pPr lvl="1"/>
            <a:r>
              <a:rPr lang="en-US" sz="1050" dirty="0"/>
              <a:t>Class 0: </a:t>
            </a:r>
            <a:r>
              <a:rPr lang="en-US" sz="1050" b="1" dirty="0"/>
              <a:t>97%, </a:t>
            </a:r>
            <a:r>
              <a:rPr lang="en-US" sz="1050" dirty="0"/>
              <a:t>Class 1: </a:t>
            </a:r>
            <a:r>
              <a:rPr lang="en-US" sz="1050" b="1" dirty="0"/>
              <a:t>94%</a:t>
            </a:r>
          </a:p>
          <a:p>
            <a:r>
              <a:rPr lang="en-US" sz="1050" dirty="0"/>
              <a:t>Naive Bayes:</a:t>
            </a:r>
          </a:p>
          <a:p>
            <a:pPr lvl="1"/>
            <a:r>
              <a:rPr lang="en-US" sz="1050" dirty="0"/>
              <a:t>Class 0: </a:t>
            </a:r>
            <a:r>
              <a:rPr lang="en-US" sz="1050" b="1" dirty="0"/>
              <a:t>93%, </a:t>
            </a:r>
            <a:r>
              <a:rPr lang="en-US" sz="1050" dirty="0"/>
              <a:t>Class 1: </a:t>
            </a:r>
            <a:r>
              <a:rPr lang="en-US" sz="1050" b="1" dirty="0"/>
              <a:t>92%</a:t>
            </a:r>
          </a:p>
          <a:p>
            <a:r>
              <a:rPr lang="en-US" sz="1050" dirty="0"/>
              <a:t>Decision Tree:</a:t>
            </a:r>
          </a:p>
          <a:p>
            <a:pPr lvl="1"/>
            <a:r>
              <a:rPr lang="en-US" sz="1050" dirty="0"/>
              <a:t>Class 0: </a:t>
            </a:r>
            <a:r>
              <a:rPr lang="en-US" sz="1050" b="1" dirty="0"/>
              <a:t>96%, </a:t>
            </a:r>
            <a:r>
              <a:rPr lang="en-US" sz="1050" dirty="0"/>
              <a:t>Class 1: </a:t>
            </a:r>
            <a:r>
              <a:rPr lang="en-US" sz="1050" b="1" dirty="0"/>
              <a:t>92%</a:t>
            </a:r>
          </a:p>
          <a:p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424255-4C65-4E18-AD11-1FC6AAD72411}"/>
              </a:ext>
            </a:extLst>
          </p:cNvPr>
          <p:cNvSpPr txBox="1"/>
          <p:nvPr/>
        </p:nvSpPr>
        <p:spPr>
          <a:xfrm>
            <a:off x="9177866" y="4991593"/>
            <a:ext cx="26839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F1-Score </a:t>
            </a:r>
          </a:p>
          <a:p>
            <a:r>
              <a:rPr lang="en-US" sz="1100" dirty="0"/>
              <a:t>Logistic Regression:</a:t>
            </a:r>
          </a:p>
          <a:p>
            <a:pPr lvl="1"/>
            <a:r>
              <a:rPr lang="en-US" sz="1100" dirty="0"/>
              <a:t>Class 0: </a:t>
            </a:r>
            <a:r>
              <a:rPr lang="en-US" sz="1100" b="1" dirty="0"/>
              <a:t>97%</a:t>
            </a:r>
            <a:r>
              <a:rPr lang="en-US" sz="1100" dirty="0"/>
              <a:t>, Class 1: </a:t>
            </a:r>
            <a:r>
              <a:rPr lang="en-US" sz="1100" b="1" dirty="0"/>
              <a:t>95%</a:t>
            </a:r>
          </a:p>
          <a:p>
            <a:r>
              <a:rPr lang="en-US" sz="1100" dirty="0"/>
              <a:t>Naive Bayes:</a:t>
            </a:r>
          </a:p>
          <a:p>
            <a:pPr lvl="1"/>
            <a:r>
              <a:rPr lang="en-US" sz="1100" dirty="0"/>
              <a:t>Class 0: </a:t>
            </a:r>
            <a:r>
              <a:rPr lang="en-US" sz="1100" b="1" dirty="0"/>
              <a:t>94%, </a:t>
            </a:r>
            <a:r>
              <a:rPr lang="en-US" sz="1100" dirty="0"/>
              <a:t>Class 1: </a:t>
            </a:r>
            <a:r>
              <a:rPr lang="en-US" sz="1100" b="1" dirty="0"/>
              <a:t>90%</a:t>
            </a:r>
          </a:p>
          <a:p>
            <a:r>
              <a:rPr lang="en-US" sz="1100" dirty="0"/>
              <a:t>Decision Tree:</a:t>
            </a:r>
          </a:p>
          <a:p>
            <a:pPr lvl="1"/>
            <a:r>
              <a:rPr lang="en-US" sz="1100" dirty="0"/>
              <a:t>Class 0: </a:t>
            </a:r>
            <a:r>
              <a:rPr lang="en-US" sz="1100" b="1" dirty="0"/>
              <a:t>96%, </a:t>
            </a:r>
            <a:r>
              <a:rPr lang="en-US" sz="1100" dirty="0"/>
              <a:t>Class 1: </a:t>
            </a:r>
            <a:r>
              <a:rPr lang="en-US" sz="1100" b="1" dirty="0"/>
              <a:t>93%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741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DD1C3-7817-4164-9672-7C87045F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CFA3-6A62-4E79-BCC7-70FD0062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212" y="1540189"/>
            <a:ext cx="8915400" cy="3294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Best Classifier: Logistic Regression </a:t>
            </a:r>
          </a:p>
          <a:p>
            <a:pPr marL="0" indent="0">
              <a:buNone/>
            </a:pPr>
            <a:r>
              <a:rPr lang="en-US" sz="1500" dirty="0"/>
              <a:t>Logistic Regression outperformed Naive Bayes and Decision Tree in terms of accuracy (</a:t>
            </a:r>
            <a:r>
              <a:rPr lang="en-US" sz="1500" b="1" dirty="0"/>
              <a:t>96.18%</a:t>
            </a:r>
            <a:r>
              <a:rPr lang="en-US" sz="1500" dirty="0"/>
              <a:t>) and achieved consistently high precision, recall, and F1-scores for both Democrats and Republicans.</a:t>
            </a:r>
          </a:p>
          <a:p>
            <a:pPr marL="0" indent="0">
              <a:buNone/>
            </a:pPr>
            <a:r>
              <a:rPr lang="en-US" sz="1500" dirty="0"/>
              <a:t>Naive Bayes:</a:t>
            </a:r>
          </a:p>
          <a:p>
            <a:pPr marL="457200" lvl="1" indent="0">
              <a:buNone/>
            </a:pPr>
            <a:r>
              <a:rPr lang="en-US" sz="1500" dirty="0"/>
              <a:t>While simpler and faster, Naive Bayes had slightly lower accuracy (</a:t>
            </a:r>
            <a:r>
              <a:rPr lang="en-US" sz="1500" b="1" dirty="0"/>
              <a:t>92.37%</a:t>
            </a:r>
            <a:r>
              <a:rPr lang="en-US" sz="1500" dirty="0"/>
              <a:t>) and struggled with precision for Republicans.</a:t>
            </a:r>
          </a:p>
          <a:p>
            <a:pPr marL="0" indent="0">
              <a:buNone/>
            </a:pPr>
            <a:r>
              <a:rPr lang="en-US" sz="1500" dirty="0"/>
              <a:t>Decision Tree:</a:t>
            </a:r>
          </a:p>
          <a:p>
            <a:pPr marL="457200" lvl="1" indent="0">
              <a:buNone/>
            </a:pPr>
            <a:r>
              <a:rPr lang="en-US" sz="1500" dirty="0"/>
              <a:t>Decision Tree performed well with an accuracy of </a:t>
            </a:r>
            <a:r>
              <a:rPr lang="en-US" sz="1500" b="1" dirty="0"/>
              <a:t>94.66%</a:t>
            </a:r>
            <a:r>
              <a:rPr lang="en-US" sz="1500" dirty="0"/>
              <a:t> and offered valuable insights into feature importance. However, it was slightly less accurate than Logistic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6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715BE7-B005-4D7A-92DE-5EAAFCCBB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9546" y="2562045"/>
            <a:ext cx="4303133" cy="1063869"/>
          </a:xfrm>
        </p:spPr>
        <p:txBody>
          <a:bodyPr/>
          <a:lstStyle/>
          <a:p>
            <a:r>
              <a:rPr lang="en-US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6311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89AA0-AD8C-40EC-9CB8-3D301E7E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525" y="624110"/>
            <a:ext cx="8911687" cy="1280890"/>
          </a:xfrm>
        </p:spPr>
        <p:txBody>
          <a:bodyPr/>
          <a:lstStyle/>
          <a:p>
            <a:r>
              <a:rPr lang="en-US" u="sng" dirty="0"/>
              <a:t>Outline: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7EA7D7-CA0E-4770-A8AB-D5C512595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812" y="2133600"/>
            <a:ext cx="8915400" cy="3777622"/>
          </a:xfrm>
        </p:spPr>
        <p:txBody>
          <a:bodyPr>
            <a:normAutofit/>
          </a:bodyPr>
          <a:lstStyle/>
          <a:p>
            <a:r>
              <a:rPr lang="en-US" sz="1600" dirty="0"/>
              <a:t>Introduction</a:t>
            </a:r>
          </a:p>
          <a:p>
            <a:r>
              <a:rPr lang="en-US" sz="1600" dirty="0"/>
              <a:t>Dataset Overview</a:t>
            </a:r>
          </a:p>
          <a:p>
            <a:r>
              <a:rPr lang="en-US" sz="1600" dirty="0"/>
              <a:t>Data Preprocessing</a:t>
            </a:r>
          </a:p>
          <a:p>
            <a:r>
              <a:rPr lang="en-US" sz="1600" dirty="0"/>
              <a:t>Classifiers </a:t>
            </a:r>
          </a:p>
          <a:p>
            <a:r>
              <a:rPr lang="en-US" sz="1600" dirty="0"/>
              <a:t>Evaluation </a:t>
            </a:r>
          </a:p>
          <a:p>
            <a:r>
              <a:rPr lang="en-US" sz="1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6281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0B118-6223-43C6-8221-71487003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257A4-8CED-4087-A495-6D1F8336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68757"/>
            <a:ext cx="8915400" cy="4665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Dataset : vote.arff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u="sng" dirty="0"/>
              <a:t>Project Objective: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The objective of this project is to classify the political party affiliation (Democrat or Republican) of U.S. congresspersons based on their voting behavior on key issues.</a:t>
            </a:r>
          </a:p>
          <a:p>
            <a:r>
              <a:rPr lang="en-US" sz="1600" dirty="0"/>
              <a:t>I have used machine learning classifiers to analyze voting patterns and classify congresspersons as either Democrats or Republicans.</a:t>
            </a:r>
          </a:p>
          <a:p>
            <a:r>
              <a:rPr lang="en-US" sz="1600" dirty="0"/>
              <a:t>The project aims to demonstrate how data mining and machine learning can be used to make predictions based on historical voting records.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04B1-E7EC-4585-B54D-13611CF5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Dataset Overview:</a:t>
            </a:r>
            <a:r>
              <a:rPr lang="en-US" dirty="0"/>
              <a:t> 	</a:t>
            </a:r>
            <a:r>
              <a:rPr lang="en-US" dirty="0">
                <a:solidFill>
                  <a:schemeClr val="tx1"/>
                </a:solidFill>
              </a:rPr>
              <a:t>vote.arff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98C01A-7EDB-4B8B-A7B9-57E55FFA24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459876"/>
            <a:ext cx="8728973" cy="336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This dataset contains voting records of 435 U.S congresspersons on 16 key issues.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 Variable: The Class column represents the political party (Democrat and Republican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u="sng" dirty="0">
                <a:solidFill>
                  <a:schemeClr val="tx1"/>
                </a:solidFill>
                <a:latin typeface="+mj-lt"/>
              </a:rPr>
              <a:t>Key points: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Number of instances: 435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Number of Attributes: 16 + 1(Target Variable)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Data type: Categorical voting data (Yes/No)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+mj-lt"/>
              </a:rPr>
              <a:t>Missing values: Some voting records have missing values denoted by (?)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745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02882-665F-4EAE-AF34-46DD3A2D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/>
              <a:t>Data Preprocessing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E82F-D00B-479C-BF48-1305F576B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values </a:t>
            </a:r>
          </a:p>
          <a:p>
            <a:r>
              <a:rPr lang="en-US" dirty="0"/>
              <a:t>Encoding Categorical Data</a:t>
            </a:r>
          </a:p>
          <a:p>
            <a:r>
              <a:rPr lang="en-US" dirty="0"/>
              <a:t>Train-Test Split</a:t>
            </a:r>
          </a:p>
        </p:txBody>
      </p:sp>
    </p:spTree>
    <p:extLst>
      <p:ext uri="{BB962C8B-B14F-4D97-AF65-F5344CB8AC3E}">
        <p14:creationId xmlns:p14="http://schemas.microsoft.com/office/powerpoint/2010/main" val="837613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1EC-34BE-4CD1-A5EE-470F11A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12208" cy="722090"/>
          </a:xfrm>
        </p:spPr>
        <p:txBody>
          <a:bodyPr/>
          <a:lstStyle/>
          <a:p>
            <a:r>
              <a:rPr lang="en-US" u="sng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13E1F-207D-4409-9A91-8B10DC88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411510"/>
            <a:ext cx="8915400" cy="4963411"/>
          </a:xfrm>
        </p:spPr>
        <p:txBody>
          <a:bodyPr/>
          <a:lstStyle/>
          <a:p>
            <a:r>
              <a:rPr lang="en-US" sz="1600" b="1" u="sng" dirty="0"/>
              <a:t>Handling Missing values: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The dataset had missing values represented by ? In several columns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I replaced the missing values with the most frequent value in each column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D9E98A-8763-400C-9C90-1B53D9DE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4" y="3496733"/>
            <a:ext cx="3317114" cy="2615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2B0F8-6F42-49F2-BF8D-091B469E0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366" y="4054972"/>
            <a:ext cx="4280634" cy="1647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E28BE4-4EBD-4419-B276-484E385DA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578" y="2861733"/>
            <a:ext cx="2102915" cy="382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6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D04A-E04C-4F81-B1A6-9274F8AE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27777"/>
            <a:ext cx="4612208" cy="688223"/>
          </a:xfrm>
        </p:spPr>
        <p:txBody>
          <a:bodyPr/>
          <a:lstStyle/>
          <a:p>
            <a:r>
              <a:rPr lang="en-US" u="sng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F687-DE55-4C1C-A8E4-6B774DFD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30865"/>
            <a:ext cx="8612188" cy="5257801"/>
          </a:xfrm>
        </p:spPr>
        <p:txBody>
          <a:bodyPr/>
          <a:lstStyle/>
          <a:p>
            <a:r>
              <a:rPr lang="en-US" sz="1600" b="1" u="sng" dirty="0"/>
              <a:t>Encoding Categorical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voting behavior is represented as categorical values Y for Yes and N for NO and ? For missing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 converted these categorical values into numerical values using Label Encoding Y </a:t>
            </a:r>
            <a:r>
              <a:rPr lang="en-US" sz="1600" dirty="0">
                <a:sym typeface="Wingdings" panose="05000000000000000000" pitchFamily="2" charset="2"/>
              </a:rPr>
              <a:t> 1 and N 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For the class column was encoded similarly 0  Democrats and 1  Republican.</a:t>
            </a:r>
          </a:p>
          <a:p>
            <a:pPr marL="0" indent="0">
              <a:buNone/>
            </a:pPr>
            <a:endParaRPr lang="en-US" b="1" u="sng" dirty="0"/>
          </a:p>
          <a:p>
            <a:r>
              <a:rPr lang="en-US" b="1" u="sng" dirty="0"/>
              <a:t>Train-Test Split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divided the dataset into a training set 70% and testing set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training set was used to train the model, while the testing set was used to evaluate model performance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7652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CEEE-4265-449C-B0B2-BB4BC6F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u="sng" dirty="0"/>
              <a:t>Classifiers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A1962-3B85-4EC0-928F-0F1A28FB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540188"/>
            <a:ext cx="10752667" cy="5114611"/>
          </a:xfrm>
        </p:spPr>
        <p:txBody>
          <a:bodyPr>
            <a:normAutofit lnSpcReduction="10000"/>
          </a:bodyPr>
          <a:lstStyle/>
          <a:p>
            <a:r>
              <a:rPr lang="en-US" sz="1600" b="1" u="sng" dirty="0"/>
              <a:t>Logistic Regression Performance :</a:t>
            </a:r>
          </a:p>
          <a:p>
            <a:pPr marL="0" indent="0">
              <a:buNone/>
            </a:pPr>
            <a:r>
              <a:rPr lang="en-US" sz="1600" dirty="0"/>
              <a:t>This classifier is ideal for this dataset as it predicts probabilities and provides clear decision boundaries between two classes (Democrat vs. Republican).</a:t>
            </a:r>
          </a:p>
          <a:p>
            <a:pPr marL="0" indent="0">
              <a:buNone/>
            </a:pPr>
            <a:r>
              <a:rPr lang="en-US" sz="1400" b="1" u="sng" dirty="0"/>
              <a:t>Results:</a:t>
            </a:r>
          </a:p>
          <a:p>
            <a:pPr marL="0" indent="0">
              <a:buNone/>
            </a:pPr>
            <a:r>
              <a:rPr lang="en-US" sz="1400" dirty="0"/>
              <a:t>Accuracy: 96.18%</a:t>
            </a:r>
          </a:p>
          <a:p>
            <a:pPr marL="0" indent="0">
              <a:buNone/>
            </a:pPr>
            <a:r>
              <a:rPr lang="en-US" sz="1400" dirty="0"/>
              <a:t>Precision For Class 0 (Democrat): 96%</a:t>
            </a:r>
          </a:p>
          <a:p>
            <a:pPr marL="0" indent="0">
              <a:buNone/>
            </a:pPr>
            <a:r>
              <a:rPr lang="en-US" sz="1400" dirty="0"/>
              <a:t>Precision For Class 1 (Republican): 96%</a:t>
            </a:r>
          </a:p>
          <a:p>
            <a:pPr marL="0" indent="0">
              <a:buNone/>
            </a:pPr>
            <a:r>
              <a:rPr lang="en-US" sz="1400" dirty="0"/>
              <a:t>Recall For Class 0 (Democrat): 97%</a:t>
            </a:r>
          </a:p>
          <a:p>
            <a:pPr marL="0" indent="0">
              <a:buNone/>
            </a:pPr>
            <a:r>
              <a:rPr lang="en-US" sz="1400" dirty="0"/>
              <a:t>Recall For Class 1 (Republican): 94</a:t>
            </a:r>
            <a:r>
              <a:rPr lang="en-US" sz="1500" dirty="0"/>
              <a:t>%</a:t>
            </a:r>
            <a:endParaRPr lang="en-US" sz="1500" u="sng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	</a:t>
            </a:r>
            <a:endParaRPr lang="en-US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DDD2AA0-28FC-4C35-8E4B-237D1419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4535344"/>
            <a:ext cx="4311437" cy="215594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2EEB06-B991-44FD-9BA3-1DF91F3C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2" y="2378166"/>
            <a:ext cx="3860798" cy="3130138"/>
          </a:xfrm>
          <a:prstGeom prst="rect">
            <a:avLst/>
          </a:prstGeom>
        </p:spPr>
      </p:pic>
      <p:sp>
        <p:nvSpPr>
          <p:cNvPr id="26" name="Rectangle 8">
            <a:extLst>
              <a:ext uri="{FF2B5EF4-FFF2-40B4-BE49-F238E27FC236}">
                <a16:creationId xmlns:a16="http://schemas.microsoft.com/office/drawing/2014/main" id="{0CF9F21D-30D2-46A6-9C5A-C950277A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4551" y="5700692"/>
            <a:ext cx="63001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(TP) = 48 correct predictions for Republicans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(TN) = 78 correct predictions for Democrats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(FP) = 2 Democrats incorrectly predicted as Republicans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 (FN) = 3 Republicans incorrectly predicted as Democrats </a:t>
            </a:r>
          </a:p>
        </p:txBody>
      </p:sp>
    </p:spTree>
    <p:extLst>
      <p:ext uri="{BB962C8B-B14F-4D97-AF65-F5344CB8AC3E}">
        <p14:creationId xmlns:p14="http://schemas.microsoft.com/office/powerpoint/2010/main" val="121957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D213-5D86-4784-BAC3-A5D36A15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2444742" cy="764423"/>
          </a:xfrm>
        </p:spPr>
        <p:txBody>
          <a:bodyPr/>
          <a:lstStyle/>
          <a:p>
            <a:r>
              <a:rPr lang="en-US" u="sng" dirty="0"/>
              <a:t>Classifiers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847B-9B00-466A-A0CE-E7FC5E7FB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93" y="1356346"/>
            <a:ext cx="8915400" cy="4877544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Naive Bayes Performance:</a:t>
            </a:r>
          </a:p>
          <a:p>
            <a:pPr marL="0" indent="0">
              <a:buNone/>
            </a:pPr>
            <a:r>
              <a:rPr lang="en-US" sz="1400" dirty="0"/>
              <a:t>Naive Bayes Fast and efficient for categorical data. Naive Bayes performs well for text classification or categorical data, which is what this </a:t>
            </a:r>
            <a:r>
              <a:rPr lang="en-US" sz="1600" dirty="0"/>
              <a:t>dataset</a:t>
            </a:r>
            <a:r>
              <a:rPr lang="en-US" sz="1400" dirty="0"/>
              <a:t> consists of yes/no votes.</a:t>
            </a:r>
          </a:p>
          <a:p>
            <a:pPr marL="0" indent="0">
              <a:buNone/>
            </a:pPr>
            <a:r>
              <a:rPr lang="en-US" sz="1400" b="1" u="sng" dirty="0"/>
              <a:t>Results: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Accuracy: 92.37%</a:t>
            </a:r>
          </a:p>
          <a:p>
            <a:pPr marL="0" indent="0">
              <a:buNone/>
            </a:pPr>
            <a:r>
              <a:rPr lang="en-US" sz="1400" dirty="0"/>
              <a:t>Precision For Class 0 (Democrat): 95%</a:t>
            </a:r>
          </a:p>
          <a:p>
            <a:pPr marL="0" indent="0">
              <a:buNone/>
            </a:pPr>
            <a:r>
              <a:rPr lang="en-US" sz="1400" dirty="0"/>
              <a:t>Precision For Class 1 (Republican): 89%</a:t>
            </a:r>
          </a:p>
          <a:p>
            <a:pPr marL="0" indent="0">
              <a:buNone/>
            </a:pPr>
            <a:r>
              <a:rPr lang="en-US" sz="1400" dirty="0"/>
              <a:t>Recall For Class 0 (Democrat): 93%</a:t>
            </a:r>
          </a:p>
          <a:p>
            <a:pPr marL="0" indent="0">
              <a:buNone/>
            </a:pPr>
            <a:r>
              <a:rPr lang="en-US" sz="1400" dirty="0"/>
              <a:t>Recall For Class 1 (Republican): 92%</a:t>
            </a:r>
            <a:endParaRPr lang="en-US" sz="14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FFAB8-95B3-4941-A155-728EE9060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93" y="4543101"/>
            <a:ext cx="3955608" cy="2067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4065B-CE59-43E2-82C4-BACD17CF4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18" y="2346235"/>
            <a:ext cx="3691466" cy="320707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95DFAD1-6005-41C0-8AD3-F787829B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2733" y="5629651"/>
            <a:ext cx="591044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(TP): 47 Correct predictions for Republicans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(TN): 74 Correct predictions for Democrats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(FP): 6 Democrats incorrectly predicted as Republicans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 (FN): 4 Republicans incorrectly predicted as Democrats </a:t>
            </a:r>
          </a:p>
        </p:txBody>
      </p:sp>
    </p:spTree>
    <p:extLst>
      <p:ext uri="{BB962C8B-B14F-4D97-AF65-F5344CB8AC3E}">
        <p14:creationId xmlns:p14="http://schemas.microsoft.com/office/powerpoint/2010/main" val="3134800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367</TotalTime>
  <Words>962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Teko SemiBold</vt:lpstr>
      <vt:lpstr>Wingdings</vt:lpstr>
      <vt:lpstr>Wingdings 3</vt:lpstr>
      <vt:lpstr>Wisp</vt:lpstr>
      <vt:lpstr>Data Mining and Machine Learning Project </vt:lpstr>
      <vt:lpstr>Outline:</vt:lpstr>
      <vt:lpstr>Introduction</vt:lpstr>
      <vt:lpstr>Dataset Overview:  vote.arff</vt:lpstr>
      <vt:lpstr>Data Preprocessing  </vt:lpstr>
      <vt:lpstr>Data Preprocessing</vt:lpstr>
      <vt:lpstr>Data Preprocessing</vt:lpstr>
      <vt:lpstr>Classifiers  </vt:lpstr>
      <vt:lpstr>Classifiers</vt:lpstr>
      <vt:lpstr>Classifiers</vt:lpstr>
      <vt:lpstr>Evaluation  </vt:lpstr>
      <vt:lpstr>Comparison </vt:lpstr>
      <vt:lpstr>Conclusion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Sameeruddin Mohammed</dc:creator>
  <cp:lastModifiedBy>Sameeruddin Mohammed</cp:lastModifiedBy>
  <cp:revision>32</cp:revision>
  <dcterms:created xsi:type="dcterms:W3CDTF">2024-12-09T01:46:25Z</dcterms:created>
  <dcterms:modified xsi:type="dcterms:W3CDTF">2025-02-07T23:41:39Z</dcterms:modified>
</cp:coreProperties>
</file>