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7"/>
  </p:notesMasterIdLst>
  <p:sldIdLst>
    <p:sldId id="256" r:id="rId2"/>
    <p:sldId id="267" r:id="rId3"/>
    <p:sldId id="264" r:id="rId4"/>
    <p:sldId id="258" r:id="rId5"/>
    <p:sldId id="265" r:id="rId6"/>
    <p:sldId id="259" r:id="rId7"/>
    <p:sldId id="269" r:id="rId8"/>
    <p:sldId id="270" r:id="rId9"/>
    <p:sldId id="266" r:id="rId10"/>
    <p:sldId id="271" r:id="rId11"/>
    <p:sldId id="272" r:id="rId12"/>
    <p:sldId id="260" r:id="rId13"/>
    <p:sldId id="268" r:id="rId14"/>
    <p:sldId id="262" r:id="rId15"/>
    <p:sldId id="26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p:cViewPr varScale="1">
        <p:scale>
          <a:sx n="78" d="100"/>
          <a:sy n="78" d="100"/>
        </p:scale>
        <p:origin x="161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04066D-CCBC-4E59-A3AB-01F8C7013DAC}" type="datetimeFigureOut">
              <a:rPr lang="en-US" smtClean="0"/>
              <a:pPr/>
              <a:t>10/28/2023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803C2E-2F5B-4380-B3ED-79F93EB108D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55C07-95EE-40C5-A837-0FE13AF772E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3B20206-41B9-4BB7-BC52-1AB11225C49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2D1E1D3-49FE-4B63-A597-8E4F94D01575}"/>
              </a:ext>
            </a:extLst>
          </p:cNvPr>
          <p:cNvSpPr>
            <a:spLocks noGrp="1"/>
          </p:cNvSpPr>
          <p:nvPr>
            <p:ph type="dt" sz="half" idx="10"/>
          </p:nvPr>
        </p:nvSpPr>
        <p:spPr/>
        <p:txBody>
          <a:bodyPr/>
          <a:lstStyle/>
          <a:p>
            <a:fld id="{69002BB2-4747-4074-81D3-95A0B092C2FF}" type="datetime1">
              <a:rPr lang="en-US" smtClean="0"/>
              <a:t>10/28/2023</a:t>
            </a:fld>
            <a:endParaRPr lang="en-US"/>
          </a:p>
        </p:txBody>
      </p:sp>
      <p:sp>
        <p:nvSpPr>
          <p:cNvPr id="5" name="Footer Placeholder 4">
            <a:extLst>
              <a:ext uri="{FF2B5EF4-FFF2-40B4-BE49-F238E27FC236}">
                <a16:creationId xmlns:a16="http://schemas.microsoft.com/office/drawing/2014/main" id="{6875EAFA-24CD-4EE9-A3E2-46291A48A4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A75CAE-E88C-4187-BEC9-4F2D57F0AF68}"/>
              </a:ext>
            </a:extLst>
          </p:cNvPr>
          <p:cNvSpPr>
            <a:spLocks noGrp="1"/>
          </p:cNvSpPr>
          <p:nvPr>
            <p:ph type="sldNum" sz="quarter" idx="12"/>
          </p:nvPr>
        </p:nvSpPr>
        <p:spPr/>
        <p:txBody>
          <a:bodyPr/>
          <a:lstStyle/>
          <a:p>
            <a:fld id="{D1E6C815-EF6A-4560-8650-56843F6BADC2}" type="slidenum">
              <a:rPr lang="en-US" smtClean="0"/>
              <a:pPr/>
              <a:t>‹#›</a:t>
            </a:fld>
            <a:endParaRPr lang="en-US"/>
          </a:p>
        </p:txBody>
      </p:sp>
    </p:spTree>
    <p:extLst>
      <p:ext uri="{BB962C8B-B14F-4D97-AF65-F5344CB8AC3E}">
        <p14:creationId xmlns:p14="http://schemas.microsoft.com/office/powerpoint/2010/main" val="737266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59E9E-4A9F-4EE3-BB0D-A90BD5F6917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81AF35-A665-442D-ACB4-A2EE933D584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707DA0-43EC-4F12-BC1B-1A64186F9B5B}"/>
              </a:ext>
            </a:extLst>
          </p:cNvPr>
          <p:cNvSpPr>
            <a:spLocks noGrp="1"/>
          </p:cNvSpPr>
          <p:nvPr>
            <p:ph type="dt" sz="half" idx="10"/>
          </p:nvPr>
        </p:nvSpPr>
        <p:spPr/>
        <p:txBody>
          <a:bodyPr/>
          <a:lstStyle/>
          <a:p>
            <a:fld id="{F6E9BBBB-9C20-4F5B-B1E7-8C2A1622F88B}" type="datetime1">
              <a:rPr lang="en-US" smtClean="0"/>
              <a:t>10/28/2023</a:t>
            </a:fld>
            <a:endParaRPr lang="en-US"/>
          </a:p>
        </p:txBody>
      </p:sp>
      <p:sp>
        <p:nvSpPr>
          <p:cNvPr id="5" name="Footer Placeholder 4">
            <a:extLst>
              <a:ext uri="{FF2B5EF4-FFF2-40B4-BE49-F238E27FC236}">
                <a16:creationId xmlns:a16="http://schemas.microsoft.com/office/drawing/2014/main" id="{76F44FC6-A8F3-4E8A-82F7-D030EB7386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28BE27-A497-4BC3-8E51-EA9E74486553}"/>
              </a:ext>
            </a:extLst>
          </p:cNvPr>
          <p:cNvSpPr>
            <a:spLocks noGrp="1"/>
          </p:cNvSpPr>
          <p:nvPr>
            <p:ph type="sldNum" sz="quarter" idx="12"/>
          </p:nvPr>
        </p:nvSpPr>
        <p:spPr/>
        <p:txBody>
          <a:bodyPr/>
          <a:lstStyle/>
          <a:p>
            <a:fld id="{D1E6C815-EF6A-4560-8650-56843F6BADC2}" type="slidenum">
              <a:rPr lang="en-US" smtClean="0"/>
              <a:pPr/>
              <a:t>‹#›</a:t>
            </a:fld>
            <a:endParaRPr lang="en-US"/>
          </a:p>
        </p:txBody>
      </p:sp>
    </p:spTree>
    <p:extLst>
      <p:ext uri="{BB962C8B-B14F-4D97-AF65-F5344CB8AC3E}">
        <p14:creationId xmlns:p14="http://schemas.microsoft.com/office/powerpoint/2010/main" val="4125007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E2F2AC-8A4B-46E2-947C-5472923F5F99}"/>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645E0E-8828-4CF2-81FA-978FD7C12592}"/>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05D933-E0EB-4F07-8063-F6B6E32C50A1}"/>
              </a:ext>
            </a:extLst>
          </p:cNvPr>
          <p:cNvSpPr>
            <a:spLocks noGrp="1"/>
          </p:cNvSpPr>
          <p:nvPr>
            <p:ph type="dt" sz="half" idx="10"/>
          </p:nvPr>
        </p:nvSpPr>
        <p:spPr/>
        <p:txBody>
          <a:bodyPr/>
          <a:lstStyle/>
          <a:p>
            <a:fld id="{54581F38-7E78-42BE-907B-FF67631866AC}" type="datetime1">
              <a:rPr lang="en-US" smtClean="0"/>
              <a:t>10/28/2023</a:t>
            </a:fld>
            <a:endParaRPr lang="en-US"/>
          </a:p>
        </p:txBody>
      </p:sp>
      <p:sp>
        <p:nvSpPr>
          <p:cNvPr id="5" name="Footer Placeholder 4">
            <a:extLst>
              <a:ext uri="{FF2B5EF4-FFF2-40B4-BE49-F238E27FC236}">
                <a16:creationId xmlns:a16="http://schemas.microsoft.com/office/drawing/2014/main" id="{13F80342-3594-4F21-A6C5-3CE110704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C76E12-78CE-4138-90A6-8F769270F80C}"/>
              </a:ext>
            </a:extLst>
          </p:cNvPr>
          <p:cNvSpPr>
            <a:spLocks noGrp="1"/>
          </p:cNvSpPr>
          <p:nvPr>
            <p:ph type="sldNum" sz="quarter" idx="12"/>
          </p:nvPr>
        </p:nvSpPr>
        <p:spPr/>
        <p:txBody>
          <a:bodyPr/>
          <a:lstStyle/>
          <a:p>
            <a:fld id="{D1E6C815-EF6A-4560-8650-56843F6BADC2}" type="slidenum">
              <a:rPr lang="en-US" smtClean="0"/>
              <a:pPr/>
              <a:t>‹#›</a:t>
            </a:fld>
            <a:endParaRPr lang="en-US"/>
          </a:p>
        </p:txBody>
      </p:sp>
    </p:spTree>
    <p:extLst>
      <p:ext uri="{BB962C8B-B14F-4D97-AF65-F5344CB8AC3E}">
        <p14:creationId xmlns:p14="http://schemas.microsoft.com/office/powerpoint/2010/main" val="4014672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35DFC-305D-46F9-B984-1752BC1B51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34BBFA-3DE2-4E4E-BD30-4D48E339961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710D19-ACC9-4938-887C-80738F7B3DCD}"/>
              </a:ext>
            </a:extLst>
          </p:cNvPr>
          <p:cNvSpPr>
            <a:spLocks noGrp="1"/>
          </p:cNvSpPr>
          <p:nvPr>
            <p:ph type="dt" sz="half" idx="10"/>
          </p:nvPr>
        </p:nvSpPr>
        <p:spPr/>
        <p:txBody>
          <a:bodyPr/>
          <a:lstStyle/>
          <a:p>
            <a:fld id="{5F87CF7E-F07F-46EA-BD36-8DF20AA8151E}" type="datetime1">
              <a:rPr lang="en-US" smtClean="0"/>
              <a:t>10/28/2023</a:t>
            </a:fld>
            <a:endParaRPr lang="en-US"/>
          </a:p>
        </p:txBody>
      </p:sp>
      <p:sp>
        <p:nvSpPr>
          <p:cNvPr id="5" name="Footer Placeholder 4">
            <a:extLst>
              <a:ext uri="{FF2B5EF4-FFF2-40B4-BE49-F238E27FC236}">
                <a16:creationId xmlns:a16="http://schemas.microsoft.com/office/drawing/2014/main" id="{3D4E619E-8D74-4407-91D8-FD17C11B4E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41EA10-7ED2-45FA-B302-E4F75DAF16BB}"/>
              </a:ext>
            </a:extLst>
          </p:cNvPr>
          <p:cNvSpPr>
            <a:spLocks noGrp="1"/>
          </p:cNvSpPr>
          <p:nvPr>
            <p:ph type="sldNum" sz="quarter" idx="12"/>
          </p:nvPr>
        </p:nvSpPr>
        <p:spPr/>
        <p:txBody>
          <a:bodyPr/>
          <a:lstStyle/>
          <a:p>
            <a:fld id="{D1E6C815-EF6A-4560-8650-56843F6BADC2}" type="slidenum">
              <a:rPr lang="en-US" smtClean="0"/>
              <a:pPr/>
              <a:t>‹#›</a:t>
            </a:fld>
            <a:endParaRPr lang="en-US"/>
          </a:p>
        </p:txBody>
      </p:sp>
    </p:spTree>
    <p:extLst>
      <p:ext uri="{BB962C8B-B14F-4D97-AF65-F5344CB8AC3E}">
        <p14:creationId xmlns:p14="http://schemas.microsoft.com/office/powerpoint/2010/main" val="3110236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6E98-774A-4239-9DF2-73FFD21086CE}"/>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E7467F3-E3AA-4B9E-9D07-86D0DD05456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470B368-7509-4EA4-BE8C-10A025281996}"/>
              </a:ext>
            </a:extLst>
          </p:cNvPr>
          <p:cNvSpPr>
            <a:spLocks noGrp="1"/>
          </p:cNvSpPr>
          <p:nvPr>
            <p:ph type="dt" sz="half" idx="10"/>
          </p:nvPr>
        </p:nvSpPr>
        <p:spPr/>
        <p:txBody>
          <a:bodyPr/>
          <a:lstStyle/>
          <a:p>
            <a:fld id="{737346A9-0280-4000-A02E-D645DDC75C76}" type="datetime1">
              <a:rPr lang="en-US" smtClean="0"/>
              <a:t>10/28/2023</a:t>
            </a:fld>
            <a:endParaRPr lang="en-US"/>
          </a:p>
        </p:txBody>
      </p:sp>
      <p:sp>
        <p:nvSpPr>
          <p:cNvPr id="5" name="Footer Placeholder 4">
            <a:extLst>
              <a:ext uri="{FF2B5EF4-FFF2-40B4-BE49-F238E27FC236}">
                <a16:creationId xmlns:a16="http://schemas.microsoft.com/office/drawing/2014/main" id="{F752966D-5376-4D33-873F-F1D2D1CC7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A26A8E-98FA-4BA3-9FB0-8DCBFA106D97}"/>
              </a:ext>
            </a:extLst>
          </p:cNvPr>
          <p:cNvSpPr>
            <a:spLocks noGrp="1"/>
          </p:cNvSpPr>
          <p:nvPr>
            <p:ph type="sldNum" sz="quarter" idx="12"/>
          </p:nvPr>
        </p:nvSpPr>
        <p:spPr/>
        <p:txBody>
          <a:bodyPr/>
          <a:lstStyle/>
          <a:p>
            <a:fld id="{D1E6C815-EF6A-4560-8650-56843F6BADC2}" type="slidenum">
              <a:rPr lang="en-US" smtClean="0"/>
              <a:pPr/>
              <a:t>‹#›</a:t>
            </a:fld>
            <a:endParaRPr lang="en-US"/>
          </a:p>
        </p:txBody>
      </p:sp>
    </p:spTree>
    <p:extLst>
      <p:ext uri="{BB962C8B-B14F-4D97-AF65-F5344CB8AC3E}">
        <p14:creationId xmlns:p14="http://schemas.microsoft.com/office/powerpoint/2010/main" val="3298740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867BA-DF5D-4B55-804A-6FFB2365B3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C61D05-8F08-4B30-A33A-36BEA7BFC24F}"/>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30A083D-729D-4A8A-AB53-B33AAFCB2632}"/>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CD1324-2D5C-494F-BE9B-70636DA45C08}"/>
              </a:ext>
            </a:extLst>
          </p:cNvPr>
          <p:cNvSpPr>
            <a:spLocks noGrp="1"/>
          </p:cNvSpPr>
          <p:nvPr>
            <p:ph type="dt" sz="half" idx="10"/>
          </p:nvPr>
        </p:nvSpPr>
        <p:spPr/>
        <p:txBody>
          <a:bodyPr/>
          <a:lstStyle/>
          <a:p>
            <a:fld id="{85E4D8F2-D077-412F-962E-558FDC3062E8}" type="datetime1">
              <a:rPr lang="en-US" smtClean="0"/>
              <a:t>10/28/2023</a:t>
            </a:fld>
            <a:endParaRPr lang="en-US"/>
          </a:p>
        </p:txBody>
      </p:sp>
      <p:sp>
        <p:nvSpPr>
          <p:cNvPr id="6" name="Footer Placeholder 5">
            <a:extLst>
              <a:ext uri="{FF2B5EF4-FFF2-40B4-BE49-F238E27FC236}">
                <a16:creationId xmlns:a16="http://schemas.microsoft.com/office/drawing/2014/main" id="{70A509A1-1F6E-4B79-B7E7-ECAA0E04C9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933E03-7270-49EA-BE47-8BDA50CD6562}"/>
              </a:ext>
            </a:extLst>
          </p:cNvPr>
          <p:cNvSpPr>
            <a:spLocks noGrp="1"/>
          </p:cNvSpPr>
          <p:nvPr>
            <p:ph type="sldNum" sz="quarter" idx="12"/>
          </p:nvPr>
        </p:nvSpPr>
        <p:spPr/>
        <p:txBody>
          <a:bodyPr/>
          <a:lstStyle/>
          <a:p>
            <a:fld id="{D1E6C815-EF6A-4560-8650-56843F6BADC2}" type="slidenum">
              <a:rPr lang="en-US" smtClean="0"/>
              <a:pPr/>
              <a:t>‹#›</a:t>
            </a:fld>
            <a:endParaRPr lang="en-US"/>
          </a:p>
        </p:txBody>
      </p:sp>
    </p:spTree>
    <p:extLst>
      <p:ext uri="{BB962C8B-B14F-4D97-AF65-F5344CB8AC3E}">
        <p14:creationId xmlns:p14="http://schemas.microsoft.com/office/powerpoint/2010/main" val="2366165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08E1E-2D0A-408C-B4B8-66A53D4163FE}"/>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C6B0EF-DF5F-4EC2-BC08-43CE1830049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439FD932-CF37-4C1E-828A-50B642E4BEF1}"/>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C95EAC-0390-49E8-809E-F5552C81C58A}"/>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336D6357-F267-4F44-A353-0500B1D77A69}"/>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92FE93-7394-4BC5-A85C-5D30D77E6EE1}"/>
              </a:ext>
            </a:extLst>
          </p:cNvPr>
          <p:cNvSpPr>
            <a:spLocks noGrp="1"/>
          </p:cNvSpPr>
          <p:nvPr>
            <p:ph type="dt" sz="half" idx="10"/>
          </p:nvPr>
        </p:nvSpPr>
        <p:spPr/>
        <p:txBody>
          <a:bodyPr/>
          <a:lstStyle/>
          <a:p>
            <a:fld id="{3583C097-CEB8-4D73-870D-7322EFB039E5}" type="datetime1">
              <a:rPr lang="en-US" smtClean="0"/>
              <a:t>10/28/2023</a:t>
            </a:fld>
            <a:endParaRPr lang="en-US"/>
          </a:p>
        </p:txBody>
      </p:sp>
      <p:sp>
        <p:nvSpPr>
          <p:cNvPr id="8" name="Footer Placeholder 7">
            <a:extLst>
              <a:ext uri="{FF2B5EF4-FFF2-40B4-BE49-F238E27FC236}">
                <a16:creationId xmlns:a16="http://schemas.microsoft.com/office/drawing/2014/main" id="{A8245C68-9FDA-4BDF-B2B7-2982DFBE4A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FAFDEF-00BE-4F3E-9402-B92774BF3C64}"/>
              </a:ext>
            </a:extLst>
          </p:cNvPr>
          <p:cNvSpPr>
            <a:spLocks noGrp="1"/>
          </p:cNvSpPr>
          <p:nvPr>
            <p:ph type="sldNum" sz="quarter" idx="12"/>
          </p:nvPr>
        </p:nvSpPr>
        <p:spPr/>
        <p:txBody>
          <a:bodyPr/>
          <a:lstStyle/>
          <a:p>
            <a:fld id="{D1E6C815-EF6A-4560-8650-56843F6BADC2}" type="slidenum">
              <a:rPr lang="en-US" smtClean="0"/>
              <a:pPr/>
              <a:t>‹#›</a:t>
            </a:fld>
            <a:endParaRPr lang="en-US"/>
          </a:p>
        </p:txBody>
      </p:sp>
    </p:spTree>
    <p:extLst>
      <p:ext uri="{BB962C8B-B14F-4D97-AF65-F5344CB8AC3E}">
        <p14:creationId xmlns:p14="http://schemas.microsoft.com/office/powerpoint/2010/main" val="2713085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AA2FF-1CAC-4566-AEB2-A841B88247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E9D8A49-2363-4E66-95AD-F02CFC56421E}"/>
              </a:ext>
            </a:extLst>
          </p:cNvPr>
          <p:cNvSpPr>
            <a:spLocks noGrp="1"/>
          </p:cNvSpPr>
          <p:nvPr>
            <p:ph type="dt" sz="half" idx="10"/>
          </p:nvPr>
        </p:nvSpPr>
        <p:spPr/>
        <p:txBody>
          <a:bodyPr/>
          <a:lstStyle/>
          <a:p>
            <a:fld id="{27A05362-8153-4C6D-8021-2C37C6C05E07}" type="datetime1">
              <a:rPr lang="en-US" smtClean="0"/>
              <a:t>10/28/2023</a:t>
            </a:fld>
            <a:endParaRPr lang="en-US"/>
          </a:p>
        </p:txBody>
      </p:sp>
      <p:sp>
        <p:nvSpPr>
          <p:cNvPr id="4" name="Footer Placeholder 3">
            <a:extLst>
              <a:ext uri="{FF2B5EF4-FFF2-40B4-BE49-F238E27FC236}">
                <a16:creationId xmlns:a16="http://schemas.microsoft.com/office/drawing/2014/main" id="{EAD1A2DA-3BB0-47F8-9BBD-7E311044FE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9D8C0D-73F2-40AE-BB48-0E73A7AE0929}"/>
              </a:ext>
            </a:extLst>
          </p:cNvPr>
          <p:cNvSpPr>
            <a:spLocks noGrp="1"/>
          </p:cNvSpPr>
          <p:nvPr>
            <p:ph type="sldNum" sz="quarter" idx="12"/>
          </p:nvPr>
        </p:nvSpPr>
        <p:spPr/>
        <p:txBody>
          <a:bodyPr/>
          <a:lstStyle/>
          <a:p>
            <a:fld id="{D1E6C815-EF6A-4560-8650-56843F6BADC2}" type="slidenum">
              <a:rPr lang="en-US" smtClean="0"/>
              <a:pPr/>
              <a:t>‹#›</a:t>
            </a:fld>
            <a:endParaRPr lang="en-US"/>
          </a:p>
        </p:txBody>
      </p:sp>
    </p:spTree>
    <p:extLst>
      <p:ext uri="{BB962C8B-B14F-4D97-AF65-F5344CB8AC3E}">
        <p14:creationId xmlns:p14="http://schemas.microsoft.com/office/powerpoint/2010/main" val="867336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64FC43-64E1-49E7-8F34-DFE3FA33AE7A}"/>
              </a:ext>
            </a:extLst>
          </p:cNvPr>
          <p:cNvSpPr>
            <a:spLocks noGrp="1"/>
          </p:cNvSpPr>
          <p:nvPr>
            <p:ph type="dt" sz="half" idx="10"/>
          </p:nvPr>
        </p:nvSpPr>
        <p:spPr/>
        <p:txBody>
          <a:bodyPr/>
          <a:lstStyle/>
          <a:p>
            <a:fld id="{2E698457-0FCC-4655-A0C3-5B5E0B7C268B}" type="datetime1">
              <a:rPr lang="en-US" smtClean="0"/>
              <a:t>10/28/2023</a:t>
            </a:fld>
            <a:endParaRPr lang="en-US"/>
          </a:p>
        </p:txBody>
      </p:sp>
      <p:sp>
        <p:nvSpPr>
          <p:cNvPr id="3" name="Footer Placeholder 2">
            <a:extLst>
              <a:ext uri="{FF2B5EF4-FFF2-40B4-BE49-F238E27FC236}">
                <a16:creationId xmlns:a16="http://schemas.microsoft.com/office/drawing/2014/main" id="{F12FC9D3-9D21-4DA8-B36C-17E9D19648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3A900D-F838-4539-BE56-9F5A14D6CBF6}"/>
              </a:ext>
            </a:extLst>
          </p:cNvPr>
          <p:cNvSpPr>
            <a:spLocks noGrp="1"/>
          </p:cNvSpPr>
          <p:nvPr>
            <p:ph type="sldNum" sz="quarter" idx="12"/>
          </p:nvPr>
        </p:nvSpPr>
        <p:spPr/>
        <p:txBody>
          <a:bodyPr/>
          <a:lstStyle/>
          <a:p>
            <a:fld id="{D1E6C815-EF6A-4560-8650-56843F6BADC2}" type="slidenum">
              <a:rPr lang="en-US" smtClean="0"/>
              <a:pPr/>
              <a:t>‹#›</a:t>
            </a:fld>
            <a:endParaRPr lang="en-US"/>
          </a:p>
        </p:txBody>
      </p:sp>
    </p:spTree>
    <p:extLst>
      <p:ext uri="{BB962C8B-B14F-4D97-AF65-F5344CB8AC3E}">
        <p14:creationId xmlns:p14="http://schemas.microsoft.com/office/powerpoint/2010/main" val="4065523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CB79-CD8C-4E47-9ADB-E343EFBF689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7E02A11-34C3-4482-A972-9C01F3067AC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8B4DA60-6FE6-4BCE-A39D-3517903CCF6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121D6610-4F1F-4451-A66F-E9F18FD63D55}"/>
              </a:ext>
            </a:extLst>
          </p:cNvPr>
          <p:cNvSpPr>
            <a:spLocks noGrp="1"/>
          </p:cNvSpPr>
          <p:nvPr>
            <p:ph type="dt" sz="half" idx="10"/>
          </p:nvPr>
        </p:nvSpPr>
        <p:spPr/>
        <p:txBody>
          <a:bodyPr/>
          <a:lstStyle/>
          <a:p>
            <a:fld id="{7BE71C00-3DD8-4737-B70C-BD17089C8748}" type="datetime1">
              <a:rPr lang="en-US" smtClean="0"/>
              <a:t>10/28/2023</a:t>
            </a:fld>
            <a:endParaRPr lang="en-US"/>
          </a:p>
        </p:txBody>
      </p:sp>
      <p:sp>
        <p:nvSpPr>
          <p:cNvPr id="6" name="Footer Placeholder 5">
            <a:extLst>
              <a:ext uri="{FF2B5EF4-FFF2-40B4-BE49-F238E27FC236}">
                <a16:creationId xmlns:a16="http://schemas.microsoft.com/office/drawing/2014/main" id="{D88FC83F-9016-4E95-995A-C90A034C22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E16B7-6C93-49A3-8A79-EB6C8B187FFB}"/>
              </a:ext>
            </a:extLst>
          </p:cNvPr>
          <p:cNvSpPr>
            <a:spLocks noGrp="1"/>
          </p:cNvSpPr>
          <p:nvPr>
            <p:ph type="sldNum" sz="quarter" idx="12"/>
          </p:nvPr>
        </p:nvSpPr>
        <p:spPr/>
        <p:txBody>
          <a:bodyPr/>
          <a:lstStyle/>
          <a:p>
            <a:fld id="{D1E6C815-EF6A-4560-8650-56843F6BADC2}" type="slidenum">
              <a:rPr lang="en-US" smtClean="0"/>
              <a:pPr/>
              <a:t>‹#›</a:t>
            </a:fld>
            <a:endParaRPr lang="en-US"/>
          </a:p>
        </p:txBody>
      </p:sp>
    </p:spTree>
    <p:extLst>
      <p:ext uri="{BB962C8B-B14F-4D97-AF65-F5344CB8AC3E}">
        <p14:creationId xmlns:p14="http://schemas.microsoft.com/office/powerpoint/2010/main" val="292591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AAFF1-A296-4185-9595-8B1A89D6BA3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C23E1E-4DC7-4E22-8875-A98F6C7F4BC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0B9032A1-960B-4D31-9C19-E5FB1B79E69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F03C1784-904B-456C-A7EC-971B73DE5F10}"/>
              </a:ext>
            </a:extLst>
          </p:cNvPr>
          <p:cNvSpPr>
            <a:spLocks noGrp="1"/>
          </p:cNvSpPr>
          <p:nvPr>
            <p:ph type="dt" sz="half" idx="10"/>
          </p:nvPr>
        </p:nvSpPr>
        <p:spPr/>
        <p:txBody>
          <a:bodyPr/>
          <a:lstStyle/>
          <a:p>
            <a:fld id="{125176E1-083A-4402-A181-2373E01FB1EF}" type="datetime1">
              <a:rPr lang="en-US" smtClean="0"/>
              <a:t>10/28/2023</a:t>
            </a:fld>
            <a:endParaRPr lang="en-US"/>
          </a:p>
        </p:txBody>
      </p:sp>
      <p:sp>
        <p:nvSpPr>
          <p:cNvPr id="6" name="Footer Placeholder 5">
            <a:extLst>
              <a:ext uri="{FF2B5EF4-FFF2-40B4-BE49-F238E27FC236}">
                <a16:creationId xmlns:a16="http://schemas.microsoft.com/office/drawing/2014/main" id="{8D8C1741-2C46-419C-8835-2D151579C4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F2A00B-F6C7-412B-9B04-F2F5755DD651}"/>
              </a:ext>
            </a:extLst>
          </p:cNvPr>
          <p:cNvSpPr>
            <a:spLocks noGrp="1"/>
          </p:cNvSpPr>
          <p:nvPr>
            <p:ph type="sldNum" sz="quarter" idx="12"/>
          </p:nvPr>
        </p:nvSpPr>
        <p:spPr/>
        <p:txBody>
          <a:bodyPr/>
          <a:lstStyle/>
          <a:p>
            <a:fld id="{D1E6C815-EF6A-4560-8650-56843F6BADC2}" type="slidenum">
              <a:rPr lang="en-US" smtClean="0"/>
              <a:pPr/>
              <a:t>‹#›</a:t>
            </a:fld>
            <a:endParaRPr lang="en-US"/>
          </a:p>
        </p:txBody>
      </p:sp>
    </p:spTree>
    <p:extLst>
      <p:ext uri="{BB962C8B-B14F-4D97-AF65-F5344CB8AC3E}">
        <p14:creationId xmlns:p14="http://schemas.microsoft.com/office/powerpoint/2010/main" val="2310066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2AB428-0BDD-4935-A26A-C61E1FC40E4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064341-E71F-4825-AA2D-968E8A5F99E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3005DC-5847-41E3-AC44-18BA7B82F2D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0AF8F75-A339-408C-86F3-42F3BA478FB6}" type="datetime1">
              <a:rPr lang="en-US" smtClean="0"/>
              <a:t>10/28/2023</a:t>
            </a:fld>
            <a:endParaRPr lang="en-US"/>
          </a:p>
        </p:txBody>
      </p:sp>
      <p:sp>
        <p:nvSpPr>
          <p:cNvPr id="5" name="Footer Placeholder 4">
            <a:extLst>
              <a:ext uri="{FF2B5EF4-FFF2-40B4-BE49-F238E27FC236}">
                <a16:creationId xmlns:a16="http://schemas.microsoft.com/office/drawing/2014/main" id="{CA09AC72-4BB2-4CD4-8CA1-10AF572FE07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04BA66-716F-4254-993C-E3B895D1927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1E6C815-EF6A-4560-8650-56843F6BADC2}" type="slidenum">
              <a:rPr lang="en-US" smtClean="0"/>
              <a:pPr/>
              <a:t>‹#›</a:t>
            </a:fld>
            <a:endParaRPr lang="en-US"/>
          </a:p>
        </p:txBody>
      </p:sp>
    </p:spTree>
    <p:extLst>
      <p:ext uri="{BB962C8B-B14F-4D97-AF65-F5344CB8AC3E}">
        <p14:creationId xmlns:p14="http://schemas.microsoft.com/office/powerpoint/2010/main" val="114474735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14000">
              <a:schemeClr val="accent5">
                <a:lumMod val="0"/>
                <a:lumOff val="100000"/>
              </a:schemeClr>
            </a:gs>
            <a:gs pos="100000">
              <a:schemeClr val="accent5">
                <a:lumMod val="100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71700"/>
            <a:ext cx="7772400" cy="952500"/>
          </a:xfrm>
        </p:spPr>
        <p:txBody>
          <a:bodyPr>
            <a:normAutofit/>
          </a:bodyPr>
          <a:lstStyle/>
          <a:p>
            <a:r>
              <a:rPr lang="en-US" dirty="0">
                <a:latin typeface="Algerian" panose="04020705040A02060702" pitchFamily="82" charset="0"/>
              </a:rPr>
              <a:t>CIPHER SHIELD</a:t>
            </a:r>
          </a:p>
        </p:txBody>
      </p:sp>
      <p:sp>
        <p:nvSpPr>
          <p:cNvPr id="3" name="Subtitle 2"/>
          <p:cNvSpPr>
            <a:spLocks noGrp="1"/>
          </p:cNvSpPr>
          <p:nvPr>
            <p:ph type="subTitle" idx="1"/>
          </p:nvPr>
        </p:nvSpPr>
        <p:spPr>
          <a:xfrm>
            <a:off x="1371600" y="3352800"/>
            <a:ext cx="6400800" cy="2286000"/>
          </a:xfrm>
        </p:spPr>
        <p:txBody>
          <a:bodyPr>
            <a:normAutofit/>
          </a:bodyPr>
          <a:lstStyle/>
          <a:p>
            <a:r>
              <a:rPr lang="en-US" dirty="0">
                <a:latin typeface="Batang" panose="02030600000101010101" pitchFamily="18" charset="-127"/>
                <a:ea typeface="Batang" panose="02030600000101010101" pitchFamily="18" charset="-127"/>
              </a:rPr>
              <a:t>AAYUSH JADHAV</a:t>
            </a:r>
          </a:p>
          <a:p>
            <a:r>
              <a:rPr lang="en-US" dirty="0">
                <a:latin typeface="Batang" panose="02030600000101010101" pitchFamily="18" charset="-127"/>
                <a:ea typeface="Batang" panose="02030600000101010101" pitchFamily="18" charset="-127"/>
              </a:rPr>
              <a:t>SAMEET JATHAN</a:t>
            </a:r>
          </a:p>
          <a:p>
            <a:r>
              <a:rPr lang="en-US" dirty="0">
                <a:latin typeface="Batang" panose="02030600000101010101" pitchFamily="18" charset="-127"/>
                <a:ea typeface="Batang" panose="02030600000101010101" pitchFamily="18" charset="-127"/>
              </a:rPr>
              <a:t>SOHAM KADAM</a:t>
            </a:r>
          </a:p>
          <a:p>
            <a:r>
              <a:rPr lang="en-US" dirty="0">
                <a:latin typeface="Batang" panose="02030600000101010101" pitchFamily="18" charset="-127"/>
                <a:ea typeface="Batang" panose="02030600000101010101" pitchFamily="18" charset="-127"/>
              </a:rPr>
              <a:t>ADITYA KADAV</a:t>
            </a:r>
          </a:p>
          <a:p>
            <a:endParaRPr lang="en-US" dirty="0">
              <a:latin typeface="Batang" panose="02030600000101010101" pitchFamily="18" charset="-127"/>
              <a:ea typeface="Batang" panose="02030600000101010101" pitchFamily="18" charset="-127"/>
            </a:endParaRPr>
          </a:p>
          <a:p>
            <a:r>
              <a:rPr lang="en-US" dirty="0">
                <a:latin typeface="Batang" panose="02030600000101010101" pitchFamily="18" charset="-127"/>
                <a:ea typeface="Batang" panose="02030600000101010101" pitchFamily="18" charset="-127"/>
              </a:rPr>
              <a:t>Under the guidance of SUHAS SIR</a:t>
            </a:r>
          </a:p>
          <a:p>
            <a:endParaRPr lang="en-US" dirty="0">
              <a:latin typeface="Batang" panose="02030600000101010101" pitchFamily="18" charset="-127"/>
              <a:ea typeface="Batang" panose="02030600000101010101" pitchFamily="18" charset="-127"/>
            </a:endParaRPr>
          </a:p>
          <a:p>
            <a:endParaRPr lang="en-US" dirty="0"/>
          </a:p>
          <a:p>
            <a:endParaRPr lang="en-US" dirty="0"/>
          </a:p>
          <a:p>
            <a:endParaRPr lang="en-US" dirty="0"/>
          </a:p>
        </p:txBody>
      </p:sp>
      <p:sp>
        <p:nvSpPr>
          <p:cNvPr id="6" name="Slide Number Placeholder 5"/>
          <p:cNvSpPr>
            <a:spLocks noGrp="1"/>
          </p:cNvSpPr>
          <p:nvPr>
            <p:ph type="sldNum" sz="quarter" idx="12"/>
          </p:nvPr>
        </p:nvSpPr>
        <p:spPr/>
        <p:txBody>
          <a:bodyPr/>
          <a:lstStyle/>
          <a:p>
            <a:fld id="{D1E6C815-EF6A-4560-8650-56843F6BADC2}" type="slidenum">
              <a:rPr lang="en-US" smtClean="0"/>
              <a:pPr/>
              <a:t>1</a:t>
            </a:fld>
            <a:endParaRPr lang="en-US"/>
          </a:p>
        </p:txBody>
      </p:sp>
      <p:pic>
        <p:nvPicPr>
          <p:cNvPr id="4" name="Picture 3">
            <a:extLst>
              <a:ext uri="{FF2B5EF4-FFF2-40B4-BE49-F238E27FC236}">
                <a16:creationId xmlns:a16="http://schemas.microsoft.com/office/drawing/2014/main" id="{6AD5F830-5F11-4ED0-AE43-157E5441051D}"/>
              </a:ext>
            </a:extLst>
          </p:cNvPr>
          <p:cNvPicPr>
            <a:picLocks noChangeAspect="1"/>
          </p:cNvPicPr>
          <p:nvPr/>
        </p:nvPicPr>
        <p:blipFill>
          <a:blip r:embed="rId2"/>
          <a:stretch>
            <a:fillRect/>
          </a:stretch>
        </p:blipFill>
        <p:spPr>
          <a:xfrm>
            <a:off x="270801" y="232388"/>
            <a:ext cx="8602398" cy="20040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17000">
              <a:schemeClr val="accent5">
                <a:lumMod val="0"/>
                <a:lumOff val="100000"/>
              </a:schemeClr>
            </a:gs>
            <a:gs pos="100000">
              <a:schemeClr val="accent5">
                <a:lumMod val="100000"/>
              </a:schemeClr>
            </a:gs>
          </a:gsLst>
          <a:path path="rect">
            <a:fillToRect r="100000" b="100000"/>
          </a:path>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1E6C815-EF6A-4560-8650-56843F6BADC2}" type="slidenum">
              <a:rPr lang="en-US" smtClean="0"/>
              <a:pPr/>
              <a:t>10</a:t>
            </a:fld>
            <a:endParaRPr lang="en-US"/>
          </a:p>
        </p:txBody>
      </p:sp>
      <p:pic>
        <p:nvPicPr>
          <p:cNvPr id="5" name="Picture 2"/>
          <p:cNvPicPr>
            <a:picLocks noChangeAspect="1" noChangeArrowheads="1"/>
          </p:cNvPicPr>
          <p:nvPr/>
        </p:nvPicPr>
        <p:blipFill>
          <a:blip r:embed="rId2"/>
          <a:srcRect/>
          <a:stretch>
            <a:fillRect/>
          </a:stretch>
        </p:blipFill>
        <p:spPr bwMode="auto">
          <a:xfrm>
            <a:off x="228600" y="152400"/>
            <a:ext cx="1000125" cy="1047750"/>
          </a:xfrm>
          <a:prstGeom prst="rect">
            <a:avLst/>
          </a:prstGeom>
          <a:noFill/>
          <a:ln w="9525">
            <a:noFill/>
            <a:miter lim="800000"/>
            <a:headEnd/>
            <a:tailEnd/>
          </a:ln>
          <a:effectLst/>
        </p:spPr>
      </p:pic>
      <p:pic>
        <p:nvPicPr>
          <p:cNvPr id="10" name="Picture 9">
            <a:extLst>
              <a:ext uri="{FF2B5EF4-FFF2-40B4-BE49-F238E27FC236}">
                <a16:creationId xmlns:a16="http://schemas.microsoft.com/office/drawing/2014/main" id="{1E40FBCB-6EF0-E2C0-E2E7-C3F2A09F05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4350" y="990600"/>
            <a:ext cx="4057650" cy="2282428"/>
          </a:xfrm>
          <a:prstGeom prst="rect">
            <a:avLst/>
          </a:prstGeom>
        </p:spPr>
      </p:pic>
      <p:pic>
        <p:nvPicPr>
          <p:cNvPr id="8" name="Picture 7">
            <a:extLst>
              <a:ext uri="{FF2B5EF4-FFF2-40B4-BE49-F238E27FC236}">
                <a16:creationId xmlns:a16="http://schemas.microsoft.com/office/drawing/2014/main" id="{8E64A631-73BD-500C-7E70-9A6BC523230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38509" y="3584973"/>
            <a:ext cx="4057650" cy="2282429"/>
          </a:xfrm>
          <a:prstGeom prst="rect">
            <a:avLst/>
          </a:prstGeom>
        </p:spPr>
      </p:pic>
      <p:sp>
        <p:nvSpPr>
          <p:cNvPr id="11" name="TextBox 10">
            <a:extLst>
              <a:ext uri="{FF2B5EF4-FFF2-40B4-BE49-F238E27FC236}">
                <a16:creationId xmlns:a16="http://schemas.microsoft.com/office/drawing/2014/main" id="{7E1630E5-3D56-C58E-2890-EBC56F36E731}"/>
              </a:ext>
            </a:extLst>
          </p:cNvPr>
          <p:cNvSpPr txBox="1"/>
          <p:nvPr/>
        </p:nvSpPr>
        <p:spPr>
          <a:xfrm>
            <a:off x="728662" y="3228946"/>
            <a:ext cx="3538538" cy="400110"/>
          </a:xfrm>
          <a:prstGeom prst="rect">
            <a:avLst/>
          </a:prstGeom>
          <a:noFill/>
        </p:spPr>
        <p:txBody>
          <a:bodyPr wrap="square" rtlCol="0">
            <a:spAutoFit/>
          </a:bodyPr>
          <a:lstStyle/>
          <a:p>
            <a:r>
              <a:rPr lang="en-US" sz="2000" dirty="0">
                <a:latin typeface="Bodoni MT" panose="02070603080606020203" pitchFamily="18" charset="0"/>
              </a:rPr>
              <a:t>PDF tab after encrypting a pdf</a:t>
            </a:r>
            <a:endParaRPr lang="en-IN" sz="2000" dirty="0">
              <a:latin typeface="Bodoni MT" panose="02070603080606020203" pitchFamily="18" charset="0"/>
            </a:endParaRPr>
          </a:p>
        </p:txBody>
      </p:sp>
      <p:sp>
        <p:nvSpPr>
          <p:cNvPr id="14" name="TextBox 13">
            <a:extLst>
              <a:ext uri="{FF2B5EF4-FFF2-40B4-BE49-F238E27FC236}">
                <a16:creationId xmlns:a16="http://schemas.microsoft.com/office/drawing/2014/main" id="{B4BC825B-9FB6-0FE0-A7ED-EA9B07B98373}"/>
              </a:ext>
            </a:extLst>
          </p:cNvPr>
          <p:cNvSpPr txBox="1"/>
          <p:nvPr/>
        </p:nvSpPr>
        <p:spPr>
          <a:xfrm>
            <a:off x="4735831" y="5811042"/>
            <a:ext cx="3779519" cy="400110"/>
          </a:xfrm>
          <a:prstGeom prst="rect">
            <a:avLst/>
          </a:prstGeom>
          <a:noFill/>
        </p:spPr>
        <p:txBody>
          <a:bodyPr wrap="square" rtlCol="0">
            <a:spAutoFit/>
          </a:bodyPr>
          <a:lstStyle/>
          <a:p>
            <a:r>
              <a:rPr lang="en-US" sz="2000" dirty="0">
                <a:latin typeface="Bodoni MT" panose="02070603080606020203" pitchFamily="18" charset="0"/>
              </a:rPr>
              <a:t>PDF tab after decrypting a pdf</a:t>
            </a:r>
            <a:endParaRPr lang="en-IN" sz="2000" dirty="0">
              <a:latin typeface="Bodoni MT" panose="02070603080606020203" pitchFamily="18" charset="0"/>
            </a:endParaRPr>
          </a:p>
        </p:txBody>
      </p:sp>
    </p:spTree>
    <p:extLst>
      <p:ext uri="{BB962C8B-B14F-4D97-AF65-F5344CB8AC3E}">
        <p14:creationId xmlns:p14="http://schemas.microsoft.com/office/powerpoint/2010/main" val="5137317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17000">
              <a:schemeClr val="accent5">
                <a:lumMod val="0"/>
                <a:lumOff val="100000"/>
              </a:schemeClr>
            </a:gs>
            <a:gs pos="100000">
              <a:schemeClr val="accent5">
                <a:lumMod val="100000"/>
              </a:schemeClr>
            </a:gs>
          </a:gsLst>
          <a:path path="rect">
            <a:fillToRect r="100000" b="100000"/>
          </a:path>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1E6C815-EF6A-4560-8650-56843F6BADC2}" type="slidenum">
              <a:rPr lang="en-US" smtClean="0"/>
              <a:pPr/>
              <a:t>11</a:t>
            </a:fld>
            <a:endParaRPr lang="en-US"/>
          </a:p>
        </p:txBody>
      </p:sp>
      <p:pic>
        <p:nvPicPr>
          <p:cNvPr id="5" name="Picture 2"/>
          <p:cNvPicPr>
            <a:picLocks noChangeAspect="1" noChangeArrowheads="1"/>
          </p:cNvPicPr>
          <p:nvPr/>
        </p:nvPicPr>
        <p:blipFill>
          <a:blip r:embed="rId2"/>
          <a:srcRect/>
          <a:stretch>
            <a:fillRect/>
          </a:stretch>
        </p:blipFill>
        <p:spPr bwMode="auto">
          <a:xfrm>
            <a:off x="228600" y="152400"/>
            <a:ext cx="1000125" cy="1047750"/>
          </a:xfrm>
          <a:prstGeom prst="rect">
            <a:avLst/>
          </a:prstGeom>
          <a:noFill/>
          <a:ln w="9525">
            <a:noFill/>
            <a:miter lim="800000"/>
            <a:headEnd/>
            <a:tailEnd/>
          </a:ln>
          <a:effectLst/>
        </p:spPr>
      </p:pic>
      <p:pic>
        <p:nvPicPr>
          <p:cNvPr id="6" name="Picture 5">
            <a:extLst>
              <a:ext uri="{FF2B5EF4-FFF2-40B4-BE49-F238E27FC236}">
                <a16:creationId xmlns:a16="http://schemas.microsoft.com/office/drawing/2014/main" id="{5E50CE57-B183-4C26-077D-D094BF6788F9}"/>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51272" y="914400"/>
            <a:ext cx="4057599" cy="2282400"/>
          </a:xfrm>
          <a:prstGeom prst="rect">
            <a:avLst/>
          </a:prstGeom>
        </p:spPr>
      </p:pic>
      <p:pic>
        <p:nvPicPr>
          <p:cNvPr id="8" name="Picture 7">
            <a:extLst>
              <a:ext uri="{FF2B5EF4-FFF2-40B4-BE49-F238E27FC236}">
                <a16:creationId xmlns:a16="http://schemas.microsoft.com/office/drawing/2014/main" id="{D0B8212A-C65E-0C89-1E35-2A952BEDC7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16245" y="3581400"/>
            <a:ext cx="4057600" cy="2282400"/>
          </a:xfrm>
          <a:prstGeom prst="rect">
            <a:avLst/>
          </a:prstGeom>
        </p:spPr>
      </p:pic>
      <p:sp>
        <p:nvSpPr>
          <p:cNvPr id="9" name="TextBox 8">
            <a:extLst>
              <a:ext uri="{FF2B5EF4-FFF2-40B4-BE49-F238E27FC236}">
                <a16:creationId xmlns:a16="http://schemas.microsoft.com/office/drawing/2014/main" id="{11DFD41A-605D-4354-684E-AFA867E64D25}"/>
              </a:ext>
            </a:extLst>
          </p:cNvPr>
          <p:cNvSpPr txBox="1"/>
          <p:nvPr/>
        </p:nvSpPr>
        <p:spPr>
          <a:xfrm>
            <a:off x="718830" y="3105834"/>
            <a:ext cx="3792128" cy="646331"/>
          </a:xfrm>
          <a:prstGeom prst="rect">
            <a:avLst/>
          </a:prstGeom>
          <a:noFill/>
        </p:spPr>
        <p:txBody>
          <a:bodyPr wrap="square" rtlCol="0">
            <a:spAutoFit/>
          </a:bodyPr>
          <a:lstStyle/>
          <a:p>
            <a:r>
              <a:rPr lang="en-US" dirty="0">
                <a:latin typeface="Bodoni MT" panose="02070603080606020203" pitchFamily="18" charset="0"/>
              </a:rPr>
              <a:t>Text Document </a:t>
            </a:r>
            <a:r>
              <a:rPr lang="en-US" sz="1800" dirty="0">
                <a:latin typeface="Bodoni MT" panose="02070603080606020203" pitchFamily="18" charset="0"/>
              </a:rPr>
              <a:t>tab after encrypting      	       a text file</a:t>
            </a:r>
            <a:endParaRPr lang="en-IN" sz="1800" dirty="0">
              <a:latin typeface="Bodoni MT" panose="02070603080606020203" pitchFamily="18" charset="0"/>
            </a:endParaRPr>
          </a:p>
        </p:txBody>
      </p:sp>
      <p:sp>
        <p:nvSpPr>
          <p:cNvPr id="10" name="TextBox 9">
            <a:extLst>
              <a:ext uri="{FF2B5EF4-FFF2-40B4-BE49-F238E27FC236}">
                <a16:creationId xmlns:a16="http://schemas.microsoft.com/office/drawing/2014/main" id="{D022B310-C3A5-F3F5-FBC8-C9817703E78F}"/>
              </a:ext>
            </a:extLst>
          </p:cNvPr>
          <p:cNvSpPr txBox="1"/>
          <p:nvPr/>
        </p:nvSpPr>
        <p:spPr>
          <a:xfrm>
            <a:off x="4767171" y="5786910"/>
            <a:ext cx="3760469" cy="646331"/>
          </a:xfrm>
          <a:prstGeom prst="rect">
            <a:avLst/>
          </a:prstGeom>
          <a:noFill/>
        </p:spPr>
        <p:txBody>
          <a:bodyPr wrap="square" rtlCol="0">
            <a:spAutoFit/>
          </a:bodyPr>
          <a:lstStyle/>
          <a:p>
            <a:r>
              <a:rPr lang="en-US" dirty="0">
                <a:latin typeface="Bodoni MT" panose="02070603080606020203" pitchFamily="18" charset="0"/>
              </a:rPr>
              <a:t>Text Document</a:t>
            </a:r>
            <a:r>
              <a:rPr lang="en-US" sz="1800" dirty="0">
                <a:latin typeface="Bodoni MT" panose="02070603080606020203" pitchFamily="18" charset="0"/>
              </a:rPr>
              <a:t> tab after decrypting 	        a text file</a:t>
            </a:r>
            <a:endParaRPr lang="en-IN" sz="1800" dirty="0">
              <a:latin typeface="Bodoni MT" panose="02070603080606020203" pitchFamily="18" charset="0"/>
            </a:endParaRPr>
          </a:p>
        </p:txBody>
      </p:sp>
    </p:spTree>
    <p:extLst>
      <p:ext uri="{BB962C8B-B14F-4D97-AF65-F5344CB8AC3E}">
        <p14:creationId xmlns:p14="http://schemas.microsoft.com/office/powerpoint/2010/main" val="35587274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17000">
              <a:schemeClr val="accent5">
                <a:lumMod val="0"/>
                <a:lumOff val="100000"/>
              </a:schemeClr>
            </a:gs>
            <a:gs pos="100000">
              <a:schemeClr val="accent5">
                <a:lumMod val="100000"/>
              </a:schemeClr>
            </a:gs>
          </a:gsLst>
          <a:path path="rect">
            <a:fillToRect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6879" y="885873"/>
            <a:ext cx="7886700" cy="1325563"/>
          </a:xfrm>
        </p:spPr>
        <p:txBody>
          <a:bodyPr>
            <a:normAutofit/>
          </a:bodyPr>
          <a:lstStyle/>
          <a:p>
            <a:r>
              <a:rPr lang="en-US" sz="3500" dirty="0">
                <a:latin typeface="Algerian" panose="04020705040A02060702" pitchFamily="82" charset="0"/>
              </a:rPr>
              <a:t>Conclusion</a:t>
            </a:r>
          </a:p>
        </p:txBody>
      </p:sp>
      <p:sp>
        <p:nvSpPr>
          <p:cNvPr id="3" name="Content Placeholder 2"/>
          <p:cNvSpPr>
            <a:spLocks noGrp="1"/>
          </p:cNvSpPr>
          <p:nvPr>
            <p:ph idx="1"/>
          </p:nvPr>
        </p:nvSpPr>
        <p:spPr/>
        <p:txBody>
          <a:bodyPr>
            <a:normAutofit lnSpcReduction="10000"/>
          </a:bodyPr>
          <a:lstStyle/>
          <a:p>
            <a:pPr marL="0" indent="0" algn="just">
              <a:buNone/>
            </a:pPr>
            <a:r>
              <a:rPr lang="en-US" dirty="0">
                <a:latin typeface="Batang" panose="02030600000101010101" pitchFamily="18" charset="-127"/>
                <a:ea typeface="Batang" panose="02030600000101010101" pitchFamily="18" charset="-127"/>
              </a:rPr>
              <a:t>	</a:t>
            </a:r>
            <a:r>
              <a:rPr lang="en-US" dirty="0">
                <a:effectLst/>
                <a:latin typeface="Batang" panose="02030600000101010101" pitchFamily="18" charset="-127"/>
                <a:ea typeface="Batang" panose="02030600000101010101" pitchFamily="18" charset="-127"/>
              </a:rPr>
              <a:t>When it comes to encryption and decryption, it’s important to understand the difference between the two.</a:t>
            </a:r>
            <a:endParaRPr lang="en-IN" dirty="0">
              <a:effectLst/>
              <a:latin typeface="Batang" panose="02030600000101010101" pitchFamily="18" charset="-127"/>
              <a:ea typeface="Batang" panose="02030600000101010101" pitchFamily="18" charset="-127"/>
            </a:endParaRPr>
          </a:p>
          <a:p>
            <a:pPr marL="0" indent="0" algn="just">
              <a:buNone/>
              <a:tabLst>
                <a:tab pos="2087880" algn="l"/>
              </a:tabLst>
            </a:pPr>
            <a:r>
              <a:rPr lang="en-US" dirty="0">
                <a:effectLst/>
                <a:latin typeface="Batang" panose="02030600000101010101" pitchFamily="18" charset="-127"/>
                <a:ea typeface="Batang" panose="02030600000101010101" pitchFamily="18" charset="-127"/>
              </a:rPr>
              <a:t>         Encryption is the process of transforming readable data into an unreadable format, while decryption is the process of transforming unreadable data into readable format. </a:t>
            </a:r>
          </a:p>
          <a:p>
            <a:pPr marL="0" indent="0" algn="just">
              <a:buNone/>
              <a:tabLst>
                <a:tab pos="2087880" algn="l"/>
              </a:tabLst>
            </a:pPr>
            <a:r>
              <a:rPr lang="en-US" dirty="0">
                <a:effectLst/>
                <a:latin typeface="Batang" panose="02030600000101010101" pitchFamily="18" charset="-127"/>
                <a:ea typeface="Batang" panose="02030600000101010101" pitchFamily="18" charset="-127"/>
              </a:rPr>
              <a:t>         Encryption is used to protect data from unauthorized access, while Decryption is used to restore data to its original format. Encryption and Decryption are essential for ensuring the security of data.</a:t>
            </a:r>
            <a:endParaRPr lang="en-IN" dirty="0">
              <a:effectLst/>
              <a:latin typeface="Batang" panose="02030600000101010101" pitchFamily="18" charset="-127"/>
              <a:ea typeface="Batang" panose="02030600000101010101" pitchFamily="18" charset="-127"/>
            </a:endParaRPr>
          </a:p>
          <a:p>
            <a:pPr marL="0" indent="0" algn="just">
              <a:buNone/>
            </a:pPr>
            <a:r>
              <a:rPr lang="en-US" dirty="0">
                <a:latin typeface="Batang" panose="02030600000101010101" pitchFamily="18" charset="-127"/>
                <a:ea typeface="Batang" panose="02030600000101010101" pitchFamily="18" charset="-127"/>
              </a:rPr>
              <a:t>	The File Encryption &amp; Decryption mini-project conclude with successful output, providing user a reliable &amp; user-friendly system to convert plain text into cipher text and vice-versa.</a:t>
            </a:r>
          </a:p>
        </p:txBody>
      </p:sp>
      <p:sp>
        <p:nvSpPr>
          <p:cNvPr id="4" name="Slide Number Placeholder 3"/>
          <p:cNvSpPr>
            <a:spLocks noGrp="1"/>
          </p:cNvSpPr>
          <p:nvPr>
            <p:ph type="sldNum" sz="quarter" idx="12"/>
          </p:nvPr>
        </p:nvSpPr>
        <p:spPr/>
        <p:txBody>
          <a:bodyPr/>
          <a:lstStyle/>
          <a:p>
            <a:fld id="{D1E6C815-EF6A-4560-8650-56843F6BADC2}" type="slidenum">
              <a:rPr lang="en-US" smtClean="0"/>
              <a:pPr/>
              <a:t>12</a:t>
            </a:fld>
            <a:endParaRPr lang="en-US"/>
          </a:p>
        </p:txBody>
      </p:sp>
      <p:pic>
        <p:nvPicPr>
          <p:cNvPr id="5" name="Picture 2"/>
          <p:cNvPicPr>
            <a:picLocks noChangeAspect="1" noChangeArrowheads="1"/>
          </p:cNvPicPr>
          <p:nvPr/>
        </p:nvPicPr>
        <p:blipFill>
          <a:blip r:embed="rId2"/>
          <a:srcRect/>
          <a:stretch>
            <a:fillRect/>
          </a:stretch>
        </p:blipFill>
        <p:spPr bwMode="auto">
          <a:xfrm>
            <a:off x="228600" y="152400"/>
            <a:ext cx="1000125" cy="1047750"/>
          </a:xfrm>
          <a:prstGeom prst="rect">
            <a:avLst/>
          </a:prstGeom>
          <a:noFill/>
          <a:ln w="9525">
            <a:noFill/>
            <a:miter lim="800000"/>
            <a:headEnd/>
            <a:tailEnd/>
          </a:ln>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17000">
              <a:schemeClr val="accent5">
                <a:lumMod val="0"/>
                <a:lumOff val="100000"/>
              </a:schemeClr>
            </a:gs>
            <a:gs pos="100000">
              <a:schemeClr val="accent5">
                <a:lumMod val="100000"/>
              </a:schemeClr>
            </a:gs>
          </a:gsLst>
          <a:path path="rect">
            <a:fillToRect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904746"/>
            <a:ext cx="7372350" cy="1157289"/>
          </a:xfrm>
        </p:spPr>
        <p:txBody>
          <a:bodyPr/>
          <a:lstStyle/>
          <a:p>
            <a:r>
              <a:rPr lang="en-US" sz="3500" dirty="0">
                <a:latin typeface="Algerian" panose="04020705040A02060702" pitchFamily="82" charset="0"/>
              </a:rPr>
              <a:t>Future</a:t>
            </a:r>
            <a:r>
              <a:rPr lang="en-US" dirty="0">
                <a:latin typeface="Algerian" panose="04020705040A02060702" pitchFamily="82" charset="0"/>
              </a:rPr>
              <a:t> Scope</a:t>
            </a:r>
          </a:p>
        </p:txBody>
      </p:sp>
      <p:sp>
        <p:nvSpPr>
          <p:cNvPr id="3" name="Content Placeholder 2"/>
          <p:cNvSpPr>
            <a:spLocks noGrp="1"/>
          </p:cNvSpPr>
          <p:nvPr>
            <p:ph idx="1"/>
          </p:nvPr>
        </p:nvSpPr>
        <p:spPr/>
        <p:txBody>
          <a:bodyPr>
            <a:normAutofit lnSpcReduction="10000"/>
          </a:bodyPr>
          <a:lstStyle/>
          <a:p>
            <a:pPr marL="0" indent="0" algn="just">
              <a:buNone/>
            </a:pPr>
            <a:r>
              <a:rPr lang="en-US" dirty="0">
                <a:latin typeface="Batang" panose="02030600000101010101" pitchFamily="18" charset="-127"/>
                <a:ea typeface="Batang" panose="02030600000101010101" pitchFamily="18" charset="-127"/>
              </a:rPr>
              <a:t>	</a:t>
            </a:r>
          </a:p>
          <a:p>
            <a:pPr marL="0" indent="0" algn="just">
              <a:buNone/>
            </a:pPr>
            <a:r>
              <a:rPr lang="en-US" dirty="0">
                <a:latin typeface="Batang" panose="02030600000101010101" pitchFamily="18" charset="-127"/>
                <a:ea typeface="Batang" panose="02030600000101010101" pitchFamily="18" charset="-127"/>
              </a:rPr>
              <a:t>	The future scope of Cipher </a:t>
            </a:r>
            <a:r>
              <a:rPr lang="en-US" dirty="0" err="1">
                <a:latin typeface="Batang" panose="02030600000101010101" pitchFamily="18" charset="-127"/>
                <a:ea typeface="Batang" panose="02030600000101010101" pitchFamily="18" charset="-127"/>
              </a:rPr>
              <a:t>Shiled</a:t>
            </a:r>
            <a:r>
              <a:rPr lang="en-US" dirty="0">
                <a:latin typeface="Batang" panose="02030600000101010101" pitchFamily="18" charset="-127"/>
                <a:ea typeface="Batang" panose="02030600000101010101" pitchFamily="18" charset="-127"/>
              </a:rPr>
              <a:t> (Encryption and Decryption) mini project includes improving – </a:t>
            </a:r>
          </a:p>
          <a:p>
            <a:pPr algn="just"/>
            <a:r>
              <a:rPr lang="en-US" sz="2000" b="1" dirty="0">
                <a:latin typeface="Batang" panose="02030600000101010101" pitchFamily="18" charset="-127"/>
                <a:ea typeface="Batang" panose="02030600000101010101" pitchFamily="18" charset="-127"/>
              </a:rPr>
              <a:t>Security Solutions			 </a:t>
            </a:r>
          </a:p>
          <a:p>
            <a:pPr algn="just"/>
            <a:r>
              <a:rPr lang="en-US" sz="2000" b="1" dirty="0">
                <a:latin typeface="Batang" panose="02030600000101010101" pitchFamily="18" charset="-127"/>
                <a:ea typeface="Batang" panose="02030600000101010101" pitchFamily="18" charset="-127"/>
              </a:rPr>
              <a:t>Integrating with Cloud</a:t>
            </a:r>
          </a:p>
          <a:p>
            <a:pPr algn="just"/>
            <a:r>
              <a:rPr lang="en-US" sz="2000" b="1" dirty="0">
                <a:latin typeface="Batang" panose="02030600000101010101" pitchFamily="18" charset="-127"/>
                <a:ea typeface="Batang" panose="02030600000101010101" pitchFamily="18" charset="-127"/>
              </a:rPr>
              <a:t>Mobile apps                               </a:t>
            </a:r>
          </a:p>
          <a:p>
            <a:pPr algn="just"/>
            <a:r>
              <a:rPr lang="en-US" sz="2000" b="1" dirty="0">
                <a:latin typeface="Batang" panose="02030600000101010101" pitchFamily="18" charset="-127"/>
                <a:ea typeface="Batang" panose="02030600000101010101" pitchFamily="18" charset="-127"/>
              </a:rPr>
              <a:t>Enhancing IoT security  </a:t>
            </a:r>
          </a:p>
          <a:p>
            <a:pPr algn="just"/>
            <a:r>
              <a:rPr lang="en-US" sz="2000" b="1" dirty="0">
                <a:latin typeface="Batang" panose="02030600000101010101" pitchFamily="18" charset="-127"/>
                <a:ea typeface="Batang" panose="02030600000101010101" pitchFamily="18" charset="-127"/>
              </a:rPr>
              <a:t>Ensuring cross-platform compatibility                   </a:t>
            </a:r>
          </a:p>
          <a:p>
            <a:pPr algn="just"/>
            <a:r>
              <a:rPr lang="en-US" sz="2000" b="1" dirty="0">
                <a:latin typeface="Batang" panose="02030600000101010101" pitchFamily="18" charset="-127"/>
                <a:ea typeface="Batang" panose="02030600000101010101" pitchFamily="18" charset="-127"/>
              </a:rPr>
              <a:t>User-friendly Interfaces   </a:t>
            </a:r>
          </a:p>
          <a:p>
            <a:pPr algn="just"/>
            <a:r>
              <a:rPr lang="en-US" sz="2000" b="1" dirty="0">
                <a:latin typeface="Batang" panose="02030600000101010101" pitchFamily="18" charset="-127"/>
                <a:ea typeface="Batang" panose="02030600000101010101" pitchFamily="18" charset="-127"/>
              </a:rPr>
              <a:t>Robust key management</a:t>
            </a:r>
          </a:p>
          <a:p>
            <a:pPr algn="just"/>
            <a:r>
              <a:rPr lang="en-US" sz="2000" b="1" dirty="0">
                <a:latin typeface="Batang" panose="02030600000101010101" pitchFamily="18" charset="-127"/>
                <a:ea typeface="Batang" panose="02030600000101010101" pitchFamily="18" charset="-127"/>
              </a:rPr>
              <a:t>Compliance with Data Regulations </a:t>
            </a:r>
          </a:p>
          <a:p>
            <a:pPr algn="just"/>
            <a:r>
              <a:rPr lang="en-US" sz="2000" b="1" dirty="0">
                <a:effectLst/>
                <a:latin typeface="Batang" panose="02030600000101010101" pitchFamily="18" charset="-127"/>
                <a:ea typeface="Batang" panose="02030600000101010101" pitchFamily="18" charset="-127"/>
              </a:rPr>
              <a:t>Biometric Authentication </a:t>
            </a:r>
            <a:endParaRPr lang="en-US" sz="2000" b="1" dirty="0">
              <a:latin typeface="Batang" panose="02030600000101010101" pitchFamily="18" charset="-127"/>
              <a:ea typeface="Batang" panose="02030600000101010101" pitchFamily="18" charset="-127"/>
            </a:endParaRPr>
          </a:p>
        </p:txBody>
      </p:sp>
      <p:sp>
        <p:nvSpPr>
          <p:cNvPr id="4" name="Slide Number Placeholder 3"/>
          <p:cNvSpPr>
            <a:spLocks noGrp="1"/>
          </p:cNvSpPr>
          <p:nvPr>
            <p:ph type="sldNum" sz="quarter" idx="12"/>
          </p:nvPr>
        </p:nvSpPr>
        <p:spPr/>
        <p:txBody>
          <a:bodyPr/>
          <a:lstStyle/>
          <a:p>
            <a:fld id="{D1E6C815-EF6A-4560-8650-56843F6BADC2}" type="slidenum">
              <a:rPr lang="en-US" smtClean="0"/>
              <a:pPr/>
              <a:t>13</a:t>
            </a:fld>
            <a:endParaRPr lang="en-US"/>
          </a:p>
        </p:txBody>
      </p:sp>
      <p:pic>
        <p:nvPicPr>
          <p:cNvPr id="5" name="Picture 2"/>
          <p:cNvPicPr>
            <a:picLocks noChangeAspect="1" noChangeArrowheads="1"/>
          </p:cNvPicPr>
          <p:nvPr/>
        </p:nvPicPr>
        <p:blipFill>
          <a:blip r:embed="rId2"/>
          <a:srcRect/>
          <a:stretch>
            <a:fillRect/>
          </a:stretch>
        </p:blipFill>
        <p:spPr bwMode="auto">
          <a:xfrm>
            <a:off x="228600" y="152400"/>
            <a:ext cx="1000125" cy="1047750"/>
          </a:xfrm>
          <a:prstGeom prst="rect">
            <a:avLst/>
          </a:prstGeom>
          <a:noFill/>
          <a:ln w="9525">
            <a:noFill/>
            <a:miter lim="800000"/>
            <a:headEnd/>
            <a:tailEnd/>
          </a:ln>
          <a:effectLst/>
        </p:spPr>
      </p:pic>
    </p:spTree>
    <p:extLst>
      <p:ext uri="{BB962C8B-B14F-4D97-AF65-F5344CB8AC3E}">
        <p14:creationId xmlns:p14="http://schemas.microsoft.com/office/powerpoint/2010/main" val="17094088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24000">
              <a:schemeClr val="accent5">
                <a:lumMod val="0"/>
                <a:lumOff val="100000"/>
              </a:schemeClr>
            </a:gs>
            <a:gs pos="100000">
              <a:schemeClr val="accent5">
                <a:lumMod val="100000"/>
              </a:schemeClr>
            </a:gs>
          </a:gsLst>
          <a:path path="rect">
            <a:fillToRect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31824"/>
            <a:ext cx="7886700" cy="826294"/>
          </a:xfrm>
        </p:spPr>
        <p:txBody>
          <a:bodyPr>
            <a:normAutofit/>
          </a:bodyPr>
          <a:lstStyle/>
          <a:p>
            <a:r>
              <a:rPr lang="en-US" sz="3500" dirty="0">
                <a:latin typeface="Algerian" panose="04020705040A02060702" pitchFamily="82" charset="0"/>
              </a:rPr>
              <a:t>References</a:t>
            </a:r>
            <a:endParaRPr lang="en-IN" sz="3500" dirty="0">
              <a:latin typeface="Algerian" panose="04020705040A02060702" pitchFamily="82" charset="0"/>
            </a:endParaRPr>
          </a:p>
        </p:txBody>
      </p:sp>
      <p:sp>
        <p:nvSpPr>
          <p:cNvPr id="3" name="Content Placeholder 2"/>
          <p:cNvSpPr>
            <a:spLocks noGrp="1"/>
          </p:cNvSpPr>
          <p:nvPr>
            <p:ph idx="1"/>
          </p:nvPr>
        </p:nvSpPr>
        <p:spPr>
          <a:xfrm>
            <a:off x="612165" y="1858118"/>
            <a:ext cx="7960335" cy="4498233"/>
          </a:xfrm>
        </p:spPr>
        <p:txBody>
          <a:bodyPr>
            <a:noAutofit/>
          </a:bodyPr>
          <a:lstStyle/>
          <a:p>
            <a:pPr algn="just"/>
            <a:r>
              <a:rPr lang="en-IN" sz="1900" b="0" i="0" dirty="0">
                <a:solidFill>
                  <a:srgbClr val="374151"/>
                </a:solidFill>
                <a:effectLst/>
                <a:latin typeface="Batang" panose="02030600000101010101" pitchFamily="18" charset="-127"/>
                <a:ea typeface="Batang" panose="02030600000101010101" pitchFamily="18" charset="-127"/>
              </a:rPr>
              <a:t>"Cryptography and Network Security" by William Stallings (book)</a:t>
            </a:r>
          </a:p>
          <a:p>
            <a:pPr algn="just"/>
            <a:r>
              <a:rPr lang="en-IN" sz="1900" b="0" i="0" dirty="0">
                <a:solidFill>
                  <a:srgbClr val="374151"/>
                </a:solidFill>
                <a:effectLst/>
                <a:latin typeface="Batang" panose="02030600000101010101" pitchFamily="18" charset="-127"/>
                <a:ea typeface="Batang" panose="02030600000101010101" pitchFamily="18" charset="-127"/>
              </a:rPr>
              <a:t>Cryptography tutorials and articles on websites like </a:t>
            </a:r>
            <a:r>
              <a:rPr lang="en-IN" sz="1900" b="0" i="0" dirty="0" err="1">
                <a:solidFill>
                  <a:srgbClr val="374151"/>
                </a:solidFill>
                <a:effectLst/>
                <a:latin typeface="Batang" panose="02030600000101010101" pitchFamily="18" charset="-127"/>
                <a:ea typeface="Batang" panose="02030600000101010101" pitchFamily="18" charset="-127"/>
              </a:rPr>
              <a:t>GeeksforGeeks</a:t>
            </a:r>
            <a:r>
              <a:rPr lang="en-IN" sz="1900" b="0" i="0" dirty="0">
                <a:solidFill>
                  <a:srgbClr val="374151"/>
                </a:solidFill>
                <a:effectLst/>
                <a:latin typeface="Batang" panose="02030600000101010101" pitchFamily="18" charset="-127"/>
                <a:ea typeface="Batang" panose="02030600000101010101" pitchFamily="18" charset="-127"/>
              </a:rPr>
              <a:t>.</a:t>
            </a:r>
            <a:endParaRPr lang="en-IN" sz="1900" dirty="0">
              <a:solidFill>
                <a:srgbClr val="374151"/>
              </a:solidFill>
              <a:latin typeface="Batang" panose="02030600000101010101" pitchFamily="18" charset="-127"/>
              <a:ea typeface="Batang" panose="02030600000101010101" pitchFamily="18" charset="-127"/>
            </a:endParaRPr>
          </a:p>
          <a:p>
            <a:pPr algn="just"/>
            <a:r>
              <a:rPr lang="en-IN" sz="1900" b="0" i="0" dirty="0">
                <a:solidFill>
                  <a:srgbClr val="374151"/>
                </a:solidFill>
                <a:effectLst/>
                <a:latin typeface="Batang" panose="02030600000101010101" pitchFamily="18" charset="-127"/>
                <a:ea typeface="Batang" panose="02030600000101010101" pitchFamily="18" charset="-127"/>
              </a:rPr>
              <a:t>Open-source encryption and decryption projects on platforms like GitHub for code examples and inspiration.</a:t>
            </a:r>
          </a:p>
          <a:p>
            <a:pPr algn="just"/>
            <a:r>
              <a:rPr lang="en-IN" sz="1900" dirty="0">
                <a:solidFill>
                  <a:srgbClr val="374151"/>
                </a:solidFill>
                <a:latin typeface="Batang" panose="02030600000101010101" pitchFamily="18" charset="-127"/>
                <a:ea typeface="Batang" panose="02030600000101010101" pitchFamily="18" charset="-127"/>
              </a:rPr>
              <a:t>YouTube videos on JavaScript code for File Encryption and Decryption.</a:t>
            </a:r>
          </a:p>
          <a:p>
            <a:pPr algn="just"/>
            <a:r>
              <a:rPr lang="en-IN" sz="1900" dirty="0">
                <a:solidFill>
                  <a:srgbClr val="374151"/>
                </a:solidFill>
                <a:latin typeface="Batang" panose="02030600000101010101" pitchFamily="18" charset="-127"/>
                <a:ea typeface="Batang" panose="02030600000101010101" pitchFamily="18" charset="-127"/>
              </a:rPr>
              <a:t>Various websites like Skiff, Stack Overflow, GitHub and </a:t>
            </a:r>
            <a:r>
              <a:rPr lang="en-IN" sz="1900" dirty="0" err="1">
                <a:solidFill>
                  <a:srgbClr val="374151"/>
                </a:solidFill>
                <a:latin typeface="Batang" panose="02030600000101010101" pitchFamily="18" charset="-127"/>
                <a:ea typeface="Batang" panose="02030600000101010101" pitchFamily="18" charset="-127"/>
              </a:rPr>
              <a:t>Tutorialzine</a:t>
            </a:r>
            <a:r>
              <a:rPr lang="en-IN" sz="1900" dirty="0">
                <a:solidFill>
                  <a:srgbClr val="374151"/>
                </a:solidFill>
                <a:latin typeface="Batang" panose="02030600000101010101" pitchFamily="18" charset="-127"/>
                <a:ea typeface="Batang" panose="02030600000101010101" pitchFamily="18" charset="-127"/>
              </a:rPr>
              <a:t> to understand the working of JavaScript code on File Encryption and Decryption.</a:t>
            </a:r>
          </a:p>
          <a:p>
            <a:pPr algn="just"/>
            <a:r>
              <a:rPr lang="en-IN" sz="1900" dirty="0" err="1">
                <a:solidFill>
                  <a:srgbClr val="374151"/>
                </a:solidFill>
                <a:latin typeface="Batang" panose="02030600000101010101" pitchFamily="18" charset="-127"/>
                <a:ea typeface="Batang" panose="02030600000101010101" pitchFamily="18" charset="-127"/>
              </a:rPr>
              <a:t>Logomaker</a:t>
            </a:r>
            <a:r>
              <a:rPr lang="en-IN" sz="1900" dirty="0">
                <a:solidFill>
                  <a:srgbClr val="374151"/>
                </a:solidFill>
                <a:latin typeface="Batang" panose="02030600000101010101" pitchFamily="18" charset="-127"/>
                <a:ea typeface="Batang" panose="02030600000101010101" pitchFamily="18" charset="-127"/>
              </a:rPr>
              <a:t> to make various logos used in the Cipher Shield website.</a:t>
            </a:r>
          </a:p>
          <a:p>
            <a:pPr algn="just"/>
            <a:r>
              <a:rPr lang="en-IN" sz="1900" b="0" i="0" dirty="0">
                <a:solidFill>
                  <a:srgbClr val="374151"/>
                </a:solidFill>
                <a:effectLst/>
                <a:latin typeface="Batang" panose="02030600000101010101" pitchFamily="18" charset="-127"/>
                <a:ea typeface="Batang" panose="02030600000101010101" pitchFamily="18" charset="-127"/>
              </a:rPr>
              <a:t>Extensive use of ChatGPT for var</a:t>
            </a:r>
            <a:r>
              <a:rPr lang="en-IN" sz="1900" dirty="0">
                <a:solidFill>
                  <a:srgbClr val="374151"/>
                </a:solidFill>
                <a:latin typeface="Batang" panose="02030600000101010101" pitchFamily="18" charset="-127"/>
                <a:ea typeface="Batang" panose="02030600000101010101" pitchFamily="18" charset="-127"/>
              </a:rPr>
              <a:t>ious tech and </a:t>
            </a:r>
            <a:r>
              <a:rPr lang="en-US" sz="1900" dirty="0">
                <a:solidFill>
                  <a:srgbClr val="374151"/>
                </a:solidFill>
                <a:latin typeface="Batang" panose="02030600000101010101" pitchFamily="18" charset="-127"/>
                <a:ea typeface="Batang" panose="02030600000101010101" pitchFamily="18" charset="-127"/>
              </a:rPr>
              <a:t>literary</a:t>
            </a:r>
            <a:r>
              <a:rPr lang="en-IN" sz="1900" dirty="0">
                <a:solidFill>
                  <a:srgbClr val="374151"/>
                </a:solidFill>
                <a:latin typeface="Batang" panose="02030600000101010101" pitchFamily="18" charset="-127"/>
                <a:ea typeface="Batang" panose="02030600000101010101" pitchFamily="18" charset="-127"/>
              </a:rPr>
              <a:t> supports (codes, information, </a:t>
            </a:r>
            <a:r>
              <a:rPr lang="en-US" sz="1900" dirty="0">
                <a:solidFill>
                  <a:srgbClr val="374151"/>
                </a:solidFill>
                <a:latin typeface="Batang" panose="02030600000101010101" pitchFamily="18" charset="-127"/>
                <a:ea typeface="Batang" panose="02030600000101010101" pitchFamily="18" charset="-127"/>
              </a:rPr>
              <a:t>instructions and reports) </a:t>
            </a:r>
            <a:endParaRPr lang="en-IN" sz="1900" b="0" i="0" dirty="0">
              <a:solidFill>
                <a:srgbClr val="374151"/>
              </a:solidFill>
              <a:effectLst/>
              <a:latin typeface="Batang" panose="02030600000101010101" pitchFamily="18" charset="-127"/>
              <a:ea typeface="Batang" panose="02030600000101010101" pitchFamily="18" charset="-127"/>
            </a:endParaRPr>
          </a:p>
          <a:p>
            <a:pPr marL="0" indent="0">
              <a:buNone/>
            </a:pPr>
            <a:br>
              <a:rPr lang="en-IN" sz="2000" dirty="0">
                <a:latin typeface="Batang" panose="02030600000101010101" pitchFamily="18" charset="-127"/>
                <a:ea typeface="Batang" panose="02030600000101010101" pitchFamily="18" charset="-127"/>
              </a:rPr>
            </a:br>
            <a:endParaRPr lang="en-IN" sz="2000" dirty="0">
              <a:latin typeface="Batang" panose="02030600000101010101" pitchFamily="18" charset="-127"/>
              <a:ea typeface="Batang" panose="02030600000101010101" pitchFamily="18" charset="-127"/>
            </a:endParaRPr>
          </a:p>
        </p:txBody>
      </p:sp>
      <p:sp>
        <p:nvSpPr>
          <p:cNvPr id="4" name="Slide Number Placeholder 3"/>
          <p:cNvSpPr>
            <a:spLocks noGrp="1"/>
          </p:cNvSpPr>
          <p:nvPr>
            <p:ph type="sldNum" sz="quarter" idx="12"/>
          </p:nvPr>
        </p:nvSpPr>
        <p:spPr/>
        <p:txBody>
          <a:bodyPr/>
          <a:lstStyle/>
          <a:p>
            <a:fld id="{D1E6C815-EF6A-4560-8650-56843F6BADC2}" type="slidenum">
              <a:rPr lang="en-US" smtClean="0"/>
              <a:pPr/>
              <a:t>14</a:t>
            </a:fld>
            <a:endParaRPr lang="en-US"/>
          </a:p>
        </p:txBody>
      </p:sp>
      <p:pic>
        <p:nvPicPr>
          <p:cNvPr id="5" name="Picture 2"/>
          <p:cNvPicPr>
            <a:picLocks noChangeAspect="1" noChangeArrowheads="1"/>
          </p:cNvPicPr>
          <p:nvPr/>
        </p:nvPicPr>
        <p:blipFill>
          <a:blip r:embed="rId2"/>
          <a:srcRect/>
          <a:stretch>
            <a:fillRect/>
          </a:stretch>
        </p:blipFill>
        <p:spPr bwMode="auto">
          <a:xfrm>
            <a:off x="228600" y="152400"/>
            <a:ext cx="1000125" cy="1047750"/>
          </a:xfrm>
          <a:prstGeom prst="rect">
            <a:avLst/>
          </a:prstGeom>
          <a:noFill/>
          <a:ln w="9525">
            <a:noFill/>
            <a:miter lim="800000"/>
            <a:headEnd/>
            <a:tailEnd/>
          </a:ln>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24000">
              <a:schemeClr val="accent5">
                <a:lumMod val="0"/>
                <a:lumOff val="100000"/>
              </a:schemeClr>
            </a:gs>
            <a:gs pos="100000">
              <a:schemeClr val="accent5">
                <a:lumMod val="100000"/>
              </a:schemeClr>
            </a:gs>
          </a:gsLst>
          <a:path path="rect">
            <a:fillToRect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9548" y="2895600"/>
            <a:ext cx="7886700" cy="1325563"/>
          </a:xfrm>
        </p:spPr>
        <p:txBody>
          <a:bodyPr>
            <a:noAutofit/>
          </a:bodyPr>
          <a:lstStyle/>
          <a:p>
            <a:pPr algn="ctr"/>
            <a:r>
              <a:rPr lang="en-US" sz="6000" b="1" dirty="0">
                <a:latin typeface="Algerian" panose="04020705040A02060702" pitchFamily="82" charset="0"/>
              </a:rPr>
              <a:t>THANK YOU</a:t>
            </a:r>
            <a:br>
              <a:rPr lang="en-IN" sz="6000" dirty="0">
                <a:latin typeface="Algerian" panose="04020705040A02060702" pitchFamily="82" charset="0"/>
              </a:rPr>
            </a:br>
            <a:endParaRPr lang="en-IN" sz="6000" dirty="0">
              <a:latin typeface="Algerian" panose="04020705040A02060702" pitchFamily="82" charset="0"/>
            </a:endParaRPr>
          </a:p>
        </p:txBody>
      </p:sp>
      <p:sp>
        <p:nvSpPr>
          <p:cNvPr id="4" name="Slide Number Placeholder 3"/>
          <p:cNvSpPr>
            <a:spLocks noGrp="1"/>
          </p:cNvSpPr>
          <p:nvPr>
            <p:ph type="sldNum" sz="quarter" idx="12"/>
          </p:nvPr>
        </p:nvSpPr>
        <p:spPr/>
        <p:txBody>
          <a:bodyPr/>
          <a:lstStyle/>
          <a:p>
            <a:fld id="{D1E6C815-EF6A-4560-8650-56843F6BADC2}" type="slidenum">
              <a:rPr lang="en-US" smtClean="0"/>
              <a:pPr/>
              <a:t>15</a:t>
            </a:fld>
            <a:endParaRPr lang="en-US"/>
          </a:p>
        </p:txBody>
      </p:sp>
      <p:pic>
        <p:nvPicPr>
          <p:cNvPr id="5" name="Picture 2"/>
          <p:cNvPicPr>
            <a:picLocks noChangeAspect="1" noChangeArrowheads="1"/>
          </p:cNvPicPr>
          <p:nvPr/>
        </p:nvPicPr>
        <p:blipFill>
          <a:blip r:embed="rId2"/>
          <a:srcRect/>
          <a:stretch>
            <a:fillRect/>
          </a:stretch>
        </p:blipFill>
        <p:spPr bwMode="auto">
          <a:xfrm>
            <a:off x="228600" y="152400"/>
            <a:ext cx="1000125" cy="1047750"/>
          </a:xfrm>
          <a:prstGeom prst="rect">
            <a:avLst/>
          </a:prstGeom>
          <a:noFill/>
          <a:ln w="9525">
            <a:noFill/>
            <a:miter lim="800000"/>
            <a:headEnd/>
            <a:tailEnd/>
          </a:ln>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12000">
              <a:schemeClr val="accent5">
                <a:lumMod val="0"/>
                <a:lumOff val="100000"/>
              </a:schemeClr>
            </a:gs>
            <a:gs pos="100000">
              <a:schemeClr val="accent5">
                <a:lumMod val="100000"/>
              </a:schemeClr>
            </a:gs>
          </a:gsLst>
          <a:path path="rect">
            <a:fillToRect r="100000" b="100000"/>
          </a:path>
          <a:tileRect l="-100000" t="-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990BA-5E9C-4DC4-8810-E27CA7FD09A2}"/>
              </a:ext>
            </a:extLst>
          </p:cNvPr>
          <p:cNvSpPr>
            <a:spLocks noGrp="1"/>
          </p:cNvSpPr>
          <p:nvPr>
            <p:ph type="title"/>
          </p:nvPr>
        </p:nvSpPr>
        <p:spPr>
          <a:xfrm>
            <a:off x="722653" y="1135121"/>
            <a:ext cx="7886700" cy="1020763"/>
          </a:xfrm>
        </p:spPr>
        <p:txBody>
          <a:bodyPr>
            <a:normAutofit/>
          </a:bodyPr>
          <a:lstStyle/>
          <a:p>
            <a:r>
              <a:rPr lang="en-US" sz="3500" dirty="0">
                <a:latin typeface="Algerian" panose="04020705040A02060702" pitchFamily="82" charset="0"/>
              </a:rPr>
              <a:t>Outline</a:t>
            </a:r>
            <a:endParaRPr lang="en-IN" sz="3500" dirty="0">
              <a:latin typeface="Algerian" panose="04020705040A02060702" pitchFamily="82" charset="0"/>
            </a:endParaRPr>
          </a:p>
        </p:txBody>
      </p:sp>
      <p:sp>
        <p:nvSpPr>
          <p:cNvPr id="3" name="Content Placeholder 2">
            <a:extLst>
              <a:ext uri="{FF2B5EF4-FFF2-40B4-BE49-F238E27FC236}">
                <a16:creationId xmlns:a16="http://schemas.microsoft.com/office/drawing/2014/main" id="{50F653D8-61CB-4538-90E5-D4AD36C95058}"/>
              </a:ext>
            </a:extLst>
          </p:cNvPr>
          <p:cNvSpPr>
            <a:spLocks noGrp="1"/>
          </p:cNvSpPr>
          <p:nvPr>
            <p:ph idx="1"/>
          </p:nvPr>
        </p:nvSpPr>
        <p:spPr>
          <a:xfrm>
            <a:off x="628650" y="2057400"/>
            <a:ext cx="7886700" cy="3985360"/>
          </a:xfrm>
        </p:spPr>
        <p:txBody>
          <a:bodyPr>
            <a:normAutofit/>
          </a:bodyPr>
          <a:lstStyle/>
          <a:p>
            <a:r>
              <a:rPr lang="en-US" dirty="0">
                <a:latin typeface="Bookman Old Style" panose="02050604050505020204" pitchFamily="18" charset="0"/>
                <a:ea typeface="Batang" panose="02030600000101010101" pitchFamily="18" charset="-127"/>
              </a:rPr>
              <a:t>Introduction</a:t>
            </a:r>
          </a:p>
          <a:p>
            <a:r>
              <a:rPr lang="en-US" dirty="0">
                <a:latin typeface="Bookman Old Style" panose="02050604050505020204" pitchFamily="18" charset="0"/>
                <a:ea typeface="Batang" panose="02030600000101010101" pitchFamily="18" charset="-127"/>
              </a:rPr>
              <a:t>Existing System</a:t>
            </a:r>
          </a:p>
          <a:p>
            <a:r>
              <a:rPr lang="en-US" dirty="0">
                <a:latin typeface="Bookman Old Style" panose="02050604050505020204" pitchFamily="18" charset="0"/>
                <a:ea typeface="Batang" panose="02030600000101010101" pitchFamily="18" charset="-127"/>
              </a:rPr>
              <a:t>Proposed System</a:t>
            </a:r>
          </a:p>
          <a:p>
            <a:r>
              <a:rPr lang="en-US" dirty="0">
                <a:latin typeface="Bookman Old Style" panose="02050604050505020204" pitchFamily="18" charset="0"/>
                <a:ea typeface="Batang" panose="02030600000101010101" pitchFamily="18" charset="-127"/>
              </a:rPr>
              <a:t>Hardware and Software Specification</a:t>
            </a:r>
          </a:p>
          <a:p>
            <a:r>
              <a:rPr lang="en-US" dirty="0">
                <a:latin typeface="Bookman Old Style" panose="02050604050505020204" pitchFamily="18" charset="0"/>
                <a:ea typeface="Batang" panose="02030600000101010101" pitchFamily="18" charset="-127"/>
              </a:rPr>
              <a:t>Result</a:t>
            </a:r>
          </a:p>
          <a:p>
            <a:r>
              <a:rPr lang="en-US" dirty="0">
                <a:latin typeface="Bookman Old Style" panose="02050604050505020204" pitchFamily="18" charset="0"/>
                <a:ea typeface="Batang" panose="02030600000101010101" pitchFamily="18" charset="-127"/>
              </a:rPr>
              <a:t>Conclusion</a:t>
            </a:r>
          </a:p>
          <a:p>
            <a:r>
              <a:rPr lang="en-US" dirty="0">
                <a:latin typeface="Bookman Old Style" panose="02050604050505020204" pitchFamily="18" charset="0"/>
                <a:ea typeface="Batang" panose="02030600000101010101" pitchFamily="18" charset="-127"/>
              </a:rPr>
              <a:t>Future Scope</a:t>
            </a:r>
          </a:p>
          <a:p>
            <a:r>
              <a:rPr lang="en-US" dirty="0">
                <a:latin typeface="Bookman Old Style" panose="02050604050505020204" pitchFamily="18" charset="0"/>
                <a:ea typeface="Batang" panose="02030600000101010101" pitchFamily="18" charset="-127"/>
              </a:rPr>
              <a:t>References</a:t>
            </a:r>
          </a:p>
          <a:p>
            <a:endParaRPr lang="en-US" dirty="0">
              <a:latin typeface="Batang" panose="02030600000101010101" pitchFamily="18" charset="-127"/>
              <a:ea typeface="Batang" panose="02030600000101010101" pitchFamily="18" charset="-127"/>
            </a:endParaRPr>
          </a:p>
          <a:p>
            <a:endParaRPr lang="en-IN" dirty="0"/>
          </a:p>
        </p:txBody>
      </p:sp>
      <p:sp>
        <p:nvSpPr>
          <p:cNvPr id="4" name="Slide Number Placeholder 3">
            <a:extLst>
              <a:ext uri="{FF2B5EF4-FFF2-40B4-BE49-F238E27FC236}">
                <a16:creationId xmlns:a16="http://schemas.microsoft.com/office/drawing/2014/main" id="{49C24599-C980-44F1-9FED-F2A4A478FFCC}"/>
              </a:ext>
            </a:extLst>
          </p:cNvPr>
          <p:cNvSpPr>
            <a:spLocks noGrp="1"/>
          </p:cNvSpPr>
          <p:nvPr>
            <p:ph type="sldNum" sz="quarter" idx="12"/>
          </p:nvPr>
        </p:nvSpPr>
        <p:spPr/>
        <p:txBody>
          <a:bodyPr/>
          <a:lstStyle/>
          <a:p>
            <a:fld id="{D1E6C815-EF6A-4560-8650-56843F6BADC2}" type="slidenum">
              <a:rPr lang="en-US" smtClean="0"/>
              <a:pPr/>
              <a:t>2</a:t>
            </a:fld>
            <a:endParaRPr lang="en-US"/>
          </a:p>
        </p:txBody>
      </p:sp>
      <p:pic>
        <p:nvPicPr>
          <p:cNvPr id="5" name="Picture 4">
            <a:extLst>
              <a:ext uri="{FF2B5EF4-FFF2-40B4-BE49-F238E27FC236}">
                <a16:creationId xmlns:a16="http://schemas.microsoft.com/office/drawing/2014/main" id="{4E9C337B-33CA-4465-80F1-ADCE89258693}"/>
              </a:ext>
            </a:extLst>
          </p:cNvPr>
          <p:cNvPicPr>
            <a:picLocks noChangeAspect="1"/>
          </p:cNvPicPr>
          <p:nvPr/>
        </p:nvPicPr>
        <p:blipFill>
          <a:blip r:embed="rId2"/>
          <a:stretch>
            <a:fillRect/>
          </a:stretch>
        </p:blipFill>
        <p:spPr>
          <a:xfrm>
            <a:off x="228600" y="283309"/>
            <a:ext cx="999831" cy="1048603"/>
          </a:xfrm>
          <a:prstGeom prst="rect">
            <a:avLst/>
          </a:prstGeom>
        </p:spPr>
      </p:pic>
    </p:spTree>
    <p:extLst>
      <p:ext uri="{BB962C8B-B14F-4D97-AF65-F5344CB8AC3E}">
        <p14:creationId xmlns:p14="http://schemas.microsoft.com/office/powerpoint/2010/main" val="42010330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11000">
              <a:schemeClr val="accent5">
                <a:lumMod val="0"/>
                <a:lumOff val="100000"/>
              </a:schemeClr>
            </a:gs>
            <a:gs pos="100000">
              <a:schemeClr val="accent5">
                <a:lumMod val="100000"/>
              </a:schemeClr>
            </a:gs>
          </a:gsLst>
          <a:path path="rect">
            <a:fillToRect r="100000" b="100000"/>
          </a:path>
          <a:tileRect l="-100000" t="-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533" y="1200150"/>
            <a:ext cx="8034338" cy="552450"/>
          </a:xfrm>
        </p:spPr>
        <p:txBody>
          <a:bodyPr>
            <a:noAutofit/>
          </a:bodyPr>
          <a:lstStyle/>
          <a:p>
            <a:r>
              <a:rPr lang="en-US" sz="3500" dirty="0">
                <a:latin typeface="Algerian" panose="04020705040A02060702" pitchFamily="82" charset="0"/>
              </a:rPr>
              <a:t>Introduction</a:t>
            </a:r>
          </a:p>
        </p:txBody>
      </p:sp>
      <p:sp>
        <p:nvSpPr>
          <p:cNvPr id="3" name="Content Placeholder 2"/>
          <p:cNvSpPr>
            <a:spLocks noGrp="1"/>
          </p:cNvSpPr>
          <p:nvPr>
            <p:ph idx="1"/>
          </p:nvPr>
        </p:nvSpPr>
        <p:spPr>
          <a:xfrm>
            <a:off x="609600" y="1752599"/>
            <a:ext cx="7905750" cy="4603751"/>
          </a:xfrm>
        </p:spPr>
        <p:txBody>
          <a:bodyPr>
            <a:normAutofit fontScale="47500" lnSpcReduction="20000"/>
          </a:bodyPr>
          <a:lstStyle/>
          <a:p>
            <a:pPr algn="just">
              <a:lnSpc>
                <a:spcPct val="100000"/>
              </a:lnSpc>
              <a:buNone/>
            </a:pPr>
            <a:r>
              <a:rPr lang="en-US" dirty="0"/>
              <a:t>   	</a:t>
            </a:r>
            <a:r>
              <a:rPr lang="en-US" sz="2300" dirty="0"/>
              <a:t>	</a:t>
            </a:r>
            <a:r>
              <a:rPr lang="en-US" sz="3600" dirty="0">
                <a:latin typeface="Bookman Old Style" panose="02050604050505020204" pitchFamily="18" charset="0"/>
                <a:ea typeface="Batang" panose="02030600000101010101" pitchFamily="18" charset="-127"/>
              </a:rPr>
              <a:t>Our File Encryption and Decryption mini project offers a secure process to protect your files, through advanced encryption &amp; decryption techniques. During encryption, files are trams formed into unreadable formats and during decryption, files are transformed cipher text into readable format</a:t>
            </a:r>
            <a:r>
              <a:rPr lang="en-US" sz="3600" dirty="0">
                <a:latin typeface="Bookman Old Style" panose="02050604050505020204" pitchFamily="18" charset="0"/>
              </a:rPr>
              <a:t>.</a:t>
            </a:r>
            <a:r>
              <a:rPr lang="en-IN" sz="3600" dirty="0">
                <a:effectLst/>
                <a:latin typeface="Bookman Old Style" panose="02050604050505020204" pitchFamily="18" charset="0"/>
                <a:ea typeface="Times New Roman" panose="02020603050405020304" pitchFamily="18" charset="0"/>
              </a:rPr>
              <a:t> </a:t>
            </a:r>
          </a:p>
          <a:p>
            <a:pPr algn="just">
              <a:lnSpc>
                <a:spcPct val="100000"/>
              </a:lnSpc>
              <a:buNone/>
            </a:pPr>
            <a:endParaRPr lang="en-IN" sz="3600" dirty="0">
              <a:latin typeface="Bookman Old Style" panose="02050604050505020204" pitchFamily="18" charset="0"/>
              <a:ea typeface="Batang" panose="02030600000101010101" pitchFamily="18" charset="-127"/>
            </a:endParaRPr>
          </a:p>
          <a:p>
            <a:pPr algn="just">
              <a:buNone/>
            </a:pPr>
            <a:endParaRPr lang="en-IN" sz="3600" dirty="0">
              <a:effectLst/>
              <a:latin typeface="Bookman Old Style" panose="02050604050505020204" pitchFamily="18" charset="0"/>
              <a:ea typeface="Batang" panose="02030600000101010101" pitchFamily="18" charset="-127"/>
            </a:endParaRPr>
          </a:p>
          <a:p>
            <a:pPr algn="just">
              <a:buNone/>
            </a:pPr>
            <a:endParaRPr lang="en-IN" sz="3600" dirty="0">
              <a:effectLst/>
              <a:latin typeface="Bookman Old Style" panose="02050604050505020204" pitchFamily="18" charset="0"/>
              <a:ea typeface="Batang" panose="02030600000101010101" pitchFamily="18" charset="-127"/>
            </a:endParaRPr>
          </a:p>
          <a:p>
            <a:pPr algn="just">
              <a:buNone/>
            </a:pPr>
            <a:endParaRPr lang="en-IN" sz="3600" dirty="0">
              <a:effectLst/>
              <a:latin typeface="Bookman Old Style" panose="02050604050505020204" pitchFamily="18" charset="0"/>
              <a:ea typeface="Batang" panose="02030600000101010101" pitchFamily="18" charset="-127"/>
            </a:endParaRPr>
          </a:p>
          <a:p>
            <a:pPr algn="just">
              <a:buNone/>
            </a:pPr>
            <a:endParaRPr lang="en-IN" sz="3600" dirty="0">
              <a:effectLst/>
              <a:latin typeface="Bookman Old Style" panose="02050604050505020204" pitchFamily="18" charset="0"/>
              <a:ea typeface="Batang" panose="02030600000101010101" pitchFamily="18" charset="-127"/>
            </a:endParaRPr>
          </a:p>
          <a:p>
            <a:pPr algn="just">
              <a:buNone/>
            </a:pPr>
            <a:r>
              <a:rPr lang="en-IN" sz="3600" dirty="0">
                <a:effectLst/>
                <a:latin typeface="Bookman Old Style" panose="02050604050505020204" pitchFamily="18" charset="0"/>
                <a:ea typeface="Batang" panose="02030600000101010101" pitchFamily="18" charset="-127"/>
              </a:rPr>
              <a:t>		</a:t>
            </a:r>
          </a:p>
          <a:p>
            <a:pPr algn="just">
              <a:buNone/>
            </a:pPr>
            <a:r>
              <a:rPr lang="en-IN" sz="3600" dirty="0">
                <a:effectLst/>
                <a:latin typeface="Bookman Old Style" panose="02050604050505020204" pitchFamily="18" charset="0"/>
                <a:ea typeface="Batang" panose="02030600000101010101" pitchFamily="18" charset="-127"/>
              </a:rPr>
              <a:t>			</a:t>
            </a:r>
          </a:p>
          <a:p>
            <a:pPr algn="just">
              <a:lnSpc>
                <a:spcPct val="100000"/>
              </a:lnSpc>
              <a:buNone/>
            </a:pPr>
            <a:r>
              <a:rPr lang="en-IN" sz="3600" dirty="0">
                <a:latin typeface="Bookman Old Style" panose="02050604050505020204" pitchFamily="18" charset="0"/>
                <a:ea typeface="Batang" panose="02030600000101010101" pitchFamily="18" charset="-127"/>
              </a:rPr>
              <a:t>		</a:t>
            </a:r>
            <a:r>
              <a:rPr lang="en-IN" sz="3600" dirty="0">
                <a:effectLst/>
                <a:latin typeface="Bookman Old Style" panose="02050604050505020204" pitchFamily="18" charset="0"/>
                <a:ea typeface="Batang" panose="02030600000101010101" pitchFamily="18" charset="-127"/>
              </a:rPr>
              <a:t>The primary aim of this project report is to delve into the features, functionality, and significance of Cipher Shield in the realm of data security. Cipher Shield is designed to offer an intuitive and secure solution for encrypting files of various formats, rendering them inaccessible to anyone lacking the proper decryption keys.</a:t>
            </a:r>
            <a:endParaRPr lang="en-US" sz="3600" dirty="0">
              <a:latin typeface="Bookman Old Style" panose="02050604050505020204" pitchFamily="18" charset="0"/>
              <a:ea typeface="Batang" panose="02030600000101010101" pitchFamily="18" charset="-127"/>
            </a:endParaRPr>
          </a:p>
        </p:txBody>
      </p:sp>
      <p:sp>
        <p:nvSpPr>
          <p:cNvPr id="5" name="Slide Number Placeholder 4"/>
          <p:cNvSpPr>
            <a:spLocks noGrp="1"/>
          </p:cNvSpPr>
          <p:nvPr>
            <p:ph type="sldNum" sz="quarter" idx="12"/>
          </p:nvPr>
        </p:nvSpPr>
        <p:spPr/>
        <p:txBody>
          <a:bodyPr/>
          <a:lstStyle/>
          <a:p>
            <a:fld id="{D1E6C815-EF6A-4560-8650-56843F6BADC2}" type="slidenum">
              <a:rPr lang="en-US" smtClean="0"/>
              <a:pPr/>
              <a:t>3</a:t>
            </a:fld>
            <a:endParaRPr lang="en-US"/>
          </a:p>
        </p:txBody>
      </p:sp>
      <p:pic>
        <p:nvPicPr>
          <p:cNvPr id="2050" name="Picture 2"/>
          <p:cNvPicPr>
            <a:picLocks noChangeAspect="1" noChangeArrowheads="1"/>
          </p:cNvPicPr>
          <p:nvPr/>
        </p:nvPicPr>
        <p:blipFill>
          <a:blip r:embed="rId2"/>
          <a:srcRect/>
          <a:stretch>
            <a:fillRect/>
          </a:stretch>
        </p:blipFill>
        <p:spPr bwMode="auto">
          <a:xfrm>
            <a:off x="228600" y="152400"/>
            <a:ext cx="1000125" cy="1047750"/>
          </a:xfrm>
          <a:prstGeom prst="rect">
            <a:avLst/>
          </a:prstGeom>
          <a:noFill/>
          <a:ln w="9525">
            <a:noFill/>
            <a:miter lim="800000"/>
            <a:headEnd/>
            <a:tailEnd/>
          </a:ln>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199" y="2800350"/>
            <a:ext cx="2642797" cy="22288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15000">
              <a:schemeClr val="accent5">
                <a:lumMod val="0"/>
                <a:lumOff val="100000"/>
              </a:schemeClr>
            </a:gs>
            <a:gs pos="100000">
              <a:schemeClr val="accent5">
                <a:lumMod val="100000"/>
              </a:schemeClr>
            </a:gs>
          </a:gsLst>
          <a:path path="rect">
            <a:fillToRect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1076202"/>
            <a:ext cx="8229600" cy="731838"/>
          </a:xfrm>
        </p:spPr>
        <p:txBody>
          <a:bodyPr>
            <a:normAutofit/>
          </a:bodyPr>
          <a:lstStyle/>
          <a:p>
            <a:r>
              <a:rPr lang="en-US" sz="3500" dirty="0">
                <a:latin typeface="Algerian" panose="04020705040A02060702" pitchFamily="82" charset="0"/>
              </a:rPr>
              <a:t>Existing</a:t>
            </a:r>
            <a:r>
              <a:rPr lang="en-US" dirty="0">
                <a:latin typeface="Algerian" panose="04020705040A02060702" pitchFamily="82" charset="0"/>
              </a:rPr>
              <a:t> System</a:t>
            </a:r>
          </a:p>
        </p:txBody>
      </p:sp>
      <p:sp>
        <p:nvSpPr>
          <p:cNvPr id="3" name="Content Placeholder 2"/>
          <p:cNvSpPr>
            <a:spLocks noGrp="1"/>
          </p:cNvSpPr>
          <p:nvPr>
            <p:ph idx="1"/>
          </p:nvPr>
        </p:nvSpPr>
        <p:spPr>
          <a:xfrm>
            <a:off x="628650" y="1808040"/>
            <a:ext cx="7886700" cy="4368923"/>
          </a:xfrm>
        </p:spPr>
        <p:txBody>
          <a:bodyPr>
            <a:normAutofit fontScale="77500" lnSpcReduction="20000"/>
          </a:bodyPr>
          <a:lstStyle/>
          <a:p>
            <a:pPr marL="0" indent="0">
              <a:buNone/>
            </a:pPr>
            <a:r>
              <a:rPr lang="en-US" dirty="0"/>
              <a:t>	</a:t>
            </a:r>
            <a:r>
              <a:rPr lang="en-US" sz="2200" dirty="0">
                <a:effectLst/>
                <a:latin typeface="Batang" panose="02030600000101010101" pitchFamily="18" charset="-127"/>
                <a:ea typeface="Batang" panose="02030600000101010101" pitchFamily="18" charset="-127"/>
              </a:rPr>
              <a:t> </a:t>
            </a:r>
            <a:r>
              <a:rPr lang="en-US" sz="2400" dirty="0">
                <a:effectLst/>
                <a:latin typeface="Bookman Old Style" panose="02050604050505020204" pitchFamily="18" charset="0"/>
                <a:ea typeface="Batang" panose="02030600000101010101" pitchFamily="18" charset="-127"/>
              </a:rPr>
              <a:t>There are several websites and online tools that allow you to encrypt and decrypt files.</a:t>
            </a:r>
          </a:p>
          <a:p>
            <a:pPr marL="0" indent="0">
              <a:lnSpc>
                <a:spcPct val="115000"/>
              </a:lnSpc>
              <a:buNone/>
            </a:pPr>
            <a:r>
              <a:rPr lang="en-US" sz="2400" dirty="0">
                <a:effectLst/>
                <a:latin typeface="Bookman Old Style" panose="02050604050505020204" pitchFamily="18" charset="0"/>
                <a:ea typeface="Batang" panose="02030600000101010101" pitchFamily="18" charset="-127"/>
              </a:rPr>
              <a:t>Websites :- Online-Convert.com</a:t>
            </a:r>
            <a:endParaRPr lang="en-IN" sz="2400" dirty="0">
              <a:effectLst/>
              <a:latin typeface="Bookman Old Style" panose="02050604050505020204" pitchFamily="18" charset="0"/>
              <a:ea typeface="Batang" panose="02030600000101010101" pitchFamily="18" charset="-127"/>
            </a:endParaRPr>
          </a:p>
          <a:p>
            <a:pPr marL="0" indent="0">
              <a:lnSpc>
                <a:spcPct val="115000"/>
              </a:lnSpc>
              <a:buNone/>
            </a:pPr>
            <a:r>
              <a:rPr lang="en-US" sz="2400" dirty="0">
                <a:effectLst/>
                <a:latin typeface="Bookman Old Style" panose="02050604050505020204" pitchFamily="18" charset="0"/>
                <a:ea typeface="Batang" panose="02030600000101010101" pitchFamily="18" charset="-127"/>
              </a:rPr>
              <a:t>              :- FileEncryptor.com</a:t>
            </a:r>
            <a:endParaRPr lang="en-IN" sz="2400" dirty="0">
              <a:effectLst/>
              <a:latin typeface="Bookman Old Style" panose="02050604050505020204" pitchFamily="18" charset="0"/>
              <a:ea typeface="Batang" panose="02030600000101010101" pitchFamily="18" charset="-127"/>
            </a:endParaRPr>
          </a:p>
          <a:p>
            <a:pPr marL="0" indent="0">
              <a:lnSpc>
                <a:spcPct val="115000"/>
              </a:lnSpc>
              <a:buNone/>
            </a:pPr>
            <a:r>
              <a:rPr lang="en-US" sz="2400" dirty="0">
                <a:effectLst/>
                <a:latin typeface="Bookman Old Style" panose="02050604050505020204" pitchFamily="18" charset="0"/>
                <a:ea typeface="Batang" panose="02030600000101010101" pitchFamily="18" charset="-127"/>
              </a:rPr>
              <a:t>              :- </a:t>
            </a:r>
            <a:r>
              <a:rPr lang="en-US" sz="2400" dirty="0" err="1">
                <a:effectLst/>
                <a:latin typeface="Bookman Old Style" panose="02050604050505020204" pitchFamily="18" charset="0"/>
                <a:ea typeface="Batang" panose="02030600000101010101" pitchFamily="18" charset="-127"/>
              </a:rPr>
              <a:t>AxCrypt</a:t>
            </a:r>
            <a:r>
              <a:rPr lang="en-US" sz="2400" dirty="0">
                <a:effectLst/>
                <a:latin typeface="Bookman Old Style" panose="02050604050505020204" pitchFamily="18" charset="0"/>
                <a:ea typeface="Batang" panose="02030600000101010101" pitchFamily="18" charset="-127"/>
              </a:rPr>
              <a:t> Online</a:t>
            </a:r>
            <a:endParaRPr lang="en-IN" sz="2400" dirty="0">
              <a:effectLst/>
              <a:latin typeface="Bookman Old Style" panose="02050604050505020204" pitchFamily="18" charset="0"/>
              <a:ea typeface="Batang" panose="02030600000101010101" pitchFamily="18" charset="-127"/>
            </a:endParaRPr>
          </a:p>
          <a:p>
            <a:pPr marL="0" indent="0">
              <a:lnSpc>
                <a:spcPct val="115000"/>
              </a:lnSpc>
              <a:buNone/>
            </a:pPr>
            <a:r>
              <a:rPr lang="en-US" sz="2400" dirty="0">
                <a:effectLst/>
                <a:latin typeface="Bookman Old Style" panose="02050604050505020204" pitchFamily="18" charset="0"/>
                <a:ea typeface="Batang" panose="02030600000101010101" pitchFamily="18" charset="-127"/>
              </a:rPr>
              <a:t>              :- Mega.nz</a:t>
            </a:r>
          </a:p>
          <a:p>
            <a:pPr marL="0" indent="0">
              <a:lnSpc>
                <a:spcPct val="115000"/>
              </a:lnSpc>
              <a:buNone/>
            </a:pPr>
            <a:r>
              <a:rPr lang="en-IN" sz="2400" b="1" dirty="0">
                <a:latin typeface="Bookman Old Style" panose="02050604050505020204" pitchFamily="18" charset="0"/>
                <a:ea typeface="Batang" panose="02030600000101010101" pitchFamily="18" charset="-127"/>
              </a:rPr>
              <a:t>=&gt;</a:t>
            </a:r>
            <a:r>
              <a:rPr lang="en-IN" sz="2400" dirty="0">
                <a:effectLst/>
                <a:latin typeface="Bookman Old Style" panose="02050604050505020204" pitchFamily="18" charset="0"/>
                <a:ea typeface="Batang" panose="02030600000101010101" pitchFamily="18" charset="-127"/>
              </a:rPr>
              <a:t>Drawbacks of Using Online Encryption Services:</a:t>
            </a:r>
          </a:p>
          <a:p>
            <a:pPr marL="342900" lvl="0" indent="-342900">
              <a:lnSpc>
                <a:spcPct val="115000"/>
              </a:lnSpc>
              <a:buSzPts val="1000"/>
              <a:buFont typeface="Symbol" panose="05050102010706020507" pitchFamily="18" charset="2"/>
              <a:buChar char=""/>
              <a:tabLst>
                <a:tab pos="457200" algn="l"/>
              </a:tabLst>
            </a:pPr>
            <a:r>
              <a:rPr lang="en-IN" sz="2400" dirty="0">
                <a:effectLst/>
                <a:latin typeface="Bookman Old Style" panose="02050604050505020204" pitchFamily="18" charset="0"/>
                <a:ea typeface="Batang" panose="02030600000101010101" pitchFamily="18" charset="-127"/>
              </a:rPr>
              <a:t>Security Concerns</a:t>
            </a:r>
          </a:p>
          <a:p>
            <a:pPr marL="342900" lvl="0" indent="-342900">
              <a:lnSpc>
                <a:spcPct val="115000"/>
              </a:lnSpc>
              <a:buSzPts val="1000"/>
              <a:buFont typeface="Symbol" panose="05050102010706020507" pitchFamily="18" charset="2"/>
              <a:buChar char=""/>
              <a:tabLst>
                <a:tab pos="457200" algn="l"/>
              </a:tabLst>
            </a:pPr>
            <a:r>
              <a:rPr lang="en-IN" sz="2400" dirty="0">
                <a:effectLst/>
                <a:latin typeface="Bookman Old Style" panose="02050604050505020204" pitchFamily="18" charset="0"/>
                <a:ea typeface="Batang" panose="02030600000101010101" pitchFamily="18" charset="-127"/>
              </a:rPr>
              <a:t>Lack of Control</a:t>
            </a:r>
          </a:p>
          <a:p>
            <a:pPr marL="342900" lvl="0" indent="-342900">
              <a:lnSpc>
                <a:spcPct val="115000"/>
              </a:lnSpc>
              <a:buSzPts val="1000"/>
              <a:buFont typeface="Symbol" panose="05050102010706020507" pitchFamily="18" charset="2"/>
              <a:buChar char=""/>
              <a:tabLst>
                <a:tab pos="457200" algn="l"/>
              </a:tabLst>
            </a:pPr>
            <a:r>
              <a:rPr lang="en-IN" sz="2400" dirty="0">
                <a:effectLst/>
                <a:latin typeface="Bookman Old Style" panose="02050604050505020204" pitchFamily="18" charset="0"/>
                <a:ea typeface="Batang" panose="02030600000101010101" pitchFamily="18" charset="-127"/>
              </a:rPr>
              <a:t>Limited Features</a:t>
            </a:r>
          </a:p>
          <a:p>
            <a:pPr marL="342900" lvl="0" indent="-342900">
              <a:lnSpc>
                <a:spcPct val="115000"/>
              </a:lnSpc>
              <a:buSzPts val="1000"/>
              <a:buFont typeface="Symbol" panose="05050102010706020507" pitchFamily="18" charset="2"/>
              <a:buChar char=""/>
              <a:tabLst>
                <a:tab pos="457200" algn="l"/>
              </a:tabLst>
            </a:pPr>
            <a:r>
              <a:rPr lang="en-IN" sz="2400" dirty="0">
                <a:effectLst/>
                <a:latin typeface="Bookman Old Style" panose="02050604050505020204" pitchFamily="18" charset="0"/>
                <a:ea typeface="Batang" panose="02030600000101010101" pitchFamily="18" charset="-127"/>
              </a:rPr>
              <a:t>File Size Limits</a:t>
            </a:r>
          </a:p>
          <a:p>
            <a:pPr marL="342900" lvl="0" indent="-342900">
              <a:lnSpc>
                <a:spcPct val="115000"/>
              </a:lnSpc>
              <a:buSzPts val="1000"/>
              <a:buFont typeface="Symbol" panose="05050102010706020507" pitchFamily="18" charset="2"/>
              <a:buChar char=""/>
              <a:tabLst>
                <a:tab pos="457200" algn="l"/>
              </a:tabLst>
            </a:pPr>
            <a:r>
              <a:rPr lang="en-IN" sz="2400" dirty="0">
                <a:effectLst/>
                <a:latin typeface="Bookman Old Style" panose="02050604050505020204" pitchFamily="18" charset="0"/>
                <a:ea typeface="Batang" panose="02030600000101010101" pitchFamily="18" charset="-127"/>
              </a:rPr>
              <a:t>Internet Connection</a:t>
            </a:r>
          </a:p>
          <a:p>
            <a:pPr marL="0" indent="0">
              <a:lnSpc>
                <a:spcPct val="115000"/>
              </a:lnSpc>
              <a:buNone/>
            </a:pPr>
            <a:endParaRPr lang="en-IN" sz="2200" dirty="0">
              <a:effectLst/>
              <a:latin typeface="Batang" panose="02030600000101010101" pitchFamily="18" charset="-127"/>
              <a:ea typeface="Batang" panose="02030600000101010101" pitchFamily="18" charset="-127"/>
            </a:endParaRPr>
          </a:p>
          <a:p>
            <a:pPr marL="0" indent="0">
              <a:buNone/>
            </a:pPr>
            <a:endParaRPr lang="en-US" dirty="0"/>
          </a:p>
        </p:txBody>
      </p:sp>
      <p:sp>
        <p:nvSpPr>
          <p:cNvPr id="5" name="Slide Number Placeholder 4"/>
          <p:cNvSpPr>
            <a:spLocks noGrp="1"/>
          </p:cNvSpPr>
          <p:nvPr>
            <p:ph type="sldNum" sz="quarter" idx="12"/>
          </p:nvPr>
        </p:nvSpPr>
        <p:spPr/>
        <p:txBody>
          <a:bodyPr/>
          <a:lstStyle/>
          <a:p>
            <a:fld id="{D1E6C815-EF6A-4560-8650-56843F6BADC2}" type="slidenum">
              <a:rPr lang="en-US" smtClean="0"/>
              <a:pPr/>
              <a:t>4</a:t>
            </a:fld>
            <a:endParaRPr lang="en-US"/>
          </a:p>
        </p:txBody>
      </p:sp>
      <p:pic>
        <p:nvPicPr>
          <p:cNvPr id="2050" name="Picture 2"/>
          <p:cNvPicPr>
            <a:picLocks noChangeAspect="1" noChangeArrowheads="1"/>
          </p:cNvPicPr>
          <p:nvPr/>
        </p:nvPicPr>
        <p:blipFill>
          <a:blip r:embed="rId2"/>
          <a:srcRect/>
          <a:stretch>
            <a:fillRect/>
          </a:stretch>
        </p:blipFill>
        <p:spPr bwMode="auto">
          <a:xfrm>
            <a:off x="228600" y="152400"/>
            <a:ext cx="1000125" cy="1047750"/>
          </a:xfrm>
          <a:prstGeom prst="rect">
            <a:avLst/>
          </a:prstGeom>
          <a:noFill/>
          <a:ln w="9525">
            <a:noFill/>
            <a:miter lim="800000"/>
            <a:headEnd/>
            <a:tailEnd/>
          </a:ln>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17000">
              <a:schemeClr val="accent5">
                <a:lumMod val="0"/>
                <a:lumOff val="100000"/>
              </a:schemeClr>
            </a:gs>
            <a:gs pos="100000">
              <a:schemeClr val="accent5">
                <a:lumMod val="100000"/>
              </a:schemeClr>
            </a:gs>
          </a:gsLst>
          <a:path path="rect">
            <a:fillToRect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548" y="1146969"/>
            <a:ext cx="8229600" cy="731838"/>
          </a:xfrm>
        </p:spPr>
        <p:txBody>
          <a:bodyPr>
            <a:normAutofit/>
          </a:bodyPr>
          <a:lstStyle/>
          <a:p>
            <a:r>
              <a:rPr lang="en-US" sz="3500" dirty="0">
                <a:latin typeface="Algerian" panose="04020705040A02060702" pitchFamily="82" charset="0"/>
              </a:rPr>
              <a:t>Proposed</a:t>
            </a:r>
            <a:r>
              <a:rPr lang="en-US" dirty="0">
                <a:latin typeface="Algerian" panose="04020705040A02060702" pitchFamily="82" charset="0"/>
              </a:rPr>
              <a:t> System</a:t>
            </a:r>
          </a:p>
        </p:txBody>
      </p:sp>
      <p:sp>
        <p:nvSpPr>
          <p:cNvPr id="3" name="Content Placeholder 2"/>
          <p:cNvSpPr>
            <a:spLocks noGrp="1"/>
          </p:cNvSpPr>
          <p:nvPr>
            <p:ph idx="1"/>
          </p:nvPr>
        </p:nvSpPr>
        <p:spPr>
          <a:xfrm>
            <a:off x="597548" y="1825625"/>
            <a:ext cx="7991437" cy="1603374"/>
          </a:xfrm>
        </p:spPr>
        <p:txBody>
          <a:bodyPr>
            <a:normAutofit lnSpcReduction="10000"/>
          </a:bodyPr>
          <a:lstStyle/>
          <a:p>
            <a:pPr marL="0" indent="0" algn="just">
              <a:buNone/>
            </a:pPr>
            <a:r>
              <a:rPr lang="en-US" dirty="0">
                <a:latin typeface="Batang" panose="02030600000101010101" pitchFamily="18" charset="-127"/>
                <a:ea typeface="Batang" panose="02030600000101010101" pitchFamily="18" charset="-127"/>
              </a:rPr>
              <a:t>	Cipher shield provide one stop solution to convert all types of your file in one go whether it is plain text, pdf, word document, image, video, excel sheet.</a:t>
            </a:r>
          </a:p>
          <a:p>
            <a:pPr marL="0" indent="0" algn="just">
              <a:buNone/>
            </a:pPr>
            <a:r>
              <a:rPr lang="en-US" dirty="0">
                <a:latin typeface="Batang" panose="02030600000101010101" pitchFamily="18" charset="-127"/>
                <a:ea typeface="Batang" panose="02030600000101010101" pitchFamily="18" charset="-127"/>
              </a:rPr>
              <a:t>Cipher Shield can Decrypt and Encrypt all types of your file in a seamless and easy way.</a:t>
            </a:r>
          </a:p>
        </p:txBody>
      </p:sp>
      <p:sp>
        <p:nvSpPr>
          <p:cNvPr id="5" name="Slide Number Placeholder 4"/>
          <p:cNvSpPr>
            <a:spLocks noGrp="1"/>
          </p:cNvSpPr>
          <p:nvPr>
            <p:ph type="sldNum" sz="quarter" idx="12"/>
          </p:nvPr>
        </p:nvSpPr>
        <p:spPr/>
        <p:txBody>
          <a:bodyPr/>
          <a:lstStyle/>
          <a:p>
            <a:fld id="{D1E6C815-EF6A-4560-8650-56843F6BADC2}" type="slidenum">
              <a:rPr lang="en-US" smtClean="0"/>
              <a:pPr/>
              <a:t>5</a:t>
            </a:fld>
            <a:endParaRPr lang="en-US"/>
          </a:p>
        </p:txBody>
      </p:sp>
      <p:pic>
        <p:nvPicPr>
          <p:cNvPr id="2050" name="Picture 2"/>
          <p:cNvPicPr>
            <a:picLocks noChangeAspect="1" noChangeArrowheads="1"/>
          </p:cNvPicPr>
          <p:nvPr/>
        </p:nvPicPr>
        <p:blipFill>
          <a:blip r:embed="rId2"/>
          <a:srcRect/>
          <a:stretch>
            <a:fillRect/>
          </a:stretch>
        </p:blipFill>
        <p:spPr bwMode="auto">
          <a:xfrm>
            <a:off x="228600" y="152400"/>
            <a:ext cx="1000125" cy="1047750"/>
          </a:xfrm>
          <a:prstGeom prst="rect">
            <a:avLst/>
          </a:prstGeom>
          <a:noFill/>
          <a:ln w="9525">
            <a:noFill/>
            <a:miter lim="800000"/>
            <a:headEnd/>
            <a:tailEnd/>
          </a:ln>
          <a:effectLst/>
        </p:spPr>
      </p:pic>
      <p:sp>
        <p:nvSpPr>
          <p:cNvPr id="6" name="TextBox 5"/>
          <p:cNvSpPr txBox="1"/>
          <p:nvPr/>
        </p:nvSpPr>
        <p:spPr>
          <a:xfrm>
            <a:off x="3276600" y="6248401"/>
            <a:ext cx="2819400" cy="381000"/>
          </a:xfrm>
          <a:prstGeom prst="rect">
            <a:avLst/>
          </a:prstGeom>
          <a:noFill/>
        </p:spPr>
        <p:txBody>
          <a:bodyPr wrap="square" rtlCol="0">
            <a:spAutoFit/>
          </a:bodyPr>
          <a:lstStyle/>
          <a:p>
            <a:r>
              <a:rPr lang="en-US" dirty="0"/>
              <a:t>Home page of Cipher Shield </a:t>
            </a:r>
            <a:endParaRPr lang="en-IN" dirty="0"/>
          </a:p>
        </p:txBody>
      </p:sp>
      <p:pic>
        <p:nvPicPr>
          <p:cNvPr id="8" name="Picture 7">
            <a:extLst>
              <a:ext uri="{FF2B5EF4-FFF2-40B4-BE49-F238E27FC236}">
                <a16:creationId xmlns:a16="http://schemas.microsoft.com/office/drawing/2014/main" id="{C99460C7-8A32-AA78-8562-3E8BD574B4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1934" y="3315497"/>
            <a:ext cx="5300131" cy="2981324"/>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20000">
              <a:schemeClr val="accent5">
                <a:lumMod val="0"/>
                <a:lumOff val="100000"/>
              </a:schemeClr>
            </a:gs>
            <a:gs pos="100000">
              <a:schemeClr val="accent5">
                <a:lumMod val="100000"/>
              </a:schemeClr>
            </a:gs>
          </a:gsLst>
          <a:path path="rect">
            <a:fillToRect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688" y="1124212"/>
            <a:ext cx="8178312" cy="685801"/>
          </a:xfrm>
        </p:spPr>
        <p:txBody>
          <a:bodyPr>
            <a:normAutofit fontScale="90000"/>
          </a:bodyPr>
          <a:lstStyle/>
          <a:p>
            <a:r>
              <a:rPr lang="en-US" dirty="0">
                <a:latin typeface="Algerian" panose="04020705040A02060702" pitchFamily="82" charset="0"/>
              </a:rPr>
              <a:t>Hardware </a:t>
            </a:r>
            <a:r>
              <a:rPr lang="en-US" sz="3900" dirty="0">
                <a:latin typeface="Algerian" panose="04020705040A02060702" pitchFamily="82" charset="0"/>
              </a:rPr>
              <a:t>and</a:t>
            </a:r>
            <a:r>
              <a:rPr lang="en-US" dirty="0">
                <a:latin typeface="Algerian" panose="04020705040A02060702" pitchFamily="82" charset="0"/>
              </a:rPr>
              <a:t> Software Specification</a:t>
            </a:r>
          </a:p>
        </p:txBody>
      </p:sp>
      <p:sp>
        <p:nvSpPr>
          <p:cNvPr id="3" name="Content Placeholder 2"/>
          <p:cNvSpPr>
            <a:spLocks noGrp="1"/>
          </p:cNvSpPr>
          <p:nvPr>
            <p:ph idx="1"/>
          </p:nvPr>
        </p:nvSpPr>
        <p:spPr>
          <a:xfrm>
            <a:off x="609600" y="1939468"/>
            <a:ext cx="7886700" cy="4351338"/>
          </a:xfrm>
        </p:spPr>
        <p:txBody>
          <a:bodyPr>
            <a:normAutofit/>
          </a:bodyPr>
          <a:lstStyle/>
          <a:p>
            <a:pPr marL="0" indent="0" algn="just">
              <a:lnSpc>
                <a:spcPct val="115000"/>
              </a:lnSpc>
              <a:buNone/>
            </a:pPr>
            <a:r>
              <a:rPr lang="en-US" b="1" dirty="0">
                <a:latin typeface="Bookman Old Style" panose="02050604050505020204" pitchFamily="18" charset="0"/>
                <a:ea typeface="Batang" panose="02030600000101010101" pitchFamily="18" charset="-127"/>
              </a:rPr>
              <a:t>Hardware – </a:t>
            </a:r>
          </a:p>
          <a:p>
            <a:pPr marL="0" indent="0" algn="just">
              <a:lnSpc>
                <a:spcPct val="115000"/>
              </a:lnSpc>
              <a:buNone/>
            </a:pPr>
            <a:r>
              <a:rPr lang="en-IN" sz="1700" dirty="0">
                <a:effectLst/>
                <a:latin typeface="Bookman Old Style" panose="02050604050505020204" pitchFamily="18" charset="0"/>
                <a:ea typeface="Batang" panose="02030600000101010101" pitchFamily="18" charset="-127"/>
              </a:rPr>
              <a:t>Cipher Shield is hosted on a dedicated server to ensure data security and performance. The server hardware includes:</a:t>
            </a:r>
          </a:p>
          <a:p>
            <a:pPr marL="742950" lvl="1" indent="-285750" algn="just">
              <a:lnSpc>
                <a:spcPct val="115000"/>
              </a:lnSpc>
              <a:buSzPts val="1000"/>
              <a:buFont typeface="Symbol" panose="05050102010706020507" pitchFamily="18" charset="2"/>
              <a:buChar char=""/>
              <a:tabLst>
                <a:tab pos="914400" algn="l"/>
              </a:tabLst>
            </a:pPr>
            <a:r>
              <a:rPr lang="en-IN" sz="1700" dirty="0">
                <a:effectLst/>
                <a:latin typeface="Bookman Old Style" panose="02050604050505020204" pitchFamily="18" charset="0"/>
                <a:ea typeface="Batang" panose="02030600000101010101" pitchFamily="18" charset="-127"/>
              </a:rPr>
              <a:t>Intel i5 Processor</a:t>
            </a:r>
          </a:p>
          <a:p>
            <a:pPr marL="742950" lvl="1" indent="-285750" algn="just">
              <a:lnSpc>
                <a:spcPct val="115000"/>
              </a:lnSpc>
              <a:buSzPts val="1000"/>
              <a:buFont typeface="Symbol" panose="05050102010706020507" pitchFamily="18" charset="2"/>
              <a:buChar char=""/>
              <a:tabLst>
                <a:tab pos="914400" algn="l"/>
              </a:tabLst>
            </a:pPr>
            <a:r>
              <a:rPr lang="en-IN" sz="1700" dirty="0">
                <a:effectLst/>
                <a:latin typeface="Bookman Old Style" panose="02050604050505020204" pitchFamily="18" charset="0"/>
                <a:ea typeface="Batang" panose="02030600000101010101" pitchFamily="18" charset="-127"/>
              </a:rPr>
              <a:t>8 GB – 16 GB RAM</a:t>
            </a:r>
          </a:p>
          <a:p>
            <a:pPr marL="742950" lvl="1" indent="-285750" algn="just">
              <a:lnSpc>
                <a:spcPct val="115000"/>
              </a:lnSpc>
              <a:buSzPts val="1000"/>
              <a:buFont typeface="Symbol" panose="05050102010706020507" pitchFamily="18" charset="2"/>
              <a:buChar char=""/>
              <a:tabLst>
                <a:tab pos="914400" algn="l"/>
              </a:tabLst>
            </a:pPr>
            <a:r>
              <a:rPr lang="en-IN" sz="1700" dirty="0">
                <a:effectLst/>
                <a:latin typeface="Bookman Old Style" panose="02050604050505020204" pitchFamily="18" charset="0"/>
                <a:ea typeface="Batang" panose="02030600000101010101" pitchFamily="18" charset="-127"/>
              </a:rPr>
              <a:t>512 GB SSD Storage</a:t>
            </a:r>
          </a:p>
          <a:p>
            <a:pPr marL="742950" lvl="1" indent="-285750" algn="just">
              <a:lnSpc>
                <a:spcPct val="115000"/>
              </a:lnSpc>
              <a:buSzPts val="1000"/>
              <a:buFont typeface="Symbol" panose="05050102010706020507" pitchFamily="18" charset="2"/>
              <a:buChar char=""/>
              <a:tabLst>
                <a:tab pos="914400" algn="l"/>
              </a:tabLst>
            </a:pPr>
            <a:r>
              <a:rPr lang="en-IN" sz="1700" dirty="0">
                <a:effectLst/>
                <a:latin typeface="Bookman Old Style" panose="02050604050505020204" pitchFamily="18" charset="0"/>
                <a:ea typeface="Batang" panose="02030600000101010101" pitchFamily="18" charset="-127"/>
              </a:rPr>
              <a:t>10 MB/s Network</a:t>
            </a:r>
          </a:p>
          <a:p>
            <a:pPr marL="0" indent="0" algn="just">
              <a:buNone/>
            </a:pPr>
            <a:r>
              <a:rPr lang="en-IN" sz="1700" dirty="0">
                <a:effectLst/>
                <a:latin typeface="Bookman Old Style" panose="02050604050505020204" pitchFamily="18" charset="0"/>
                <a:ea typeface="Batang" panose="02030600000101010101" pitchFamily="18" charset="-127"/>
              </a:rPr>
              <a:t>To enhance the security of the file encryption and decryption processes, Cipher Shield employs hardware security modules (HSMs). These HSMs provide cryptographic processing and key management. </a:t>
            </a:r>
          </a:p>
          <a:p>
            <a:pPr marL="0" indent="0" algn="just">
              <a:buNone/>
            </a:pPr>
            <a:r>
              <a:rPr lang="en-US" sz="1700" dirty="0">
                <a:latin typeface="Bookman Old Style" panose="02050604050505020204" pitchFamily="18" charset="0"/>
                <a:ea typeface="Batang" panose="02030600000101010101" pitchFamily="18" charset="-127"/>
              </a:rPr>
              <a:t>User can use any type of PC or Laptop, the Cipher Shield’s adaptive nature allows the website to run on any PC or Laptop needless of it’s configuration.</a:t>
            </a:r>
          </a:p>
        </p:txBody>
      </p:sp>
      <p:sp>
        <p:nvSpPr>
          <p:cNvPr id="4" name="Slide Number Placeholder 3"/>
          <p:cNvSpPr>
            <a:spLocks noGrp="1"/>
          </p:cNvSpPr>
          <p:nvPr>
            <p:ph type="sldNum" sz="quarter" idx="12"/>
          </p:nvPr>
        </p:nvSpPr>
        <p:spPr/>
        <p:txBody>
          <a:bodyPr/>
          <a:lstStyle/>
          <a:p>
            <a:fld id="{D1E6C815-EF6A-4560-8650-56843F6BADC2}" type="slidenum">
              <a:rPr lang="en-US" smtClean="0"/>
              <a:pPr/>
              <a:t>6</a:t>
            </a:fld>
            <a:endParaRPr lang="en-US"/>
          </a:p>
        </p:txBody>
      </p:sp>
      <p:pic>
        <p:nvPicPr>
          <p:cNvPr id="5" name="Picture 2"/>
          <p:cNvPicPr>
            <a:picLocks noChangeAspect="1" noChangeArrowheads="1"/>
          </p:cNvPicPr>
          <p:nvPr/>
        </p:nvPicPr>
        <p:blipFill>
          <a:blip r:embed="rId2"/>
          <a:srcRect/>
          <a:stretch>
            <a:fillRect/>
          </a:stretch>
        </p:blipFill>
        <p:spPr bwMode="auto">
          <a:xfrm>
            <a:off x="228600" y="152400"/>
            <a:ext cx="762000" cy="798286"/>
          </a:xfrm>
          <a:prstGeom prst="rect">
            <a:avLst/>
          </a:prstGeom>
          <a:noFill/>
          <a:ln w="9525">
            <a:noFill/>
            <a:miter lim="800000"/>
            <a:headEnd/>
            <a:tailEnd/>
          </a:ln>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20000">
              <a:schemeClr val="accent5">
                <a:lumMod val="0"/>
                <a:lumOff val="100000"/>
              </a:schemeClr>
            </a:gs>
            <a:gs pos="100000">
              <a:schemeClr val="accent5">
                <a:lumMod val="100000"/>
              </a:schemeClr>
            </a:gs>
          </a:gsLst>
          <a:path path="rect">
            <a:fillToRect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688" y="1124212"/>
            <a:ext cx="8178312" cy="685801"/>
          </a:xfrm>
        </p:spPr>
        <p:txBody>
          <a:bodyPr>
            <a:normAutofit fontScale="90000"/>
          </a:bodyPr>
          <a:lstStyle/>
          <a:p>
            <a:r>
              <a:rPr lang="en-US" dirty="0">
                <a:latin typeface="Algerian" panose="04020705040A02060702" pitchFamily="82" charset="0"/>
              </a:rPr>
              <a:t>Hardware </a:t>
            </a:r>
            <a:r>
              <a:rPr lang="en-US" sz="3900" dirty="0">
                <a:latin typeface="Algerian" panose="04020705040A02060702" pitchFamily="82" charset="0"/>
              </a:rPr>
              <a:t>and</a:t>
            </a:r>
            <a:r>
              <a:rPr lang="en-US" dirty="0">
                <a:latin typeface="Algerian" panose="04020705040A02060702" pitchFamily="82" charset="0"/>
              </a:rPr>
              <a:t> Software Specification</a:t>
            </a:r>
          </a:p>
        </p:txBody>
      </p:sp>
      <p:sp>
        <p:nvSpPr>
          <p:cNvPr id="3" name="Content Placeholder 2"/>
          <p:cNvSpPr>
            <a:spLocks noGrp="1"/>
          </p:cNvSpPr>
          <p:nvPr>
            <p:ph idx="1"/>
          </p:nvPr>
        </p:nvSpPr>
        <p:spPr>
          <a:xfrm>
            <a:off x="609600" y="1939468"/>
            <a:ext cx="7886700" cy="4351338"/>
          </a:xfrm>
        </p:spPr>
        <p:txBody>
          <a:bodyPr>
            <a:normAutofit/>
          </a:bodyPr>
          <a:lstStyle/>
          <a:p>
            <a:pPr marL="0" indent="0" algn="just">
              <a:lnSpc>
                <a:spcPct val="115000"/>
              </a:lnSpc>
              <a:buNone/>
            </a:pPr>
            <a:r>
              <a:rPr lang="en-US" b="1" dirty="0">
                <a:latin typeface="Bookman Old Style" panose="02050604050505020204" pitchFamily="18" charset="0"/>
                <a:ea typeface="Batang" panose="02030600000101010101" pitchFamily="18" charset="-127"/>
              </a:rPr>
              <a:t>Software –</a:t>
            </a:r>
          </a:p>
          <a:p>
            <a:pPr marL="0" indent="0" algn="just">
              <a:lnSpc>
                <a:spcPct val="115000"/>
              </a:lnSpc>
              <a:buNone/>
            </a:pPr>
            <a:r>
              <a:rPr lang="en-US" sz="1800" dirty="0">
                <a:effectLst/>
                <a:latin typeface="Bookman Old Style" panose="02050604050505020204" pitchFamily="18" charset="0"/>
                <a:ea typeface="Batang" panose="02030600000101010101" pitchFamily="18" charset="-127"/>
              </a:rPr>
              <a:t>The Frontend of the Cipher Shield website is made by using HTML programming language along with CSS programming language which is use to design the webpages of the Cipher Shield website.</a:t>
            </a:r>
          </a:p>
          <a:p>
            <a:pPr marL="0" indent="0" algn="just">
              <a:lnSpc>
                <a:spcPct val="115000"/>
              </a:lnSpc>
              <a:buNone/>
            </a:pPr>
            <a:r>
              <a:rPr lang="en-US" sz="1800" dirty="0">
                <a:effectLst/>
                <a:latin typeface="Bookman Old Style" panose="02050604050505020204" pitchFamily="18" charset="0"/>
                <a:ea typeface="Batang" panose="02030600000101010101" pitchFamily="18" charset="-127"/>
              </a:rPr>
              <a:t>The Backend of the Cipher Shield website is compiled using Java and JavaScript along with AES-GCM encryption algorithm which is use to encrypt the user’s files </a:t>
            </a:r>
            <a:endParaRPr lang="en-US" sz="1800" dirty="0">
              <a:latin typeface="Bookman Old Style" panose="02050604050505020204" pitchFamily="18" charset="0"/>
              <a:ea typeface="Batang" panose="02030600000101010101" pitchFamily="18" charset="-127"/>
            </a:endParaRPr>
          </a:p>
          <a:p>
            <a:pPr marL="0" indent="0" algn="just">
              <a:lnSpc>
                <a:spcPct val="115000"/>
              </a:lnSpc>
              <a:buNone/>
            </a:pPr>
            <a:r>
              <a:rPr lang="en-US" sz="1800" dirty="0">
                <a:effectLst/>
                <a:latin typeface="Bookman Old Style" panose="02050604050505020204" pitchFamily="18" charset="0"/>
                <a:ea typeface="Batang" panose="02030600000101010101" pitchFamily="18" charset="-127"/>
              </a:rPr>
              <a:t>AES-GCM, which stands for Advanced Encryption Standard in Galois/Counter Mode, is a widely used encryption algorithm that provides both confidentiality and integrity for data. AES-GCM is a symmetric encryption algorithm that provides both encryption and authentication (integrity checking) of the data.</a:t>
            </a:r>
            <a:endParaRPr lang="en-US" b="1" dirty="0">
              <a:latin typeface="Bookman Old Style" panose="02050604050505020204" pitchFamily="18" charset="0"/>
              <a:ea typeface="Batang" panose="02030600000101010101" pitchFamily="18" charset="-127"/>
            </a:endParaRPr>
          </a:p>
        </p:txBody>
      </p:sp>
      <p:sp>
        <p:nvSpPr>
          <p:cNvPr id="4" name="Slide Number Placeholder 3"/>
          <p:cNvSpPr>
            <a:spLocks noGrp="1"/>
          </p:cNvSpPr>
          <p:nvPr>
            <p:ph type="sldNum" sz="quarter" idx="12"/>
          </p:nvPr>
        </p:nvSpPr>
        <p:spPr/>
        <p:txBody>
          <a:bodyPr/>
          <a:lstStyle/>
          <a:p>
            <a:fld id="{D1E6C815-EF6A-4560-8650-56843F6BADC2}" type="slidenum">
              <a:rPr lang="en-US" smtClean="0"/>
              <a:pPr/>
              <a:t>7</a:t>
            </a:fld>
            <a:endParaRPr lang="en-US"/>
          </a:p>
        </p:txBody>
      </p:sp>
      <p:pic>
        <p:nvPicPr>
          <p:cNvPr id="5" name="Picture 2"/>
          <p:cNvPicPr>
            <a:picLocks noChangeAspect="1" noChangeArrowheads="1"/>
          </p:cNvPicPr>
          <p:nvPr/>
        </p:nvPicPr>
        <p:blipFill>
          <a:blip r:embed="rId2"/>
          <a:srcRect/>
          <a:stretch>
            <a:fillRect/>
          </a:stretch>
        </p:blipFill>
        <p:spPr bwMode="auto">
          <a:xfrm>
            <a:off x="228600" y="152400"/>
            <a:ext cx="762000" cy="798286"/>
          </a:xfrm>
          <a:prstGeom prst="rect">
            <a:avLst/>
          </a:prstGeom>
          <a:noFill/>
          <a:ln w="9525">
            <a:noFill/>
            <a:miter lim="800000"/>
            <a:headEnd/>
            <a:tailEnd/>
          </a:ln>
          <a:effectLst/>
        </p:spPr>
      </p:pic>
    </p:spTree>
    <p:extLst>
      <p:ext uri="{BB962C8B-B14F-4D97-AF65-F5344CB8AC3E}">
        <p14:creationId xmlns:p14="http://schemas.microsoft.com/office/powerpoint/2010/main" val="9308428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20000">
              <a:schemeClr val="accent5">
                <a:lumMod val="0"/>
                <a:lumOff val="100000"/>
              </a:schemeClr>
            </a:gs>
            <a:gs pos="100000">
              <a:schemeClr val="accent5">
                <a:lumMod val="100000"/>
              </a:schemeClr>
            </a:gs>
          </a:gsLst>
          <a:path path="rect">
            <a:fillToRect r="100000" b="100000"/>
          </a:path>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62000"/>
            <a:ext cx="7886700" cy="5594350"/>
          </a:xfrm>
        </p:spPr>
        <p:txBody>
          <a:bodyPr>
            <a:normAutofit fontScale="25000" lnSpcReduction="20000"/>
          </a:bodyPr>
          <a:lstStyle/>
          <a:p>
            <a:pPr marL="57150" indent="0" algn="just">
              <a:lnSpc>
                <a:spcPct val="110000"/>
              </a:lnSpc>
              <a:buNone/>
            </a:pPr>
            <a:r>
              <a:rPr lang="en-IN" sz="1800" dirty="0">
                <a:effectLst/>
                <a:latin typeface="Times New Roman" panose="02020603050405020304" pitchFamily="18" charset="0"/>
                <a:ea typeface="Times New Roman" panose="02020603050405020304" pitchFamily="18" charset="0"/>
              </a:rPr>
              <a:t>	</a:t>
            </a:r>
            <a:r>
              <a:rPr lang="en-IN" sz="5700" dirty="0">
                <a:effectLst/>
                <a:latin typeface="Bookman Old Style" panose="02050604050505020204" pitchFamily="18" charset="0"/>
                <a:ea typeface="Batang" panose="02030600000101010101" pitchFamily="18" charset="-127"/>
              </a:rPr>
              <a:t>To encrypt the PDF and Text Documents we used the Web Crypto API to perform PDF and Text Document encryption, and it employs the "AES-GCM" (Advanced Encryption Standard in Galois/Counter Mode) encryption algorithm. Specifically, it utilizes the AES-GCM algorithm for encrypting the PDF file and Text document.</a:t>
            </a:r>
            <a:endParaRPr lang="en-IN" sz="5700" dirty="0">
              <a:latin typeface="Bookman Old Style" panose="02050604050505020204" pitchFamily="18" charset="0"/>
              <a:ea typeface="Batang" panose="02030600000101010101" pitchFamily="18" charset="-127"/>
            </a:endParaRPr>
          </a:p>
          <a:p>
            <a:pPr marL="57150" indent="0" algn="just">
              <a:lnSpc>
                <a:spcPct val="110000"/>
              </a:lnSpc>
              <a:buNone/>
            </a:pPr>
            <a:r>
              <a:rPr lang="en-IN" sz="5700" dirty="0">
                <a:effectLst/>
                <a:latin typeface="Bookman Old Style" panose="02050604050505020204" pitchFamily="18" charset="0"/>
                <a:ea typeface="Batang" panose="02030600000101010101" pitchFamily="18" charset="-127"/>
              </a:rPr>
              <a:t>Here's a breakdown of the key parts in the code that involve AES-GCM encryption:</a:t>
            </a:r>
          </a:p>
          <a:p>
            <a:pPr marL="342900" lvl="0" indent="-342900" algn="just">
              <a:lnSpc>
                <a:spcPct val="110000"/>
              </a:lnSpc>
              <a:buFont typeface="+mj-lt"/>
              <a:buAutoNum type="arabicPeriod"/>
              <a:tabLst>
                <a:tab pos="457200" algn="l"/>
              </a:tabLst>
            </a:pPr>
            <a:r>
              <a:rPr lang="en-IN" sz="5700" b="1" dirty="0">
                <a:effectLst/>
                <a:latin typeface="Bookman Old Style" panose="02050604050505020204" pitchFamily="18" charset="0"/>
                <a:ea typeface="Batang" panose="02030600000101010101" pitchFamily="18" charset="-127"/>
              </a:rPr>
              <a:t>Importing the Encryption Key:</a:t>
            </a:r>
            <a:r>
              <a:rPr lang="en-IN" sz="5700" dirty="0">
                <a:effectLst/>
                <a:latin typeface="Bookman Old Style" panose="02050604050505020204" pitchFamily="18" charset="0"/>
                <a:ea typeface="Batang" panose="02030600000101010101" pitchFamily="18" charset="-127"/>
              </a:rPr>
              <a:t> The code generates a random encryption key of 128 bits (16 bytes) using </a:t>
            </a:r>
            <a:r>
              <a:rPr lang="en-IN" sz="5700" dirty="0" err="1">
                <a:effectLst/>
                <a:latin typeface="Bookman Old Style" panose="02050604050505020204" pitchFamily="18" charset="0"/>
                <a:ea typeface="Batang" panose="02030600000101010101" pitchFamily="18" charset="-127"/>
              </a:rPr>
              <a:t>crypto.getRandomValues</a:t>
            </a:r>
            <a:r>
              <a:rPr lang="en-IN" sz="5700" dirty="0">
                <a:effectLst/>
                <a:latin typeface="Bookman Old Style" panose="02050604050505020204" pitchFamily="18" charset="0"/>
                <a:ea typeface="Batang" panose="02030600000101010101" pitchFamily="18" charset="-127"/>
              </a:rPr>
              <a:t>(</a:t>
            </a:r>
            <a:r>
              <a:rPr lang="en-IN" sz="5700" dirty="0" err="1">
                <a:effectLst/>
                <a:latin typeface="Bookman Old Style" panose="02050604050505020204" pitchFamily="18" charset="0"/>
                <a:ea typeface="Batang" panose="02030600000101010101" pitchFamily="18" charset="-127"/>
              </a:rPr>
              <a:t>encryptionKey</a:t>
            </a:r>
            <a:r>
              <a:rPr lang="en-IN" sz="5700" dirty="0">
                <a:effectLst/>
                <a:latin typeface="Bookman Old Style" panose="02050604050505020204" pitchFamily="18" charset="0"/>
                <a:ea typeface="Batang" panose="02030600000101010101" pitchFamily="18" charset="-127"/>
              </a:rPr>
              <a:t>) and then imports this key using the Web Crypto API. The imported key is used for encryption.</a:t>
            </a:r>
          </a:p>
          <a:p>
            <a:pPr marL="342900" lvl="0" indent="-342900" algn="just">
              <a:lnSpc>
                <a:spcPct val="110000"/>
              </a:lnSpc>
              <a:buFont typeface="+mj-lt"/>
              <a:buAutoNum type="arabicPeriod"/>
              <a:tabLst>
                <a:tab pos="457200" algn="l"/>
              </a:tabLst>
            </a:pPr>
            <a:r>
              <a:rPr lang="en-US" sz="5700" b="1" dirty="0">
                <a:effectLst/>
                <a:latin typeface="Bookman Old Style" panose="02050604050505020204" pitchFamily="18" charset="0"/>
                <a:ea typeface="Batang" panose="02030600000101010101" pitchFamily="18" charset="-127"/>
              </a:rPr>
              <a:t>Encryption:</a:t>
            </a:r>
            <a:r>
              <a:rPr lang="en-US" sz="5700" dirty="0">
                <a:effectLst/>
                <a:latin typeface="Bookman Old Style" panose="02050604050505020204" pitchFamily="18" charset="0"/>
                <a:ea typeface="Batang" panose="02030600000101010101" pitchFamily="18" charset="-127"/>
              </a:rPr>
              <a:t> The code uses the imported AES-GCM key to encrypt the contents of the selected text file. This is done with the </a:t>
            </a:r>
            <a:r>
              <a:rPr lang="en-US" sz="5700" dirty="0" err="1">
                <a:effectLst/>
                <a:latin typeface="Bookman Old Style" panose="02050604050505020204" pitchFamily="18" charset="0"/>
                <a:ea typeface="Batang" panose="02030600000101010101" pitchFamily="18" charset="-127"/>
              </a:rPr>
              <a:t>crypto.subtle.encrypt</a:t>
            </a:r>
            <a:r>
              <a:rPr lang="en-US" sz="5700" dirty="0">
                <a:effectLst/>
                <a:latin typeface="Bookman Old Style" panose="02050604050505020204" pitchFamily="18" charset="0"/>
                <a:ea typeface="Batang" panose="02030600000101010101" pitchFamily="18" charset="-127"/>
              </a:rPr>
              <a:t> function, which uses the AES-GCM algorithm for encryption.</a:t>
            </a:r>
            <a:endParaRPr lang="en-IN" sz="5700" dirty="0">
              <a:effectLst/>
              <a:latin typeface="Bookman Old Style" panose="02050604050505020204" pitchFamily="18" charset="0"/>
              <a:ea typeface="Batang" panose="02030600000101010101" pitchFamily="18" charset="-127"/>
            </a:endParaRPr>
          </a:p>
          <a:p>
            <a:pPr marL="0" indent="0" algn="just">
              <a:lnSpc>
                <a:spcPct val="110000"/>
              </a:lnSpc>
              <a:buNone/>
            </a:pPr>
            <a:r>
              <a:rPr lang="en-IN" sz="5700" dirty="0">
                <a:latin typeface="Bookman Old Style" panose="02050604050505020204" pitchFamily="18" charset="0"/>
                <a:ea typeface="Batang" panose="02030600000101010101" pitchFamily="18" charset="-127"/>
              </a:rPr>
              <a:t>	</a:t>
            </a:r>
          </a:p>
          <a:p>
            <a:pPr marL="0" indent="0" algn="just">
              <a:lnSpc>
                <a:spcPct val="110000"/>
              </a:lnSpc>
              <a:buNone/>
            </a:pPr>
            <a:r>
              <a:rPr lang="en-IN" sz="5700" dirty="0">
                <a:effectLst/>
                <a:latin typeface="Bookman Old Style" panose="02050604050505020204" pitchFamily="18" charset="0"/>
                <a:ea typeface="Batang" panose="02030600000101010101" pitchFamily="18" charset="-127"/>
              </a:rPr>
              <a:t>	To decrypt the PDF and Text Document we used the </a:t>
            </a:r>
            <a:r>
              <a:rPr lang="en-US" sz="5700" dirty="0">
                <a:effectLst/>
                <a:latin typeface="Bookman Old Style" panose="02050604050505020204" pitchFamily="18" charset="0"/>
                <a:ea typeface="Batang" panose="02030600000101010101" pitchFamily="18" charset="-127"/>
              </a:rPr>
              <a:t>the "AES-GCM" (Advanced Encryption Standard in Galois/Counter Mode) decryption algorithm</a:t>
            </a:r>
            <a:r>
              <a:rPr lang="en-IN" sz="5700" dirty="0">
                <a:effectLst/>
                <a:latin typeface="Bookman Old Style" panose="02050604050505020204" pitchFamily="18" charset="0"/>
                <a:ea typeface="Batang" panose="02030600000101010101" pitchFamily="18" charset="-127"/>
              </a:rPr>
              <a:t>. </a:t>
            </a:r>
          </a:p>
          <a:p>
            <a:pPr marL="0" indent="0" algn="just">
              <a:lnSpc>
                <a:spcPct val="110000"/>
              </a:lnSpc>
              <a:buNone/>
            </a:pPr>
            <a:r>
              <a:rPr lang="en-IN" sz="5700" dirty="0">
                <a:effectLst/>
                <a:latin typeface="Bookman Old Style" panose="02050604050505020204" pitchFamily="18" charset="0"/>
                <a:ea typeface="Batang" panose="02030600000101010101" pitchFamily="18" charset="-127"/>
              </a:rPr>
              <a:t>Here's a breakdown of the key parts in the code that involve AES-GCM decryption:</a:t>
            </a:r>
          </a:p>
          <a:p>
            <a:pPr marL="342900" lvl="0" indent="-342900" algn="just">
              <a:lnSpc>
                <a:spcPct val="110000"/>
              </a:lnSpc>
              <a:buFont typeface="+mj-lt"/>
              <a:buAutoNum type="arabicPeriod"/>
            </a:pPr>
            <a:r>
              <a:rPr lang="en-US" sz="5700" b="1" dirty="0">
                <a:effectLst/>
                <a:latin typeface="Bookman Old Style" panose="02050604050505020204" pitchFamily="18" charset="0"/>
                <a:ea typeface="Batang" panose="02030600000101010101" pitchFamily="18" charset="-127"/>
              </a:rPr>
              <a:t>Importing the Decryption Key:</a:t>
            </a:r>
            <a:r>
              <a:rPr lang="en-US" sz="5700" dirty="0">
                <a:effectLst/>
                <a:latin typeface="Bookman Old Style" panose="02050604050505020204" pitchFamily="18" charset="0"/>
                <a:ea typeface="Batang" panose="02030600000101010101" pitchFamily="18" charset="-127"/>
              </a:rPr>
              <a:t> The code prompts the user to enter the encryption key, which should be a 32-character hexadecimal string (128 bits or 16 bytes). It then converts this hexadecimal string to a Uint8Array to represent the decryption key. The key is imported as a </a:t>
            </a:r>
            <a:r>
              <a:rPr lang="en-US" sz="5700" dirty="0" err="1">
                <a:effectLst/>
                <a:latin typeface="Bookman Old Style" panose="02050604050505020204" pitchFamily="18" charset="0"/>
                <a:ea typeface="Batang" panose="02030600000101010101" pitchFamily="18" charset="-127"/>
              </a:rPr>
              <a:t>CryptoKey</a:t>
            </a:r>
            <a:r>
              <a:rPr lang="en-US" sz="5700" dirty="0">
                <a:effectLst/>
                <a:latin typeface="Bookman Old Style" panose="02050604050505020204" pitchFamily="18" charset="0"/>
                <a:ea typeface="Batang" panose="02030600000101010101" pitchFamily="18" charset="-127"/>
              </a:rPr>
              <a:t> for decryption.</a:t>
            </a:r>
            <a:endParaRPr lang="en-IN" sz="5700" dirty="0">
              <a:effectLst/>
              <a:latin typeface="Bookman Old Style" panose="02050604050505020204" pitchFamily="18" charset="0"/>
              <a:ea typeface="Batang" panose="02030600000101010101" pitchFamily="18" charset="-127"/>
            </a:endParaRPr>
          </a:p>
          <a:p>
            <a:pPr marL="342900" lvl="0" indent="-342900" algn="just">
              <a:lnSpc>
                <a:spcPct val="110000"/>
              </a:lnSpc>
              <a:buFont typeface="+mj-lt"/>
              <a:buAutoNum type="arabicPeriod"/>
            </a:pPr>
            <a:r>
              <a:rPr lang="en-US" sz="5700" b="1" dirty="0">
                <a:effectLst/>
                <a:latin typeface="Bookman Old Style" panose="02050604050505020204" pitchFamily="18" charset="0"/>
                <a:ea typeface="Batang" panose="02030600000101010101" pitchFamily="18" charset="-127"/>
              </a:rPr>
              <a:t>Decryption:</a:t>
            </a:r>
            <a:r>
              <a:rPr lang="en-US" sz="5700" dirty="0">
                <a:effectLst/>
                <a:latin typeface="Bookman Old Style" panose="02050604050505020204" pitchFamily="18" charset="0"/>
                <a:ea typeface="Batang" panose="02030600000101010101" pitchFamily="18" charset="-127"/>
              </a:rPr>
              <a:t> The code uses the imported AES-GCM key to decrypt the contents of the selected encrypted file. This is done with the </a:t>
            </a:r>
            <a:r>
              <a:rPr lang="en-US" sz="5700" dirty="0" err="1">
                <a:effectLst/>
                <a:latin typeface="Bookman Old Style" panose="02050604050505020204" pitchFamily="18" charset="0"/>
                <a:ea typeface="Batang" panose="02030600000101010101" pitchFamily="18" charset="-127"/>
              </a:rPr>
              <a:t>crypto.subtle.decrypt</a:t>
            </a:r>
            <a:r>
              <a:rPr lang="en-US" sz="5700" dirty="0">
                <a:effectLst/>
                <a:latin typeface="Bookman Old Style" panose="02050604050505020204" pitchFamily="18" charset="0"/>
                <a:ea typeface="Batang" panose="02030600000101010101" pitchFamily="18" charset="-127"/>
              </a:rPr>
              <a:t> function, which uses the AES-GCM algorithm for decryption.</a:t>
            </a:r>
          </a:p>
          <a:p>
            <a:pPr marL="0" lvl="0" indent="0" algn="just">
              <a:lnSpc>
                <a:spcPct val="100000"/>
              </a:lnSpc>
              <a:buNone/>
            </a:pPr>
            <a:endParaRPr lang="en-IN" sz="5600" dirty="0">
              <a:effectLst/>
              <a:latin typeface="Bookman Old Style" panose="02050604050505020204" pitchFamily="18" charset="0"/>
              <a:ea typeface="Batang" panose="02030600000101010101" pitchFamily="18" charset="-127"/>
            </a:endParaRPr>
          </a:p>
          <a:p>
            <a:pPr marL="0" indent="0" algn="just">
              <a:lnSpc>
                <a:spcPct val="115000"/>
              </a:lnSpc>
              <a:buNone/>
            </a:pPr>
            <a:endParaRPr lang="en-US" b="1" dirty="0">
              <a:latin typeface="Batang" panose="02030600000101010101" pitchFamily="18" charset="-127"/>
              <a:ea typeface="Batang" panose="02030600000101010101" pitchFamily="18" charset="-127"/>
            </a:endParaRPr>
          </a:p>
          <a:p>
            <a:pPr marL="0" indent="0" algn="just">
              <a:lnSpc>
                <a:spcPct val="115000"/>
              </a:lnSpc>
              <a:buNone/>
            </a:pPr>
            <a:endParaRPr lang="en-US" b="1" dirty="0">
              <a:latin typeface="Batang" panose="02030600000101010101" pitchFamily="18" charset="-127"/>
              <a:ea typeface="Batang" panose="02030600000101010101" pitchFamily="18" charset="-127"/>
            </a:endParaRPr>
          </a:p>
        </p:txBody>
      </p:sp>
      <p:sp>
        <p:nvSpPr>
          <p:cNvPr id="4" name="Slide Number Placeholder 3"/>
          <p:cNvSpPr>
            <a:spLocks noGrp="1"/>
          </p:cNvSpPr>
          <p:nvPr>
            <p:ph type="sldNum" sz="quarter" idx="12"/>
          </p:nvPr>
        </p:nvSpPr>
        <p:spPr/>
        <p:txBody>
          <a:bodyPr/>
          <a:lstStyle/>
          <a:p>
            <a:fld id="{D1E6C815-EF6A-4560-8650-56843F6BADC2}" type="slidenum">
              <a:rPr lang="en-US" smtClean="0"/>
              <a:pPr/>
              <a:t>8</a:t>
            </a:fld>
            <a:endParaRPr lang="en-US"/>
          </a:p>
        </p:txBody>
      </p:sp>
      <p:pic>
        <p:nvPicPr>
          <p:cNvPr id="5" name="Picture 2"/>
          <p:cNvPicPr>
            <a:picLocks noChangeAspect="1" noChangeArrowheads="1"/>
          </p:cNvPicPr>
          <p:nvPr/>
        </p:nvPicPr>
        <p:blipFill>
          <a:blip r:embed="rId2"/>
          <a:srcRect/>
          <a:stretch>
            <a:fillRect/>
          </a:stretch>
        </p:blipFill>
        <p:spPr bwMode="auto">
          <a:xfrm>
            <a:off x="228600" y="152400"/>
            <a:ext cx="762000" cy="798286"/>
          </a:xfrm>
          <a:prstGeom prst="rect">
            <a:avLst/>
          </a:prstGeom>
          <a:noFill/>
          <a:ln w="9525">
            <a:noFill/>
            <a:miter lim="800000"/>
            <a:headEnd/>
            <a:tailEnd/>
          </a:ln>
          <a:effectLst/>
        </p:spPr>
      </p:pic>
    </p:spTree>
    <p:extLst>
      <p:ext uri="{BB962C8B-B14F-4D97-AF65-F5344CB8AC3E}">
        <p14:creationId xmlns:p14="http://schemas.microsoft.com/office/powerpoint/2010/main" val="19852926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17000">
              <a:schemeClr val="accent5">
                <a:lumMod val="0"/>
                <a:lumOff val="100000"/>
              </a:schemeClr>
            </a:gs>
            <a:gs pos="100000">
              <a:schemeClr val="accent5">
                <a:lumMod val="100000"/>
              </a:schemeClr>
            </a:gs>
          </a:gsLst>
          <a:path path="rect">
            <a:fillToRect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785172"/>
            <a:ext cx="7886700" cy="1196028"/>
          </a:xfrm>
        </p:spPr>
        <p:txBody>
          <a:bodyPr/>
          <a:lstStyle/>
          <a:p>
            <a:r>
              <a:rPr lang="en-US" sz="3500" dirty="0">
                <a:latin typeface="Algerian" panose="04020705040A02060702" pitchFamily="82" charset="0"/>
              </a:rPr>
              <a:t>Result</a:t>
            </a:r>
            <a:r>
              <a:rPr lang="en-US" dirty="0">
                <a:latin typeface="Algerian" panose="04020705040A02060702" pitchFamily="82" charset="0"/>
              </a:rPr>
              <a:t> </a:t>
            </a:r>
          </a:p>
        </p:txBody>
      </p:sp>
      <p:sp>
        <p:nvSpPr>
          <p:cNvPr id="3" name="Content Placeholder 2"/>
          <p:cNvSpPr>
            <a:spLocks noGrp="1"/>
          </p:cNvSpPr>
          <p:nvPr>
            <p:ph idx="1"/>
          </p:nvPr>
        </p:nvSpPr>
        <p:spPr>
          <a:xfrm>
            <a:off x="628650" y="1715780"/>
            <a:ext cx="7886700" cy="4456420"/>
          </a:xfrm>
        </p:spPr>
        <p:txBody>
          <a:bodyPr>
            <a:normAutofit fontScale="92500" lnSpcReduction="10000"/>
          </a:bodyPr>
          <a:lstStyle/>
          <a:p>
            <a:pPr marL="0" indent="0" algn="just">
              <a:buNone/>
            </a:pPr>
            <a:r>
              <a:rPr lang="en-US" sz="2300" dirty="0">
                <a:latin typeface="Bookman Old Style" panose="02050604050505020204" pitchFamily="18" charset="0"/>
                <a:ea typeface="Batang" panose="02030600000101010101" pitchFamily="18" charset="-127"/>
              </a:rPr>
              <a:t>The Cipher Shield website encrypts and decrypts a user’s file only and only by providing unique key which is generated by the website itself </a:t>
            </a:r>
          </a:p>
          <a:p>
            <a:pPr marL="0" indent="0" algn="just">
              <a:buNone/>
            </a:pPr>
            <a:r>
              <a:rPr lang="en-US" sz="2300" dirty="0">
                <a:latin typeface="Bookman Old Style" panose="02050604050505020204" pitchFamily="18" charset="0"/>
                <a:ea typeface="Batang" panose="02030600000101010101" pitchFamily="18" charset="-127"/>
              </a:rPr>
              <a:t>If a user encrypts a file then the website will provide him with unique key and only by providing that key the user can decrypt the encrypted file thus safeguarding and protecting the users crucial information.</a:t>
            </a:r>
          </a:p>
          <a:p>
            <a:pPr marL="0" indent="0" algn="just">
              <a:buNone/>
            </a:pPr>
            <a:r>
              <a:rPr lang="en-US" sz="2300" dirty="0">
                <a:latin typeface="Bookman Old Style" panose="02050604050505020204" pitchFamily="18" charset="0"/>
                <a:ea typeface="Batang" panose="02030600000101010101" pitchFamily="18" charset="-127"/>
              </a:rPr>
              <a:t>The user can encrypt and decrypt his Pdf and Text document using the website and can easily download the encrypted and decrypted file </a:t>
            </a:r>
          </a:p>
          <a:p>
            <a:pPr marL="0" indent="0" algn="just">
              <a:buNone/>
            </a:pPr>
            <a:r>
              <a:rPr lang="en-US" sz="2300" dirty="0">
                <a:latin typeface="Bookman Old Style" panose="02050604050505020204" pitchFamily="18" charset="0"/>
                <a:ea typeface="Batang" panose="02030600000101010101" pitchFamily="18" charset="-127"/>
              </a:rPr>
              <a:t>The overall process is seamless and transparent thus safeguarding user’s integrity and provides a overall user-friendly interface. </a:t>
            </a:r>
          </a:p>
          <a:p>
            <a:pPr marL="0" indent="0" algn="just">
              <a:buNone/>
            </a:pPr>
            <a:r>
              <a:rPr lang="en-US" sz="2300" dirty="0">
                <a:latin typeface="Bookman Old Style" panose="02050604050505020204" pitchFamily="18" charset="0"/>
                <a:ea typeface="Batang" panose="02030600000101010101" pitchFamily="18" charset="-127"/>
              </a:rPr>
              <a:t>The results of the website are as follows :- </a:t>
            </a:r>
            <a:r>
              <a:rPr lang="en-US" dirty="0">
                <a:latin typeface="Batang" panose="02030600000101010101" pitchFamily="18" charset="-127"/>
                <a:ea typeface="Batang" panose="02030600000101010101" pitchFamily="18" charset="-127"/>
              </a:rPr>
              <a:t> </a:t>
            </a:r>
          </a:p>
          <a:p>
            <a:pPr marL="0" indent="0" algn="just">
              <a:buNone/>
            </a:pPr>
            <a:r>
              <a:rPr lang="en-US" dirty="0">
                <a:latin typeface="Batang" panose="02030600000101010101" pitchFamily="18" charset="-127"/>
                <a:ea typeface="Batang" panose="02030600000101010101" pitchFamily="18" charset="-127"/>
              </a:rPr>
              <a:t> </a:t>
            </a:r>
          </a:p>
        </p:txBody>
      </p:sp>
      <p:sp>
        <p:nvSpPr>
          <p:cNvPr id="4" name="Slide Number Placeholder 3"/>
          <p:cNvSpPr>
            <a:spLocks noGrp="1"/>
          </p:cNvSpPr>
          <p:nvPr>
            <p:ph type="sldNum" sz="quarter" idx="12"/>
          </p:nvPr>
        </p:nvSpPr>
        <p:spPr/>
        <p:txBody>
          <a:bodyPr/>
          <a:lstStyle/>
          <a:p>
            <a:fld id="{D1E6C815-EF6A-4560-8650-56843F6BADC2}" type="slidenum">
              <a:rPr lang="en-US" smtClean="0"/>
              <a:pPr/>
              <a:t>9</a:t>
            </a:fld>
            <a:endParaRPr lang="en-US"/>
          </a:p>
        </p:txBody>
      </p:sp>
      <p:pic>
        <p:nvPicPr>
          <p:cNvPr id="5" name="Picture 2"/>
          <p:cNvPicPr>
            <a:picLocks noChangeAspect="1" noChangeArrowheads="1"/>
          </p:cNvPicPr>
          <p:nvPr/>
        </p:nvPicPr>
        <p:blipFill>
          <a:blip r:embed="rId2"/>
          <a:srcRect/>
          <a:stretch>
            <a:fillRect/>
          </a:stretch>
        </p:blipFill>
        <p:spPr bwMode="auto">
          <a:xfrm>
            <a:off x="228600" y="152400"/>
            <a:ext cx="1000125" cy="1047750"/>
          </a:xfrm>
          <a:prstGeom prst="rect">
            <a:avLst/>
          </a:prstGeom>
          <a:noFill/>
          <a:ln w="9525">
            <a:noFill/>
            <a:miter lim="800000"/>
            <a:headEnd/>
            <a:tailEnd/>
          </a:ln>
          <a:effectLst/>
        </p:spPr>
      </p:pic>
    </p:spTree>
    <p:extLst>
      <p:ext uri="{BB962C8B-B14F-4D97-AF65-F5344CB8AC3E}">
        <p14:creationId xmlns:p14="http://schemas.microsoft.com/office/powerpoint/2010/main" val="40971991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585</TotalTime>
  <Words>1202</Words>
  <Application>Microsoft Office PowerPoint</Application>
  <PresentationFormat>On-screen Show (4:3)</PresentationFormat>
  <Paragraphs>121</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Batang</vt:lpstr>
      <vt:lpstr>Algerian</vt:lpstr>
      <vt:lpstr>Arial</vt:lpstr>
      <vt:lpstr>Bodoni MT</vt:lpstr>
      <vt:lpstr>Bookman Old Style</vt:lpstr>
      <vt:lpstr>Calibri</vt:lpstr>
      <vt:lpstr>Calibri Light</vt:lpstr>
      <vt:lpstr>Symbol</vt:lpstr>
      <vt:lpstr>Times New Roman</vt:lpstr>
      <vt:lpstr>Office Theme</vt:lpstr>
      <vt:lpstr>CIPHER SHIELD</vt:lpstr>
      <vt:lpstr>Outline</vt:lpstr>
      <vt:lpstr>Introduction</vt:lpstr>
      <vt:lpstr>Existing System</vt:lpstr>
      <vt:lpstr>Proposed System</vt:lpstr>
      <vt:lpstr>Hardware and Software Specification</vt:lpstr>
      <vt:lpstr>Hardware and Software Specification</vt:lpstr>
      <vt:lpstr>PowerPoint Presentation</vt:lpstr>
      <vt:lpstr>Result </vt:lpstr>
      <vt:lpstr>PowerPoint Presentation</vt:lpstr>
      <vt:lpstr>PowerPoint Presentation</vt:lpstr>
      <vt:lpstr>Conclusion</vt:lpstr>
      <vt:lpstr>Future Scope</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Administrator</dc:creator>
  <cp:lastModifiedBy>Aayush Jadhav</cp:lastModifiedBy>
  <cp:revision>22</cp:revision>
  <dcterms:created xsi:type="dcterms:W3CDTF">2022-07-08T10:26:41Z</dcterms:created>
  <dcterms:modified xsi:type="dcterms:W3CDTF">2023-10-28T17:00:13Z</dcterms:modified>
</cp:coreProperties>
</file>