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 Id="rId3" Type="http://schemas.openxmlformats.org/officeDocument/2006/relationships/image" Target="../media/image1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 Id="rId3" Type="http://schemas.openxmlformats.org/officeDocument/2006/relationships/image" Target="../media/image13.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o Infinity &amp; Beyond"/>
          <p:cNvSpPr txBox="1"/>
          <p:nvPr>
            <p:ph type="ctrTitle"/>
          </p:nvPr>
        </p:nvSpPr>
        <p:spPr>
          <a:prstGeom prst="rect">
            <a:avLst/>
          </a:prstGeom>
        </p:spPr>
        <p:txBody>
          <a:bodyPr/>
          <a:lstStyle/>
          <a:p>
            <a:pPr/>
            <a:r>
              <a:t>To Infinity &amp; Beyond</a:t>
            </a:r>
          </a:p>
        </p:txBody>
      </p:sp>
      <p:sp>
        <p:nvSpPr>
          <p:cNvPr id="120" name="Paradoxes at the heart of Mathematics"/>
          <p:cNvSpPr txBox="1"/>
          <p:nvPr>
            <p:ph type="subTitle" sz="quarter" idx="1"/>
          </p:nvPr>
        </p:nvSpPr>
        <p:spPr>
          <a:prstGeom prst="rect">
            <a:avLst/>
          </a:prstGeom>
        </p:spPr>
        <p:txBody>
          <a:bodyPr/>
          <a:lstStyle/>
          <a:p>
            <a:pPr/>
            <a:r>
              <a:t>Paradoxes at the heart of Mathematics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o here was something which clearly was a number (since it represented length), and yet which could be written neither as an integer nor as a ratio of integers."/>
          <p:cNvSpPr txBox="1"/>
          <p:nvPr>
            <p:ph type="subTitle" sz="quarter" idx="1"/>
          </p:nvPr>
        </p:nvSpPr>
        <p:spPr>
          <a:prstGeom prst="rect">
            <a:avLst/>
          </a:prstGeom>
        </p:spPr>
        <p:txBody>
          <a:bodyPr/>
          <a:lstStyle>
            <a:lvl1pPr algn="l" defTabSz="292607">
              <a:lnSpc>
                <a:spcPts val="3400"/>
              </a:lnSpc>
              <a:spcBef>
                <a:spcPts val="700"/>
              </a:spcBef>
              <a:defRPr b="1" sz="2048">
                <a:latin typeface="Times"/>
                <a:ea typeface="Times"/>
                <a:cs typeface="Times"/>
                <a:sym typeface="Times"/>
              </a:defRPr>
            </a:lvl1pPr>
          </a:lstStyle>
          <a:p>
            <a:pPr/>
            <a:r>
              <a:t>So here was something which clearly was a number (since it represented length), and yet which could be written neither as an integer nor as a ratio of integers. </a:t>
            </a:r>
          </a:p>
        </p:txBody>
      </p:sp>
      <p:pic>
        <p:nvPicPr>
          <p:cNvPr id="148" name="Screenshot 2022-06-30 at 11.32.40 AM.png" descr="Screenshot 2022-06-30 at 11.32.40 AM.png"/>
          <p:cNvPicPr>
            <a:picLocks noChangeAspect="1"/>
          </p:cNvPicPr>
          <p:nvPr/>
        </p:nvPicPr>
        <p:blipFill>
          <a:blip r:embed="rId2">
            <a:extLst/>
          </a:blip>
          <a:stretch>
            <a:fillRect/>
          </a:stretch>
        </p:blipFill>
        <p:spPr>
          <a:xfrm>
            <a:off x="2417331" y="1143000"/>
            <a:ext cx="7611338" cy="338509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Proof by Contradiction"/>
          <p:cNvSpPr txBox="1"/>
          <p:nvPr>
            <p:ph type="title"/>
          </p:nvPr>
        </p:nvSpPr>
        <p:spPr>
          <a:prstGeom prst="rect">
            <a:avLst/>
          </a:prstGeom>
        </p:spPr>
        <p:txBody>
          <a:bodyPr/>
          <a:lstStyle/>
          <a:p>
            <a:pPr/>
            <a:r>
              <a:t>Proof by Contradiction</a:t>
            </a:r>
          </a:p>
        </p:txBody>
      </p:sp>
      <p:sp>
        <p:nvSpPr>
          <p:cNvPr id="151" name="First assume to the contrary that it is a rational number"/>
          <p:cNvSpPr txBox="1"/>
          <p:nvPr>
            <p:ph type="body" sz="quarter" idx="1"/>
          </p:nvPr>
        </p:nvSpPr>
        <p:spPr>
          <a:xfrm>
            <a:off x="952499" y="2590800"/>
            <a:ext cx="2843115" cy="6286500"/>
          </a:xfrm>
          <a:prstGeom prst="rect">
            <a:avLst/>
          </a:prstGeom>
        </p:spPr>
        <p:txBody>
          <a:bodyPr/>
          <a:lstStyle/>
          <a:p>
            <a:pPr/>
            <a:r>
              <a:t>First assume to the contrary that it is a rational number</a:t>
            </a:r>
          </a:p>
        </p:txBody>
      </p:sp>
      <p:pic>
        <p:nvPicPr>
          <p:cNvPr id="152" name="Screenshot 2022-06-30 at 10.57.46 AM.png" descr="Screenshot 2022-06-30 at 10.57.46 AM.png"/>
          <p:cNvPicPr>
            <a:picLocks noChangeAspect="1"/>
          </p:cNvPicPr>
          <p:nvPr/>
        </p:nvPicPr>
        <p:blipFill>
          <a:blip r:embed="rId2">
            <a:extLst/>
          </a:blip>
          <a:stretch>
            <a:fillRect/>
          </a:stretch>
        </p:blipFill>
        <p:spPr>
          <a:xfrm>
            <a:off x="4032528" y="3109912"/>
            <a:ext cx="9410144" cy="430688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Holes in the number line"/>
          <p:cNvSpPr txBox="1"/>
          <p:nvPr>
            <p:ph type="title"/>
          </p:nvPr>
        </p:nvSpPr>
        <p:spPr>
          <a:prstGeom prst="rect">
            <a:avLst/>
          </a:prstGeom>
        </p:spPr>
        <p:txBody>
          <a:bodyPr/>
          <a:lstStyle>
            <a:lvl1pPr defTabSz="560831">
              <a:defRPr sz="7679"/>
            </a:lvl1pPr>
          </a:lstStyle>
          <a:p>
            <a:pPr/>
            <a:r>
              <a:t>Holes in the number line</a:t>
            </a:r>
          </a:p>
        </p:txBody>
      </p:sp>
      <p:sp>
        <p:nvSpPr>
          <p:cNvPr id="155" name="In spite of their density, the rational numbers leave &quot;holes&quot; in the number"/>
          <p:cNvSpPr txBox="1"/>
          <p:nvPr>
            <p:ph type="body" idx="1"/>
          </p:nvPr>
        </p:nvSpPr>
        <p:spPr>
          <a:prstGeom prst="rect">
            <a:avLst/>
          </a:prstGeom>
        </p:spPr>
        <p:txBody>
          <a:bodyPr/>
          <a:lstStyle/>
          <a:p>
            <a:pPr/>
            <a:r>
              <a:t>In spite of their density, the rational numbers leave "holes" in the number </a:t>
            </a:r>
            <a:endParaRPr sz="1200"/>
          </a:p>
        </p:txBody>
      </p:sp>
      <p:pic>
        <p:nvPicPr>
          <p:cNvPr id="156" name="Screenshot 2022-06-30 at 11.32.40 AM.png" descr="Screenshot 2022-06-30 at 11.32.40 AM.png"/>
          <p:cNvPicPr>
            <a:picLocks noChangeAspect="1"/>
          </p:cNvPicPr>
          <p:nvPr/>
        </p:nvPicPr>
        <p:blipFill>
          <a:blip r:embed="rId2">
            <a:extLst/>
          </a:blip>
          <a:stretch>
            <a:fillRect/>
          </a:stretch>
        </p:blipFill>
        <p:spPr>
          <a:xfrm>
            <a:off x="3171288" y="1980540"/>
            <a:ext cx="6438832" cy="2863632"/>
          </a:xfrm>
          <a:prstGeom prst="rect">
            <a:avLst/>
          </a:prstGeom>
          <a:ln w="12700">
            <a:miter lim="400000"/>
          </a:ln>
        </p:spPr>
      </p:pic>
      <p:pic>
        <p:nvPicPr>
          <p:cNvPr id="157" name="Screenshot 2022-06-30 at 11.49.13 AM.png" descr="Screenshot 2022-06-30 at 11.49.13 AM.png"/>
          <p:cNvPicPr>
            <a:picLocks noChangeAspect="1"/>
          </p:cNvPicPr>
          <p:nvPr/>
        </p:nvPicPr>
        <p:blipFill>
          <a:blip r:embed="rId3">
            <a:extLst/>
          </a:blip>
          <a:stretch>
            <a:fillRect/>
          </a:stretch>
        </p:blipFill>
        <p:spPr>
          <a:xfrm>
            <a:off x="2147664" y="6017145"/>
            <a:ext cx="9606112" cy="194841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Other irrationals"/>
          <p:cNvSpPr txBox="1"/>
          <p:nvPr>
            <p:ph type="title"/>
          </p:nvPr>
        </p:nvSpPr>
        <p:spPr>
          <a:prstGeom prst="rect">
            <a:avLst/>
          </a:prstGeom>
        </p:spPr>
        <p:txBody>
          <a:bodyPr/>
          <a:lstStyle/>
          <a:p>
            <a:pPr/>
            <a:r>
              <a:t>Other irrationals</a:t>
            </a:r>
          </a:p>
        </p:txBody>
      </p:sp>
      <p:sp>
        <p:nvSpPr>
          <p:cNvPr id="160" name="Pi, Eulers Number, the square root of prime numbers, ….…"/>
          <p:cNvSpPr txBox="1"/>
          <p:nvPr>
            <p:ph type="body" idx="1"/>
          </p:nvPr>
        </p:nvSpPr>
        <p:spPr>
          <a:prstGeom prst="rect">
            <a:avLst/>
          </a:prstGeom>
        </p:spPr>
        <p:txBody>
          <a:bodyPr/>
          <a:lstStyle/>
          <a:p>
            <a:pPr/>
            <a:r>
              <a:t>Pi, Eulers Number, the square root of prime numbers, ….</a:t>
            </a:r>
          </a:p>
          <a:p>
            <a:pPr/>
            <a:r>
              <a:rPr b="1"/>
              <a:t>Golden ratio (divine proportion), </a:t>
            </a:r>
          </a:p>
        </p:txBody>
      </p:sp>
      <p:pic>
        <p:nvPicPr>
          <p:cNvPr id="161" name="Screenshot 2022-06-30 at 8.21.12 PM.png" descr="Screenshot 2022-06-30 at 8.21.12 PM.png"/>
          <p:cNvPicPr>
            <a:picLocks noChangeAspect="1"/>
          </p:cNvPicPr>
          <p:nvPr/>
        </p:nvPicPr>
        <p:blipFill>
          <a:blip r:embed="rId2">
            <a:extLst/>
          </a:blip>
          <a:stretch>
            <a:fillRect/>
          </a:stretch>
        </p:blipFill>
        <p:spPr>
          <a:xfrm>
            <a:off x="7707512" y="6002585"/>
            <a:ext cx="1348976" cy="47436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Number system recap"/>
          <p:cNvSpPr txBox="1"/>
          <p:nvPr>
            <p:ph type="title"/>
          </p:nvPr>
        </p:nvSpPr>
        <p:spPr>
          <a:prstGeom prst="rect">
            <a:avLst/>
          </a:prstGeom>
        </p:spPr>
        <p:txBody>
          <a:bodyPr/>
          <a:lstStyle/>
          <a:p>
            <a:pPr/>
            <a:r>
              <a:t>Number system recap</a:t>
            </a:r>
          </a:p>
        </p:txBody>
      </p:sp>
      <p:sp>
        <p:nvSpPr>
          <p:cNvPr id="164" name="From the number line of Rational Numbers…"/>
          <p:cNvSpPr txBox="1"/>
          <p:nvPr>
            <p:ph type="body" idx="1"/>
          </p:nvPr>
        </p:nvSpPr>
        <p:spPr>
          <a:prstGeom prst="rect">
            <a:avLst/>
          </a:prstGeom>
        </p:spPr>
        <p:txBody>
          <a:bodyPr/>
          <a:lstStyle/>
          <a:p>
            <a:pPr/>
            <a:r>
              <a:t>From the number line of </a:t>
            </a:r>
            <a:r>
              <a:rPr b="1"/>
              <a:t>Rational Numbers</a:t>
            </a:r>
          </a:p>
          <a:p>
            <a:pPr/>
            <a:r>
              <a:t>To the number line of </a:t>
            </a:r>
            <a:r>
              <a:rPr b="1"/>
              <a:t>Real numbers ( rational + irrational numbers)</a:t>
            </a:r>
            <a:endParaRPr b="1"/>
          </a:p>
          <a:p>
            <a:pPr/>
            <a:r>
              <a:rPr b="1"/>
              <a:t>Real numbers: all numbers than can be written as decimals ( 0.5, 0.12121212,  etc)</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eometry (over Arithmetic)"/>
          <p:cNvSpPr txBox="1"/>
          <p:nvPr>
            <p:ph type="title"/>
          </p:nvPr>
        </p:nvSpPr>
        <p:spPr>
          <a:prstGeom prst="rect">
            <a:avLst/>
          </a:prstGeom>
        </p:spPr>
        <p:txBody>
          <a:bodyPr/>
          <a:lstStyle/>
          <a:p>
            <a:pPr/>
            <a:r>
              <a:t>Geometry (over Arithmetic)</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First to grapple with infinity"/>
          <p:cNvSpPr txBox="1"/>
          <p:nvPr>
            <p:ph type="title"/>
          </p:nvPr>
        </p:nvSpPr>
        <p:spPr>
          <a:prstGeom prst="rect">
            <a:avLst/>
          </a:prstGeom>
        </p:spPr>
        <p:txBody>
          <a:bodyPr/>
          <a:lstStyle>
            <a:lvl1pPr defTabSz="502412">
              <a:defRPr sz="6880"/>
            </a:lvl1pPr>
          </a:lstStyle>
          <a:p>
            <a:pPr/>
            <a:r>
              <a:t>First to grapple with infinity</a:t>
            </a:r>
          </a:p>
        </p:txBody>
      </p:sp>
      <p:sp>
        <p:nvSpPr>
          <p:cNvPr id="169" name="Philosopher Zeno of Elea’s Paradoxes…"/>
          <p:cNvSpPr txBox="1"/>
          <p:nvPr>
            <p:ph type="body" idx="1"/>
          </p:nvPr>
        </p:nvSpPr>
        <p:spPr>
          <a:prstGeom prst="rect">
            <a:avLst/>
          </a:prstGeom>
        </p:spPr>
        <p:txBody>
          <a:bodyPr/>
          <a:lstStyle/>
          <a:p>
            <a:pPr/>
            <a:r>
              <a:t>Philosopher Zeno of Elea’s Paradoxes</a:t>
            </a:r>
          </a:p>
          <a:p>
            <a:pPr/>
            <a:r>
              <a:t>Archilles and the tortoise</a:t>
            </a:r>
          </a:p>
          <a:p>
            <a:pPr/>
            <a:r>
              <a:t>Sam has 2m to distance to cover from his hostel to the exam hall and starts to walk the distance. Does he reach the exam hall at all?</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Infinity…"/>
          <p:cNvSpPr txBox="1"/>
          <p:nvPr>
            <p:ph type="ctrTitle"/>
          </p:nvPr>
        </p:nvSpPr>
        <p:spPr>
          <a:prstGeom prst="rect">
            <a:avLst/>
          </a:prstGeom>
        </p:spPr>
        <p:txBody>
          <a:bodyPr/>
          <a:lstStyle/>
          <a:p>
            <a:pPr/>
            <a:r>
              <a:t>Infinity</a:t>
            </a:r>
          </a:p>
          <a:p>
            <a:pPr/>
            <a:r>
              <a:t>1845 - 1918</a:t>
            </a:r>
          </a:p>
        </p:txBody>
      </p:sp>
      <p:sp>
        <p:nvSpPr>
          <p:cNvPr id="172" name="Georg Cantor"/>
          <p:cNvSpPr txBox="1"/>
          <p:nvPr>
            <p:ph type="subTitle" sz="quarter" idx="1"/>
          </p:nvPr>
        </p:nvSpPr>
        <p:spPr>
          <a:prstGeom prst="rect">
            <a:avLst/>
          </a:prstGeom>
        </p:spPr>
        <p:txBody>
          <a:bodyPr/>
          <a:lstStyle/>
          <a:p>
            <a:pPr/>
            <a:r>
              <a:t>Georg Cantor </a:t>
            </a:r>
            <a:endParaRPr sz="1200"/>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Before Cantor"/>
          <p:cNvSpPr txBox="1"/>
          <p:nvPr>
            <p:ph type="title"/>
          </p:nvPr>
        </p:nvSpPr>
        <p:spPr>
          <a:prstGeom prst="rect">
            <a:avLst/>
          </a:prstGeom>
        </p:spPr>
        <p:txBody>
          <a:bodyPr/>
          <a:lstStyle/>
          <a:p>
            <a:pPr/>
            <a:r>
              <a:t>Before Cantor</a:t>
            </a:r>
          </a:p>
        </p:txBody>
      </p:sp>
      <p:sp>
        <p:nvSpPr>
          <p:cNvPr id="175" name="Infinity as a number larger than all numbers…"/>
          <p:cNvSpPr txBox="1"/>
          <p:nvPr>
            <p:ph type="body" idx="1"/>
          </p:nvPr>
        </p:nvSpPr>
        <p:spPr>
          <a:xfrm>
            <a:off x="952500" y="784423"/>
            <a:ext cx="11099800" cy="8689083"/>
          </a:xfrm>
          <a:prstGeom prst="rect">
            <a:avLst/>
          </a:prstGeom>
        </p:spPr>
        <p:txBody>
          <a:bodyPr/>
          <a:lstStyle/>
          <a:p>
            <a:pPr/>
            <a:r>
              <a:t>Infinity as a number larger than all numbers</a:t>
            </a:r>
          </a:p>
          <a:p>
            <a:pPr/>
            <a:r>
              <a:t>Every number can be succeeded by a larger one </a:t>
            </a:r>
          </a:p>
          <a:p>
            <a:pPr/>
            <a:r>
              <a:t>No such thing as </a:t>
            </a:r>
            <a:r>
              <a:rPr i="1"/>
              <a:t>the</a:t>
            </a:r>
            <a:r>
              <a:t> largest number</a:t>
            </a:r>
          </a:p>
          <a:p>
            <a:pPr/>
            <a:r>
              <a:t>No one wanted to confront the paradox </a:t>
            </a:r>
          </a:p>
          <a:p>
            <a:pPr/>
            <a:r>
              <a:t>Infinity not accepted as a mathematical object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Potential infinite: a process that can be repeated again and again without end, but which, at any given stage, still encompasses only a finite number of repetitions. The set of natural numbers 1, 2, 3, . . .…"/>
          <p:cNvSpPr txBox="1"/>
          <p:nvPr>
            <p:ph type="body" idx="1"/>
          </p:nvPr>
        </p:nvSpPr>
        <p:spPr>
          <a:xfrm>
            <a:off x="952500" y="1193254"/>
            <a:ext cx="11099800" cy="7690396"/>
          </a:xfrm>
          <a:prstGeom prst="rect">
            <a:avLst/>
          </a:prstGeom>
        </p:spPr>
        <p:txBody>
          <a:bodyPr/>
          <a:lstStyle/>
          <a:p>
            <a:pPr/>
            <a:r>
              <a:rPr b="1"/>
              <a:t>Potential infinite:</a:t>
            </a:r>
            <a:r>
              <a:t> a process that can be repeated again and again without end, but which, at any given stage, still encompasses only a finite number of repetitions. The set of natural numbers </a:t>
            </a:r>
            <a:r>
              <a:rPr b="1"/>
              <a:t>1, 2, 3, </a:t>
            </a:r>
            <a:r>
              <a:rPr b="1" sz="2000"/>
              <a:t>. . . </a:t>
            </a:r>
            <a:endParaRPr b="1" sz="2000"/>
          </a:p>
          <a:p>
            <a:pPr/>
            <a:r>
              <a:rPr b="1"/>
              <a:t>Actual Infinite:</a:t>
            </a:r>
            <a:r>
              <a:rPr sz="2000"/>
              <a:t> </a:t>
            </a:r>
            <a:r>
              <a:t>The set </a:t>
            </a:r>
            <a:r>
              <a:rPr sz="1466"/>
              <a:t>of </a:t>
            </a:r>
            <a:r>
              <a:t>integers, when arranged in their "natural" order </a:t>
            </a:r>
            <a:r>
              <a:rPr b="1"/>
              <a:t>..., -3, -2, -1, 0, 1, 2, 3, ..., </a:t>
            </a:r>
            <a:r>
              <a:t>comprises an actually infinite set, since at every stage there are already infinitely many integers present. </a:t>
            </a:r>
            <a:endParaRPr sz="1200"/>
          </a:p>
          <a:p>
            <a:pPr/>
            <a:r>
              <a:rPr b="1"/>
              <a:t>Cantor:</a:t>
            </a:r>
            <a:r>
              <a:rPr sz="1200"/>
              <a:t> </a:t>
            </a:r>
            <a:r>
              <a:t>removed the distinction between potential and actual infinities. Indeed, by arranging the integers not in their natural order but according to the sequence </a:t>
            </a:r>
            <a:r>
              <a:rPr b="1"/>
              <a:t>0, 1, -1, 2, -2, 3, - 3 , . . . , </a:t>
            </a:r>
            <a:r>
              <a:t>we see at once that the distinction becomes meaningless.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Arriving at Infinity…"/>
          <p:cNvSpPr txBox="1"/>
          <p:nvPr>
            <p:ph type="ctrTitle"/>
          </p:nvPr>
        </p:nvSpPr>
        <p:spPr>
          <a:prstGeom prst="rect">
            <a:avLst/>
          </a:prstGeom>
        </p:spPr>
        <p:txBody>
          <a:bodyPr/>
          <a:lstStyle/>
          <a:p>
            <a:pPr/>
            <a:r>
              <a:t>Arriving at Infinity</a:t>
            </a:r>
          </a:p>
          <a:p>
            <a:pPr/>
            <a:r>
              <a:t>624 - 430 BCE</a:t>
            </a:r>
          </a:p>
        </p:txBody>
      </p:sp>
      <p:sp>
        <p:nvSpPr>
          <p:cNvPr id="123" name="The Case of the Mathematical System of Ancient Greece"/>
          <p:cNvSpPr txBox="1"/>
          <p:nvPr>
            <p:ph type="subTitle" sz="quarter" idx="1"/>
          </p:nvPr>
        </p:nvSpPr>
        <p:spPr>
          <a:prstGeom prst="rect">
            <a:avLst/>
          </a:prstGeom>
        </p:spPr>
        <p:txBody>
          <a:bodyPr/>
          <a:lstStyle>
            <a:lvl1pPr defTabSz="537463">
              <a:defRPr sz="3404"/>
            </a:lvl1pPr>
          </a:lstStyle>
          <a:p>
            <a:pPr/>
            <a:r>
              <a:t>The Case of the Mathematical System of Ancient Greece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ets { collection of objects}…"/>
          <p:cNvSpPr txBox="1"/>
          <p:nvPr>
            <p:ph type="body" idx="1"/>
          </p:nvPr>
        </p:nvSpPr>
        <p:spPr>
          <a:prstGeom prst="rect">
            <a:avLst/>
          </a:prstGeom>
        </p:spPr>
        <p:txBody>
          <a:bodyPr/>
          <a:lstStyle/>
          <a:p>
            <a:pPr marL="337820" indent="-337820" defTabSz="443991">
              <a:spcBef>
                <a:spcPts val="3100"/>
              </a:spcBef>
              <a:defRPr sz="2432"/>
            </a:pPr>
            <a:r>
              <a:t>Sets { collection of objects}</a:t>
            </a:r>
          </a:p>
          <a:p>
            <a:pPr marL="337820" indent="-337820" defTabSz="443991">
              <a:spcBef>
                <a:spcPts val="3100"/>
              </a:spcBef>
              <a:defRPr sz="2432"/>
            </a:pPr>
            <a:r>
              <a:t>Finite </a:t>
            </a:r>
            <a:r>
              <a:rPr b="1"/>
              <a:t>{ a, b, c}</a:t>
            </a:r>
            <a:r>
              <a:t> or infinite </a:t>
            </a:r>
            <a:r>
              <a:rPr b="1"/>
              <a:t>{ 1, 2, 3, 4….}</a:t>
            </a:r>
          </a:p>
          <a:p>
            <a:pPr marL="337820" indent="-337820" defTabSz="443991">
              <a:spcBef>
                <a:spcPts val="3100"/>
              </a:spcBef>
              <a:defRPr b="1" sz="2432"/>
            </a:pPr>
            <a:r>
              <a:t>{ a, b, c } 1:1 { 1, 2, 3} </a:t>
            </a:r>
          </a:p>
          <a:p>
            <a:pPr lvl="1" marL="478574" indent="-140754" defTabSz="347472">
              <a:lnSpc>
                <a:spcPts val="4000"/>
              </a:lnSpc>
              <a:spcBef>
                <a:spcPts val="900"/>
              </a:spcBef>
              <a:defRPr sz="2432">
                <a:latin typeface="Helvetica"/>
                <a:ea typeface="Helvetica"/>
                <a:cs typeface="Helvetica"/>
                <a:sym typeface="Helvetica"/>
              </a:defRPr>
            </a:pPr>
            <a:r>
              <a:t>Paradox: an infinite set may be matched, element for element, with a subset of itself.</a:t>
            </a:r>
            <a:r>
              <a:rPr b="1"/>
              <a:t>  { 1,2,3…} 1:1 { 2, 4, 6..} </a:t>
            </a:r>
            <a:r>
              <a:t>regarded as inexplicable before Cantor</a:t>
            </a:r>
            <a:endParaRPr sz="912"/>
          </a:p>
          <a:p>
            <a:pPr lvl="1" marL="390603" indent="-52783" defTabSz="347472">
              <a:lnSpc>
                <a:spcPts val="4200"/>
              </a:lnSpc>
              <a:spcBef>
                <a:spcPts val="900"/>
              </a:spcBef>
              <a:defRPr sz="1013">
                <a:latin typeface="Times"/>
                <a:ea typeface="Times"/>
                <a:cs typeface="Times"/>
                <a:sym typeface="Times"/>
              </a:defRPr>
            </a:pPr>
            <a:r>
              <a:rPr sz="912"/>
              <a:t> </a:t>
            </a:r>
            <a:r>
              <a:rPr sz="2432">
                <a:latin typeface="Helvetica"/>
                <a:ea typeface="Helvetica"/>
                <a:cs typeface="Helvetica"/>
                <a:sym typeface="Helvetica"/>
              </a:rPr>
              <a:t>Violates "The whole is greater than the part. " </a:t>
            </a:r>
            <a:endParaRPr sz="2432">
              <a:latin typeface="Helvetica"/>
              <a:ea typeface="Helvetica"/>
              <a:cs typeface="Helvetica"/>
              <a:sym typeface="Helvetica"/>
            </a:endParaRPr>
          </a:p>
          <a:p>
            <a:pPr marL="140754" indent="-140754" defTabSz="347472">
              <a:lnSpc>
                <a:spcPts val="2300"/>
              </a:lnSpc>
              <a:spcBef>
                <a:spcPts val="900"/>
              </a:spcBef>
              <a:defRPr sz="1013">
                <a:latin typeface="Times"/>
                <a:ea typeface="Times"/>
                <a:cs typeface="Times"/>
                <a:sym typeface="Times"/>
              </a:defRPr>
            </a:pPr>
          </a:p>
          <a:p>
            <a:pPr marL="337820" indent="-337820" defTabSz="443991">
              <a:spcBef>
                <a:spcPts val="3100"/>
              </a:spcBef>
              <a:defRPr sz="2432"/>
            </a:pPr>
            <a:r>
              <a:t>Cantor: </a:t>
            </a:r>
            <a:r>
              <a:rPr i="1"/>
              <a:t>whenever two sets-finite or infinite-can be</a:t>
            </a:r>
            <a:r>
              <a:rPr i="1" sz="912"/>
              <a:t> </a:t>
            </a:r>
            <a:r>
              <a:rPr i="1"/>
              <a:t>matched by a 1 : 1 correspondence, they have the same number of elements.</a:t>
            </a:r>
            <a:endParaRPr i="1"/>
          </a:p>
          <a:p>
            <a:pPr marL="337820" indent="-337820" defTabSz="443991">
              <a:spcBef>
                <a:spcPts val="3100"/>
              </a:spcBef>
              <a:defRPr sz="2432"/>
            </a:pPr>
            <a:r>
              <a:rPr i="1"/>
              <a:t>Not a paradox but a fundamental property of infinite sets </a:t>
            </a:r>
            <a:endParaRPr i="1"/>
          </a:p>
          <a:p>
            <a:pPr marL="140754" indent="-140754" defTabSz="347472">
              <a:lnSpc>
                <a:spcPts val="4000"/>
              </a:lnSpc>
              <a:spcBef>
                <a:spcPts val="900"/>
              </a:spcBef>
              <a:defRPr sz="2457">
                <a:latin typeface="Times"/>
                <a:ea typeface="Times"/>
                <a:cs typeface="Times"/>
                <a:sym typeface="Times"/>
              </a:defRPr>
            </a:pPr>
            <a:r>
              <a:rPr i="1"/>
              <a:t>  </a:t>
            </a:r>
            <a:r>
              <a:rPr sz="2432">
                <a:latin typeface="Helvetica"/>
                <a:ea typeface="Helvetica"/>
                <a:cs typeface="Helvetica"/>
                <a:sym typeface="Helvetica"/>
              </a:rPr>
              <a:t>Cantor called any set that can be matched 1: 1 with the set of counting numbers a </a:t>
            </a:r>
            <a:r>
              <a:rPr b="1" i="1" sz="2432">
                <a:latin typeface="Helvetica"/>
                <a:ea typeface="Helvetica"/>
                <a:cs typeface="Helvetica"/>
                <a:sym typeface="Helvetica"/>
              </a:rPr>
              <a:t>countable, </a:t>
            </a:r>
            <a:r>
              <a:rPr b="1" sz="2432">
                <a:latin typeface="Helvetica"/>
                <a:ea typeface="Helvetica"/>
                <a:cs typeface="Helvetica"/>
                <a:sym typeface="Helvetica"/>
              </a:rPr>
              <a:t>or </a:t>
            </a:r>
            <a:r>
              <a:rPr b="1" i="1" sz="2432">
                <a:latin typeface="Helvetica"/>
                <a:ea typeface="Helvetica"/>
                <a:cs typeface="Helvetica"/>
                <a:sym typeface="Helvetica"/>
              </a:rPr>
              <a:t>denumerable,</a:t>
            </a:r>
            <a:r>
              <a:rPr i="1" sz="2432">
                <a:latin typeface="Helvetica"/>
                <a:ea typeface="Helvetica"/>
                <a:cs typeface="Helvetica"/>
                <a:sym typeface="Helvetica"/>
              </a:rPr>
              <a:t> </a:t>
            </a:r>
            <a:r>
              <a:rPr sz="2432">
                <a:latin typeface="Helvetica"/>
                <a:ea typeface="Helvetica"/>
                <a:cs typeface="Helvetica"/>
                <a:sym typeface="Helvetica"/>
              </a:rPr>
              <a:t>set. </a:t>
            </a:r>
            <a:endParaRPr sz="2432">
              <a:latin typeface="Helvetica"/>
              <a:ea typeface="Helvetica"/>
              <a:cs typeface="Helvetica"/>
              <a:sym typeface="Helvetica"/>
            </a:endParaRPr>
          </a:p>
          <a:p>
            <a:pPr marL="140754" indent="-140754" defTabSz="347472">
              <a:lnSpc>
                <a:spcPts val="2300"/>
              </a:lnSpc>
              <a:spcBef>
                <a:spcPts val="900"/>
              </a:spcBef>
              <a:defRPr sz="1013">
                <a:latin typeface="Times"/>
                <a:ea typeface="Times"/>
                <a:cs typeface="Times"/>
                <a:sym typeface="Times"/>
              </a:defRPr>
            </a:pPr>
            <a:endParaRPr i="1" sz="912"/>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1" name="Screenshot 2022-06-27 at 8.36.24 AM.png" descr="Screenshot 2022-06-27 at 8.36.24 AM.png"/>
          <p:cNvPicPr>
            <a:picLocks noChangeAspect="1"/>
          </p:cNvPicPr>
          <p:nvPr/>
        </p:nvPicPr>
        <p:blipFill>
          <a:blip r:embed="rId2">
            <a:extLst/>
          </a:blip>
          <a:stretch>
            <a:fillRect/>
          </a:stretch>
        </p:blipFill>
        <p:spPr>
          <a:xfrm>
            <a:off x="2889527" y="3901355"/>
            <a:ext cx="8673546" cy="1950890"/>
          </a:xfrm>
          <a:prstGeom prst="rect">
            <a:avLst/>
          </a:prstGeom>
          <a:ln w="12700">
            <a:miter lim="400000"/>
          </a:ln>
        </p:spPr>
      </p:pic>
      <p:pic>
        <p:nvPicPr>
          <p:cNvPr id="182" name="Screenshot 2022-06-27 at 8.37.22 AM.png" descr="Screenshot 2022-06-27 at 8.37.22 AM.png"/>
          <p:cNvPicPr>
            <a:picLocks noChangeAspect="1"/>
          </p:cNvPicPr>
          <p:nvPr/>
        </p:nvPicPr>
        <p:blipFill>
          <a:blip r:embed="rId3">
            <a:extLst/>
          </a:blip>
          <a:stretch>
            <a:fillRect/>
          </a:stretch>
        </p:blipFill>
        <p:spPr>
          <a:xfrm>
            <a:off x="3191842" y="800099"/>
            <a:ext cx="6951316" cy="2317107"/>
          </a:xfrm>
          <a:prstGeom prst="rect">
            <a:avLst/>
          </a:prstGeom>
          <a:ln w="12700">
            <a:miter lim="400000"/>
          </a:ln>
        </p:spPr>
      </p:pic>
      <p:sp>
        <p:nvSpPr>
          <p:cNvPr id="183" name="the even numbers, the odd numbers, the integers, the squares, and also the primes are all denumerable."/>
          <p:cNvSpPr txBox="1"/>
          <p:nvPr/>
        </p:nvSpPr>
        <p:spPr>
          <a:xfrm>
            <a:off x="1460847" y="6636394"/>
            <a:ext cx="10413306" cy="170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ts val="5300"/>
              </a:lnSpc>
              <a:spcBef>
                <a:spcPts val="1200"/>
              </a:spcBef>
              <a:defRPr b="0" sz="3200">
                <a:latin typeface="Times"/>
                <a:ea typeface="Times"/>
                <a:cs typeface="Times"/>
                <a:sym typeface="Times"/>
              </a:defRPr>
            </a:pPr>
            <a:r>
              <a:t>the </a:t>
            </a:r>
            <a:r>
              <a:rPr b="1" i="1"/>
              <a:t>even numbers</a:t>
            </a:r>
            <a:r>
              <a:t>, the </a:t>
            </a:r>
            <a:r>
              <a:rPr b="1" i="1"/>
              <a:t>odd numbers</a:t>
            </a:r>
            <a:r>
              <a:t>, the </a:t>
            </a:r>
            <a:r>
              <a:rPr b="1" i="1"/>
              <a:t>integers</a:t>
            </a:r>
            <a:r>
              <a:t>, the </a:t>
            </a:r>
            <a:r>
              <a:rPr b="1" i="1"/>
              <a:t>squares</a:t>
            </a:r>
            <a:r>
              <a:t>, and also the </a:t>
            </a:r>
            <a:r>
              <a:rPr b="1" i="1"/>
              <a:t>primes</a:t>
            </a:r>
            <a:r>
              <a:t> are all denumerable.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he set of fractions, despite its dense population, has just as many members as the set of counting numbers, with its big gaps.…"/>
          <p:cNvSpPr txBox="1"/>
          <p:nvPr>
            <p:ph type="body" idx="1"/>
          </p:nvPr>
        </p:nvSpPr>
        <p:spPr>
          <a:xfrm>
            <a:off x="952500" y="449609"/>
            <a:ext cx="11099800" cy="8033991"/>
          </a:xfrm>
          <a:prstGeom prst="rect">
            <a:avLst/>
          </a:prstGeom>
        </p:spPr>
        <p:txBody>
          <a:bodyPr anchor="t"/>
          <a:lstStyle/>
          <a:p>
            <a:pPr marL="185203" indent="-185203" defTabSz="457200">
              <a:lnSpc>
                <a:spcPts val="5300"/>
              </a:lnSpc>
              <a:spcBef>
                <a:spcPts val="1200"/>
              </a:spcBef>
              <a:defRPr>
                <a:latin typeface="Helvetica"/>
                <a:ea typeface="Helvetica"/>
                <a:cs typeface="Helvetica"/>
                <a:sym typeface="Helvetica"/>
              </a:defRPr>
            </a:pPr>
            <a:r>
              <a:t>the set of fractions, despite its dense population, has just as many members as the set of counting numbers, with its big gaps. </a:t>
            </a:r>
          </a:p>
          <a:p>
            <a:pPr marL="185203" indent="-185203" defTabSz="457200">
              <a:lnSpc>
                <a:spcPts val="5300"/>
              </a:lnSpc>
              <a:spcBef>
                <a:spcPts val="1200"/>
              </a:spcBef>
              <a:defRPr>
                <a:latin typeface="Helvetica"/>
                <a:ea typeface="Helvetica"/>
                <a:cs typeface="Helvetica"/>
                <a:sym typeface="Helvetica"/>
              </a:defRPr>
            </a:pPr>
            <a:r>
              <a:t>Cantors technique ( infinite array) leaves not a single rational uncounted</a:t>
            </a:r>
          </a:p>
          <a:p>
            <a:pPr marL="185203" indent="-185203" defTabSz="457200">
              <a:lnSpc>
                <a:spcPts val="5300"/>
              </a:lnSpc>
              <a:spcBef>
                <a:spcPts val="1200"/>
              </a:spcBef>
              <a:defRPr>
                <a:latin typeface="Helvetica"/>
                <a:ea typeface="Helvetica"/>
                <a:cs typeface="Helvetica"/>
                <a:sym typeface="Helvetica"/>
              </a:defRPr>
            </a:pPr>
            <a:r>
              <a:t>Sets of Power  N0 ( pronounced Aleph-Nought)</a:t>
            </a:r>
          </a:p>
        </p:txBody>
      </p:sp>
      <p:pic>
        <p:nvPicPr>
          <p:cNvPr id="186" name="Screenshot 2022-06-27 at 8.35.46 AM.png" descr="Screenshot 2022-06-27 at 8.35.46 AM.png"/>
          <p:cNvPicPr>
            <a:picLocks noChangeAspect="1"/>
          </p:cNvPicPr>
          <p:nvPr/>
        </p:nvPicPr>
        <p:blipFill>
          <a:blip r:embed="rId2">
            <a:extLst/>
          </a:blip>
          <a:stretch>
            <a:fillRect/>
          </a:stretch>
        </p:blipFill>
        <p:spPr>
          <a:xfrm>
            <a:off x="1174750" y="5003800"/>
            <a:ext cx="4737100" cy="1854200"/>
          </a:xfrm>
          <a:prstGeom prst="rect">
            <a:avLst/>
          </a:prstGeom>
          <a:ln w="12700">
            <a:miter lim="400000"/>
          </a:ln>
        </p:spPr>
      </p:pic>
      <p:pic>
        <p:nvPicPr>
          <p:cNvPr id="187" name="Screenshot 2022-06-27 at 8.35.54 AM.png" descr="Screenshot 2022-06-27 at 8.35.54 AM.png"/>
          <p:cNvPicPr>
            <a:picLocks noChangeAspect="1"/>
          </p:cNvPicPr>
          <p:nvPr/>
        </p:nvPicPr>
        <p:blipFill>
          <a:blip r:embed="rId3">
            <a:extLst/>
          </a:blip>
          <a:stretch>
            <a:fillRect/>
          </a:stretch>
        </p:blipFill>
        <p:spPr>
          <a:xfrm>
            <a:off x="6007100" y="4660900"/>
            <a:ext cx="4241800" cy="289560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Are all infinite sets countable?"/>
          <p:cNvSpPr txBox="1"/>
          <p:nvPr>
            <p:ph type="title"/>
          </p:nvPr>
        </p:nvSpPr>
        <p:spPr>
          <a:prstGeom prst="rect">
            <a:avLst/>
          </a:prstGeom>
        </p:spPr>
        <p:txBody>
          <a:bodyPr/>
          <a:lstStyle>
            <a:lvl1pPr defTabSz="484886">
              <a:defRPr sz="6640"/>
            </a:lvl1pPr>
          </a:lstStyle>
          <a:p>
            <a:pPr/>
            <a:r>
              <a:t>Are all infinite sets countable?</a:t>
            </a:r>
          </a:p>
        </p:txBody>
      </p:sp>
      <p:sp>
        <p:nvSpPr>
          <p:cNvPr id="190" name="the set of points along an infinite line, the number line.…"/>
          <p:cNvSpPr txBox="1"/>
          <p:nvPr>
            <p:ph type="body" idx="1"/>
          </p:nvPr>
        </p:nvSpPr>
        <p:spPr>
          <a:prstGeom prst="rect">
            <a:avLst/>
          </a:prstGeom>
        </p:spPr>
        <p:txBody>
          <a:bodyPr/>
          <a:lstStyle/>
          <a:p>
            <a:pPr marL="185203" indent="-185203" defTabSz="457200">
              <a:lnSpc>
                <a:spcPts val="5300"/>
              </a:lnSpc>
              <a:spcBef>
                <a:spcPts val="1200"/>
              </a:spcBef>
              <a:defRPr>
                <a:latin typeface="Helvetica"/>
                <a:ea typeface="Helvetica"/>
                <a:cs typeface="Helvetica"/>
                <a:sym typeface="Helvetica"/>
              </a:defRPr>
            </a:pPr>
            <a:r>
              <a:t>the set of points along an infinite line, the number line. </a:t>
            </a:r>
          </a:p>
          <a:p>
            <a:pPr marL="185203" indent="-185203" defTabSz="457200">
              <a:lnSpc>
                <a:spcPts val="5300"/>
              </a:lnSpc>
              <a:spcBef>
                <a:spcPts val="1200"/>
              </a:spcBef>
              <a:defRPr>
                <a:latin typeface="Helvetica"/>
                <a:ea typeface="Helvetica"/>
                <a:cs typeface="Helvetica"/>
                <a:sym typeface="Helvetica"/>
              </a:defRPr>
            </a:pPr>
            <a:r>
              <a:t>Correspond to The real number system of all decimals</a:t>
            </a:r>
          </a:p>
          <a:p>
            <a:pPr marL="185203" indent="-185203" defTabSz="457200">
              <a:lnSpc>
                <a:spcPts val="5300"/>
              </a:lnSpc>
              <a:spcBef>
                <a:spcPts val="1200"/>
              </a:spcBef>
              <a:defRPr>
                <a:latin typeface="Helvetica"/>
                <a:ea typeface="Helvetica"/>
                <a:cs typeface="Helvetica"/>
                <a:sym typeface="Helvetica"/>
              </a:defRPr>
            </a:pPr>
            <a:r>
              <a:t>Contains more elements than the countable(denumarable) set</a:t>
            </a:r>
          </a:p>
          <a:p>
            <a:pPr marL="185203" indent="-185203" defTabSz="457200">
              <a:lnSpc>
                <a:spcPts val="5300"/>
              </a:lnSpc>
              <a:spcBef>
                <a:spcPts val="1200"/>
              </a:spcBef>
              <a:defRPr>
                <a:latin typeface="Helvetica"/>
                <a:ea typeface="Helvetica"/>
                <a:cs typeface="Helvetica"/>
                <a:sym typeface="Helvetica"/>
              </a:defRPr>
            </a:pPr>
            <a:r>
              <a:t>Its Infinity is of a higher power than N0</a:t>
            </a:r>
          </a:p>
          <a:p>
            <a:pPr marL="185203" indent="-185203" defTabSz="457200">
              <a:lnSpc>
                <a:spcPts val="5300"/>
              </a:lnSpc>
              <a:spcBef>
                <a:spcPts val="1200"/>
              </a:spcBef>
              <a:defRPr>
                <a:latin typeface="Helvetica"/>
                <a:ea typeface="Helvetica"/>
                <a:cs typeface="Helvetica"/>
                <a:sym typeface="Helvetica"/>
              </a:defRPr>
            </a:pPr>
            <a:r>
              <a:t>Infinity of the continuum C</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Proof by contradiction"/>
          <p:cNvSpPr txBox="1"/>
          <p:nvPr>
            <p:ph type="title"/>
          </p:nvPr>
        </p:nvSpPr>
        <p:spPr>
          <a:prstGeom prst="rect">
            <a:avLst/>
          </a:prstGeom>
        </p:spPr>
        <p:txBody>
          <a:bodyPr/>
          <a:lstStyle/>
          <a:p>
            <a:pPr/>
            <a:r>
              <a:t>Proof by contradiction</a:t>
            </a:r>
          </a:p>
        </p:txBody>
      </p:sp>
      <p:sp>
        <p:nvSpPr>
          <p:cNvPr id="193" name="First Cantor showed that there are as many points along an infinite straight line as there are on a finite segment of it."/>
          <p:cNvSpPr txBox="1"/>
          <p:nvPr>
            <p:ph type="body" sz="half" idx="1"/>
          </p:nvPr>
        </p:nvSpPr>
        <p:spPr>
          <a:xfrm>
            <a:off x="952500" y="1589533"/>
            <a:ext cx="11099800" cy="2938861"/>
          </a:xfrm>
          <a:prstGeom prst="rect">
            <a:avLst/>
          </a:prstGeom>
        </p:spPr>
        <p:txBody>
          <a:bodyPr/>
          <a:lstStyle/>
          <a:p>
            <a:pPr marL="185203" indent="-185203" defTabSz="457200">
              <a:lnSpc>
                <a:spcPts val="5300"/>
              </a:lnSpc>
              <a:spcBef>
                <a:spcPts val="1200"/>
              </a:spcBef>
              <a:defRPr>
                <a:latin typeface="Helvetica"/>
                <a:ea typeface="Helvetica"/>
                <a:cs typeface="Helvetica"/>
                <a:sym typeface="Helvetica"/>
              </a:defRPr>
            </a:pPr>
            <a:r>
              <a:t>First Cantor showed </a:t>
            </a:r>
            <a:r>
              <a:rPr b="1" i="1"/>
              <a:t>that there are as many points along an infinite straight line as there are on a finite segment of it.</a:t>
            </a:r>
            <a:r>
              <a:t> </a:t>
            </a:r>
          </a:p>
        </p:txBody>
      </p:sp>
      <p:pic>
        <p:nvPicPr>
          <p:cNvPr id="194" name="Screenshot 2022-06-27 at 2.43.30 PM.png" descr="Screenshot 2022-06-27 at 2.43.30 PM.png"/>
          <p:cNvPicPr>
            <a:picLocks noChangeAspect="1"/>
          </p:cNvPicPr>
          <p:nvPr/>
        </p:nvPicPr>
        <p:blipFill>
          <a:blip r:embed="rId2">
            <a:extLst/>
          </a:blip>
          <a:stretch>
            <a:fillRect/>
          </a:stretch>
        </p:blipFill>
        <p:spPr>
          <a:xfrm>
            <a:off x="686136" y="3969444"/>
            <a:ext cx="11327728" cy="3898206"/>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antor took the segment [0,1] and assumed that all real numbers between 0 and 1 was countably infinite…"/>
          <p:cNvSpPr txBox="1"/>
          <p:nvPr>
            <p:ph type="body" idx="1"/>
          </p:nvPr>
        </p:nvSpPr>
        <p:spPr>
          <a:xfrm>
            <a:off x="952500" y="840878"/>
            <a:ext cx="11691938" cy="8071844"/>
          </a:xfrm>
          <a:prstGeom prst="rect">
            <a:avLst/>
          </a:prstGeom>
        </p:spPr>
        <p:txBody>
          <a:bodyPr/>
          <a:lstStyle/>
          <a:p>
            <a:pPr/>
            <a:r>
              <a:t>Cantor took the segment [0,1] and assumed that all real numbers between 0 and 1 was </a:t>
            </a:r>
            <a:r>
              <a:rPr b="1" i="1"/>
              <a:t>countably infinite</a:t>
            </a:r>
            <a:endParaRPr b="1" i="1"/>
          </a:p>
          <a:p>
            <a:pPr/>
            <a:r>
              <a:t>Meaning we could count all the decimals between 0 and 1, </a:t>
            </a:r>
            <a:r>
              <a:rPr b="1" i="1"/>
              <a:t>without leaving any of them out</a:t>
            </a:r>
            <a:endParaRPr b="1" i="1"/>
          </a:p>
        </p:txBody>
      </p:sp>
      <p:pic>
        <p:nvPicPr>
          <p:cNvPr id="197" name="Screenshot 2022-06-28 at 8.17.51 PM.png" descr="Screenshot 2022-06-28 at 8.17.51 PM.png"/>
          <p:cNvPicPr>
            <a:picLocks noChangeAspect="1"/>
          </p:cNvPicPr>
          <p:nvPr/>
        </p:nvPicPr>
        <p:blipFill>
          <a:blip r:embed="rId2">
            <a:extLst/>
          </a:blip>
          <a:stretch>
            <a:fillRect/>
          </a:stretch>
        </p:blipFill>
        <p:spPr>
          <a:xfrm>
            <a:off x="2584450" y="5715000"/>
            <a:ext cx="4381500" cy="1485900"/>
          </a:xfrm>
          <a:prstGeom prst="rect">
            <a:avLst/>
          </a:prstGeom>
          <a:ln w="12700">
            <a:miter lim="400000"/>
          </a:ln>
        </p:spPr>
      </p:pic>
      <p:pic>
        <p:nvPicPr>
          <p:cNvPr id="198" name="Screenshot 2022-06-28 at 8.17.59 PM.png" descr="Screenshot 2022-06-28 at 8.17.59 PM.png"/>
          <p:cNvPicPr>
            <a:picLocks noChangeAspect="1"/>
          </p:cNvPicPr>
          <p:nvPr/>
        </p:nvPicPr>
        <p:blipFill>
          <a:blip r:embed="rId3">
            <a:extLst/>
          </a:blip>
          <a:stretch>
            <a:fillRect/>
          </a:stretch>
        </p:blipFill>
        <p:spPr>
          <a:xfrm>
            <a:off x="6737350" y="6032500"/>
            <a:ext cx="4940300" cy="85090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Cantor’s Slash"/>
          <p:cNvSpPr txBox="1"/>
          <p:nvPr>
            <p:ph type="title"/>
          </p:nvPr>
        </p:nvSpPr>
        <p:spPr>
          <a:prstGeom prst="rect">
            <a:avLst/>
          </a:prstGeom>
        </p:spPr>
        <p:txBody>
          <a:bodyPr/>
          <a:lstStyle/>
          <a:p>
            <a:pPr/>
            <a:r>
              <a:t>Cantor’s Slash</a:t>
            </a:r>
          </a:p>
        </p:txBody>
      </p:sp>
      <p:sp>
        <p:nvSpPr>
          <p:cNvPr id="201" name="x is not in the sequence ( r1, r2, r3….) because for any rk there is a kth digit that is not the same kth digit in x"/>
          <p:cNvSpPr txBox="1"/>
          <p:nvPr>
            <p:ph type="body" idx="1"/>
          </p:nvPr>
        </p:nvSpPr>
        <p:spPr>
          <a:xfrm>
            <a:off x="952500" y="595"/>
            <a:ext cx="11099801" cy="9032578"/>
          </a:xfrm>
          <a:prstGeom prst="rect">
            <a:avLst/>
          </a:prstGeom>
        </p:spPr>
        <p:txBody>
          <a:bodyPr/>
          <a:lstStyle/>
          <a:p>
            <a:pPr/>
            <a:r>
              <a:t>x is not in the </a:t>
            </a:r>
            <a:r>
              <a:rPr b="1"/>
              <a:t>sequence</a:t>
            </a:r>
            <a:r>
              <a:t> ( r1, r2, r3….) </a:t>
            </a:r>
            <a:r>
              <a:rPr b="1" i="1"/>
              <a:t>because for any rk there is a kth digit that is not the same kth digit in x</a:t>
            </a:r>
          </a:p>
        </p:txBody>
      </p:sp>
      <p:pic>
        <p:nvPicPr>
          <p:cNvPr id="202" name="Screenshot 2022-06-28 at 8.35.18 PM.png" descr="Screenshot 2022-06-28 at 8.35.18 PM.png"/>
          <p:cNvPicPr>
            <a:picLocks noChangeAspect="1"/>
          </p:cNvPicPr>
          <p:nvPr/>
        </p:nvPicPr>
        <p:blipFill>
          <a:blip r:embed="rId2">
            <a:extLst/>
          </a:blip>
          <a:stretch>
            <a:fillRect/>
          </a:stretch>
        </p:blipFill>
        <p:spPr>
          <a:xfrm>
            <a:off x="1949450" y="5505450"/>
            <a:ext cx="4457700" cy="3733800"/>
          </a:xfrm>
          <a:prstGeom prst="rect">
            <a:avLst/>
          </a:prstGeom>
          <a:ln w="12700">
            <a:miter lim="400000"/>
          </a:ln>
        </p:spPr>
      </p:pic>
      <p:pic>
        <p:nvPicPr>
          <p:cNvPr id="203" name="Screenshot 2022-06-28 at 8.35.26 PM.png" descr="Screenshot 2022-06-28 at 8.35.26 PM.png"/>
          <p:cNvPicPr>
            <a:picLocks noChangeAspect="1"/>
          </p:cNvPicPr>
          <p:nvPr/>
        </p:nvPicPr>
        <p:blipFill>
          <a:blip r:embed="rId3">
            <a:extLst/>
          </a:blip>
          <a:stretch>
            <a:fillRect/>
          </a:stretch>
        </p:blipFill>
        <p:spPr>
          <a:xfrm>
            <a:off x="5397500" y="5213350"/>
            <a:ext cx="6553200" cy="1054100"/>
          </a:xfrm>
          <a:prstGeom prst="rect">
            <a:avLst/>
          </a:prstGeom>
          <a:ln w="12700">
            <a:miter lim="400000"/>
          </a:ln>
        </p:spPr>
      </p:pic>
      <p:pic>
        <p:nvPicPr>
          <p:cNvPr id="204" name="Screenshot 2022-06-28 at 8.35.36 PM.png" descr="Screenshot 2022-06-28 at 8.35.36 PM.png"/>
          <p:cNvPicPr>
            <a:picLocks noChangeAspect="1"/>
          </p:cNvPicPr>
          <p:nvPr/>
        </p:nvPicPr>
        <p:blipFill>
          <a:blip r:embed="rId4">
            <a:extLst/>
          </a:blip>
          <a:stretch>
            <a:fillRect/>
          </a:stretch>
        </p:blipFill>
        <p:spPr>
          <a:xfrm>
            <a:off x="6826250" y="7397750"/>
            <a:ext cx="3187700" cy="45720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Cantor’s Slash"/>
          <p:cNvSpPr txBox="1"/>
          <p:nvPr>
            <p:ph type="title"/>
          </p:nvPr>
        </p:nvSpPr>
        <p:spPr>
          <a:prstGeom prst="rect">
            <a:avLst/>
          </a:prstGeom>
        </p:spPr>
        <p:txBody>
          <a:bodyPr/>
          <a:lstStyle/>
          <a:p>
            <a:pPr/>
            <a:r>
              <a:t>Cantor’s Slash</a:t>
            </a:r>
          </a:p>
        </p:txBody>
      </p:sp>
      <p:sp>
        <p:nvSpPr>
          <p:cNvPr id="207" name="This new number is evidently a real number between 0 and 1, and yet by its very method of construction it differs from any of the numbers in the original list. And therein lies the contradiction, since we have assumed that our list includes all the real numbers between 0 and 1.…"/>
          <p:cNvSpPr txBox="1"/>
          <p:nvPr>
            <p:ph type="body" idx="1"/>
          </p:nvPr>
        </p:nvSpPr>
        <p:spPr>
          <a:xfrm>
            <a:off x="952500" y="595"/>
            <a:ext cx="11099800" cy="9032578"/>
          </a:xfrm>
          <a:prstGeom prst="rect">
            <a:avLst/>
          </a:prstGeom>
        </p:spPr>
        <p:txBody>
          <a:bodyPr/>
          <a:lstStyle/>
          <a:p>
            <a:pPr/>
            <a:r>
              <a:t>This new number is evidently a real number between 0 and 1, and yet by </a:t>
            </a:r>
            <a:r>
              <a:rPr b="1"/>
              <a:t>its very method of construction </a:t>
            </a:r>
            <a:r>
              <a:t>it differs from any of the numbers in the original list. And therein lies the contradiction, since we have assumed that our list includes </a:t>
            </a:r>
            <a:r>
              <a:rPr i="1"/>
              <a:t>all </a:t>
            </a:r>
            <a:r>
              <a:t>the real numbers between 0 and 1. </a:t>
            </a:r>
          </a:p>
          <a:p>
            <a:pPr/>
            <a:r>
              <a:t>Therefore the list of real numbers between 0 and 1 is uncountable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Are there infinite sets of power &lt; N0  (aleph-nought)?…"/>
          <p:cNvSpPr txBox="1"/>
          <p:nvPr>
            <p:ph type="body" idx="1"/>
          </p:nvPr>
        </p:nvSpPr>
        <p:spPr>
          <a:xfrm>
            <a:off x="952500" y="876300"/>
            <a:ext cx="11099800" cy="8001000"/>
          </a:xfrm>
          <a:prstGeom prst="rect">
            <a:avLst/>
          </a:prstGeom>
        </p:spPr>
        <p:txBody>
          <a:bodyPr/>
          <a:lstStyle/>
          <a:p>
            <a:pPr marL="185203" indent="-185203" defTabSz="457200">
              <a:lnSpc>
                <a:spcPts val="5300"/>
              </a:lnSpc>
              <a:spcBef>
                <a:spcPts val="1200"/>
              </a:spcBef>
              <a:defRPr>
                <a:latin typeface="Helvetica"/>
                <a:ea typeface="Helvetica"/>
                <a:cs typeface="Helvetica"/>
                <a:sym typeface="Helvetica"/>
              </a:defRPr>
            </a:pPr>
          </a:p>
          <a:p>
            <a:pPr marL="0" indent="0" algn="ctr">
              <a:spcBef>
                <a:spcPts val="0"/>
              </a:spcBef>
              <a:buSzTx/>
              <a:buNone/>
              <a:defRPr sz="4500">
                <a:latin typeface="+mn-lt"/>
                <a:ea typeface="+mn-ea"/>
                <a:cs typeface="+mn-cs"/>
                <a:sym typeface="Helvetica Neue Medium"/>
              </a:defRPr>
            </a:pPr>
            <a:r>
              <a:t>Are there infinite sets of power &lt; N0 </a:t>
            </a:r>
            <a:br/>
            <a:r>
              <a:t>(aleph-nought)?</a:t>
            </a:r>
          </a:p>
          <a:p>
            <a:pPr marL="0" indent="0" algn="ctr">
              <a:spcBef>
                <a:spcPts val="0"/>
              </a:spcBef>
              <a:buSzTx/>
              <a:buNone/>
              <a:defRPr sz="4500">
                <a:latin typeface="+mn-lt"/>
                <a:ea typeface="+mn-ea"/>
                <a:cs typeface="+mn-cs"/>
                <a:sym typeface="Helvetica Neue Medium"/>
              </a:defRPr>
            </a:pPr>
          </a:p>
          <a:p>
            <a:pPr marL="0" indent="0" algn="ctr">
              <a:spcBef>
                <a:spcPts val="0"/>
              </a:spcBef>
              <a:buSzTx/>
              <a:buNone/>
              <a:defRPr sz="4500">
                <a:latin typeface="+mn-lt"/>
                <a:ea typeface="+mn-ea"/>
                <a:cs typeface="+mn-cs"/>
                <a:sym typeface="Helvetica Neue Medium"/>
              </a:defRPr>
            </a:pPr>
            <a:r>
              <a:t>None!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Are there infinite sets of power &gt; C?"/>
          <p:cNvSpPr txBox="1"/>
          <p:nvPr>
            <p:ph type="title"/>
          </p:nvPr>
        </p:nvSpPr>
        <p:spPr>
          <a:prstGeom prst="rect">
            <a:avLst/>
          </a:prstGeom>
        </p:spPr>
        <p:txBody>
          <a:bodyPr/>
          <a:lstStyle>
            <a:lvl1pPr defTabSz="484886">
              <a:defRPr sz="6640"/>
            </a:lvl1pPr>
          </a:lstStyle>
          <a:p>
            <a:pPr/>
            <a:r>
              <a:t>Are there infinite sets of power &gt; C?</a:t>
            </a:r>
          </a:p>
        </p:txBody>
      </p:sp>
      <p:sp>
        <p:nvSpPr>
          <p:cNvPr id="212" name="In other words is there something more numerous than the continuum, the set of all points of the number line?…"/>
          <p:cNvSpPr txBox="1"/>
          <p:nvPr>
            <p:ph type="body" idx="1"/>
          </p:nvPr>
        </p:nvSpPr>
        <p:spPr>
          <a:prstGeom prst="rect">
            <a:avLst/>
          </a:prstGeom>
        </p:spPr>
        <p:txBody>
          <a:bodyPr/>
          <a:lstStyle/>
          <a:p>
            <a:pPr marL="185203" indent="-185203" defTabSz="457200">
              <a:lnSpc>
                <a:spcPts val="5300"/>
              </a:lnSpc>
              <a:spcBef>
                <a:spcPts val="1200"/>
              </a:spcBef>
              <a:defRPr>
                <a:latin typeface="Helvetica"/>
                <a:ea typeface="Helvetica"/>
                <a:cs typeface="Helvetica"/>
                <a:sym typeface="Helvetica"/>
              </a:defRPr>
            </a:pPr>
            <a:r>
              <a:t> In other words is there something more numerous than the continuum, the set of all points of the number line? </a:t>
            </a:r>
            <a:endParaRPr sz="1200"/>
          </a:p>
          <a:p>
            <a:pPr marL="185203" indent="-185203" defTabSz="457200">
              <a:lnSpc>
                <a:spcPts val="5300"/>
              </a:lnSpc>
              <a:spcBef>
                <a:spcPts val="1200"/>
              </a:spcBef>
              <a:defRPr>
                <a:latin typeface="Helvetica"/>
                <a:ea typeface="Helvetica"/>
                <a:cs typeface="Helvetica"/>
                <a:sym typeface="Helvetica"/>
              </a:defRPr>
            </a:pPr>
            <a:r>
              <a:t>The </a:t>
            </a:r>
            <a:r>
              <a:rPr b="1" i="1"/>
              <a:t>set</a:t>
            </a:r>
            <a:r>
              <a:rPr i="1"/>
              <a:t> </a:t>
            </a:r>
            <a:r>
              <a:t>of all</a:t>
            </a:r>
            <a:r>
              <a:rPr i="1"/>
              <a:t> </a:t>
            </a:r>
            <a:r>
              <a:rPr b="1" i="1"/>
              <a:t>subsets</a:t>
            </a:r>
            <a:r>
              <a:rPr i="1"/>
              <a:t> </a:t>
            </a:r>
            <a:r>
              <a:t>of a given set always has more elements than the original set. </a:t>
            </a:r>
          </a:p>
          <a:p>
            <a:pPr marL="185203" indent="-185203" defTabSz="457200">
              <a:lnSpc>
                <a:spcPts val="5300"/>
              </a:lnSpc>
              <a:spcBef>
                <a:spcPts val="1200"/>
              </a:spcBef>
              <a:defRPr>
                <a:latin typeface="Helvetica"/>
                <a:ea typeface="Helvetica"/>
                <a:cs typeface="Helvetica"/>
                <a:sym typeface="Helvetica"/>
              </a:defRPr>
            </a:pPr>
            <a:r>
              <a:t>{ a, b} &lt; { {a}, {b}, {a, b} }</a:t>
            </a:r>
          </a:p>
          <a:p>
            <a:pPr marL="185203" indent="-185203" defTabSz="457200">
              <a:lnSpc>
                <a:spcPts val="5300"/>
              </a:lnSpc>
              <a:spcBef>
                <a:spcPts val="1200"/>
              </a:spcBef>
              <a:defRPr>
                <a:latin typeface="Helvetica"/>
                <a:ea typeface="Helvetica"/>
                <a:cs typeface="Helvetica"/>
                <a:sym typeface="Helvetica"/>
              </a:defRPr>
            </a:pPr>
            <a:r>
              <a:t>2NO the set of all subsets of NO is equal to C</a:t>
            </a:r>
          </a:p>
          <a:p>
            <a:pPr marL="185203" indent="-185203" defTabSz="457200">
              <a:lnSpc>
                <a:spcPts val="5300"/>
              </a:lnSpc>
              <a:spcBef>
                <a:spcPts val="1200"/>
              </a:spcBef>
              <a:defRPr>
                <a:latin typeface="Helvetica"/>
                <a:ea typeface="Helvetica"/>
                <a:cs typeface="Helvetica"/>
                <a:sym typeface="Helvetica"/>
              </a:defRPr>
            </a:pPr>
            <a:r>
              <a:t>Arithmetric of Transfinite Cardinals N0 + N0 = N0; N0 X N0 =N0, Nr0 = N0 for r &gt; 0, rN0 = N0 r != 0, 2N0 = C</a:t>
            </a:r>
          </a:p>
          <a:p>
            <a:pPr marL="185203" indent="-185203" defTabSz="457200">
              <a:lnSpc>
                <a:spcPts val="5300"/>
              </a:lnSpc>
              <a:spcBef>
                <a:spcPts val="1200"/>
              </a:spcBef>
              <a:defRPr>
                <a:latin typeface="Helvetica"/>
                <a:ea typeface="Helvetica"/>
                <a:cs typeface="Helvetica"/>
                <a:sym typeface="Helvetica"/>
              </a:defRPr>
            </a:pPr>
            <a:r>
              <a:t>N0 &lt; C = 2N0 &lt; 2.2N0 (transfinite cardinal numbers)</a:t>
            </a:r>
          </a:p>
          <a:p>
            <a:pPr marL="185203" indent="-185203" defTabSz="457200">
              <a:lnSpc>
                <a:spcPts val="5300"/>
              </a:lnSpc>
              <a:spcBef>
                <a:spcPts val="1200"/>
              </a:spcBef>
              <a:defRPr>
                <a:latin typeface="Helvetica"/>
                <a:ea typeface="Helvetica"/>
                <a:cs typeface="Helvetica"/>
                <a:sym typeface="Helvetica"/>
              </a:defRPr>
            </a:pPr>
            <a:endParaRPr sz="1200"/>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Counting (Arithmetric), Measuring (Geometric) &amp; Rational Numbers…"/>
          <p:cNvSpPr txBox="1"/>
          <p:nvPr>
            <p:ph type="body" idx="1"/>
          </p:nvPr>
        </p:nvSpPr>
        <p:spPr>
          <a:xfrm>
            <a:off x="952500" y="742652"/>
            <a:ext cx="11099800" cy="8134648"/>
          </a:xfrm>
          <a:prstGeom prst="rect">
            <a:avLst/>
          </a:prstGeom>
        </p:spPr>
        <p:txBody>
          <a:bodyPr/>
          <a:lstStyle/>
          <a:p>
            <a:pPr marL="440055" indent="-440055" defTabSz="578358">
              <a:spcBef>
                <a:spcPts val="4100"/>
              </a:spcBef>
              <a:defRPr sz="3168"/>
            </a:pPr>
            <a:r>
              <a:t>Counting (Arithmetric), Measuring (Geometric) &amp; Rational Numbers</a:t>
            </a:r>
          </a:p>
          <a:p>
            <a:pPr marL="440055" indent="-440055" defTabSz="578358">
              <a:spcBef>
                <a:spcPts val="4100"/>
              </a:spcBef>
              <a:defRPr sz="3168"/>
            </a:pPr>
            <a:r>
              <a:t>The Pythagorean school</a:t>
            </a:r>
          </a:p>
          <a:p>
            <a:pPr marL="440055" indent="-440055" defTabSz="578358">
              <a:spcBef>
                <a:spcPts val="4100"/>
              </a:spcBef>
              <a:defRPr sz="3168"/>
            </a:pPr>
            <a:r>
              <a:t>The technique of abstraction</a:t>
            </a:r>
          </a:p>
          <a:p>
            <a:pPr marL="440055" indent="-440055" defTabSz="578358">
              <a:spcBef>
                <a:spcPts val="4100"/>
              </a:spcBef>
              <a:defRPr sz="3168"/>
            </a:pPr>
            <a:r>
              <a:t>The technique of generalisation</a:t>
            </a:r>
          </a:p>
          <a:p>
            <a:pPr marL="440055" indent="-440055" defTabSz="578358">
              <a:spcBef>
                <a:spcPts val="4100"/>
              </a:spcBef>
              <a:defRPr sz="3168"/>
            </a:pPr>
            <a:r>
              <a:t>Mathematics first crises  (square root of 2)</a:t>
            </a:r>
          </a:p>
          <a:p>
            <a:pPr marL="440055" indent="-440055" defTabSz="578358">
              <a:spcBef>
                <a:spcPts val="4100"/>
              </a:spcBef>
              <a:defRPr sz="3168"/>
            </a:pPr>
            <a:r>
              <a:t>Geometry (over Arithmetic)</a:t>
            </a:r>
          </a:p>
          <a:p>
            <a:pPr marL="440055" indent="-440055" defTabSz="578358">
              <a:spcBef>
                <a:spcPts val="4100"/>
              </a:spcBef>
              <a:defRPr sz="3168"/>
            </a:pPr>
            <a:r>
              <a:t>Holes on the number line</a:t>
            </a:r>
          </a:p>
          <a:p>
            <a:pPr marL="440055" indent="-440055" defTabSz="578358">
              <a:spcBef>
                <a:spcPts val="4100"/>
              </a:spcBef>
              <a:defRPr sz="3168"/>
            </a:pPr>
            <a:r>
              <a:t>grapple with Infinity</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Infinite hierarchy of infinities"/>
          <p:cNvSpPr txBox="1"/>
          <p:nvPr>
            <p:ph type="title"/>
          </p:nvPr>
        </p:nvSpPr>
        <p:spPr>
          <a:prstGeom prst="rect">
            <a:avLst/>
          </a:prstGeom>
        </p:spPr>
        <p:txBody>
          <a:bodyPr/>
          <a:lstStyle>
            <a:lvl1pPr defTabSz="484886">
              <a:defRPr sz="6640"/>
            </a:lvl1pPr>
          </a:lstStyle>
          <a:p>
            <a:pPr/>
            <a:r>
              <a:t>Infinite hierarchy of infinities</a:t>
            </a:r>
          </a:p>
        </p:txBody>
      </p:sp>
      <p:sp>
        <p:nvSpPr>
          <p:cNvPr id="215" name="N0 &lt; C = 2N0 &lt; 2.2N0…"/>
          <p:cNvSpPr txBox="1"/>
          <p:nvPr>
            <p:ph type="body" idx="1"/>
          </p:nvPr>
        </p:nvSpPr>
        <p:spPr>
          <a:prstGeom prst="rect">
            <a:avLst/>
          </a:prstGeom>
        </p:spPr>
        <p:txBody>
          <a:bodyPr/>
          <a:lstStyle/>
          <a:p>
            <a:pPr marL="185203" indent="-185203" defTabSz="457200">
              <a:lnSpc>
                <a:spcPts val="5300"/>
              </a:lnSpc>
              <a:spcBef>
                <a:spcPts val="1200"/>
              </a:spcBef>
              <a:defRPr>
                <a:latin typeface="Helvetica"/>
                <a:ea typeface="Helvetica"/>
                <a:cs typeface="Helvetica"/>
                <a:sym typeface="Helvetica"/>
              </a:defRPr>
            </a:pPr>
            <a:r>
              <a:t>N0 &lt; C = 2N0 &lt; 2.2N0</a:t>
            </a:r>
          </a:p>
          <a:p>
            <a:pPr marL="185203" indent="-185203" defTabSz="457200">
              <a:lnSpc>
                <a:spcPts val="5300"/>
              </a:lnSpc>
              <a:spcBef>
                <a:spcPts val="1200"/>
              </a:spcBef>
              <a:defRPr>
                <a:latin typeface="Helvetica"/>
                <a:ea typeface="Helvetica"/>
                <a:cs typeface="Helvetica"/>
                <a:sym typeface="Helvetica"/>
              </a:defRPr>
            </a:pPr>
            <a:r>
              <a:t>Create bigger infinites by creating a set of all subsets of 2.2N0</a:t>
            </a:r>
          </a:p>
          <a:p>
            <a:pPr marL="185203" indent="-185203" defTabSz="457200">
              <a:lnSpc>
                <a:spcPts val="5300"/>
              </a:lnSpc>
              <a:spcBef>
                <a:spcPts val="1200"/>
              </a:spcBef>
              <a:defRPr>
                <a:latin typeface="Helvetica"/>
                <a:ea typeface="Helvetica"/>
                <a:cs typeface="Helvetica"/>
                <a:sym typeface="Helvetica"/>
              </a:defRPr>
            </a:pPr>
            <a:r>
              <a:t> From the new set we can create a set with still more elements, and so on </a:t>
            </a:r>
            <a:r>
              <a:rPr i="1"/>
              <a:t>ad infinitum! </a:t>
            </a:r>
            <a:endParaRPr i="1"/>
          </a:p>
          <a:p>
            <a:pPr marL="185203" indent="-185203" defTabSz="457200">
              <a:lnSpc>
                <a:spcPts val="5300"/>
              </a:lnSpc>
              <a:spcBef>
                <a:spcPts val="1200"/>
              </a:spcBef>
              <a:defRPr>
                <a:latin typeface="Helvetica"/>
                <a:ea typeface="Helvetica"/>
                <a:cs typeface="Helvetica"/>
                <a:sym typeface="Helvetica"/>
              </a:defRPr>
            </a:pPr>
            <a:r>
              <a:t>infinite hierarchy of infinite sets</a:t>
            </a:r>
            <a:r>
              <a:rPr sz="1200"/>
              <a:t> </a:t>
            </a:r>
            <a:endParaRPr sz="1200"/>
          </a:p>
          <a:p>
            <a:pPr marL="185203" indent="-185203" defTabSz="457200">
              <a:lnSpc>
                <a:spcPts val="5300"/>
              </a:lnSpc>
              <a:spcBef>
                <a:spcPts val="1200"/>
              </a:spcBef>
              <a:defRPr>
                <a:latin typeface="Helvetica"/>
                <a:ea typeface="Helvetica"/>
                <a:cs typeface="Helvetica"/>
                <a:sym typeface="Helvetica"/>
              </a:defRPr>
            </a:pPr>
            <a:endParaRPr sz="1200"/>
          </a:p>
          <a:p>
            <a:pPr marL="185203" indent="-185203" defTabSz="457200">
              <a:lnSpc>
                <a:spcPts val="5300"/>
              </a:lnSpc>
              <a:spcBef>
                <a:spcPts val="1200"/>
              </a:spcBef>
              <a:defRPr>
                <a:latin typeface="Helvetica"/>
                <a:ea typeface="Helvetica"/>
                <a:cs typeface="Helvetica"/>
                <a:sym typeface="Helvetica"/>
              </a:defRPr>
            </a:pPr>
            <a:endParaRPr sz="1200"/>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Is there a set of power between N0 and C?"/>
          <p:cNvSpPr txBox="1"/>
          <p:nvPr>
            <p:ph type="title"/>
          </p:nvPr>
        </p:nvSpPr>
        <p:spPr>
          <a:prstGeom prst="rect">
            <a:avLst/>
          </a:prstGeom>
        </p:spPr>
        <p:txBody>
          <a:bodyPr/>
          <a:lstStyle>
            <a:lvl1pPr defTabSz="484886">
              <a:defRPr sz="6640"/>
            </a:lvl1pPr>
          </a:lstStyle>
          <a:p>
            <a:pPr/>
            <a:r>
              <a:t>Is there a set of power between N0 and C?</a:t>
            </a:r>
          </a:p>
        </p:txBody>
      </p:sp>
      <p:sp>
        <p:nvSpPr>
          <p:cNvPr id="218" name="Cantor conjectured that the answer is NO…"/>
          <p:cNvSpPr txBox="1"/>
          <p:nvPr>
            <p:ph type="body" idx="1"/>
          </p:nvPr>
        </p:nvSpPr>
        <p:spPr>
          <a:prstGeom prst="rect">
            <a:avLst/>
          </a:prstGeom>
        </p:spPr>
        <p:txBody>
          <a:bodyPr/>
          <a:lstStyle/>
          <a:p>
            <a:pPr marL="162979" indent="-162979" defTabSz="402336">
              <a:lnSpc>
                <a:spcPts val="4600"/>
              </a:lnSpc>
              <a:spcBef>
                <a:spcPts val="1000"/>
              </a:spcBef>
              <a:defRPr sz="2816">
                <a:latin typeface="Helvetica"/>
                <a:ea typeface="Helvetica"/>
                <a:cs typeface="Helvetica"/>
                <a:sym typeface="Helvetica"/>
              </a:defRPr>
            </a:pPr>
            <a:r>
              <a:t> Cantor conjectured that the answer is</a:t>
            </a:r>
            <a:r>
              <a:rPr i="1"/>
              <a:t> NO</a:t>
            </a:r>
            <a:r>
              <a:rPr sz="1290"/>
              <a:t> </a:t>
            </a:r>
            <a:endParaRPr sz="1290"/>
          </a:p>
          <a:p>
            <a:pPr marL="162979" indent="-162979" defTabSz="402336">
              <a:lnSpc>
                <a:spcPts val="4600"/>
              </a:lnSpc>
              <a:spcBef>
                <a:spcPts val="1000"/>
              </a:spcBef>
              <a:defRPr sz="2816">
                <a:latin typeface="Helvetica"/>
                <a:ea typeface="Helvetica"/>
                <a:cs typeface="Helvetica"/>
                <a:sym typeface="Helvetica"/>
              </a:defRPr>
            </a:pPr>
            <a:r>
              <a:t>but he was unable to prove his conjecture. </a:t>
            </a:r>
          </a:p>
          <a:p>
            <a:pPr marL="162979" indent="-162979" defTabSz="402336">
              <a:lnSpc>
                <a:spcPts val="4600"/>
              </a:lnSpc>
              <a:spcBef>
                <a:spcPts val="1000"/>
              </a:spcBef>
              <a:defRPr sz="2816">
                <a:latin typeface="Helvetica"/>
                <a:ea typeface="Helvetica"/>
                <a:cs typeface="Helvetica"/>
                <a:sym typeface="Helvetica"/>
              </a:defRPr>
            </a:pPr>
            <a:r>
              <a:t>Cantor's conjecture came to</a:t>
            </a:r>
            <a:r>
              <a:rPr sz="938"/>
              <a:t> </a:t>
            </a:r>
            <a:r>
              <a:t>be known as the </a:t>
            </a:r>
            <a:r>
              <a:rPr i="1"/>
              <a:t>Continuum Hypothesis. </a:t>
            </a:r>
            <a:endParaRPr i="1"/>
          </a:p>
          <a:p>
            <a:pPr marL="162979" indent="-162979" defTabSz="402336">
              <a:lnSpc>
                <a:spcPts val="4600"/>
              </a:lnSpc>
              <a:spcBef>
                <a:spcPts val="1000"/>
              </a:spcBef>
              <a:defRPr sz="2816">
                <a:latin typeface="Helvetica"/>
                <a:ea typeface="Helvetica"/>
                <a:cs typeface="Helvetica"/>
                <a:sym typeface="Helvetica"/>
              </a:defRPr>
            </a:pPr>
            <a:endParaRPr i="1"/>
          </a:p>
          <a:p>
            <a:pPr marL="162979" indent="-162979" defTabSz="402336">
              <a:lnSpc>
                <a:spcPts val="4600"/>
              </a:lnSpc>
              <a:spcBef>
                <a:spcPts val="1000"/>
              </a:spcBef>
              <a:defRPr sz="2816">
                <a:latin typeface="Helvetica"/>
                <a:ea typeface="Helvetica"/>
                <a:cs typeface="Helvetica"/>
                <a:sym typeface="Helvetica"/>
              </a:defRPr>
            </a:pPr>
            <a:r>
              <a:t>Symbolically N1 = C</a:t>
            </a:r>
          </a:p>
          <a:p>
            <a:pPr marL="162979" indent="-162979" defTabSz="402336">
              <a:lnSpc>
                <a:spcPts val="4600"/>
              </a:lnSpc>
              <a:spcBef>
                <a:spcPts val="1000"/>
              </a:spcBef>
              <a:defRPr sz="2816">
                <a:latin typeface="Helvetica"/>
                <a:ea typeface="Helvetica"/>
                <a:cs typeface="Helvetica"/>
                <a:sym typeface="Helvetica"/>
              </a:defRPr>
            </a:pPr>
            <a:r>
              <a:t>of all the infinite sets larger than Aleph-0 ,the smallest (Aleph-1 or N1), is equal to the continuum (which is the large infinite set of real numbers)</a:t>
            </a:r>
            <a:endParaRPr sz="1056"/>
          </a:p>
          <a:p>
            <a:pPr marL="162979" indent="-162979" defTabSz="402336">
              <a:lnSpc>
                <a:spcPts val="4600"/>
              </a:lnSpc>
              <a:spcBef>
                <a:spcPts val="1000"/>
              </a:spcBef>
              <a:defRPr sz="2816">
                <a:latin typeface="Helvetica"/>
                <a:ea typeface="Helvetica"/>
                <a:cs typeface="Helvetica"/>
                <a:sym typeface="Helvetica"/>
              </a:defRPr>
            </a:pPr>
            <a:endParaRPr sz="1056"/>
          </a:p>
          <a:p>
            <a:pPr marL="162979" indent="-162979" defTabSz="402336">
              <a:lnSpc>
                <a:spcPts val="4600"/>
              </a:lnSpc>
              <a:spcBef>
                <a:spcPts val="1000"/>
              </a:spcBef>
              <a:defRPr sz="2816">
                <a:latin typeface="Helvetica"/>
                <a:ea typeface="Helvetica"/>
                <a:cs typeface="Helvetica"/>
                <a:sym typeface="Helvetica"/>
              </a:defRPr>
            </a:pPr>
            <a:endParaRPr sz="1056"/>
          </a:p>
          <a:p>
            <a:pPr marL="162979" indent="-162979" defTabSz="402336">
              <a:lnSpc>
                <a:spcPts val="4600"/>
              </a:lnSpc>
              <a:spcBef>
                <a:spcPts val="1000"/>
              </a:spcBef>
              <a:defRPr sz="2816">
                <a:latin typeface="Helvetica"/>
                <a:ea typeface="Helvetica"/>
                <a:cs typeface="Helvetica"/>
                <a:sym typeface="Helvetica"/>
              </a:defRPr>
            </a:pPr>
            <a:endParaRPr sz="1056"/>
          </a:p>
          <a:p>
            <a:pPr marL="162979" indent="-162979" defTabSz="402336">
              <a:lnSpc>
                <a:spcPts val="4600"/>
              </a:lnSpc>
              <a:spcBef>
                <a:spcPts val="1000"/>
              </a:spcBef>
              <a:defRPr sz="2816">
                <a:latin typeface="Helvetica"/>
                <a:ea typeface="Helvetica"/>
                <a:cs typeface="Helvetica"/>
                <a:sym typeface="Helvetica"/>
              </a:defRPr>
            </a:pPr>
            <a:endParaRPr sz="1056"/>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The Continuum Hypothesis"/>
          <p:cNvSpPr txBox="1"/>
          <p:nvPr>
            <p:ph type="title"/>
          </p:nvPr>
        </p:nvSpPr>
        <p:spPr>
          <a:prstGeom prst="rect">
            <a:avLst/>
          </a:prstGeom>
        </p:spPr>
        <p:txBody>
          <a:bodyPr/>
          <a:lstStyle>
            <a:lvl1pPr defTabSz="502412">
              <a:defRPr sz="6880"/>
            </a:lvl1pPr>
          </a:lstStyle>
          <a:p>
            <a:pPr/>
            <a:r>
              <a:t>The Continuum Hypothesis</a:t>
            </a:r>
          </a:p>
        </p:txBody>
      </p:sp>
      <p:sp>
        <p:nvSpPr>
          <p:cNvPr id="221" name="The challenge of proving or disproving the Continuum Hypothesis would loom over the mathematical community for the next 60 years until 1963.…"/>
          <p:cNvSpPr txBox="1"/>
          <p:nvPr>
            <p:ph type="body" idx="1"/>
          </p:nvPr>
        </p:nvSpPr>
        <p:spPr>
          <a:prstGeom prst="rect">
            <a:avLst/>
          </a:prstGeom>
        </p:spPr>
        <p:txBody>
          <a:bodyPr/>
          <a:lstStyle/>
          <a:p>
            <a:pPr marL="185203" indent="-185203" defTabSz="457200">
              <a:lnSpc>
                <a:spcPts val="5300"/>
              </a:lnSpc>
              <a:spcBef>
                <a:spcPts val="1200"/>
              </a:spcBef>
              <a:defRPr>
                <a:latin typeface="Helvetica"/>
                <a:ea typeface="Helvetica"/>
                <a:cs typeface="Helvetica"/>
                <a:sym typeface="Helvetica"/>
              </a:defRPr>
            </a:pPr>
            <a:r>
              <a:t> The challenge of proving or disproving the Continuum Hypothesis would loom over the mathematical community for the next 60</a:t>
            </a:r>
            <a:r>
              <a:rPr sz="1466"/>
              <a:t> </a:t>
            </a:r>
            <a:r>
              <a:t>years </a:t>
            </a:r>
            <a:r>
              <a:rPr b="1"/>
              <a:t>until 1963. </a:t>
            </a:r>
            <a:endParaRPr b="1" sz="1200"/>
          </a:p>
          <a:p>
            <a:pPr marL="185203" indent="-185203" defTabSz="457200">
              <a:lnSpc>
                <a:spcPts val="5300"/>
              </a:lnSpc>
              <a:spcBef>
                <a:spcPts val="1200"/>
              </a:spcBef>
              <a:defRPr>
                <a:latin typeface="Helvetica"/>
                <a:ea typeface="Helvetica"/>
                <a:cs typeface="Helvetica"/>
                <a:sym typeface="Helvetica"/>
              </a:defRPr>
            </a:pPr>
            <a:endParaRPr sz="1466"/>
          </a:p>
          <a:p>
            <a:pPr marL="185203" indent="-185203" defTabSz="457200">
              <a:lnSpc>
                <a:spcPts val="5300"/>
              </a:lnSpc>
              <a:spcBef>
                <a:spcPts val="1200"/>
              </a:spcBef>
              <a:defRPr>
                <a:latin typeface="Helvetica"/>
                <a:ea typeface="Helvetica"/>
                <a:cs typeface="Helvetica"/>
                <a:sym typeface="Helvetica"/>
              </a:defRPr>
            </a:pPr>
            <a:r>
              <a:t>showed that the Continuum Hypothesis is independent of the axioms of set theory </a:t>
            </a:r>
          </a:p>
          <a:p>
            <a:pPr marL="185203" indent="-185203" defTabSz="457200">
              <a:lnSpc>
                <a:spcPts val="5300"/>
              </a:lnSpc>
              <a:spcBef>
                <a:spcPts val="1200"/>
              </a:spcBef>
              <a:defRPr>
                <a:latin typeface="Helvetica"/>
                <a:ea typeface="Helvetica"/>
                <a:cs typeface="Helvetica"/>
                <a:sym typeface="Helvetica"/>
              </a:defRPr>
            </a:pPr>
            <a:r>
              <a:t>Meaning that depending on what assumptions one starts from the Hypothesis could </a:t>
            </a:r>
            <a:r>
              <a:rPr b="1" i="1"/>
              <a:t>be both true and false.</a:t>
            </a:r>
            <a:endParaRPr b="1" i="1" sz="1200"/>
          </a:p>
          <a:p>
            <a:pPr marL="185203" indent="-185203" defTabSz="457200">
              <a:lnSpc>
                <a:spcPts val="5300"/>
              </a:lnSpc>
              <a:spcBef>
                <a:spcPts val="1200"/>
              </a:spcBef>
              <a:defRPr>
                <a:latin typeface="Helvetica"/>
                <a:ea typeface="Helvetica"/>
                <a:cs typeface="Helvetica"/>
                <a:sym typeface="Helvetica"/>
              </a:defRPr>
            </a:pPr>
            <a:r>
              <a:rPr i="1"/>
              <a:t>. MORE ON THIS LATER </a:t>
            </a:r>
            <a:endParaRPr sz="1200"/>
          </a:p>
          <a:p>
            <a:pPr marL="185203" indent="-185203" defTabSz="457200">
              <a:lnSpc>
                <a:spcPts val="5300"/>
              </a:lnSpc>
              <a:spcBef>
                <a:spcPts val="1200"/>
              </a:spcBef>
              <a:defRPr>
                <a:latin typeface="Helvetica"/>
                <a:ea typeface="Helvetica"/>
                <a:cs typeface="Helvetica"/>
                <a:sym typeface="Helvetica"/>
              </a:defRPr>
            </a:pPr>
            <a:endParaRPr sz="1200"/>
          </a:p>
          <a:p>
            <a:pPr marL="185203" indent="-185203" defTabSz="457200">
              <a:lnSpc>
                <a:spcPts val="5300"/>
              </a:lnSpc>
              <a:spcBef>
                <a:spcPts val="1200"/>
              </a:spcBef>
              <a:defRPr>
                <a:latin typeface="Helvetica"/>
                <a:ea typeface="Helvetica"/>
                <a:cs typeface="Helvetica"/>
                <a:sym typeface="Helvetica"/>
              </a:defRPr>
            </a:pPr>
            <a:endParaRPr sz="1200"/>
          </a:p>
          <a:p>
            <a:pPr marL="185203" indent="-185203" defTabSz="457200">
              <a:lnSpc>
                <a:spcPts val="5300"/>
              </a:lnSpc>
              <a:spcBef>
                <a:spcPts val="1200"/>
              </a:spcBef>
              <a:defRPr>
                <a:latin typeface="Helvetica"/>
                <a:ea typeface="Helvetica"/>
                <a:cs typeface="Helvetica"/>
                <a:sym typeface="Helvetica"/>
              </a:defRPr>
            </a:pPr>
            <a:endParaRPr sz="1200"/>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Beyond Infinity…"/>
          <p:cNvSpPr txBox="1"/>
          <p:nvPr>
            <p:ph type="ctrTitle"/>
          </p:nvPr>
        </p:nvSpPr>
        <p:spPr>
          <a:prstGeom prst="rect">
            <a:avLst/>
          </a:prstGeom>
        </p:spPr>
        <p:txBody>
          <a:bodyPr/>
          <a:lstStyle/>
          <a:p>
            <a:pPr/>
            <a:r>
              <a:t>Beyond Infinity </a:t>
            </a:r>
          </a:p>
          <a:p>
            <a:pPr/>
            <a:r>
              <a:t>1900 - 1925</a:t>
            </a:r>
          </a:p>
        </p:txBody>
      </p:sp>
      <p:sp>
        <p:nvSpPr>
          <p:cNvPr id="224" name="The Foundations of Mathematics"/>
          <p:cNvSpPr txBox="1"/>
          <p:nvPr>
            <p:ph type="subTitle" sz="quarter" idx="1"/>
          </p:nvPr>
        </p:nvSpPr>
        <p:spPr>
          <a:prstGeom prst="rect">
            <a:avLst/>
          </a:prstGeom>
        </p:spPr>
        <p:txBody>
          <a:bodyPr/>
          <a:lstStyle>
            <a:lvl1pPr defTabSz="537463">
              <a:defRPr sz="3404"/>
            </a:lvl1pPr>
          </a:lstStyle>
          <a:p>
            <a:pPr/>
            <a:r>
              <a:t>The Foundations of Mathematics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Math in the 19th century"/>
          <p:cNvSpPr txBox="1"/>
          <p:nvPr>
            <p:ph type="title"/>
          </p:nvPr>
        </p:nvSpPr>
        <p:spPr>
          <a:prstGeom prst="rect">
            <a:avLst/>
          </a:prstGeom>
        </p:spPr>
        <p:txBody>
          <a:bodyPr/>
          <a:lstStyle>
            <a:lvl1pPr defTabSz="560831">
              <a:defRPr sz="7679"/>
            </a:lvl1pPr>
          </a:lstStyle>
          <a:p>
            <a:pPr/>
            <a:r>
              <a:t>Math in the 19th century</a:t>
            </a:r>
          </a:p>
        </p:txBody>
      </p:sp>
      <p:sp>
        <p:nvSpPr>
          <p:cNvPr id="227" name="Branches disconnected from each other…"/>
          <p:cNvSpPr txBox="1"/>
          <p:nvPr>
            <p:ph type="body" idx="1"/>
          </p:nvPr>
        </p:nvSpPr>
        <p:spPr>
          <a:prstGeom prst="rect">
            <a:avLst/>
          </a:prstGeom>
        </p:spPr>
        <p:txBody>
          <a:bodyPr/>
          <a:lstStyle/>
          <a:p>
            <a:pPr/>
            <a:r>
              <a:t>Branches disconnected from each other</a:t>
            </a:r>
          </a:p>
          <a:p>
            <a:pPr/>
            <a:r>
              <a:t>Algebra</a:t>
            </a:r>
          </a:p>
          <a:p>
            <a:pPr/>
            <a:r>
              <a:t>Set theory</a:t>
            </a:r>
          </a:p>
          <a:p>
            <a:pPr/>
            <a:r>
              <a:t>Topology</a:t>
            </a:r>
          </a:p>
          <a:p>
            <a:pPr/>
            <a:r>
              <a:t>Functional Analysis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Mathematicians in the 19th century"/>
          <p:cNvSpPr txBox="1"/>
          <p:nvPr>
            <p:ph type="title"/>
          </p:nvPr>
        </p:nvSpPr>
        <p:spPr>
          <a:prstGeom prst="rect">
            <a:avLst/>
          </a:prstGeom>
        </p:spPr>
        <p:txBody>
          <a:bodyPr/>
          <a:lstStyle>
            <a:lvl1pPr defTabSz="484886">
              <a:defRPr sz="6640"/>
            </a:lvl1pPr>
          </a:lstStyle>
          <a:p>
            <a:pPr/>
            <a:r>
              <a:t>Mathematicians in the 19th century</a:t>
            </a:r>
          </a:p>
        </p:txBody>
      </p:sp>
      <p:sp>
        <p:nvSpPr>
          <p:cNvPr id="230" name="Goal: unify the branches with a foundational theory…"/>
          <p:cNvSpPr txBox="1"/>
          <p:nvPr>
            <p:ph type="body" idx="1"/>
          </p:nvPr>
        </p:nvSpPr>
        <p:spPr>
          <a:prstGeom prst="rect">
            <a:avLst/>
          </a:prstGeom>
        </p:spPr>
        <p:txBody>
          <a:bodyPr/>
          <a:lstStyle/>
          <a:p>
            <a:pPr/>
            <a:r>
              <a:t>Goal: unify the branches with a foundational theory</a:t>
            </a:r>
          </a:p>
          <a:p>
            <a:pPr/>
            <a:r>
              <a:t>What is the foundation of all mathematical objects ( numbers, shapes) and the relationships between them</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ome philosophy-Plato"/>
          <p:cNvSpPr txBox="1"/>
          <p:nvPr>
            <p:ph type="title"/>
          </p:nvPr>
        </p:nvSpPr>
        <p:spPr>
          <a:prstGeom prst="rect">
            <a:avLst/>
          </a:prstGeom>
        </p:spPr>
        <p:txBody>
          <a:bodyPr/>
          <a:lstStyle/>
          <a:p>
            <a:pPr/>
            <a:r>
              <a:t>Some philosophy-Plato</a:t>
            </a:r>
          </a:p>
        </p:txBody>
      </p:sp>
      <p:sp>
        <p:nvSpPr>
          <p:cNvPr id="233" name="math objects { Numbers, shapes}  as objective truth,…"/>
          <p:cNvSpPr txBox="1"/>
          <p:nvPr>
            <p:ph type="body" idx="1"/>
          </p:nvPr>
        </p:nvSpPr>
        <p:spPr>
          <a:prstGeom prst="rect">
            <a:avLst/>
          </a:prstGeom>
        </p:spPr>
        <p:txBody>
          <a:bodyPr/>
          <a:lstStyle/>
          <a:p>
            <a:pPr/>
            <a:r>
              <a:t>math objects { Numbers, shapes}  as objective truth,</a:t>
            </a:r>
          </a:p>
          <a:p>
            <a:pPr/>
            <a:r>
              <a:t>Numbers, shapes exist independent of us and our world</a:t>
            </a:r>
          </a:p>
          <a:p>
            <a:pPr/>
            <a:r>
              <a:t>World of Forms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Response to Plato-Aristotle"/>
          <p:cNvSpPr txBox="1"/>
          <p:nvPr>
            <p:ph type="title"/>
          </p:nvPr>
        </p:nvSpPr>
        <p:spPr>
          <a:prstGeom prst="rect">
            <a:avLst/>
          </a:prstGeom>
        </p:spPr>
        <p:txBody>
          <a:bodyPr/>
          <a:lstStyle>
            <a:lvl1pPr defTabSz="496570">
              <a:defRPr sz="6800"/>
            </a:lvl1pPr>
          </a:lstStyle>
          <a:p>
            <a:pPr/>
            <a:r>
              <a:t>Response to Plato-Aristotle</a:t>
            </a:r>
          </a:p>
        </p:txBody>
      </p:sp>
      <p:sp>
        <p:nvSpPr>
          <p:cNvPr id="236" name="{Numbers, shapes} not object but properties of objects…"/>
          <p:cNvSpPr txBox="1"/>
          <p:nvPr>
            <p:ph type="body" idx="1"/>
          </p:nvPr>
        </p:nvSpPr>
        <p:spPr>
          <a:prstGeom prst="rect">
            <a:avLst/>
          </a:prstGeom>
        </p:spPr>
        <p:txBody>
          <a:bodyPr/>
          <a:lstStyle/>
          <a:p>
            <a:pPr/>
            <a:r>
              <a:t>{Numbers, shapes} not object but properties of objects </a:t>
            </a:r>
          </a:p>
          <a:p>
            <a:pPr/>
            <a:r>
              <a:t>Numbers, shapes exist NOT independent of us </a:t>
            </a:r>
          </a:p>
          <a:p>
            <a:pPr/>
            <a:r>
              <a:t>Belongs to our world</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Response to Plato-Kant"/>
          <p:cNvSpPr txBox="1"/>
          <p:nvPr>
            <p:ph type="title"/>
          </p:nvPr>
        </p:nvSpPr>
        <p:spPr>
          <a:prstGeom prst="rect">
            <a:avLst/>
          </a:prstGeom>
        </p:spPr>
        <p:txBody>
          <a:bodyPr/>
          <a:lstStyle>
            <a:lvl1pPr defTabSz="572516">
              <a:defRPr sz="7840"/>
            </a:lvl1pPr>
          </a:lstStyle>
          <a:p>
            <a:pPr/>
            <a:r>
              <a:t>Response to Plato-Kant</a:t>
            </a:r>
          </a:p>
        </p:txBody>
      </p:sp>
      <p:sp>
        <p:nvSpPr>
          <p:cNvPr id="239" name="Mathematical objects NOT objective truths…"/>
          <p:cNvSpPr txBox="1"/>
          <p:nvPr>
            <p:ph type="body" idx="1"/>
          </p:nvPr>
        </p:nvSpPr>
        <p:spPr>
          <a:prstGeom prst="rect">
            <a:avLst/>
          </a:prstGeom>
        </p:spPr>
        <p:txBody>
          <a:bodyPr/>
          <a:lstStyle/>
          <a:p>
            <a:pPr/>
            <a:r>
              <a:t>Mathematical objects NOT objective truths </a:t>
            </a:r>
          </a:p>
          <a:p>
            <a:pPr/>
            <a:r>
              <a:t>INTUITION: needed to understand basic math principles</a:t>
            </a:r>
          </a:p>
          <a:p>
            <a:pPr/>
            <a:r>
              <a:t>Math describes our world but we also brought it to our world from our experience </a:t>
            </a:r>
          </a:p>
          <a:p>
            <a:pPr/>
            <a:r>
              <a:t>So not independent of us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Response to Aristotle-Frege"/>
          <p:cNvSpPr txBox="1"/>
          <p:nvPr>
            <p:ph type="title"/>
          </p:nvPr>
        </p:nvSpPr>
        <p:spPr>
          <a:prstGeom prst="rect">
            <a:avLst/>
          </a:prstGeom>
        </p:spPr>
        <p:txBody>
          <a:bodyPr/>
          <a:lstStyle>
            <a:lvl1pPr defTabSz="484886">
              <a:defRPr sz="6640"/>
            </a:lvl1pPr>
          </a:lstStyle>
          <a:p>
            <a:pPr/>
            <a:r>
              <a:t>Response to Aristotle-Frege</a:t>
            </a:r>
          </a:p>
        </p:txBody>
      </p:sp>
      <p:sp>
        <p:nvSpPr>
          <p:cNvPr id="242" name="If numbers are properties of objects then only one number should belong to any object and should not be a matter of opinion…"/>
          <p:cNvSpPr txBox="1"/>
          <p:nvPr>
            <p:ph type="body" idx="1"/>
          </p:nvPr>
        </p:nvSpPr>
        <p:spPr>
          <a:prstGeom prst="rect">
            <a:avLst/>
          </a:prstGeom>
        </p:spPr>
        <p:txBody>
          <a:bodyPr/>
          <a:lstStyle/>
          <a:p>
            <a:pPr/>
            <a:r>
              <a:t>If numbers are properties of objects then only one number should belong to any object and should not be a matter of opinion</a:t>
            </a:r>
          </a:p>
          <a:p>
            <a:pPr/>
            <a:r>
              <a:t>1 pair of shoes or 2 shoes?</a:t>
            </a:r>
          </a:p>
          <a:p>
            <a:pPr/>
            <a:r>
              <a:t>Numbers depend on how we conceptualise an object </a:t>
            </a:r>
          </a:p>
          <a:p>
            <a:pPr/>
            <a:r>
              <a:t>Numbers are an extension of the properties/concepts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Rational Numbers…"/>
          <p:cNvSpPr txBox="1"/>
          <p:nvPr>
            <p:ph type="body" idx="1"/>
          </p:nvPr>
        </p:nvSpPr>
        <p:spPr>
          <a:prstGeom prst="rect">
            <a:avLst/>
          </a:prstGeom>
        </p:spPr>
        <p:txBody>
          <a:bodyPr/>
          <a:lstStyle/>
          <a:p>
            <a:pPr marL="351155" indent="-351155" algn="ctr" defTabSz="461518">
              <a:spcBef>
                <a:spcPts val="3300"/>
              </a:spcBef>
              <a:defRPr b="1" sz="2528"/>
            </a:pPr>
            <a:r>
              <a:t>Rational Numbers</a:t>
            </a:r>
          </a:p>
          <a:p>
            <a:pPr marL="351155" indent="-351155" defTabSz="461518">
              <a:spcBef>
                <a:spcPts val="3300"/>
              </a:spcBef>
              <a:defRPr sz="2528"/>
            </a:pPr>
            <a:r>
              <a:t>Confined to </a:t>
            </a:r>
            <a:r>
              <a:rPr b="1"/>
              <a:t>Practical</a:t>
            </a:r>
            <a:r>
              <a:t> purposes of </a:t>
            </a:r>
            <a:r>
              <a:rPr b="1" i="1"/>
              <a:t>counting</a:t>
            </a:r>
            <a:r>
              <a:t> and </a:t>
            </a:r>
            <a:r>
              <a:rPr b="1" i="1"/>
              <a:t>measuring</a:t>
            </a:r>
            <a:endParaRPr i="1"/>
          </a:p>
          <a:p>
            <a:pPr marL="351155" indent="-351155" defTabSz="461518">
              <a:spcBef>
                <a:spcPts val="3300"/>
              </a:spcBef>
              <a:defRPr b="1" sz="2528"/>
            </a:pPr>
            <a:r>
              <a:t>Natural (counting) numbers: 1, 2, 3, 4….</a:t>
            </a:r>
          </a:p>
          <a:p>
            <a:pPr marL="351155" indent="-351155" defTabSz="461518">
              <a:spcBef>
                <a:spcPts val="3300"/>
              </a:spcBef>
              <a:defRPr b="1" sz="2528"/>
            </a:pPr>
            <a:r>
              <a:rPr b="0" i="1"/>
              <a:t>Axiom</a:t>
            </a:r>
            <a:r>
              <a:t> of natural numbers: </a:t>
            </a:r>
            <a:r>
              <a:rPr b="0"/>
              <a:t>Every natural number n has a successor</a:t>
            </a:r>
            <a:r>
              <a:rPr b="0" sz="948"/>
              <a:t>, </a:t>
            </a:r>
            <a:r>
              <a:rPr b="0"/>
              <a:t>n </a:t>
            </a:r>
            <a:r>
              <a:rPr b="0" sz="1580">
                <a:latin typeface="Helvetica"/>
                <a:ea typeface="Helvetica"/>
                <a:cs typeface="Helvetica"/>
                <a:sym typeface="Helvetica"/>
              </a:rPr>
              <a:t>+ </a:t>
            </a:r>
            <a:r>
              <a:rPr b="0"/>
              <a:t>1. </a:t>
            </a:r>
            <a:endParaRPr b="0"/>
          </a:p>
          <a:p>
            <a:pPr marL="351155" indent="-351155" defTabSz="461518">
              <a:spcBef>
                <a:spcPts val="3300"/>
              </a:spcBef>
              <a:defRPr b="1" sz="2528"/>
            </a:pPr>
            <a:r>
              <a:rPr b="0"/>
              <a:t>Add the notion of direction, we get the set of </a:t>
            </a:r>
            <a:r>
              <a:t>integers</a:t>
            </a:r>
            <a:r>
              <a:rPr b="0" i="1"/>
              <a:t>, </a:t>
            </a:r>
            <a:r>
              <a:rPr b="0"/>
              <a:t>or </a:t>
            </a:r>
            <a:r>
              <a:t>whole numbers</a:t>
            </a:r>
            <a:r>
              <a:rPr b="0" i="1"/>
              <a:t> </a:t>
            </a:r>
            <a:endParaRPr b="0" sz="948"/>
          </a:p>
          <a:p>
            <a:pPr marL="351155" indent="-351155" defTabSz="461518">
              <a:spcBef>
                <a:spcPts val="3300"/>
              </a:spcBef>
              <a:defRPr b="1" sz="2528"/>
            </a:pPr>
            <a:endParaRPr b="0" sz="948"/>
          </a:p>
          <a:p>
            <a:pPr marL="351155" indent="-351155" defTabSz="461518">
              <a:spcBef>
                <a:spcPts val="3300"/>
              </a:spcBef>
              <a:defRPr b="1" sz="2528"/>
            </a:pPr>
          </a:p>
          <a:p>
            <a:pPr marL="351155" indent="-351155" defTabSz="461518">
              <a:spcBef>
                <a:spcPts val="3300"/>
              </a:spcBef>
              <a:defRPr b="1" sz="2528"/>
            </a:pPr>
            <a:r>
              <a:t>Rational numbers: a/b </a:t>
            </a:r>
            <a:r>
              <a:rPr b="0"/>
              <a:t>where</a:t>
            </a:r>
            <a:r>
              <a:t> a, b </a:t>
            </a:r>
            <a:r>
              <a:rPr b="0"/>
              <a:t>are</a:t>
            </a:r>
            <a:r>
              <a:t> integers</a:t>
            </a:r>
          </a:p>
          <a:p>
            <a:pPr marL="351155" indent="-351155" defTabSz="461518">
              <a:spcBef>
                <a:spcPts val="3300"/>
              </a:spcBef>
              <a:defRPr b="1" sz="2528"/>
            </a:pPr>
            <a:r>
              <a:t>(Rational numbers &gt; integers &gt; natural numbers)</a:t>
            </a:r>
            <a:r>
              <a:rPr i="1"/>
              <a:t> </a:t>
            </a:r>
          </a:p>
        </p:txBody>
      </p:sp>
      <p:pic>
        <p:nvPicPr>
          <p:cNvPr id="128" name="Screenshot 2022-06-30 at 11.49.13 AM.png" descr="Screenshot 2022-06-30 at 11.49.13 AM.png"/>
          <p:cNvPicPr>
            <a:picLocks noChangeAspect="1"/>
          </p:cNvPicPr>
          <p:nvPr/>
        </p:nvPicPr>
        <p:blipFill>
          <a:blip r:embed="rId2">
            <a:extLst/>
          </a:blip>
          <a:stretch>
            <a:fillRect/>
          </a:stretch>
        </p:blipFill>
        <p:spPr>
          <a:xfrm>
            <a:off x="2245121" y="5355878"/>
            <a:ext cx="7736236" cy="1569144"/>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Response to Kant-Frege"/>
          <p:cNvSpPr txBox="1"/>
          <p:nvPr>
            <p:ph type="title"/>
          </p:nvPr>
        </p:nvSpPr>
        <p:spPr>
          <a:prstGeom prst="rect">
            <a:avLst/>
          </a:prstGeom>
        </p:spPr>
        <p:txBody>
          <a:bodyPr/>
          <a:lstStyle>
            <a:lvl1pPr defTabSz="554990">
              <a:defRPr sz="7600"/>
            </a:lvl1pPr>
          </a:lstStyle>
          <a:p>
            <a:pPr/>
            <a:r>
              <a:t>Response to Kant-Frege</a:t>
            </a:r>
          </a:p>
        </p:txBody>
      </p:sp>
      <p:sp>
        <p:nvSpPr>
          <p:cNvPr id="245" name="Understanding of math not dependent on intuition and experience…"/>
          <p:cNvSpPr txBox="1"/>
          <p:nvPr>
            <p:ph type="body" idx="1"/>
          </p:nvPr>
        </p:nvSpPr>
        <p:spPr>
          <a:prstGeom prst="rect">
            <a:avLst/>
          </a:prstGeom>
        </p:spPr>
        <p:txBody>
          <a:bodyPr/>
          <a:lstStyle/>
          <a:p>
            <a:pPr/>
            <a:r>
              <a:t>Understanding of math not dependent on intuition and experience </a:t>
            </a:r>
          </a:p>
          <a:p>
            <a:pPr/>
            <a:r>
              <a:t>Logic is all that’ required</a:t>
            </a:r>
          </a:p>
          <a:p>
            <a:pPr/>
            <a:r>
              <a:t>Logic of deduction and inference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Frege’s Project"/>
          <p:cNvSpPr txBox="1"/>
          <p:nvPr>
            <p:ph type="title"/>
          </p:nvPr>
        </p:nvSpPr>
        <p:spPr>
          <a:prstGeom prst="rect">
            <a:avLst/>
          </a:prstGeom>
        </p:spPr>
        <p:txBody>
          <a:bodyPr/>
          <a:lstStyle/>
          <a:p>
            <a:pPr/>
            <a:r>
              <a:t>Frege’s Project</a:t>
            </a:r>
          </a:p>
        </p:txBody>
      </p:sp>
      <p:sp>
        <p:nvSpPr>
          <p:cNvPr id="248" name="Logicism: to show that Logic is the foundation of mathematics…"/>
          <p:cNvSpPr txBox="1"/>
          <p:nvPr>
            <p:ph type="body" idx="1"/>
          </p:nvPr>
        </p:nvSpPr>
        <p:spPr>
          <a:prstGeom prst="rect">
            <a:avLst/>
          </a:prstGeom>
        </p:spPr>
        <p:txBody>
          <a:bodyPr/>
          <a:lstStyle/>
          <a:p>
            <a:pPr/>
            <a:r>
              <a:t>Logicism: to show that Logic is the foundation of mathematics </a:t>
            </a:r>
          </a:p>
          <a:p>
            <a:pPr/>
            <a:r>
              <a:t>Deduction and inference from an accepted set of axioms </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Frege’s Project"/>
          <p:cNvSpPr txBox="1"/>
          <p:nvPr>
            <p:ph type="title"/>
          </p:nvPr>
        </p:nvSpPr>
        <p:spPr>
          <a:prstGeom prst="rect">
            <a:avLst/>
          </a:prstGeom>
        </p:spPr>
        <p:txBody>
          <a:bodyPr/>
          <a:lstStyle/>
          <a:p>
            <a:pPr/>
            <a:r>
              <a:t>Frege’s Project</a:t>
            </a:r>
          </a:p>
        </p:txBody>
      </p:sp>
      <p:sp>
        <p:nvSpPr>
          <p:cNvPr id="251" name="Defined: Numbers as extensions of concepts/properties…"/>
          <p:cNvSpPr txBox="1"/>
          <p:nvPr>
            <p:ph type="body" idx="1"/>
          </p:nvPr>
        </p:nvSpPr>
        <p:spPr>
          <a:prstGeom prst="rect">
            <a:avLst/>
          </a:prstGeom>
        </p:spPr>
        <p:txBody>
          <a:bodyPr/>
          <a:lstStyle/>
          <a:p>
            <a:pPr/>
            <a:r>
              <a:t>Defined: Numbers as extensions of concepts/properties </a:t>
            </a:r>
          </a:p>
          <a:p>
            <a:pPr/>
            <a:r>
              <a:t>For every concept/property one can think of there’s a corresponding </a:t>
            </a:r>
            <a:r>
              <a:rPr b="1"/>
              <a:t>SET </a:t>
            </a:r>
            <a:r>
              <a:t>of objects (or extension) that share that property</a:t>
            </a:r>
          </a:p>
          <a:p>
            <a:pPr/>
            <a:r>
              <a:t> Eg concept: duality, extension: { 2, …}</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Frege’s Project"/>
          <p:cNvSpPr txBox="1"/>
          <p:nvPr>
            <p:ph type="title"/>
          </p:nvPr>
        </p:nvSpPr>
        <p:spPr>
          <a:prstGeom prst="rect">
            <a:avLst/>
          </a:prstGeom>
        </p:spPr>
        <p:txBody>
          <a:bodyPr/>
          <a:lstStyle/>
          <a:p>
            <a:pPr/>
            <a:r>
              <a:t>Frege’s Project</a:t>
            </a:r>
          </a:p>
        </p:txBody>
      </p:sp>
      <p:sp>
        <p:nvSpPr>
          <p:cNvPr id="254" name="ambitious project to rewrite all the truths…"/>
          <p:cNvSpPr txBox="1"/>
          <p:nvPr>
            <p:ph type="body" idx="1"/>
          </p:nvPr>
        </p:nvSpPr>
        <p:spPr>
          <a:prstGeom prst="rect">
            <a:avLst/>
          </a:prstGeom>
        </p:spPr>
        <p:txBody>
          <a:bodyPr/>
          <a:lstStyle/>
          <a:p>
            <a:pPr marL="435609" indent="-435609" defTabSz="572516">
              <a:spcBef>
                <a:spcPts val="4100"/>
              </a:spcBef>
              <a:defRPr sz="3136"/>
            </a:pPr>
            <a:r>
              <a:t>ambitious project to rewrite all the truths</a:t>
            </a:r>
            <a:endParaRPr sz="1176">
              <a:latin typeface="Times"/>
              <a:ea typeface="Times"/>
              <a:cs typeface="Times"/>
              <a:sym typeface="Times"/>
            </a:endParaRPr>
          </a:p>
          <a:p>
            <a:pPr marL="0" indent="0" defTabSz="448055">
              <a:lnSpc>
                <a:spcPts val="6000"/>
              </a:lnSpc>
              <a:spcBef>
                <a:spcPts val="0"/>
              </a:spcBef>
              <a:buSzTx/>
              <a:buNone/>
              <a:defRPr sz="1952">
                <a:latin typeface="Helvetica"/>
                <a:ea typeface="Helvetica"/>
                <a:cs typeface="Helvetica"/>
                <a:sym typeface="Helvetica"/>
              </a:defRPr>
            </a:pPr>
            <a:r>
              <a:rPr sz="3136"/>
              <a:t>of mathematics in the language of sets</a:t>
            </a:r>
            <a:r>
              <a:t> </a:t>
            </a:r>
          </a:p>
          <a:p>
            <a:pPr marL="435609" indent="-435609" defTabSz="572516">
              <a:spcBef>
                <a:spcPts val="4100"/>
              </a:spcBef>
              <a:defRPr sz="3136"/>
            </a:pPr>
            <a:r>
              <a:t>show that all of</a:t>
            </a:r>
            <a:endParaRPr sz="1176">
              <a:latin typeface="Times"/>
              <a:ea typeface="Times"/>
              <a:cs typeface="Times"/>
              <a:sym typeface="Times"/>
            </a:endParaRPr>
          </a:p>
          <a:p>
            <a:pPr marL="0" indent="0" defTabSz="448055">
              <a:lnSpc>
                <a:spcPts val="6000"/>
              </a:lnSpc>
              <a:spcBef>
                <a:spcPts val="0"/>
              </a:spcBef>
              <a:buSzTx/>
              <a:buNone/>
              <a:defRPr sz="3136">
                <a:latin typeface="Helvetica"/>
                <a:ea typeface="Helvetica"/>
                <a:cs typeface="Helvetica"/>
                <a:sym typeface="Helvetica"/>
              </a:defRPr>
            </a:pPr>
            <a:r>
              <a:t>mathematics could be deduced all mathematics from some axioms (rules) concerning sets</a:t>
            </a:r>
          </a:p>
          <a:p>
            <a:pPr marL="435609" indent="-435609" defTabSz="572516">
              <a:spcBef>
                <a:spcPts val="4100"/>
              </a:spcBef>
              <a:defRPr sz="3136"/>
            </a:pPr>
            <a:r>
              <a:t>generally believed that any property of objects could define</a:t>
            </a:r>
            <a:endParaRPr sz="1176">
              <a:latin typeface="Times"/>
              <a:ea typeface="Times"/>
              <a:cs typeface="Times"/>
              <a:sym typeface="Times"/>
            </a:endParaRPr>
          </a:p>
          <a:p>
            <a:pPr marL="0" indent="0" defTabSz="448055">
              <a:lnSpc>
                <a:spcPts val="6000"/>
              </a:lnSpc>
              <a:spcBef>
                <a:spcPts val="0"/>
              </a:spcBef>
              <a:buSzTx/>
              <a:buNone/>
              <a:defRPr sz="3136">
                <a:latin typeface="Helvetica"/>
                <a:ea typeface="Helvetica"/>
                <a:cs typeface="Helvetica"/>
                <a:sym typeface="Helvetica"/>
              </a:defRPr>
            </a:pPr>
            <a:r>
              <a:t>a set</a:t>
            </a:r>
          </a:p>
          <a:p>
            <a:pPr marL="435609" indent="-435609" defTabSz="572516">
              <a:spcBef>
                <a:spcPts val="4100"/>
              </a:spcBef>
              <a:defRPr sz="3136"/>
            </a:pPr>
            <a:r>
              <a:t>the property “x is a natural number between four and seven”, { 4, 5,6,7 }, { x | x natural number btwn 4 and 7}  </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Frege’s Project"/>
          <p:cNvSpPr txBox="1"/>
          <p:nvPr>
            <p:ph type="title"/>
          </p:nvPr>
        </p:nvSpPr>
        <p:spPr>
          <a:prstGeom prst="rect">
            <a:avLst/>
          </a:prstGeom>
        </p:spPr>
        <p:txBody>
          <a:bodyPr/>
          <a:lstStyle/>
          <a:p>
            <a:pPr/>
            <a:r>
              <a:t>Frege’s Project</a:t>
            </a:r>
          </a:p>
        </p:txBody>
      </p:sp>
      <p:sp>
        <p:nvSpPr>
          <p:cNvPr id="257" name="For any property P :- { x | x has property P }…"/>
          <p:cNvSpPr txBox="1"/>
          <p:nvPr>
            <p:ph type="body" idx="1"/>
          </p:nvPr>
        </p:nvSpPr>
        <p:spPr>
          <a:prstGeom prst="rect">
            <a:avLst/>
          </a:prstGeom>
        </p:spPr>
        <p:txBody>
          <a:bodyPr/>
          <a:lstStyle/>
          <a:p>
            <a:pPr/>
            <a:r>
              <a:t>For any property P :- { x | x has property P } </a:t>
            </a:r>
          </a:p>
          <a:p>
            <a:pPr marL="0" indent="0" defTabSz="457200">
              <a:lnSpc>
                <a:spcPts val="4600"/>
              </a:lnSpc>
              <a:spcBef>
                <a:spcPts val="0"/>
              </a:spcBef>
              <a:buSzTx/>
              <a:buNone/>
              <a:defRPr sz="1992">
                <a:latin typeface="Helvetica"/>
                <a:ea typeface="Helvetica"/>
                <a:cs typeface="Helvetica"/>
                <a:sym typeface="Helvetica"/>
              </a:defRPr>
            </a:pPr>
          </a:p>
          <a:p>
            <a:pPr>
              <a:defRPr b="1"/>
            </a:pPr>
            <a:r>
              <a:t>Comprehension Principle: </a:t>
            </a:r>
            <a:r>
              <a:rPr b="0"/>
              <a:t>given any property there exists a set containing all objects of that property</a:t>
            </a:r>
            <a:endParaRPr b="0"/>
          </a:p>
          <a:p>
            <a:pPr>
              <a:defRPr b="1"/>
            </a:pPr>
            <a:r>
              <a:rPr b="0"/>
              <a:t>Frege’s Axiom::</a:t>
            </a:r>
            <a:r>
              <a:t>General Comprehension Principle :: </a:t>
            </a:r>
            <a:r>
              <a:rPr b="0"/>
              <a:t>there are as many properties as there are extensions</a:t>
            </a:r>
            <a:endParaRPr b="0"/>
          </a:p>
          <a:p>
            <a:pPr>
              <a:defRPr b="1"/>
            </a:pPr>
            <a:r>
              <a:rPr b="0"/>
              <a:t>Number of properties/concepts = number of extensions</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Response to Frege-Russel"/>
          <p:cNvSpPr txBox="1"/>
          <p:nvPr>
            <p:ph type="title"/>
          </p:nvPr>
        </p:nvSpPr>
        <p:spPr>
          <a:prstGeom prst="rect">
            <a:avLst/>
          </a:prstGeom>
        </p:spPr>
        <p:txBody>
          <a:bodyPr/>
          <a:lstStyle>
            <a:lvl1pPr defTabSz="514095">
              <a:defRPr sz="7040"/>
            </a:lvl1pPr>
          </a:lstStyle>
          <a:p>
            <a:pPr/>
            <a:r>
              <a:t>Response to Frege-Russel</a:t>
            </a:r>
          </a:p>
        </p:txBody>
      </p:sp>
      <p:sp>
        <p:nvSpPr>
          <p:cNvPr id="260" name="Comprehension Principle: given any property there exists a set containing all objects of that property - Leads to a Paradox…"/>
          <p:cNvSpPr txBox="1"/>
          <p:nvPr>
            <p:ph type="body" idx="1"/>
          </p:nvPr>
        </p:nvSpPr>
        <p:spPr>
          <a:prstGeom prst="rect">
            <a:avLst/>
          </a:prstGeom>
        </p:spPr>
        <p:txBody>
          <a:bodyPr/>
          <a:lstStyle/>
          <a:p>
            <a:pPr/>
          </a:p>
          <a:p>
            <a:pPr>
              <a:defRPr b="1"/>
            </a:pPr>
            <a:r>
              <a:t>Comprehension Principle: </a:t>
            </a:r>
            <a:r>
              <a:rPr b="0"/>
              <a:t>given any property there exists a set containing all objects of that property - Leads to a </a:t>
            </a:r>
            <a:r>
              <a:t>Paradox</a:t>
            </a:r>
            <a:endParaRPr b="0"/>
          </a:p>
          <a:p>
            <a:pPr>
              <a:defRPr b="1"/>
            </a:pPr>
            <a:r>
              <a:rPr b="0"/>
              <a:t>Broke Frege’s Axiom::</a:t>
            </a:r>
            <a:r>
              <a:t>General Comprehension Principle :: </a:t>
            </a:r>
            <a:r>
              <a:rPr b="0"/>
              <a:t>there are as many properties as there extensions</a:t>
            </a:r>
            <a:endParaRPr b="0"/>
          </a:p>
          <a:p>
            <a:pPr/>
            <a:r>
              <a:t>Found a property/concept where finding the corresponding extension/set leads to contradiction</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Russel’s Paradox"/>
          <p:cNvSpPr txBox="1"/>
          <p:nvPr>
            <p:ph type="title"/>
          </p:nvPr>
        </p:nvSpPr>
        <p:spPr>
          <a:prstGeom prst="rect">
            <a:avLst/>
          </a:prstGeom>
        </p:spPr>
        <p:txBody>
          <a:bodyPr/>
          <a:lstStyle/>
          <a:p>
            <a:pPr/>
            <a:r>
              <a:t>Russel’s Paradox</a:t>
            </a:r>
          </a:p>
        </p:txBody>
      </p:sp>
      <p:sp>
        <p:nvSpPr>
          <p:cNvPr id="263" name="Reminder: sets are a collection of objects { 1,2, 3}…"/>
          <p:cNvSpPr txBox="1"/>
          <p:nvPr>
            <p:ph type="body" idx="1"/>
          </p:nvPr>
        </p:nvSpPr>
        <p:spPr>
          <a:prstGeom prst="rect">
            <a:avLst/>
          </a:prstGeom>
        </p:spPr>
        <p:txBody>
          <a:bodyPr/>
          <a:lstStyle/>
          <a:p>
            <a:pPr marL="413384" indent="-413384" defTabSz="543305">
              <a:spcBef>
                <a:spcPts val="3900"/>
              </a:spcBef>
              <a:defRPr sz="2976"/>
            </a:pPr>
            <a:r>
              <a:t>Reminder: sets are a collection of objects { 1,2, 3}</a:t>
            </a:r>
          </a:p>
          <a:p>
            <a:pPr marL="413384" indent="-413384" defTabSz="543305">
              <a:spcBef>
                <a:spcPts val="3900"/>
              </a:spcBef>
              <a:defRPr sz="2976"/>
            </a:pPr>
            <a:r>
              <a:t>It’s possible for a set to contain other sets { 1, 2, {3,4}}</a:t>
            </a:r>
          </a:p>
          <a:p>
            <a:pPr marL="413384" indent="-413384" defTabSz="543305">
              <a:spcBef>
                <a:spcPts val="3900"/>
              </a:spcBef>
              <a:defRPr sz="2976"/>
            </a:pPr>
            <a:r>
              <a:t>It’s possible to construct the set that satisfies the property/concept </a:t>
            </a:r>
            <a:r>
              <a:rPr b="1" i="1"/>
              <a:t>F</a:t>
            </a:r>
            <a:r>
              <a:t> </a:t>
            </a:r>
            <a:r>
              <a:rPr i="1"/>
              <a:t>a set  that is a member of itself  …</a:t>
            </a:r>
            <a:r>
              <a:t>thus fulfilling Frege’s axiom </a:t>
            </a:r>
          </a:p>
          <a:p>
            <a:pPr marL="413384" indent="-413384" defTabSz="543305">
              <a:spcBef>
                <a:spcPts val="3900"/>
              </a:spcBef>
              <a:defRPr b="1" sz="2976"/>
            </a:pPr>
            <a:r>
              <a:t>{ x| x is a set and x has at least one element } = B</a:t>
            </a:r>
          </a:p>
          <a:p>
            <a:pPr marL="413384" indent="-413384" defTabSz="543305">
              <a:spcBef>
                <a:spcPts val="3900"/>
              </a:spcBef>
              <a:defRPr sz="2976"/>
            </a:pPr>
            <a:r>
              <a:rPr b="1"/>
              <a:t>B</a:t>
            </a:r>
            <a:r>
              <a:t> = { {1}, {2} {1,2} …………., </a:t>
            </a:r>
            <a:r>
              <a:rPr b="1"/>
              <a:t>B</a:t>
            </a:r>
            <a:r>
              <a:t>}  </a:t>
            </a:r>
          </a:p>
          <a:p>
            <a:pPr marL="413384" indent="-413384" defTabSz="543305">
              <a:spcBef>
                <a:spcPts val="3900"/>
              </a:spcBef>
              <a:defRPr b="1" i="1" sz="2976"/>
            </a:pPr>
            <a:r>
              <a:t>F = </a:t>
            </a:r>
            <a:r>
              <a:rPr i="0"/>
              <a:t>{ B, …..} </a:t>
            </a:r>
            <a:r>
              <a:rPr b="0" i="0"/>
              <a:t>satisfying Frege’s axiom</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Russel’s Paradox"/>
          <p:cNvSpPr txBox="1"/>
          <p:nvPr>
            <p:ph type="title"/>
          </p:nvPr>
        </p:nvSpPr>
        <p:spPr>
          <a:prstGeom prst="rect">
            <a:avLst/>
          </a:prstGeom>
        </p:spPr>
        <p:txBody>
          <a:bodyPr/>
          <a:lstStyle/>
          <a:p>
            <a:pPr/>
            <a:r>
              <a:t>Russel’s Paradox</a:t>
            </a:r>
          </a:p>
        </p:txBody>
      </p:sp>
      <p:sp>
        <p:nvSpPr>
          <p:cNvPr id="266" name="Consider the opposite property/concept R…"/>
          <p:cNvSpPr txBox="1"/>
          <p:nvPr>
            <p:ph type="body" idx="1"/>
          </p:nvPr>
        </p:nvSpPr>
        <p:spPr>
          <a:prstGeom prst="rect">
            <a:avLst/>
          </a:prstGeom>
        </p:spPr>
        <p:txBody>
          <a:bodyPr/>
          <a:lstStyle/>
          <a:p>
            <a:pPr/>
            <a:r>
              <a:t>Consider the opposite property/concept </a:t>
            </a:r>
            <a:r>
              <a:rPr b="1" i="1"/>
              <a:t>R</a:t>
            </a:r>
            <a:endParaRPr b="1" i="1"/>
          </a:p>
          <a:p>
            <a:pPr/>
            <a:r>
              <a:rPr b="1" i="1"/>
              <a:t>R  </a:t>
            </a:r>
            <a:r>
              <a:t>is the property </a:t>
            </a:r>
            <a:r>
              <a:rPr i="1"/>
              <a:t>a set that is not a member of itself</a:t>
            </a:r>
            <a:endParaRPr i="1"/>
          </a:p>
          <a:p>
            <a:pPr/>
            <a:r>
              <a:rPr i="1"/>
              <a:t>It  </a:t>
            </a:r>
            <a:r>
              <a:t>the corresponding extension/set of this property is { r1, r2, …} </a:t>
            </a:r>
          </a:p>
          <a:p>
            <a:pPr/>
            <a:r>
              <a:t>{ r1, r2..} is the set of all sets that are not members of themselves  </a:t>
            </a:r>
          </a:p>
          <a:p>
            <a:pPr>
              <a:defRPr b="1"/>
            </a:pPr>
            <a:r>
              <a:t>Question: does { r1, r2…} contain itself?                    { r1, r2…, {r1, r2…} } ?</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Russel’s Paradox"/>
          <p:cNvSpPr txBox="1"/>
          <p:nvPr>
            <p:ph type="title"/>
          </p:nvPr>
        </p:nvSpPr>
        <p:spPr>
          <a:prstGeom prst="rect">
            <a:avLst/>
          </a:prstGeom>
        </p:spPr>
        <p:txBody>
          <a:bodyPr/>
          <a:lstStyle/>
          <a:p>
            <a:pPr/>
            <a:r>
              <a:t>Russel’s Paradox</a:t>
            </a:r>
          </a:p>
        </p:txBody>
      </p:sp>
      <p:sp>
        <p:nvSpPr>
          <p:cNvPr id="269" name="Question: does { r1, r2…} contain itself?                        { r1, r2…, {r1, r2…} } ?…"/>
          <p:cNvSpPr txBox="1"/>
          <p:nvPr>
            <p:ph type="body" idx="1"/>
          </p:nvPr>
        </p:nvSpPr>
        <p:spPr>
          <a:xfrm>
            <a:off x="952500" y="2208460"/>
            <a:ext cx="11099800" cy="6668840"/>
          </a:xfrm>
          <a:prstGeom prst="rect">
            <a:avLst/>
          </a:prstGeom>
        </p:spPr>
        <p:txBody>
          <a:bodyPr/>
          <a:lstStyle/>
          <a:p>
            <a:pPr/>
            <a:r>
              <a:t> </a:t>
            </a:r>
            <a:r>
              <a:rPr b="1"/>
              <a:t>Question: does { r1, r2…} contain itself?                        { r1, r2…, {r1, r2…} } ?</a:t>
            </a:r>
            <a:endParaRPr b="1"/>
          </a:p>
          <a:p>
            <a:pPr/>
            <a:r>
              <a:rPr b="1"/>
              <a:t>If YES, it means {r1, r2…} contains itself                      {r1, r2, …,{r1, r2…}}, a set that contains a set that contains itself</a:t>
            </a:r>
            <a:endParaRPr b="1"/>
          </a:p>
          <a:p>
            <a:pPr/>
            <a:r>
              <a:rPr b="1"/>
              <a:t>but its supposed to be the extension of the concept </a:t>
            </a:r>
            <a:r>
              <a:rPr b="1" i="1"/>
              <a:t>R , a set that does contain itself, </a:t>
            </a:r>
            <a:r>
              <a:rPr b="1"/>
              <a:t>so no member should be a set that contains itself</a:t>
            </a:r>
            <a:endParaRPr b="1"/>
          </a:p>
          <a:p>
            <a:pPr/>
            <a:r>
              <a:rPr b="1"/>
              <a:t>Therefore {r1, r2…} does not contain itself or doesn’t have a member that is itself:  {r1, r2…}</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Russel’s Paradox"/>
          <p:cNvSpPr txBox="1"/>
          <p:nvPr>
            <p:ph type="title"/>
          </p:nvPr>
        </p:nvSpPr>
        <p:spPr>
          <a:prstGeom prst="rect">
            <a:avLst/>
          </a:prstGeom>
        </p:spPr>
        <p:txBody>
          <a:bodyPr/>
          <a:lstStyle/>
          <a:p>
            <a:pPr/>
            <a:r>
              <a:t>Russel’s Paradox</a:t>
            </a:r>
          </a:p>
        </p:txBody>
      </p:sp>
      <p:sp>
        <p:nvSpPr>
          <p:cNvPr id="272" name="But if  {r1, r2…} does NOT contain itself as a member                   then like r1, r2 and the other members, its a set that does not contain itself as a member and fulfils the concept R, so should contain itself                                     {r1, r2,.., {r1, r2,…}}…"/>
          <p:cNvSpPr txBox="1"/>
          <p:nvPr>
            <p:ph type="body" idx="1"/>
          </p:nvPr>
        </p:nvSpPr>
        <p:spPr>
          <a:xfrm>
            <a:off x="952500" y="2208460"/>
            <a:ext cx="11099800" cy="6668840"/>
          </a:xfrm>
          <a:prstGeom prst="rect">
            <a:avLst/>
          </a:prstGeom>
        </p:spPr>
        <p:txBody>
          <a:bodyPr/>
          <a:lstStyle/>
          <a:p>
            <a:pPr/>
            <a:r>
              <a:t> </a:t>
            </a:r>
            <a:r>
              <a:rPr b="1"/>
              <a:t>But if  {r1, r2…} does NOT contain itself as a member                   then like r1, r2 and the other members, its a set that does not contain itself as a member and fulfils the concept </a:t>
            </a:r>
            <a:r>
              <a:rPr b="1" i="1"/>
              <a:t>R, so should contain itself                                     </a:t>
            </a:r>
            <a:r>
              <a:rPr b="1"/>
              <a:t>{r1, r2,.., {r1, r2,…}}</a:t>
            </a:r>
            <a:endParaRPr b="1"/>
          </a:p>
          <a:p>
            <a:pPr/>
            <a:r>
              <a:rPr b="1"/>
              <a:t>Therefore {r1, r2…} contains itself and does not contain itself: a Paradox</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 Motto of the Pythagorean School"/>
          <p:cNvSpPr txBox="1"/>
          <p:nvPr>
            <p:ph type="body" idx="13"/>
          </p:nvPr>
        </p:nvSpPr>
        <p:spPr>
          <a:prstGeom prst="rect">
            <a:avLst/>
          </a:prstGeom>
        </p:spPr>
        <p:txBody>
          <a:bodyPr/>
          <a:lstStyle/>
          <a:p>
            <a:pPr/>
            <a:r>
              <a:t>– Motto of the Pythagorean School </a:t>
            </a:r>
          </a:p>
        </p:txBody>
      </p:sp>
      <p:sp>
        <p:nvSpPr>
          <p:cNvPr id="131" name="“Number rules the universe.”"/>
          <p:cNvSpPr txBox="1"/>
          <p:nvPr>
            <p:ph type="body" idx="14"/>
          </p:nvPr>
        </p:nvSpPr>
        <p:spPr>
          <a:prstGeom prst="rect">
            <a:avLst/>
          </a:prstGeom>
        </p:spPr>
        <p:txBody>
          <a:bodyPr/>
          <a:lstStyle/>
          <a:p>
            <a:pPr/>
            <a:r>
              <a:t>“Number rules the universe.” </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Barber’s Paradox"/>
          <p:cNvSpPr txBox="1"/>
          <p:nvPr>
            <p:ph type="title"/>
          </p:nvPr>
        </p:nvSpPr>
        <p:spPr>
          <a:prstGeom prst="rect">
            <a:avLst/>
          </a:prstGeom>
        </p:spPr>
        <p:txBody>
          <a:bodyPr/>
          <a:lstStyle/>
          <a:p>
            <a:pPr/>
            <a:r>
              <a:t>Barber’s Paradox</a:t>
            </a:r>
          </a:p>
        </p:txBody>
      </p:sp>
      <p:sp>
        <p:nvSpPr>
          <p:cNvPr id="275" name="A town with only one Barber…"/>
          <p:cNvSpPr txBox="1"/>
          <p:nvPr>
            <p:ph type="body" idx="1"/>
          </p:nvPr>
        </p:nvSpPr>
        <p:spPr>
          <a:prstGeom prst="rect">
            <a:avLst/>
          </a:prstGeom>
        </p:spPr>
        <p:txBody>
          <a:bodyPr/>
          <a:lstStyle/>
          <a:p>
            <a:pPr/>
            <a:r>
              <a:t>A town with only one Barber</a:t>
            </a:r>
          </a:p>
          <a:p>
            <a:pPr/>
            <a:r>
              <a:t>Mission to shave </a:t>
            </a:r>
            <a:r>
              <a:rPr i="1"/>
              <a:t>all</a:t>
            </a:r>
            <a:r>
              <a:t> and </a:t>
            </a:r>
            <a:r>
              <a:rPr i="1"/>
              <a:t>only</a:t>
            </a:r>
            <a:r>
              <a:t> those who do not shave themselves </a:t>
            </a:r>
          </a:p>
          <a:p>
            <a:pPr/>
            <a:r>
              <a:t>Question: does the Barber shave himself</a:t>
            </a:r>
          </a:p>
          <a:p>
            <a:pPr/>
            <a:r>
              <a:t>A: If not: he should shave himself</a:t>
            </a:r>
          </a:p>
          <a:p>
            <a:pPr/>
            <a:r>
              <a:t>B: If yes ie he shaves himself then he shouldn’t </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Gottlob Frege…"/>
          <p:cNvSpPr txBox="1"/>
          <p:nvPr>
            <p:ph type="body" idx="13"/>
          </p:nvPr>
        </p:nvSpPr>
        <p:spPr>
          <a:xfrm>
            <a:off x="1270000" y="6362700"/>
            <a:ext cx="10464800" cy="829666"/>
          </a:xfrm>
          <a:prstGeom prst="rect">
            <a:avLst/>
          </a:prstGeom>
        </p:spPr>
        <p:txBody>
          <a:bodyPr/>
          <a:lstStyle/>
          <a:p>
            <a:pPr/>
            <a:r>
              <a:t>–Gottlob Frege </a:t>
            </a:r>
          </a:p>
          <a:p>
            <a:pPr>
              <a:defRPr i="0"/>
            </a:pPr>
            <a:r>
              <a:t>( 1848 - 1925)</a:t>
            </a:r>
          </a:p>
        </p:txBody>
      </p:sp>
      <p:sp>
        <p:nvSpPr>
          <p:cNvPr id="278" name="“My efforts to throw light on the question surrounding the word number seems to have ended in COMPLETE FAILURE.”"/>
          <p:cNvSpPr txBox="1"/>
          <p:nvPr>
            <p:ph type="body" idx="14"/>
          </p:nvPr>
        </p:nvSpPr>
        <p:spPr>
          <a:xfrm>
            <a:off x="1270000" y="3746412"/>
            <a:ext cx="10464800" cy="1651176"/>
          </a:xfrm>
          <a:prstGeom prst="rect">
            <a:avLst/>
          </a:prstGeom>
        </p:spPr>
        <p:txBody>
          <a:bodyPr/>
          <a:lstStyle/>
          <a:p>
            <a:pPr/>
            <a:r>
              <a:t>“My efforts to throw light on the question surrounding the word </a:t>
            </a:r>
            <a:r>
              <a:rPr i="1">
                <a:latin typeface="Helvetica Neue"/>
                <a:ea typeface="Helvetica Neue"/>
                <a:cs typeface="Helvetica Neue"/>
                <a:sym typeface="Helvetica Neue"/>
              </a:rPr>
              <a:t>number</a:t>
            </a:r>
            <a:r>
              <a:t> seems to have ended in COMPLETE FAILURE.”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Perfection rather than practical concerns…"/>
          <p:cNvSpPr txBox="1"/>
          <p:nvPr>
            <p:ph type="body" idx="1"/>
          </p:nvPr>
        </p:nvSpPr>
        <p:spPr>
          <a:prstGeom prst="rect">
            <a:avLst/>
          </a:prstGeom>
        </p:spPr>
        <p:txBody>
          <a:bodyPr/>
          <a:lstStyle/>
          <a:p>
            <a:pPr/>
            <a:r>
              <a:rPr b="1"/>
              <a:t>Perfection</a:t>
            </a:r>
            <a:r>
              <a:t> rather than practical concerns</a:t>
            </a:r>
          </a:p>
          <a:p>
            <a:pPr/>
            <a:r>
              <a:t>The universe could be expressed in natural numbers</a:t>
            </a:r>
          </a:p>
          <a:p>
            <a:pPr/>
            <a:r>
              <a:t>High regard for </a:t>
            </a:r>
            <a:r>
              <a:rPr b="1"/>
              <a:t>rational numbers: the entire universe is constructed according to the laws of rational numbers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Pythagoras theorem"/>
          <p:cNvSpPr txBox="1"/>
          <p:nvPr>
            <p:ph type="title"/>
          </p:nvPr>
        </p:nvSpPr>
        <p:spPr>
          <a:prstGeom prst="rect">
            <a:avLst/>
          </a:prstGeom>
        </p:spPr>
        <p:txBody>
          <a:bodyPr/>
          <a:lstStyle/>
          <a:p>
            <a:pPr/>
            <a:r>
              <a:t>Pythagoras theorem</a:t>
            </a:r>
          </a:p>
        </p:txBody>
      </p:sp>
      <p:sp>
        <p:nvSpPr>
          <p:cNvPr id="136" name="Body"/>
          <p:cNvSpPr txBox="1"/>
          <p:nvPr>
            <p:ph type="body" sz="half" idx="1"/>
          </p:nvPr>
        </p:nvSpPr>
        <p:spPr>
          <a:xfrm>
            <a:off x="952500" y="2590800"/>
            <a:ext cx="5670203" cy="6286500"/>
          </a:xfrm>
          <a:prstGeom prst="rect">
            <a:avLst/>
          </a:prstGeom>
        </p:spPr>
        <p:txBody>
          <a:bodyPr/>
          <a:lstStyle/>
          <a:p>
            <a:pPr/>
          </a:p>
        </p:txBody>
      </p:sp>
      <p:sp>
        <p:nvSpPr>
          <p:cNvPr id="137" name="Technique of abstraction: - ignores the physical constraints of the domain where triangles are encountered practically, ie land surveying, so ropes, pieces of wood etc only straight lines connecting at angles"/>
          <p:cNvSpPr txBox="1"/>
          <p:nvPr/>
        </p:nvSpPr>
        <p:spPr>
          <a:xfrm>
            <a:off x="6718300" y="2590800"/>
            <a:ext cx="4773315"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44500" indent="-444500" algn="l">
              <a:spcBef>
                <a:spcPts val="4200"/>
              </a:spcBef>
              <a:buSzPct val="145000"/>
              <a:buChar char="•"/>
              <a:defRPr b="0" sz="3200"/>
            </a:pPr>
            <a:r>
              <a:rPr b="1"/>
              <a:t>Technique of abstraction:</a:t>
            </a:r>
            <a:r>
              <a:t> - ignores the physical constraints of the domain where triangles are encountered practically, ie land surveying, so ropes, pieces of wood etc only straight lines connecting at angles</a:t>
            </a:r>
          </a:p>
        </p:txBody>
      </p:sp>
      <p:pic>
        <p:nvPicPr>
          <p:cNvPr id="138" name="pythagorean-theorem-2.png" descr="pythagorean-theorem-2.png"/>
          <p:cNvPicPr>
            <a:picLocks noChangeAspect="1"/>
          </p:cNvPicPr>
          <p:nvPr/>
        </p:nvPicPr>
        <p:blipFill>
          <a:blip r:embed="rId2">
            <a:extLst/>
          </a:blip>
          <a:stretch>
            <a:fillRect/>
          </a:stretch>
        </p:blipFill>
        <p:spPr>
          <a:xfrm>
            <a:off x="1320800" y="3886200"/>
            <a:ext cx="3733800" cy="33655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A number line dense with only rational numbers"/>
          <p:cNvSpPr txBox="1"/>
          <p:nvPr>
            <p:ph type="title"/>
          </p:nvPr>
        </p:nvSpPr>
        <p:spPr>
          <a:prstGeom prst="rect">
            <a:avLst/>
          </a:prstGeom>
        </p:spPr>
        <p:txBody>
          <a:bodyPr/>
          <a:lstStyle>
            <a:lvl1pPr defTabSz="484886">
              <a:defRPr sz="6640"/>
            </a:lvl1pPr>
          </a:lstStyle>
          <a:p>
            <a:pPr/>
            <a:r>
              <a:t>A number line dense with only rational numbers</a:t>
            </a:r>
          </a:p>
        </p:txBody>
      </p:sp>
      <p:sp>
        <p:nvSpPr>
          <p:cNvPr id="141" name="Not only, can we squeeze a new fraction between any two given fractions, we can in fact squeeze infinitely many fractions between them.…"/>
          <p:cNvSpPr txBox="1"/>
          <p:nvPr>
            <p:ph type="body" sz="half" idx="1"/>
          </p:nvPr>
        </p:nvSpPr>
        <p:spPr>
          <a:xfrm>
            <a:off x="1016000" y="2724150"/>
            <a:ext cx="7853363" cy="6286500"/>
          </a:xfrm>
          <a:prstGeom prst="rect">
            <a:avLst/>
          </a:prstGeom>
        </p:spPr>
        <p:txBody>
          <a:bodyPr/>
          <a:lstStyle/>
          <a:p>
            <a:pPr marL="179647" indent="-179647" defTabSz="443484">
              <a:lnSpc>
                <a:spcPts val="5100"/>
              </a:lnSpc>
              <a:spcBef>
                <a:spcPts val="1100"/>
              </a:spcBef>
              <a:defRPr sz="3104">
                <a:latin typeface="Times"/>
                <a:ea typeface="Times"/>
                <a:cs typeface="Times"/>
                <a:sym typeface="Times"/>
              </a:defRPr>
            </a:pPr>
            <a:r>
              <a:t>Not only, can we squeeze a new fraction between any two given fractions, we can in fact squeeze </a:t>
            </a:r>
            <a:r>
              <a:rPr i="1"/>
              <a:t>infinitely many </a:t>
            </a:r>
            <a:r>
              <a:t>fractions between them. </a:t>
            </a:r>
          </a:p>
          <a:p>
            <a:pPr marL="179647" indent="-179647" defTabSz="443484">
              <a:lnSpc>
                <a:spcPts val="5100"/>
              </a:lnSpc>
              <a:spcBef>
                <a:spcPts val="1100"/>
              </a:spcBef>
              <a:defRPr sz="3104">
                <a:latin typeface="Times"/>
                <a:ea typeface="Times"/>
                <a:cs typeface="Times"/>
                <a:sym typeface="Times"/>
              </a:defRPr>
            </a:pPr>
            <a:r>
              <a:t>leaving no gaps between its members, the entire number line is completely populated with rational numbers, or "rational points." </a:t>
            </a:r>
          </a:p>
          <a:p>
            <a:pPr marL="179647" indent="-179647" defTabSz="443484">
              <a:lnSpc>
                <a:spcPts val="5100"/>
              </a:lnSpc>
              <a:spcBef>
                <a:spcPts val="1100"/>
              </a:spcBef>
              <a:defRPr sz="3104">
                <a:latin typeface="Times"/>
                <a:ea typeface="Times"/>
                <a:cs typeface="Times"/>
                <a:sym typeface="Times"/>
              </a:defRPr>
            </a:pPr>
          </a:p>
          <a:p>
            <a:pPr marL="179647" indent="-179647" defTabSz="443484">
              <a:lnSpc>
                <a:spcPts val="5100"/>
              </a:lnSpc>
              <a:spcBef>
                <a:spcPts val="1100"/>
              </a:spcBef>
              <a:defRPr sz="3104">
                <a:latin typeface="Times"/>
                <a:ea typeface="Times"/>
                <a:cs typeface="Times"/>
                <a:sym typeface="Times"/>
              </a:defRPr>
            </a:pPr>
          </a:p>
          <a:p>
            <a:pPr marL="179647" indent="-179647" defTabSz="443484">
              <a:lnSpc>
                <a:spcPts val="5100"/>
              </a:lnSpc>
              <a:spcBef>
                <a:spcPts val="1100"/>
              </a:spcBef>
              <a:defRPr sz="3104">
                <a:latin typeface="Times"/>
                <a:ea typeface="Times"/>
                <a:cs typeface="Times"/>
                <a:sym typeface="Times"/>
              </a:defRPr>
            </a:pPr>
          </a:p>
          <a:p>
            <a:pPr marL="179647" indent="-179647" defTabSz="443484">
              <a:lnSpc>
                <a:spcPts val="5100"/>
              </a:lnSpc>
              <a:spcBef>
                <a:spcPts val="1100"/>
              </a:spcBef>
              <a:defRPr sz="3104">
                <a:latin typeface="Times"/>
                <a:ea typeface="Times"/>
                <a:cs typeface="Times"/>
                <a:sym typeface="Times"/>
              </a:defRPr>
            </a:pPr>
          </a:p>
        </p:txBody>
      </p:sp>
      <p:pic>
        <p:nvPicPr>
          <p:cNvPr id="142" name="Screenshot 2022-06-30 at 10.03.24 AM.png" descr="Screenshot 2022-06-30 at 10.03.24 AM.png"/>
          <p:cNvPicPr>
            <a:picLocks noChangeAspect="1"/>
          </p:cNvPicPr>
          <p:nvPr/>
        </p:nvPicPr>
        <p:blipFill>
          <a:blip r:embed="rId2">
            <a:extLst/>
          </a:blip>
          <a:stretch>
            <a:fillRect/>
          </a:stretch>
        </p:blipFill>
        <p:spPr>
          <a:xfrm>
            <a:off x="8971988" y="2878336"/>
            <a:ext cx="5272368" cy="550212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Mathematics’ first crisis"/>
          <p:cNvSpPr txBox="1"/>
          <p:nvPr>
            <p:ph type="title"/>
          </p:nvPr>
        </p:nvSpPr>
        <p:spPr>
          <a:prstGeom prst="rect">
            <a:avLst/>
          </a:prstGeom>
        </p:spPr>
        <p:txBody>
          <a:bodyPr/>
          <a:lstStyle/>
          <a:p>
            <a:pPr/>
            <a:r>
              <a:t>Mathematics’ first crisis</a:t>
            </a:r>
          </a:p>
        </p:txBody>
      </p:sp>
      <p:sp>
        <p:nvSpPr>
          <p:cNvPr id="145" name="The Discovery of “Irrational” Numbers"/>
          <p:cNvSpPr txBox="1"/>
          <p:nvPr/>
        </p:nvSpPr>
        <p:spPr>
          <a:xfrm>
            <a:off x="3013201" y="6819239"/>
            <a:ext cx="6978397"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lvl1pPr>
          </a:lstStyle>
          <a:p>
            <a:pPr/>
            <a:r>
              <a:t>The Discovery of “Irrational” Numbers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