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007578086" r:id="rId5"/>
    <p:sldId id="2007578340" r:id="rId6"/>
    <p:sldId id="2007578341" r:id="rId7"/>
    <p:sldId id="2007578342" r:id="rId8"/>
  </p:sldIdLst>
  <p:sldSz cx="12192000" cy="6858000"/>
  <p:notesSz cx="6858000" cy="9144000"/>
  <p:custDataLst>
    <p:tags r:id="rId10"/>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1pPr>
    <a:lvl2pPr marL="0" marR="0" indent="466453"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2pPr>
    <a:lvl3pPr marL="0" marR="0" indent="932909"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3pPr>
    <a:lvl4pPr marL="0" marR="0" indent="1399361"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4pPr>
    <a:lvl5pPr marL="0" marR="0" indent="1865816"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5pPr>
    <a:lvl6pPr marL="0" marR="0" indent="2332271"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6pPr>
    <a:lvl7pPr marL="0" marR="0" indent="2798726"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7pPr>
    <a:lvl8pPr marL="0" marR="0" indent="326518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8pPr>
    <a:lvl9pPr marL="0" marR="0" indent="3731635"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lvl9pPr>
  </p:defaultTextStyle>
  <p:extLst>
    <p:ext uri="{521415D9-36F7-43E2-AB2F-B90AF26B5E84}">
      <p14:sectionLst xmlns:p14="http://schemas.microsoft.com/office/powerpoint/2010/main">
        <p14:section name="Title" id="{8D38B099-2CE7-4E9D-AF59-A2DBC325DF1A}">
          <p14:sldIdLst>
            <p14:sldId id="2007578086"/>
            <p14:sldId id="2007578340"/>
            <p14:sldId id="2007578341"/>
            <p14:sldId id="20075783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k Majiti, RBG" initials="RMR" lastIdx="7" clrIdx="0">
    <p:extLst>
      <p:ext uri="{19B8F6BF-5375-455C-9EA6-DF929625EA0E}">
        <p15:presenceInfo xmlns:p15="http://schemas.microsoft.com/office/powerpoint/2012/main" userId="S-1-5-21-19228943-592146786-1543857936-172994" providerId="AD"/>
      </p:ext>
    </p:extLst>
  </p:cmAuthor>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F4D0"/>
          </a:solidFill>
        </a:fill>
      </a:tcStyle>
    </a:wholeTbl>
    <a:band2H>
      <a:tcTxStyle/>
      <a:tcStyle>
        <a:tcBdr/>
        <a:fill>
          <a:solidFill>
            <a:srgbClr val="FFFAE9"/>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9"/>
          </a:solidFill>
        </a:fill>
      </a:tcStyle>
    </a:wholeTbl>
    <a:band2H>
      <a:tcTxStyle/>
      <a:tcStyle>
        <a:tcBdr/>
        <a:fill>
          <a:solidFill>
            <a:srgbClr val="E6F2FC"/>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B0F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B0F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B0F0"/>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05" autoAdjust="0"/>
    <p:restoredTop sz="94660"/>
  </p:normalViewPr>
  <p:slideViewPr>
    <p:cSldViewPr snapToGrid="0">
      <p:cViewPr varScale="1">
        <p:scale>
          <a:sx n="77" d="100"/>
          <a:sy n="77" d="100"/>
        </p:scale>
        <p:origin x="120" y="45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3473" latinLnBrk="0">
      <a:defRPr sz="1600">
        <a:latin typeface="+mn-lt"/>
        <a:ea typeface="+mn-ea"/>
        <a:cs typeface="+mn-cs"/>
        <a:sym typeface="Arial"/>
      </a:defRPr>
    </a:lvl1pPr>
    <a:lvl2pPr indent="228600" defTabSz="913473" latinLnBrk="0">
      <a:defRPr sz="1600">
        <a:latin typeface="+mn-lt"/>
        <a:ea typeface="+mn-ea"/>
        <a:cs typeface="+mn-cs"/>
        <a:sym typeface="Arial"/>
      </a:defRPr>
    </a:lvl2pPr>
    <a:lvl3pPr indent="457200" defTabSz="913473" latinLnBrk="0">
      <a:defRPr sz="1600">
        <a:latin typeface="+mn-lt"/>
        <a:ea typeface="+mn-ea"/>
        <a:cs typeface="+mn-cs"/>
        <a:sym typeface="Arial"/>
      </a:defRPr>
    </a:lvl3pPr>
    <a:lvl4pPr indent="685800" defTabSz="913473" latinLnBrk="0">
      <a:defRPr sz="1600">
        <a:latin typeface="+mn-lt"/>
        <a:ea typeface="+mn-ea"/>
        <a:cs typeface="+mn-cs"/>
        <a:sym typeface="Arial"/>
      </a:defRPr>
    </a:lvl4pPr>
    <a:lvl5pPr indent="914400" defTabSz="913473" latinLnBrk="0">
      <a:defRPr sz="1600">
        <a:latin typeface="+mn-lt"/>
        <a:ea typeface="+mn-ea"/>
        <a:cs typeface="+mn-cs"/>
        <a:sym typeface="Arial"/>
      </a:defRPr>
    </a:lvl5pPr>
    <a:lvl6pPr indent="1143000" defTabSz="913473" latinLnBrk="0">
      <a:defRPr sz="1600">
        <a:latin typeface="+mn-lt"/>
        <a:ea typeface="+mn-ea"/>
        <a:cs typeface="+mn-cs"/>
        <a:sym typeface="Arial"/>
      </a:defRPr>
    </a:lvl6pPr>
    <a:lvl7pPr indent="1371600" defTabSz="913473" latinLnBrk="0">
      <a:defRPr sz="1600">
        <a:latin typeface="+mn-lt"/>
        <a:ea typeface="+mn-ea"/>
        <a:cs typeface="+mn-cs"/>
        <a:sym typeface="Arial"/>
      </a:defRPr>
    </a:lvl7pPr>
    <a:lvl8pPr indent="1600200" defTabSz="913473" latinLnBrk="0">
      <a:defRPr sz="1600">
        <a:latin typeface="+mn-lt"/>
        <a:ea typeface="+mn-ea"/>
        <a:cs typeface="+mn-cs"/>
        <a:sym typeface="Arial"/>
      </a:defRPr>
    </a:lvl8pPr>
    <a:lvl9pPr indent="1828800" defTabSz="913473" latinLnBrk="0">
      <a:defRPr sz="16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2" y="1623"/>
          <a:ext cx="2159" cy="1619"/>
        </p:xfrm>
        <a:graphic>
          <a:graphicData uri="http://schemas.openxmlformats.org/presentationml/2006/ole">
            <mc:AlternateContent xmlns:mc="http://schemas.openxmlformats.org/markup-compatibility/2006">
              <mc:Choice xmlns:v="urn:schemas-microsoft-com:vml" Requires="v">
                <p:oleObj spid="_x0000_s31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2" y="1623"/>
                        <a:ext cx="2159" cy="161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9EED793-8939-4DA4-AE81-3F22F5875169}"/>
              </a:ext>
            </a:extLst>
          </p:cNvPr>
          <p:cNvSpPr/>
          <p:nvPr userDrawn="1">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1" i="0" baseline="0" err="1">
              <a:solidFill>
                <a:schemeClr val="tx1"/>
              </a:solidFill>
              <a:latin typeface="Segoe UI" panose="020B0502040204020203" pitchFamily="34" charset="0"/>
              <a:ea typeface="+mj-ea"/>
              <a:cs typeface="+mj-cs"/>
              <a:sym typeface="Segoe UI" panose="020B0502040204020203" pitchFamily="34" charset="0"/>
            </a:endParaRPr>
          </a:p>
        </p:txBody>
      </p:sp>
      <p:pic>
        <p:nvPicPr>
          <p:cNvPr id="28" name="Picture 27">
            <a:extLst>
              <a:ext uri="{FF2B5EF4-FFF2-40B4-BE49-F238E27FC236}">
                <a16:creationId xmlns:a16="http://schemas.microsoft.com/office/drawing/2014/main" id="{13835CDC-01CA-44C9-A659-A8535C75E301}"/>
              </a:ext>
            </a:extLst>
          </p:cNvPr>
          <p:cNvPicPr>
            <a:picLocks/>
          </p:cNvPicPr>
          <p:nvPr userDrawn="1"/>
        </p:nvPicPr>
        <p:blipFill rotWithShape="1">
          <a:blip r:embed="rId7"/>
          <a:srcRect l="24188" r="6352"/>
          <a:stretch/>
        </p:blipFill>
        <p:spPr>
          <a:xfrm flipH="1">
            <a:off x="-206477" y="3241"/>
            <a:ext cx="12395301" cy="6970877"/>
          </a:xfrm>
          <a:prstGeom prst="rect">
            <a:avLst/>
          </a:prstGeom>
        </p:spPr>
      </p:pic>
      <p:sp>
        <p:nvSpPr>
          <p:cNvPr id="57" name="Document type" hidden="1"/>
          <p:cNvSpPr txBox="1">
            <a:spLocks noChangeArrowheads="1"/>
          </p:cNvSpPr>
          <p:nvPr userDrawn="1"/>
        </p:nvSpPr>
        <p:spPr bwMode="gray">
          <a:xfrm>
            <a:off x="1807313" y="5919452"/>
            <a:ext cx="561608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ctr" eaLnBrk="0" hangingPunct="1">
              <a:defRPr lang="x-none"/>
            </a:pPr>
            <a:r>
              <a:rPr lang="en-US" sz="1400" baseline="0" noProof="0">
                <a:solidFill>
                  <a:schemeClr val="bg1"/>
                </a:solidFill>
                <a:latin typeface="+mn-lt"/>
              </a:rPr>
              <a:t>Document type | Date</a:t>
            </a:r>
          </a:p>
        </p:txBody>
      </p:sp>
      <p:sp>
        <p:nvSpPr>
          <p:cNvPr id="15" name="Title">
            <a:extLst>
              <a:ext uri="{FF2B5EF4-FFF2-40B4-BE49-F238E27FC236}">
                <a16:creationId xmlns:a16="http://schemas.microsoft.com/office/drawing/2014/main" id="{A70D6522-9512-4D83-8399-9AFA84542ED2}"/>
              </a:ext>
            </a:extLst>
          </p:cNvPr>
          <p:cNvSpPr>
            <a:spLocks noGrp="1" noChangeArrowheads="1"/>
          </p:cNvSpPr>
          <p:nvPr>
            <p:ph type="ctrTitle"/>
          </p:nvPr>
        </p:nvSpPr>
        <p:spPr bwMode="gray">
          <a:xfrm>
            <a:off x="6313715" y="4375431"/>
            <a:ext cx="5181600" cy="1107996"/>
          </a:xfrm>
          <a:prstGeom prst="rect">
            <a:avLst/>
          </a:prstGeom>
        </p:spPr>
        <p:txBody>
          <a:bodyPr wrap="square">
            <a:noAutofit/>
          </a:bodyPr>
          <a:lstStyle>
            <a:lvl1pPr algn="l">
              <a:defRPr lang="x-none" sz="3600" b="1" baseline="0">
                <a:solidFill>
                  <a:schemeClr val="tx2"/>
                </a:solidFill>
                <a:latin typeface="+mj-lt"/>
                <a:ea typeface="+mj-ea"/>
              </a:defRPr>
            </a:lvl1pPr>
          </a:lstStyle>
          <a:p>
            <a:pPr lvl="0" latinLnBrk="0"/>
            <a:r>
              <a:rPr lang="en-US" noProof="0"/>
              <a:t>Click to edit Master title style</a:t>
            </a:r>
          </a:p>
        </p:txBody>
      </p:sp>
      <p:sp>
        <p:nvSpPr>
          <p:cNvPr id="16" name="Subtitle">
            <a:extLst>
              <a:ext uri="{FF2B5EF4-FFF2-40B4-BE49-F238E27FC236}">
                <a16:creationId xmlns:a16="http://schemas.microsoft.com/office/drawing/2014/main" id="{60240428-44B8-4D3F-887C-44C110272C60}"/>
              </a:ext>
            </a:extLst>
          </p:cNvPr>
          <p:cNvSpPr>
            <a:spLocks noGrp="1" noChangeArrowheads="1"/>
          </p:cNvSpPr>
          <p:nvPr>
            <p:ph type="subTitle" idx="1"/>
          </p:nvPr>
        </p:nvSpPr>
        <p:spPr bwMode="gray">
          <a:xfrm>
            <a:off x="6313714" y="5849623"/>
            <a:ext cx="5181600" cy="276999"/>
          </a:xfrm>
          <a:prstGeom prst="rect">
            <a:avLst/>
          </a:prstGeom>
        </p:spPr>
        <p:txBody>
          <a:bodyPr vert="horz" wrap="square" lIns="0" tIns="0" rIns="0" bIns="0" rtlCol="0">
            <a:noAutofit/>
          </a:bodyPr>
          <a:lstStyle>
            <a:lvl1pPr algn="l">
              <a:defRPr lang="x-none" sz="1800" b="0" cap="none" noProof="0" dirty="0">
                <a:solidFill>
                  <a:schemeClr val="tx2"/>
                </a:solidFill>
                <a:latin typeface="+mn-lt"/>
              </a:defRPr>
            </a:lvl1pPr>
          </a:lstStyle>
          <a:p>
            <a:pPr lvl="0"/>
            <a:r>
              <a:rPr lang="en-US" noProof="0"/>
              <a:t>Click to edit Master subtitle style</a:t>
            </a:r>
          </a:p>
        </p:txBody>
      </p:sp>
      <p:pic>
        <p:nvPicPr>
          <p:cNvPr id="17" name="Picture 588" descr="Image result for mashreq logo">
            <a:extLst>
              <a:ext uri="{FF2B5EF4-FFF2-40B4-BE49-F238E27FC236}">
                <a16:creationId xmlns:a16="http://schemas.microsoft.com/office/drawing/2014/main" id="{E9E966CB-08B8-47CE-A3D9-5CC1EE85FABD}"/>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429355" y="301825"/>
            <a:ext cx="1065960" cy="1065960"/>
          </a:xfrm>
          <a:prstGeom prst="rect">
            <a:avLst/>
          </a:prstGeom>
          <a:noFill/>
          <a:extLst>
            <a:ext uri="{909E8E84-426E-40DD-AFC4-6F175D3DCCD1}">
              <a14:hiddenFill xmlns:a14="http://schemas.microsoft.com/office/drawing/2010/main">
                <a:solidFill>
                  <a:srgbClr val="FFFFFF"/>
                </a:solidFill>
              </a14:hiddenFill>
            </a:ext>
          </a:extLst>
        </p:spPr>
      </p:pic>
      <p:sp>
        <p:nvSpPr>
          <p:cNvPr id="20" name="Hexagon 19">
            <a:extLst>
              <a:ext uri="{FF2B5EF4-FFF2-40B4-BE49-F238E27FC236}">
                <a16:creationId xmlns:a16="http://schemas.microsoft.com/office/drawing/2014/main" id="{F5C4293E-1532-473E-86F5-6316A1C40816}"/>
              </a:ext>
            </a:extLst>
          </p:cNvPr>
          <p:cNvSpPr/>
          <p:nvPr userDrawn="1"/>
        </p:nvSpPr>
        <p:spPr bwMode="ltGray">
          <a:xfrm>
            <a:off x="8180189" y="-1506877"/>
            <a:ext cx="4102071" cy="3536268"/>
          </a:xfrm>
          <a:prstGeom prst="hexagon">
            <a:avLst>
              <a:gd name="adj" fmla="val 30263"/>
              <a:gd name="vf" fmla="val 115470"/>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solidFill>
                <a:schemeClr val="tx1"/>
              </a:solidFill>
            </a:endParaRPr>
          </a:p>
        </p:txBody>
      </p:sp>
      <p:cxnSp>
        <p:nvCxnSpPr>
          <p:cNvPr id="22" name="Straight Connector 21">
            <a:extLst>
              <a:ext uri="{FF2B5EF4-FFF2-40B4-BE49-F238E27FC236}">
                <a16:creationId xmlns:a16="http://schemas.microsoft.com/office/drawing/2014/main" id="{2E9AA939-7A73-4033-B9DA-1A5DD177F2F6}"/>
              </a:ext>
            </a:extLst>
          </p:cNvPr>
          <p:cNvCxnSpPr>
            <a:cxnSpLocks/>
          </p:cNvCxnSpPr>
          <p:nvPr userDrawn="1"/>
        </p:nvCxnSpPr>
        <p:spPr>
          <a:xfrm>
            <a:off x="6313715" y="5699815"/>
            <a:ext cx="518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Hexagon 23">
            <a:extLst>
              <a:ext uri="{FF2B5EF4-FFF2-40B4-BE49-F238E27FC236}">
                <a16:creationId xmlns:a16="http://schemas.microsoft.com/office/drawing/2014/main" id="{77F4F6C2-1140-4AF2-B8BC-F069173FE048}"/>
              </a:ext>
            </a:extLst>
          </p:cNvPr>
          <p:cNvSpPr/>
          <p:nvPr userDrawn="1"/>
        </p:nvSpPr>
        <p:spPr bwMode="ltGray">
          <a:xfrm>
            <a:off x="10047010" y="1614637"/>
            <a:ext cx="2148164" cy="1851864"/>
          </a:xfrm>
          <a:prstGeom prst="hexagon">
            <a:avLst>
              <a:gd name="adj" fmla="val 30263"/>
              <a:gd name="vf" fmla="val 115470"/>
            </a:avLst>
          </a:prstGeom>
          <a:noFill/>
          <a:ln w="76200">
            <a:solidFill>
              <a:schemeClr val="bg1">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solidFill>
                <a:schemeClr val="tx1"/>
              </a:solidFill>
            </a:endParaRPr>
          </a:p>
        </p:txBody>
      </p:sp>
      <p:sp>
        <p:nvSpPr>
          <p:cNvPr id="14" name="Hexagon 13">
            <a:extLst>
              <a:ext uri="{FF2B5EF4-FFF2-40B4-BE49-F238E27FC236}">
                <a16:creationId xmlns:a16="http://schemas.microsoft.com/office/drawing/2014/main" id="{9534C6D4-CF00-45A0-A743-7A9C0E1CA6C3}"/>
              </a:ext>
            </a:extLst>
          </p:cNvPr>
          <p:cNvSpPr/>
          <p:nvPr userDrawn="1"/>
        </p:nvSpPr>
        <p:spPr bwMode="ltGray">
          <a:xfrm>
            <a:off x="9720469" y="1766596"/>
            <a:ext cx="1345922" cy="1175659"/>
          </a:xfrm>
          <a:prstGeom prst="hexagon">
            <a:avLst>
              <a:gd name="adj" fmla="val 30263"/>
              <a:gd name="vf" fmla="val 115470"/>
            </a:avLst>
          </a:prstGeom>
          <a:solidFill>
            <a:schemeClr val="bg1">
              <a:alpha val="3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solidFill>
                <a:schemeClr val="tx1"/>
              </a:solidFill>
            </a:endParaRPr>
          </a:p>
        </p:txBody>
      </p:sp>
      <p:sp>
        <p:nvSpPr>
          <p:cNvPr id="25" name="Hexagon 24">
            <a:extLst>
              <a:ext uri="{FF2B5EF4-FFF2-40B4-BE49-F238E27FC236}">
                <a16:creationId xmlns:a16="http://schemas.microsoft.com/office/drawing/2014/main" id="{7CC761B3-979F-4E6C-BB03-3606706F4DD9}"/>
              </a:ext>
            </a:extLst>
          </p:cNvPr>
          <p:cNvSpPr/>
          <p:nvPr userDrawn="1"/>
        </p:nvSpPr>
        <p:spPr bwMode="ltGray">
          <a:xfrm>
            <a:off x="9720469" y="2583717"/>
            <a:ext cx="831808" cy="717076"/>
          </a:xfrm>
          <a:prstGeom prst="hexagon">
            <a:avLst>
              <a:gd name="adj" fmla="val 30263"/>
              <a:gd name="vf" fmla="val 115470"/>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solidFill>
                <a:schemeClr val="tx1"/>
              </a:solidFill>
            </a:endParaRPr>
          </a:p>
        </p:txBody>
      </p:sp>
    </p:spTree>
    <p:extLst>
      <p:ext uri="{BB962C8B-B14F-4D97-AF65-F5344CB8AC3E}">
        <p14:creationId xmlns:p14="http://schemas.microsoft.com/office/powerpoint/2010/main" val="2484358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B5AADB-F37D-4B6B-935D-FC53A92564F6}"/>
              </a:ext>
            </a:extLst>
          </p:cNvPr>
          <p:cNvGraphicFramePr>
            <a:graphicFrameLocks noChangeAspect="1"/>
          </p:cNvGraphicFramePr>
          <p:nvPr userDrawn="1">
            <p:custDataLst>
              <p:tags r:id="rId5"/>
            </p:custDataLst>
            <p:extLst>
              <p:ext uri="{D42A27DB-BD31-4B8C-83A1-F6EECF244321}">
                <p14:modId xmlns:p14="http://schemas.microsoft.com/office/powerpoint/2010/main" val="1061401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0" name="think-cell Slide" r:id="rId6" imgW="473" imgH="473" progId="TCLayout.ActiveDocument.1">
                  <p:embed/>
                </p:oleObj>
              </mc:Choice>
              <mc:Fallback>
                <p:oleObj name="think-cell Slide" r:id="rId6" imgW="473" imgH="473" progId="TCLayout.ActiveDocument.1">
                  <p:embed/>
                  <p:pic>
                    <p:nvPicPr>
                      <p:cNvPr id="5" name="Object 4" hidden="1">
                        <a:extLst>
                          <a:ext uri="{FF2B5EF4-FFF2-40B4-BE49-F238E27FC236}">
                            <a16:creationId xmlns:a16="http://schemas.microsoft.com/office/drawing/2014/main" id="{79B5AADB-F37D-4B6B-935D-FC53A92564F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Slide Number"/>
          <p:cNvSpPr txBox="1">
            <a:spLocks noGrp="1"/>
          </p:cNvSpPr>
          <p:nvPr>
            <p:ph type="sldNum" sz="quarter" idx="2"/>
          </p:nvPr>
        </p:nvSpPr>
        <p:spPr>
          <a:xfrm>
            <a:off x="11916293" y="6637429"/>
            <a:ext cx="127001" cy="127001"/>
          </a:xfrm>
          <a:prstGeom prst="rect">
            <a:avLst/>
          </a:prstGeom>
          <a:ln w="12700">
            <a:miter lim="400000"/>
          </a:ln>
        </p:spPr>
        <p:txBody>
          <a:bodyPr wrap="none" lIns="0" tIns="0" rIns="0" bIns="0" anchor="b">
            <a:spAutoFit/>
          </a:bodyPr>
          <a:lstStyle>
            <a:lvl1pPr algn="r">
              <a:defRPr sz="800">
                <a:latin typeface="Gilroy Bold"/>
                <a:ea typeface="Gilroy Bold"/>
                <a:cs typeface="Gilroy Bold"/>
                <a:sym typeface="Gilroy Bold"/>
              </a:defRPr>
            </a:lvl1pPr>
          </a:lstStyle>
          <a:p>
            <a:fld id="{86CB4B4D-7CA3-9044-876B-883B54F8677D}" type="slidenum">
              <a:t>‹#›</a:t>
            </a:fld>
            <a:endParaRPr/>
          </a:p>
        </p:txBody>
      </p:sp>
      <p:sp>
        <p:nvSpPr>
          <p:cNvPr id="3" name="Title Text"/>
          <p:cNvSpPr txBox="1">
            <a:spLocks noGrp="1"/>
          </p:cNvSpPr>
          <p:nvPr>
            <p:ph type="title"/>
          </p:nvPr>
        </p:nvSpPr>
        <p:spPr>
          <a:xfrm>
            <a:off x="472948" y="425844"/>
            <a:ext cx="11035395" cy="36933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1pPr>
      <a:lvl2pPr marL="0" marR="0" indent="0"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2pPr>
      <a:lvl3pPr marL="0" marR="0" indent="0"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3pPr>
      <a:lvl4pPr marL="0" marR="0" indent="0"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4pPr>
      <a:lvl5pPr marL="0" marR="0" indent="0"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5pPr>
      <a:lvl6pPr marL="0" marR="0" indent="621969"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6pPr>
      <a:lvl7pPr marL="0" marR="0" indent="1243941"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7pPr>
      <a:lvl8pPr marL="0" marR="0" indent="1865908"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8pPr>
      <a:lvl9pPr marL="0" marR="0" indent="2487879" algn="l" defTabSz="1218026" latinLnBrk="0">
        <a:lnSpc>
          <a:spcPct val="100000"/>
        </a:lnSpc>
        <a:spcBef>
          <a:spcPts val="0"/>
        </a:spcBef>
        <a:spcAft>
          <a:spcPts val="0"/>
        </a:spcAft>
        <a:buClrTx/>
        <a:buSzTx/>
        <a:buFontTx/>
        <a:buNone/>
        <a:tabLst>
          <a:tab pos="355600" algn="l"/>
        </a:tabLst>
        <a:defRPr sz="2400" b="0" i="0" u="none" strike="noStrike" cap="none" spc="0" baseline="0">
          <a:solidFill>
            <a:srgbClr val="000000"/>
          </a:solidFill>
          <a:uFillTx/>
          <a:latin typeface="Gilroy Bold"/>
          <a:ea typeface="Gilroy Bold"/>
          <a:cs typeface="Gilroy Bold"/>
          <a:sym typeface="Gilroy Bold"/>
        </a:defRPr>
      </a:lvl9pPr>
    </p:titleStyle>
    <p:bodyStyle>
      <a:lvl1pPr marL="0" marR="0" indent="0" algn="l" defTabSz="1218026"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Segoe UI"/>
          <a:ea typeface="Segoe UI"/>
          <a:cs typeface="Segoe UI"/>
          <a:sym typeface="Segoe UI"/>
        </a:defRPr>
      </a:lvl1pPr>
      <a:lvl2pPr marL="193675" marR="0" indent="-192087" algn="l" defTabSz="1218026" rtl="0" latinLnBrk="0">
        <a:lnSpc>
          <a:spcPct val="100000"/>
        </a:lnSpc>
        <a:spcBef>
          <a:spcPts val="0"/>
        </a:spcBef>
        <a:spcAft>
          <a:spcPts val="0"/>
        </a:spcAft>
        <a:buClrTx/>
        <a:buSzPct val="125000"/>
        <a:buFontTx/>
        <a:buChar char="•"/>
        <a:tabLst/>
        <a:defRPr sz="1600" b="0" i="0" u="none" strike="noStrike" cap="none" spc="0" baseline="0">
          <a:solidFill>
            <a:srgbClr val="000000"/>
          </a:solidFill>
          <a:uFillTx/>
          <a:latin typeface="Segoe UI"/>
          <a:ea typeface="Segoe UI"/>
          <a:cs typeface="Segoe UI"/>
          <a:sym typeface="Segoe UI"/>
        </a:defRPr>
      </a:lvl2pPr>
      <a:lvl3pPr marL="457200" marR="0" indent="-261938" algn="l" defTabSz="1218026" rtl="0" latinLnBrk="0">
        <a:lnSpc>
          <a:spcPct val="100000"/>
        </a:lnSpc>
        <a:spcBef>
          <a:spcPts val="0"/>
        </a:spcBef>
        <a:spcAft>
          <a:spcPts val="0"/>
        </a:spcAft>
        <a:buClrTx/>
        <a:buSzPct val="120000"/>
        <a:buFontTx/>
        <a:buChar char="–"/>
        <a:tabLst/>
        <a:defRPr sz="1600" b="0" i="0" u="none" strike="noStrike" cap="none" spc="0" baseline="0">
          <a:solidFill>
            <a:srgbClr val="000000"/>
          </a:solidFill>
          <a:uFillTx/>
          <a:latin typeface="Segoe UI"/>
          <a:ea typeface="Segoe UI"/>
          <a:cs typeface="Segoe UI"/>
          <a:sym typeface="Segoe UI"/>
        </a:defRPr>
      </a:lvl3pPr>
      <a:lvl4pPr marL="614362" marR="0" indent="-155575" algn="l" defTabSz="1218026" rtl="0" latinLnBrk="0">
        <a:lnSpc>
          <a:spcPct val="100000"/>
        </a:lnSpc>
        <a:spcBef>
          <a:spcPts val="0"/>
        </a:spcBef>
        <a:spcAft>
          <a:spcPts val="0"/>
        </a:spcAft>
        <a:buClrTx/>
        <a:buSzPct val="100000"/>
        <a:buFontTx/>
        <a:buChar char="•"/>
        <a:tabLst/>
        <a:defRPr sz="1600" b="0" i="0" u="none" strike="noStrike" cap="none" spc="0" baseline="0">
          <a:solidFill>
            <a:srgbClr val="000000"/>
          </a:solidFill>
          <a:uFillTx/>
          <a:latin typeface="Segoe UI"/>
          <a:ea typeface="Segoe UI"/>
          <a:cs typeface="Segoe UI"/>
          <a:sym typeface="Segoe UI"/>
        </a:defRPr>
      </a:lvl4pPr>
      <a:lvl5pPr marL="749808" marR="0" indent="-130175" algn="l" defTabSz="1218026"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Segoe UI"/>
          <a:ea typeface="Segoe UI"/>
          <a:cs typeface="Segoe UI"/>
          <a:sym typeface="Segoe UI"/>
        </a:defRPr>
      </a:lvl5pPr>
      <a:lvl6pPr marL="977865" marR="0" indent="-134924" algn="l" defTabSz="1218026"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Segoe UI"/>
          <a:ea typeface="Segoe UI"/>
          <a:cs typeface="Segoe UI"/>
          <a:sym typeface="Segoe UI"/>
        </a:defRPr>
      </a:lvl6pPr>
      <a:lvl7pPr marL="977865" marR="0" indent="-134924" algn="l" defTabSz="1218026"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Segoe UI"/>
          <a:ea typeface="Segoe UI"/>
          <a:cs typeface="Segoe UI"/>
          <a:sym typeface="Segoe UI"/>
        </a:defRPr>
      </a:lvl7pPr>
      <a:lvl8pPr marL="977865" marR="0" indent="-134924" algn="l" defTabSz="1218026"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Segoe UI"/>
          <a:ea typeface="Segoe UI"/>
          <a:cs typeface="Segoe UI"/>
          <a:sym typeface="Segoe UI"/>
        </a:defRPr>
      </a:lvl8pPr>
      <a:lvl9pPr marL="977865" marR="0" indent="-134924" algn="l" defTabSz="1218026"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Segoe UI"/>
          <a:ea typeface="Segoe UI"/>
          <a:cs typeface="Segoe UI"/>
          <a:sym typeface="Segoe UI"/>
        </a:defRPr>
      </a:lvl9pPr>
    </p:bodyStyle>
    <p:otherStyle>
      <a:lvl1pPr marL="0" marR="0" indent="0"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1pPr>
      <a:lvl2pPr marL="0" marR="0" indent="466453"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2pPr>
      <a:lvl3pPr marL="0" marR="0" indent="932909"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3pPr>
      <a:lvl4pPr marL="0" marR="0" indent="1399361"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4pPr>
      <a:lvl5pPr marL="0" marR="0" indent="1865816"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5pPr>
      <a:lvl6pPr marL="0" marR="0" indent="2332271"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6pPr>
      <a:lvl7pPr marL="0" marR="0" indent="2798726"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7pPr>
      <a:lvl8pPr marL="0" marR="0" indent="3265180"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8pPr>
      <a:lvl9pPr marL="0" marR="0" indent="3731635" algn="r"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Gilroy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xml"/><Relationship Id="rId4" Type="http://schemas.openxmlformats.org/officeDocument/2006/relationships/tags" Target="../tags/tag9.xml"/></Relationships>
</file>

<file path=ppt/slides/_rels/slide3.xml.rels><?xml version="1.0" encoding="UTF-8" standalone="yes"?>
<Relationships xmlns="http://schemas.openxmlformats.org/package/2006/relationships"><Relationship Id="rId8" Type="http://schemas.openxmlformats.org/officeDocument/2006/relationships/hyperlink" Target="mailto:mithinkr@mashreq.com" TargetMode="External"/><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Layout" Target="../slideLayouts/slideLayout1.xml"/><Relationship Id="rId4" Type="http://schemas.openxmlformats.org/officeDocument/2006/relationships/tags" Target="../tags/tag12.xml"/><Relationship Id="rId9" Type="http://schemas.openxmlformats.org/officeDocument/2006/relationships/hyperlink" Target="mailto:yashican@Mashreq.com"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e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slideLayout" Target="../slideLayouts/slideLayout1.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612FE-0DBE-4CE2-A27D-4F286A6DF21A}"/>
              </a:ext>
            </a:extLst>
          </p:cNvPr>
          <p:cNvGraphicFramePr>
            <a:graphicFrameLocks noChangeAspect="1"/>
          </p:cNvGraphicFramePr>
          <p:nvPr>
            <p:custDataLst>
              <p:tags r:id="rId2"/>
            </p:custDataLst>
            <p:extLst>
              <p:ext uri="{D42A27DB-BD31-4B8C-83A1-F6EECF244321}">
                <p14:modId xmlns:p14="http://schemas.microsoft.com/office/powerpoint/2010/main" val="2912699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6" name="think-cell Slide" r:id="rId5" imgW="383" imgH="384" progId="TCLayout.ActiveDocument.1">
                  <p:embed/>
                </p:oleObj>
              </mc:Choice>
              <mc:Fallback>
                <p:oleObj name="think-cell Slide" r:id="rId5" imgW="383" imgH="384" progId="TCLayout.ActiveDocument.1">
                  <p:embed/>
                  <p:pic>
                    <p:nvPicPr>
                      <p:cNvPr id="6" name="Object 5" hidden="1">
                        <a:extLst>
                          <a:ext uri="{FF2B5EF4-FFF2-40B4-BE49-F238E27FC236}">
                            <a16:creationId xmlns:a16="http://schemas.microsoft.com/office/drawing/2014/main" id="{914612FE-0DBE-4CE2-A27D-4F286A6DF21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37BA139-4B00-49AD-9A87-75D74486AF5B}"/>
              </a:ext>
            </a:extLst>
          </p:cNvPr>
          <p:cNvSpPr/>
          <p:nvPr>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600" b="1">
              <a:solidFill>
                <a:schemeClr val="tx1"/>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endParaRPr>
          </a:p>
        </p:txBody>
      </p:sp>
      <p:sp>
        <p:nvSpPr>
          <p:cNvPr id="7" name="Title 1">
            <a:extLst>
              <a:ext uri="{FF2B5EF4-FFF2-40B4-BE49-F238E27FC236}">
                <a16:creationId xmlns:a16="http://schemas.microsoft.com/office/drawing/2014/main" id="{90C1569C-65BF-493B-809E-21AF7C3404F6}"/>
              </a:ext>
            </a:extLst>
          </p:cNvPr>
          <p:cNvSpPr>
            <a:spLocks noGrp="1"/>
          </p:cNvSpPr>
          <p:nvPr>
            <p:ph type="ctrTitle"/>
          </p:nvPr>
        </p:nvSpPr>
        <p:spPr bwMode="gray">
          <a:xfrm>
            <a:off x="6313714" y="4513625"/>
            <a:ext cx="57322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Data Science: </a:t>
            </a:r>
            <a:b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b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Case Study</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Subtitle 2">
            <a:extLst>
              <a:ext uri="{FF2B5EF4-FFF2-40B4-BE49-F238E27FC236}">
                <a16:creationId xmlns:a16="http://schemas.microsoft.com/office/drawing/2014/main" id="{ACD4AEAF-7AE4-485A-AD61-2DA111672B80}"/>
              </a:ext>
            </a:extLst>
          </p:cNvPr>
          <p:cNvSpPr>
            <a:spLocks noGrp="1"/>
          </p:cNvSpPr>
          <p:nvPr>
            <p:ph type="subTitle" idx="4294967295"/>
          </p:nvPr>
        </p:nvSpPr>
        <p:spPr>
          <a:xfrm>
            <a:off x="6313714" y="5994765"/>
            <a:ext cx="5181600"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US" sz="1800" dirty="0" smtClean="0">
                <a:solidFill>
                  <a:schemeClr val="bg1">
                    <a:lumMod val="50000"/>
                  </a:schemeClr>
                </a:solidFill>
              </a:rPr>
              <a:t>January 2020</a:t>
            </a:r>
            <a:endParaRPr lang="en-US" sz="1800" dirty="0">
              <a:solidFill>
                <a:schemeClr val="bg1">
                  <a:lumMod val="50000"/>
                </a:schemeClr>
              </a:solidFill>
            </a:endParaRPr>
          </a:p>
        </p:txBody>
      </p:sp>
    </p:spTree>
    <p:extLst>
      <p:ext uri="{BB962C8B-B14F-4D97-AF65-F5344CB8AC3E}">
        <p14:creationId xmlns:p14="http://schemas.microsoft.com/office/powerpoint/2010/main" val="47350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1F09088-4BB4-4AB7-A1AF-565C5BEDD9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362" name="think-cell Slide" r:id="rId6" imgW="272" imgH="272" progId="TCLayout.ActiveDocument.1">
                  <p:embed/>
                </p:oleObj>
              </mc:Choice>
              <mc:Fallback>
                <p:oleObj name="think-cell Slide" r:id="rId6" imgW="272" imgH="272" progId="TCLayout.ActiveDocument.1">
                  <p:embed/>
                  <p:pic>
                    <p:nvPicPr>
                      <p:cNvPr id="6" name="Object 5" hidden="1">
                        <a:extLst>
                          <a:ext uri="{FF2B5EF4-FFF2-40B4-BE49-F238E27FC236}">
                            <a16:creationId xmlns:a16="http://schemas.microsoft.com/office/drawing/2014/main" id="{F1F09088-4BB4-4AB7-A1AF-565C5BEDD9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00AEFE-8DE3-44E2-885A-40A54F4BAD3C}"/>
              </a:ext>
            </a:extLst>
          </p:cNvPr>
          <p:cNvSpPr/>
          <p:nvPr>
            <p:custDataLst>
              <p:tags r:id="rId3"/>
            </p:custDataLst>
          </p:nvPr>
        </p:nvSpPr>
        <p:spPr>
          <a:xfrm>
            <a:off x="0" y="0"/>
            <a:ext cx="158750" cy="15875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chorCtr="0">
            <a:noAutofit/>
          </a:bodyPr>
          <a:lstStyle/>
          <a:p>
            <a:endParaRPr kumimoji="0" lang="en-US" sz="2400" u="none" strike="noStrike" cap="none" spc="0" normalizeH="0">
              <a:ln>
                <a:noFill/>
              </a:ln>
              <a:solidFill>
                <a:srgbClr val="000000"/>
              </a:solidFill>
              <a:effectLst/>
              <a:uFillTx/>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endParaRPr>
          </a:p>
        </p:txBody>
      </p:sp>
      <p:sp>
        <p:nvSpPr>
          <p:cNvPr id="2" name="Title 1"/>
          <p:cNvSpPr>
            <a:spLocks noGrp="1"/>
          </p:cNvSpPr>
          <p:nvPr>
            <p:ph type="title"/>
          </p:nvPr>
        </p:nvSpPr>
        <p:spPr>
          <a:xfrm>
            <a:off x="472948" y="425844"/>
            <a:ext cx="11035395" cy="369333"/>
          </a:xfrm>
          <a:noFill/>
          <a:ln/>
          <a:extLst>
            <a:ext uri="{909E8E84-426E-40DD-AFC4-6F175D3DCCD1}">
              <a14:hiddenFill xmlns:a14="http://schemas.microsoft.com/office/drawing/2010/main">
                <a:solidFill>
                  <a:srgbClr val="FFFFFF"/>
                </a:solidFill>
              </a14:hiddenFill>
            </a:ext>
          </a:extLst>
        </p:spPr>
        <p:txBody>
          <a:bodyPr wrap="square" anchor="t" anchorCtr="0">
            <a:noAutofit/>
          </a:bodyPr>
          <a:lstStyle/>
          <a:p>
            <a:pPr marL="480568"/>
            <a:r>
              <a:rPr lang="en-US" dirty="0" smtClean="0">
                <a:latin typeface="Segoe UI" panose="020B0502040204020203" pitchFamily="34" charset="0"/>
                <a:ea typeface="Segoe UI" panose="020B0502040204020203" pitchFamily="34" charset="0"/>
                <a:cs typeface="Segoe UI" panose="020B0502040204020203" pitchFamily="34" charset="0"/>
              </a:rPr>
              <a:t>Background</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itleTrackerAlpha 4">
            <a:extLst>
              <a:ext uri="{FF2B5EF4-FFF2-40B4-BE49-F238E27FC236}">
                <a16:creationId xmlns:a16="http://schemas.microsoft.com/office/drawing/2014/main" id="{461E7252-8075-4F07-BD2B-27F03A67B2D7}"/>
              </a:ext>
            </a:extLst>
          </p:cNvPr>
          <p:cNvSpPr/>
          <p:nvPr>
            <p:custDataLst>
              <p:tags r:id="rId4"/>
            </p:custDataLst>
          </p:nvPr>
        </p:nvSpPr>
        <p:spPr>
          <a:xfrm>
            <a:off x="460248" y="381462"/>
            <a:ext cx="429768" cy="432792"/>
          </a:xfrm>
          <a:prstGeom prst="ellipse">
            <a:avLst/>
          </a:prstGeom>
          <a:solidFill>
            <a:schemeClr val="accent2"/>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nchorCtr="1">
            <a:noAutofit/>
          </a:bodyPr>
          <a:lstStyle/>
          <a:p>
            <a:r>
              <a:rPr lang="en-US" sz="2400">
                <a:solidFill>
                  <a:schemeClr val="bg1"/>
                </a:solidFill>
                <a:latin typeface="Segoe UI" panose="020B0502040204020203" pitchFamily="34" charset="0"/>
                <a:ea typeface="Segoe UI" panose="020B0502040204020203" pitchFamily="34" charset="0"/>
                <a:cs typeface="Segoe UI" panose="020B0502040204020203" pitchFamily="34" charset="0"/>
              </a:rPr>
              <a:t>1</a:t>
            </a:r>
          </a:p>
        </p:txBody>
      </p:sp>
      <p:sp>
        <p:nvSpPr>
          <p:cNvPr id="89" name="Rectangle 18">
            <a:extLst>
              <a:ext uri="{FF2B5EF4-FFF2-40B4-BE49-F238E27FC236}">
                <a16:creationId xmlns:a16="http://schemas.microsoft.com/office/drawing/2014/main" id="{3E7257F1-4058-4F83-9327-0806B9A2F24A}"/>
              </a:ext>
            </a:extLst>
          </p:cNvPr>
          <p:cNvSpPr>
            <a:spLocks/>
          </p:cNvSpPr>
          <p:nvPr/>
        </p:nvSpPr>
        <p:spPr>
          <a:xfrm>
            <a:off x="2968602" y="-821450"/>
            <a:ext cx="4393224" cy="140247"/>
          </a:xfrm>
          <a:custGeom>
            <a:avLst/>
            <a:gdLst>
              <a:gd name="connsiteX0" fmla="*/ 0 w 3434185"/>
              <a:gd name="connsiteY0" fmla="*/ 0 h 204852"/>
              <a:gd name="connsiteX1" fmla="*/ 3434185 w 3434185"/>
              <a:gd name="connsiteY1" fmla="*/ 0 h 204852"/>
              <a:gd name="connsiteX2" fmla="*/ 3434185 w 3434185"/>
              <a:gd name="connsiteY2" fmla="*/ 204852 h 204852"/>
              <a:gd name="connsiteX3" fmla="*/ 0 w 3434185"/>
              <a:gd name="connsiteY3" fmla="*/ 204852 h 204852"/>
              <a:gd name="connsiteX4" fmla="*/ 0 w 3434185"/>
              <a:gd name="connsiteY4" fmla="*/ 0 h 204852"/>
              <a:gd name="connsiteX0" fmla="*/ 0 w 3434185"/>
              <a:gd name="connsiteY0" fmla="*/ 204852 h 296292"/>
              <a:gd name="connsiteX1" fmla="*/ 0 w 3434185"/>
              <a:gd name="connsiteY1" fmla="*/ 0 h 296292"/>
              <a:gd name="connsiteX2" fmla="*/ 3434185 w 3434185"/>
              <a:gd name="connsiteY2" fmla="*/ 0 h 296292"/>
              <a:gd name="connsiteX3" fmla="*/ 3434185 w 3434185"/>
              <a:gd name="connsiteY3" fmla="*/ 204852 h 296292"/>
              <a:gd name="connsiteX4" fmla="*/ 91440 w 3434185"/>
              <a:gd name="connsiteY4" fmla="*/ 296292 h 296292"/>
              <a:gd name="connsiteX0" fmla="*/ 0 w 3434185"/>
              <a:gd name="connsiteY0" fmla="*/ 204852 h 204852"/>
              <a:gd name="connsiteX1" fmla="*/ 0 w 3434185"/>
              <a:gd name="connsiteY1" fmla="*/ 0 h 204852"/>
              <a:gd name="connsiteX2" fmla="*/ 3434185 w 3434185"/>
              <a:gd name="connsiteY2" fmla="*/ 0 h 204852"/>
              <a:gd name="connsiteX3" fmla="*/ 3434185 w 3434185"/>
              <a:gd name="connsiteY3" fmla="*/ 204852 h 204852"/>
            </a:gdLst>
            <a:ahLst/>
            <a:cxnLst>
              <a:cxn ang="0">
                <a:pos x="connsiteX0" y="connsiteY0"/>
              </a:cxn>
              <a:cxn ang="0">
                <a:pos x="connsiteX1" y="connsiteY1"/>
              </a:cxn>
              <a:cxn ang="0">
                <a:pos x="connsiteX2" y="connsiteY2"/>
              </a:cxn>
              <a:cxn ang="0">
                <a:pos x="connsiteX3" y="connsiteY3"/>
              </a:cxn>
            </a:cxnLst>
            <a:rect l="l" t="t" r="r" b="b"/>
            <a:pathLst>
              <a:path w="3434185" h="204852">
                <a:moveTo>
                  <a:pt x="0" y="204852"/>
                </a:moveTo>
                <a:lnTo>
                  <a:pt x="0" y="0"/>
                </a:lnTo>
                <a:lnTo>
                  <a:pt x="3434185" y="0"/>
                </a:lnTo>
                <a:lnTo>
                  <a:pt x="3434185" y="204852"/>
                </a:lnTo>
              </a:path>
            </a:pathLst>
          </a:custGeom>
          <a:solidFill>
            <a:srgbClr val="FFFFFF"/>
          </a:solidFill>
          <a:ln w="3175" cap="flat">
            <a:solidFill>
              <a:schemeClr val="accent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noAutofit/>
          </a:bodyPr>
          <a:lstStyle/>
          <a:p>
            <a:pPr defTabSz="685800"/>
            <a:endParaRPr lang="en-US" sz="90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460247" y="1196408"/>
            <a:ext cx="11048095" cy="1409617"/>
          </a:xfrm>
          <a:prstGeom prst="rect">
            <a:avLst/>
          </a:prstGeom>
        </p:spPr>
        <p:txBody>
          <a:bodyPr wrap="square">
            <a:spAutoFit/>
          </a:bodyPr>
          <a:lstStyle/>
          <a:p>
            <a:pPr>
              <a:lnSpc>
                <a:spcPct val="107000"/>
              </a:lnSpc>
              <a:spcAft>
                <a:spcPts val="800"/>
              </a:spcAft>
            </a:pPr>
            <a:r>
              <a:rPr lang="en-US" sz="2000" spc="-5" dirty="0">
                <a:latin typeface="Arial" panose="020B0604020202020204" pitchFamily="34" charset="0"/>
                <a:ea typeface="Calibri" panose="020F0502020204030204" pitchFamily="34" charset="0"/>
                <a:cs typeface="Times New Roman" panose="02020603050405020304" pitchFamily="18" charset="0"/>
              </a:rPr>
              <a:t>The </a:t>
            </a:r>
            <a:r>
              <a:rPr lang="en-US" sz="2000" spc="-5" dirty="0" smtClean="0">
                <a:latin typeface="Arial" panose="020B0604020202020204" pitchFamily="34" charset="0"/>
                <a:ea typeface="Calibri" panose="020F0502020204030204" pitchFamily="34" charset="0"/>
                <a:cs typeface="Times New Roman" panose="02020603050405020304" pitchFamily="18" charset="0"/>
              </a:rPr>
              <a:t>provided dataset </a:t>
            </a:r>
            <a:r>
              <a:rPr lang="en-US" sz="2000" spc="-5" dirty="0">
                <a:latin typeface="Arial" panose="020B0604020202020204" pitchFamily="34" charset="0"/>
                <a:ea typeface="Calibri" panose="020F0502020204030204" pitchFamily="34" charset="0"/>
                <a:cs typeface="Times New Roman" panose="02020603050405020304" pitchFamily="18" charset="0"/>
              </a:rPr>
              <a:t>has information related to attritions from TalkToMe telecommunication company. </a:t>
            </a:r>
            <a:r>
              <a:rPr lang="en-US" sz="2000" spc="-5" dirty="0" smtClean="0">
                <a:latin typeface="Arial" panose="020B0604020202020204" pitchFamily="34" charset="0"/>
                <a:ea typeface="Calibri" panose="020F0502020204030204" pitchFamily="34" charset="0"/>
                <a:cs typeface="Times New Roman" panose="02020603050405020304" pitchFamily="18" charset="0"/>
              </a:rPr>
              <a:t>The current attrition rate is an important business problem and is resulting in lower profitability. To help TalkToMe better manage this problem, your task is to find business insights by applying AI / Machine Learning models to the dataset.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81771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1F09088-4BB4-4AB7-A1AF-565C5BEDD9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380" name="think-cell Slide" r:id="rId6" imgW="272" imgH="272" progId="TCLayout.ActiveDocument.1">
                  <p:embed/>
                </p:oleObj>
              </mc:Choice>
              <mc:Fallback>
                <p:oleObj name="think-cell Slide" r:id="rId6" imgW="272" imgH="272" progId="TCLayout.ActiveDocument.1">
                  <p:embed/>
                  <p:pic>
                    <p:nvPicPr>
                      <p:cNvPr id="6" name="Object 5" hidden="1">
                        <a:extLst>
                          <a:ext uri="{FF2B5EF4-FFF2-40B4-BE49-F238E27FC236}">
                            <a16:creationId xmlns:a16="http://schemas.microsoft.com/office/drawing/2014/main" id="{F1F09088-4BB4-4AB7-A1AF-565C5BEDD9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00AEFE-8DE3-44E2-885A-40A54F4BAD3C}"/>
              </a:ext>
            </a:extLst>
          </p:cNvPr>
          <p:cNvSpPr/>
          <p:nvPr>
            <p:custDataLst>
              <p:tags r:id="rId3"/>
            </p:custDataLst>
          </p:nvPr>
        </p:nvSpPr>
        <p:spPr>
          <a:xfrm>
            <a:off x="0" y="0"/>
            <a:ext cx="158750" cy="15875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chorCtr="0">
            <a:noAutofit/>
          </a:bodyPr>
          <a:lstStyle/>
          <a:p>
            <a:endParaRPr kumimoji="0" lang="en-US" sz="2400" u="none" strike="noStrike" cap="none" spc="0" normalizeH="0">
              <a:ln>
                <a:noFill/>
              </a:ln>
              <a:solidFill>
                <a:srgbClr val="000000"/>
              </a:solidFill>
              <a:effectLst/>
              <a:uFillTx/>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endParaRPr>
          </a:p>
        </p:txBody>
      </p:sp>
      <p:sp>
        <p:nvSpPr>
          <p:cNvPr id="2" name="Title 1"/>
          <p:cNvSpPr>
            <a:spLocks noGrp="1"/>
          </p:cNvSpPr>
          <p:nvPr>
            <p:ph type="title"/>
          </p:nvPr>
        </p:nvSpPr>
        <p:spPr>
          <a:xfrm>
            <a:off x="472948" y="425844"/>
            <a:ext cx="11035395" cy="369333"/>
          </a:xfrm>
          <a:noFill/>
          <a:ln/>
          <a:extLst>
            <a:ext uri="{909E8E84-426E-40DD-AFC4-6F175D3DCCD1}">
              <a14:hiddenFill xmlns:a14="http://schemas.microsoft.com/office/drawing/2010/main">
                <a:solidFill>
                  <a:srgbClr val="FFFFFF"/>
                </a:solidFill>
              </a14:hiddenFill>
            </a:ext>
          </a:extLst>
        </p:spPr>
        <p:txBody>
          <a:bodyPr wrap="square" anchor="t" anchorCtr="0">
            <a:noAutofit/>
          </a:bodyPr>
          <a:lstStyle/>
          <a:p>
            <a:pPr marL="480568"/>
            <a:r>
              <a:rPr lang="en-US" dirty="0" smtClean="0">
                <a:latin typeface="Segoe UI" panose="020B0502040204020203" pitchFamily="34" charset="0"/>
                <a:ea typeface="Segoe UI" panose="020B0502040204020203" pitchFamily="34" charset="0"/>
                <a:cs typeface="Segoe UI" panose="020B0502040204020203" pitchFamily="34" charset="0"/>
              </a:rPr>
              <a:t>Instructions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itleTrackerAlpha 4">
            <a:extLst>
              <a:ext uri="{FF2B5EF4-FFF2-40B4-BE49-F238E27FC236}">
                <a16:creationId xmlns:a16="http://schemas.microsoft.com/office/drawing/2014/main" id="{461E7252-8075-4F07-BD2B-27F03A67B2D7}"/>
              </a:ext>
            </a:extLst>
          </p:cNvPr>
          <p:cNvSpPr/>
          <p:nvPr>
            <p:custDataLst>
              <p:tags r:id="rId4"/>
            </p:custDataLst>
          </p:nvPr>
        </p:nvSpPr>
        <p:spPr>
          <a:xfrm>
            <a:off x="460248" y="381462"/>
            <a:ext cx="429768" cy="432792"/>
          </a:xfrm>
          <a:prstGeom prst="ellipse">
            <a:avLst/>
          </a:prstGeom>
          <a:solidFill>
            <a:schemeClr val="accent2"/>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nchorCtr="1">
            <a:noAutofit/>
          </a:bodyPr>
          <a:lstStyle/>
          <a:p>
            <a:r>
              <a:rPr lang="en-US" sz="2400" dirty="0">
                <a:solidFill>
                  <a:schemeClr val="bg1"/>
                </a:solidFill>
                <a:latin typeface="Segoe UI" panose="020B0502040204020203" pitchFamily="34" charset="0"/>
                <a:ea typeface="Segoe UI" panose="020B0502040204020203" pitchFamily="34" charset="0"/>
                <a:cs typeface="Segoe UI" panose="020B0502040204020203" pitchFamily="34" charset="0"/>
              </a:rPr>
              <a:t>2</a:t>
            </a:r>
          </a:p>
        </p:txBody>
      </p:sp>
      <p:sp>
        <p:nvSpPr>
          <p:cNvPr id="89" name="Rectangle 18">
            <a:extLst>
              <a:ext uri="{FF2B5EF4-FFF2-40B4-BE49-F238E27FC236}">
                <a16:creationId xmlns:a16="http://schemas.microsoft.com/office/drawing/2014/main" id="{3E7257F1-4058-4F83-9327-0806B9A2F24A}"/>
              </a:ext>
            </a:extLst>
          </p:cNvPr>
          <p:cNvSpPr>
            <a:spLocks/>
          </p:cNvSpPr>
          <p:nvPr/>
        </p:nvSpPr>
        <p:spPr>
          <a:xfrm>
            <a:off x="2968602" y="-821450"/>
            <a:ext cx="4393224" cy="140247"/>
          </a:xfrm>
          <a:custGeom>
            <a:avLst/>
            <a:gdLst>
              <a:gd name="connsiteX0" fmla="*/ 0 w 3434185"/>
              <a:gd name="connsiteY0" fmla="*/ 0 h 204852"/>
              <a:gd name="connsiteX1" fmla="*/ 3434185 w 3434185"/>
              <a:gd name="connsiteY1" fmla="*/ 0 h 204852"/>
              <a:gd name="connsiteX2" fmla="*/ 3434185 w 3434185"/>
              <a:gd name="connsiteY2" fmla="*/ 204852 h 204852"/>
              <a:gd name="connsiteX3" fmla="*/ 0 w 3434185"/>
              <a:gd name="connsiteY3" fmla="*/ 204852 h 204852"/>
              <a:gd name="connsiteX4" fmla="*/ 0 w 3434185"/>
              <a:gd name="connsiteY4" fmla="*/ 0 h 204852"/>
              <a:gd name="connsiteX0" fmla="*/ 0 w 3434185"/>
              <a:gd name="connsiteY0" fmla="*/ 204852 h 296292"/>
              <a:gd name="connsiteX1" fmla="*/ 0 w 3434185"/>
              <a:gd name="connsiteY1" fmla="*/ 0 h 296292"/>
              <a:gd name="connsiteX2" fmla="*/ 3434185 w 3434185"/>
              <a:gd name="connsiteY2" fmla="*/ 0 h 296292"/>
              <a:gd name="connsiteX3" fmla="*/ 3434185 w 3434185"/>
              <a:gd name="connsiteY3" fmla="*/ 204852 h 296292"/>
              <a:gd name="connsiteX4" fmla="*/ 91440 w 3434185"/>
              <a:gd name="connsiteY4" fmla="*/ 296292 h 296292"/>
              <a:gd name="connsiteX0" fmla="*/ 0 w 3434185"/>
              <a:gd name="connsiteY0" fmla="*/ 204852 h 204852"/>
              <a:gd name="connsiteX1" fmla="*/ 0 w 3434185"/>
              <a:gd name="connsiteY1" fmla="*/ 0 h 204852"/>
              <a:gd name="connsiteX2" fmla="*/ 3434185 w 3434185"/>
              <a:gd name="connsiteY2" fmla="*/ 0 h 204852"/>
              <a:gd name="connsiteX3" fmla="*/ 3434185 w 3434185"/>
              <a:gd name="connsiteY3" fmla="*/ 204852 h 204852"/>
            </a:gdLst>
            <a:ahLst/>
            <a:cxnLst>
              <a:cxn ang="0">
                <a:pos x="connsiteX0" y="connsiteY0"/>
              </a:cxn>
              <a:cxn ang="0">
                <a:pos x="connsiteX1" y="connsiteY1"/>
              </a:cxn>
              <a:cxn ang="0">
                <a:pos x="connsiteX2" y="connsiteY2"/>
              </a:cxn>
              <a:cxn ang="0">
                <a:pos x="connsiteX3" y="connsiteY3"/>
              </a:cxn>
            </a:cxnLst>
            <a:rect l="l" t="t" r="r" b="b"/>
            <a:pathLst>
              <a:path w="3434185" h="204852">
                <a:moveTo>
                  <a:pt x="0" y="204852"/>
                </a:moveTo>
                <a:lnTo>
                  <a:pt x="0" y="0"/>
                </a:lnTo>
                <a:lnTo>
                  <a:pt x="3434185" y="0"/>
                </a:lnTo>
                <a:lnTo>
                  <a:pt x="3434185" y="204852"/>
                </a:lnTo>
              </a:path>
            </a:pathLst>
          </a:custGeom>
          <a:solidFill>
            <a:srgbClr val="FFFFFF"/>
          </a:solidFill>
          <a:ln w="3175" cap="flat">
            <a:solidFill>
              <a:schemeClr val="accent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noAutofit/>
          </a:bodyPr>
          <a:lstStyle/>
          <a:p>
            <a:pPr defTabSz="685800"/>
            <a:endParaRPr lang="en-US" sz="900">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72948" y="1202959"/>
            <a:ext cx="10600060" cy="3817455"/>
          </a:xfrm>
          <a:prstGeom prst="rect">
            <a:avLst/>
          </a:prstGeom>
        </p:spPr>
        <p:txBody>
          <a:bodyPr wrap="square">
            <a:spAutoFit/>
          </a:bodyPr>
          <a:lstStyle/>
          <a:p>
            <a:pPr marL="342900" lvl="0" indent="-342900">
              <a:lnSpc>
                <a:spcPct val="107000"/>
              </a:lnSpc>
              <a:buClr>
                <a:schemeClr val="accent2"/>
              </a:buClr>
              <a:buFont typeface="Symbol" panose="05050102010706020507" pitchFamily="18" charset="2"/>
              <a:buChar char=""/>
            </a:pPr>
            <a:r>
              <a:rPr lang="en-US" sz="2000" spc="-5" dirty="0" smtClean="0">
                <a:latin typeface="Arial" panose="020B0604020202020204" pitchFamily="34" charset="0"/>
                <a:ea typeface="Calibri" panose="020F0502020204030204" pitchFamily="34" charset="0"/>
                <a:cs typeface="Times New Roman" panose="02020603050405020304" pitchFamily="18" charset="0"/>
              </a:rPr>
              <a:t>Analyze </a:t>
            </a:r>
            <a:r>
              <a:rPr lang="en-US" sz="2000" spc="-5" dirty="0">
                <a:latin typeface="Arial" panose="020B0604020202020204" pitchFamily="34" charset="0"/>
                <a:ea typeface="Calibri" panose="020F0502020204030204" pitchFamily="34" charset="0"/>
                <a:cs typeface="Times New Roman" panose="02020603050405020304" pitchFamily="18" charset="0"/>
              </a:rPr>
              <a:t>the given data to find insights which can be used by the marketing team in reducing </a:t>
            </a:r>
            <a:r>
              <a:rPr lang="en-US" sz="2000" spc="-5" dirty="0" smtClean="0">
                <a:latin typeface="Arial" panose="020B0604020202020204" pitchFamily="34" charset="0"/>
                <a:ea typeface="Calibri" panose="020F0502020204030204" pitchFamily="34" charset="0"/>
                <a:cs typeface="Times New Roman" panose="02020603050405020304" pitchFamily="18" charset="0"/>
              </a:rPr>
              <a:t>attritions. The </a:t>
            </a:r>
            <a:r>
              <a:rPr lang="en-US" sz="2000" spc="-5" dirty="0">
                <a:latin typeface="Arial" panose="020B0604020202020204" pitchFamily="34" charset="0"/>
                <a:ea typeface="Calibri" panose="020F0502020204030204" pitchFamily="34" charset="0"/>
                <a:cs typeface="Times New Roman" panose="02020603050405020304" pitchFamily="18" charset="0"/>
              </a:rPr>
              <a:t>data dictionary can be found in S</a:t>
            </a:r>
            <a:r>
              <a:rPr lang="en-US" sz="2000" spc="-5" dirty="0" smtClean="0">
                <a:latin typeface="Arial" panose="020B0604020202020204" pitchFamily="34" charset="0"/>
                <a:ea typeface="Calibri" panose="020F0502020204030204" pitchFamily="34" charset="0"/>
                <a:cs typeface="Times New Roman" panose="02020603050405020304" pitchFamily="18" charset="0"/>
              </a:rPr>
              <a:t>ection 3.</a:t>
            </a:r>
          </a:p>
          <a:p>
            <a:pPr marL="342900" lvl="0" indent="-342900">
              <a:lnSpc>
                <a:spcPct val="107000"/>
              </a:lnSpc>
              <a:buClr>
                <a:schemeClr val="accent2"/>
              </a:buClr>
              <a:buFont typeface="Symbol" panose="05050102010706020507" pitchFamily="18" charset="2"/>
              <a:buChar char=""/>
            </a:pPr>
            <a:r>
              <a:rPr lang="en-US" sz="2000" spc="-5" dirty="0" smtClean="0">
                <a:latin typeface="Arial" panose="020B0604020202020204" pitchFamily="34" charset="0"/>
                <a:ea typeface="Calibri" panose="020F0502020204030204" pitchFamily="34" charset="0"/>
                <a:cs typeface="Times New Roman" panose="02020603050405020304" pitchFamily="18" charset="0"/>
              </a:rPr>
              <a:t>This </a:t>
            </a:r>
            <a:r>
              <a:rPr lang="en-US" sz="2000" spc="-5" dirty="0">
                <a:latin typeface="Arial" panose="020B0604020202020204" pitchFamily="34" charset="0"/>
                <a:ea typeface="Calibri" panose="020F0502020204030204" pitchFamily="34" charset="0"/>
                <a:cs typeface="Times New Roman" panose="02020603050405020304" pitchFamily="18" charset="0"/>
              </a:rPr>
              <a:t>assignment must be completed using Python or Jyputer </a:t>
            </a:r>
            <a:r>
              <a:rPr lang="en-US" sz="2000" spc="-5" dirty="0" smtClean="0">
                <a:latin typeface="Arial" panose="020B0604020202020204" pitchFamily="34" charset="0"/>
                <a:ea typeface="Calibri" panose="020F0502020204030204" pitchFamily="34" charset="0"/>
                <a:cs typeface="Times New Roman" panose="02020603050405020304" pitchFamily="18" charset="0"/>
              </a:rPr>
              <a:t>Notebooks.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accent2"/>
              </a:buClr>
              <a:buFont typeface="Symbol" panose="05050102010706020507" pitchFamily="18" charset="2"/>
              <a:buChar char=""/>
            </a:pPr>
            <a:r>
              <a:rPr lang="en-US" sz="2000" spc="-5" dirty="0">
                <a:latin typeface="Arial" panose="020B0604020202020204" pitchFamily="34" charset="0"/>
                <a:ea typeface="Calibri" panose="020F0502020204030204" pitchFamily="34" charset="0"/>
                <a:cs typeface="Times New Roman" panose="02020603050405020304" pitchFamily="18" charset="0"/>
              </a:rPr>
              <a:t>Build </a:t>
            </a:r>
            <a:r>
              <a:rPr lang="en-US" sz="2000" b="1" spc="-5" dirty="0">
                <a:latin typeface="Arial" panose="020B0604020202020204" pitchFamily="34" charset="0"/>
                <a:ea typeface="Calibri" panose="020F0502020204030204" pitchFamily="34" charset="0"/>
                <a:cs typeface="Times New Roman" panose="02020603050405020304" pitchFamily="18" charset="0"/>
              </a:rPr>
              <a:t>two</a:t>
            </a:r>
            <a:r>
              <a:rPr lang="en-US" sz="2000" spc="-5" dirty="0">
                <a:latin typeface="Arial" panose="020B0604020202020204" pitchFamily="34" charset="0"/>
                <a:ea typeface="Calibri" panose="020F0502020204030204" pitchFamily="34" charset="0"/>
                <a:cs typeface="Times New Roman" panose="02020603050405020304" pitchFamily="18" charset="0"/>
              </a:rPr>
              <a:t> predictive models (e.g. tree based, logistic, etc.) and compare their results using appropriate model performance metrics (Accuracy, Recall, Precision, KS Score, ROC)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accent2"/>
              </a:buClr>
              <a:buFont typeface="Symbol" panose="05050102010706020507" pitchFamily="18" charset="2"/>
              <a:buChar char=""/>
            </a:pPr>
            <a:r>
              <a:rPr lang="en-US" sz="2000" spc="-5" dirty="0">
                <a:latin typeface="Arial" panose="020B0604020202020204" pitchFamily="34" charset="0"/>
                <a:ea typeface="Calibri" panose="020F0502020204030204" pitchFamily="34" charset="0"/>
                <a:cs typeface="Times New Roman" panose="02020603050405020304" pitchFamily="18" charset="0"/>
              </a:rPr>
              <a:t>Variables important in predicting attrition has to be explained with data (i.e. show how a given variable is related to attrition using univariate analysis)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accent2"/>
              </a:buClr>
              <a:buFont typeface="Symbol" panose="05050102010706020507" pitchFamily="18" charset="2"/>
              <a:buChar char=""/>
            </a:pPr>
            <a:r>
              <a:rPr lang="en-US" sz="2000" spc="-5" dirty="0">
                <a:latin typeface="Arial" panose="020B0604020202020204" pitchFamily="34" charset="0"/>
                <a:ea typeface="Calibri" panose="020F0502020204030204" pitchFamily="34" charset="0"/>
                <a:cs typeface="Times New Roman" panose="02020603050405020304" pitchFamily="18" charset="0"/>
              </a:rPr>
              <a:t>Please share the results of your analysis in a short presentation (2-3 slides) </a:t>
            </a:r>
            <a:r>
              <a:rPr lang="en-US" sz="2000" spc="-5" dirty="0" smtClean="0">
                <a:latin typeface="Arial" panose="020B0604020202020204" pitchFamily="34" charset="0"/>
                <a:ea typeface="Calibri" panose="020F0502020204030204" pitchFamily="34" charset="0"/>
                <a:cs typeface="Times New Roman" panose="02020603050405020304" pitchFamily="18" charset="0"/>
              </a:rPr>
              <a:t>&amp; </a:t>
            </a:r>
            <a:r>
              <a:rPr lang="en-US" sz="2000" spc="-5" dirty="0">
                <a:latin typeface="Arial" panose="020B0604020202020204" pitchFamily="34" charset="0"/>
                <a:ea typeface="Calibri" panose="020F0502020204030204" pitchFamily="34" charset="0"/>
                <a:cs typeface="Times New Roman" panose="02020603050405020304" pitchFamily="18" charset="0"/>
              </a:rPr>
              <a:t>your </a:t>
            </a:r>
            <a:r>
              <a:rPr lang="en-US" sz="2000" spc="-5" dirty="0" smtClean="0">
                <a:latin typeface="Arial" panose="020B0604020202020204" pitchFamily="34" charset="0"/>
                <a:ea typeface="Calibri" panose="020F0502020204030204" pitchFamily="34" charset="0"/>
                <a:cs typeface="Times New Roman" panose="02020603050405020304" pitchFamily="18" charset="0"/>
              </a:rPr>
              <a:t>code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accent2"/>
              </a:buClr>
              <a:buFont typeface="Symbol" panose="05050102010706020507" pitchFamily="18" charset="2"/>
              <a:buChar char=""/>
            </a:pPr>
            <a:r>
              <a:rPr lang="en-US" sz="2000" spc="-5" dirty="0" smtClean="0">
                <a:latin typeface="Arial" panose="020B0604020202020204" pitchFamily="34" charset="0"/>
                <a:ea typeface="Calibri" panose="020F0502020204030204" pitchFamily="34" charset="0"/>
                <a:cs typeface="Times New Roman" panose="02020603050405020304" pitchFamily="18" charset="0"/>
              </a:rPr>
              <a:t>Please note the due date in the email for the case study.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accent2"/>
              </a:buClr>
              <a:buFont typeface="Symbol" panose="05050102010706020507" pitchFamily="18" charset="2"/>
              <a:buChar char=""/>
            </a:pPr>
            <a:r>
              <a:rPr lang="en-US" sz="2000" spc="-5" dirty="0">
                <a:latin typeface="Arial" panose="020B0604020202020204" pitchFamily="34" charset="0"/>
                <a:ea typeface="Calibri" panose="020F0502020204030204" pitchFamily="34" charset="0"/>
                <a:cs typeface="Times New Roman" panose="02020603050405020304" pitchFamily="18" charset="0"/>
              </a:rPr>
              <a:t>Reach out to </a:t>
            </a:r>
            <a:r>
              <a:rPr lang="en-US" sz="2000" spc="-5" dirty="0" smtClean="0">
                <a:latin typeface="Arial" panose="020B0604020202020204" pitchFamily="34" charset="0"/>
                <a:ea typeface="Calibri" panose="020F0502020204030204" pitchFamily="34" charset="0"/>
                <a:cs typeface="Times New Roman" panose="02020603050405020304" pitchFamily="18" charset="0"/>
              </a:rPr>
              <a:t>both of us </a:t>
            </a:r>
            <a:r>
              <a:rPr lang="en-US" sz="2000" spc="-5" dirty="0">
                <a:latin typeface="Arial" panose="020B0604020202020204" pitchFamily="34" charset="0"/>
                <a:ea typeface="Calibri" panose="020F0502020204030204" pitchFamily="34" charset="0"/>
                <a:cs typeface="Times New Roman" panose="02020603050405020304" pitchFamily="18" charset="0"/>
              </a:rPr>
              <a:t>(</a:t>
            </a:r>
            <a:r>
              <a:rPr lang="en-US" sz="2000" spc="-5" dirty="0" smtClean="0">
                <a:latin typeface="Arial" panose="020B0604020202020204" pitchFamily="34" charset="0"/>
                <a:ea typeface="Calibri" panose="020F0502020204030204" pitchFamily="34" charset="0"/>
                <a:cs typeface="Times New Roman" panose="02020603050405020304" pitchFamily="18" charset="0"/>
                <a:hlinkClick r:id="rId8"/>
              </a:rPr>
              <a:t>mithinkr@mashreq.com</a:t>
            </a:r>
            <a:r>
              <a:rPr lang="en-US" sz="2000" spc="-5" dirty="0" smtClean="0">
                <a:latin typeface="Arial" panose="020B0604020202020204" pitchFamily="34" charset="0"/>
                <a:ea typeface="Calibri" panose="020F0502020204030204" pitchFamily="34" charset="0"/>
                <a:cs typeface="Times New Roman" panose="02020603050405020304" pitchFamily="18" charset="0"/>
              </a:rPr>
              <a:t> or </a:t>
            </a:r>
            <a:r>
              <a:rPr lang="en-US" sz="2000" spc="-5" dirty="0" smtClean="0">
                <a:latin typeface="Arial" panose="020B0604020202020204" pitchFamily="34" charset="0"/>
                <a:ea typeface="Calibri" panose="020F0502020204030204" pitchFamily="34" charset="0"/>
                <a:cs typeface="Times New Roman" panose="02020603050405020304" pitchFamily="18" charset="0"/>
                <a:hlinkClick r:id="rId9"/>
              </a:rPr>
              <a:t>yashican@mashreq.com</a:t>
            </a:r>
            <a:r>
              <a:rPr lang="en-US" sz="2000" spc="-5" dirty="0" smtClean="0">
                <a:latin typeface="Arial" panose="020B0604020202020204" pitchFamily="34" charset="0"/>
                <a:ea typeface="Calibri" panose="020F0502020204030204" pitchFamily="34" charset="0"/>
                <a:cs typeface="Times New Roman" panose="02020603050405020304" pitchFamily="18" charset="0"/>
              </a:rPr>
              <a:t>) </a:t>
            </a:r>
            <a:r>
              <a:rPr lang="en-US" sz="2000" spc="-5" dirty="0">
                <a:latin typeface="Arial" panose="020B0604020202020204" pitchFamily="34" charset="0"/>
                <a:ea typeface="Calibri" panose="020F0502020204030204" pitchFamily="34" charset="0"/>
                <a:cs typeface="Times New Roman" panose="02020603050405020304" pitchFamily="18" charset="0"/>
              </a:rPr>
              <a:t>if you have any questions.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30917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1F09088-4BB4-4AB7-A1AF-565C5BEDD90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395" name="think-cell Slide" r:id="rId6" imgW="272" imgH="272" progId="TCLayout.ActiveDocument.1">
                  <p:embed/>
                </p:oleObj>
              </mc:Choice>
              <mc:Fallback>
                <p:oleObj name="think-cell Slide" r:id="rId6" imgW="272" imgH="272" progId="TCLayout.ActiveDocument.1">
                  <p:embed/>
                  <p:pic>
                    <p:nvPicPr>
                      <p:cNvPr id="6" name="Object 5" hidden="1">
                        <a:extLst>
                          <a:ext uri="{FF2B5EF4-FFF2-40B4-BE49-F238E27FC236}">
                            <a16:creationId xmlns:a16="http://schemas.microsoft.com/office/drawing/2014/main" id="{F1F09088-4BB4-4AB7-A1AF-565C5BEDD90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00AEFE-8DE3-44E2-885A-40A54F4BAD3C}"/>
              </a:ext>
            </a:extLst>
          </p:cNvPr>
          <p:cNvSpPr/>
          <p:nvPr>
            <p:custDataLst>
              <p:tags r:id="rId3"/>
            </p:custDataLst>
          </p:nvPr>
        </p:nvSpPr>
        <p:spPr>
          <a:xfrm>
            <a:off x="0" y="0"/>
            <a:ext cx="158750" cy="15875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chorCtr="0">
            <a:noAutofit/>
          </a:bodyPr>
          <a:lstStyle/>
          <a:p>
            <a:endParaRPr kumimoji="0" lang="en-US" sz="2400" u="none" strike="noStrike" cap="none" spc="0" normalizeH="0">
              <a:ln>
                <a:noFill/>
              </a:ln>
              <a:solidFill>
                <a:srgbClr val="000000"/>
              </a:solidFill>
              <a:effectLst/>
              <a:uFillTx/>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endParaRPr>
          </a:p>
        </p:txBody>
      </p:sp>
      <p:sp>
        <p:nvSpPr>
          <p:cNvPr id="2" name="Title 1"/>
          <p:cNvSpPr>
            <a:spLocks noGrp="1"/>
          </p:cNvSpPr>
          <p:nvPr>
            <p:ph type="title"/>
          </p:nvPr>
        </p:nvSpPr>
        <p:spPr>
          <a:xfrm>
            <a:off x="472948" y="425844"/>
            <a:ext cx="11035395" cy="369333"/>
          </a:xfrm>
          <a:noFill/>
          <a:ln/>
          <a:extLst>
            <a:ext uri="{909E8E84-426E-40DD-AFC4-6F175D3DCCD1}">
              <a14:hiddenFill xmlns:a14="http://schemas.microsoft.com/office/drawing/2010/main">
                <a:solidFill>
                  <a:srgbClr val="FFFFFF"/>
                </a:solidFill>
              </a14:hiddenFill>
            </a:ext>
          </a:extLst>
        </p:spPr>
        <p:txBody>
          <a:bodyPr wrap="square" anchor="t" anchorCtr="0">
            <a:noAutofit/>
          </a:bodyPr>
          <a:lstStyle/>
          <a:p>
            <a:pPr marL="480568"/>
            <a:r>
              <a:rPr lang="en-US" dirty="0" smtClean="0">
                <a:latin typeface="Segoe UI" panose="020B0502040204020203" pitchFamily="34" charset="0"/>
                <a:ea typeface="Segoe UI" panose="020B0502040204020203" pitchFamily="34" charset="0"/>
                <a:cs typeface="Segoe UI" panose="020B0502040204020203" pitchFamily="34" charset="0"/>
              </a:rPr>
              <a:t>Data Dictionary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itleTrackerAlpha 4">
            <a:extLst>
              <a:ext uri="{FF2B5EF4-FFF2-40B4-BE49-F238E27FC236}">
                <a16:creationId xmlns:a16="http://schemas.microsoft.com/office/drawing/2014/main" id="{461E7252-8075-4F07-BD2B-27F03A67B2D7}"/>
              </a:ext>
            </a:extLst>
          </p:cNvPr>
          <p:cNvSpPr/>
          <p:nvPr>
            <p:custDataLst>
              <p:tags r:id="rId4"/>
            </p:custDataLst>
          </p:nvPr>
        </p:nvSpPr>
        <p:spPr>
          <a:xfrm>
            <a:off x="460248" y="381462"/>
            <a:ext cx="429768" cy="432792"/>
          </a:xfrm>
          <a:prstGeom prst="ellipse">
            <a:avLst/>
          </a:prstGeom>
          <a:solidFill>
            <a:schemeClr val="accent2"/>
          </a:solidFill>
          <a:ln w="63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nchorCtr="1">
            <a:noAutofit/>
          </a:bodyPr>
          <a:lstStyle/>
          <a:p>
            <a:r>
              <a:rPr lang="en-US" sz="2400" dirty="0">
                <a:solidFill>
                  <a:schemeClr val="bg1"/>
                </a:solidFill>
                <a:latin typeface="Segoe UI" panose="020B0502040204020203" pitchFamily="34" charset="0"/>
                <a:ea typeface="Segoe UI" panose="020B0502040204020203" pitchFamily="34" charset="0"/>
                <a:cs typeface="Segoe UI" panose="020B0502040204020203" pitchFamily="34" charset="0"/>
              </a:rPr>
              <a:t>3</a:t>
            </a:r>
          </a:p>
        </p:txBody>
      </p:sp>
      <p:graphicFrame>
        <p:nvGraphicFramePr>
          <p:cNvPr id="4" name="Table 3"/>
          <p:cNvGraphicFramePr>
            <a:graphicFrameLocks noGrp="1"/>
          </p:cNvGraphicFramePr>
          <p:nvPr>
            <p:extLst>
              <p:ext uri="{D42A27DB-BD31-4B8C-83A1-F6EECF244321}">
                <p14:modId xmlns:p14="http://schemas.microsoft.com/office/powerpoint/2010/main" val="484927164"/>
              </p:ext>
            </p:extLst>
          </p:nvPr>
        </p:nvGraphicFramePr>
        <p:xfrm>
          <a:off x="736627" y="889348"/>
          <a:ext cx="10771716" cy="5434562"/>
        </p:xfrm>
        <a:graphic>
          <a:graphicData uri="http://schemas.openxmlformats.org/drawingml/2006/table">
            <a:tbl>
              <a:tblPr firstRow="1" firstCol="1" bandRow="1">
                <a:tableStyleId>{72833802-FEF1-4C79-8D5D-14CF1EAF98D9}</a:tableStyleId>
              </a:tblPr>
              <a:tblGrid>
                <a:gridCol w="2452944">
                  <a:extLst>
                    <a:ext uri="{9D8B030D-6E8A-4147-A177-3AD203B41FA5}">
                      <a16:colId xmlns:a16="http://schemas.microsoft.com/office/drawing/2014/main" val="3177667230"/>
                    </a:ext>
                  </a:extLst>
                </a:gridCol>
                <a:gridCol w="8318772">
                  <a:extLst>
                    <a:ext uri="{9D8B030D-6E8A-4147-A177-3AD203B41FA5}">
                      <a16:colId xmlns:a16="http://schemas.microsoft.com/office/drawing/2014/main" val="3599897861"/>
                    </a:ext>
                  </a:extLst>
                </a:gridCol>
              </a:tblGrid>
              <a:tr h="300625">
                <a:tc>
                  <a:txBody>
                    <a:bodyPr/>
                    <a:lstStyle/>
                    <a:p>
                      <a:pPr marL="0" marR="0" algn="l">
                        <a:lnSpc>
                          <a:spcPct val="107000"/>
                        </a:lnSpc>
                        <a:spcBef>
                          <a:spcPts val="0"/>
                        </a:spcBef>
                        <a:spcAft>
                          <a:spcPts val="0"/>
                        </a:spcAft>
                      </a:pPr>
                      <a:r>
                        <a:rPr lang="en-US" sz="1400" dirty="0">
                          <a:effectLst/>
                        </a:rPr>
                        <a:t>Column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2246149700"/>
                  </a:ext>
                </a:extLst>
              </a:tr>
              <a:tr h="131445">
                <a:tc>
                  <a:txBody>
                    <a:bodyPr/>
                    <a:lstStyle/>
                    <a:p>
                      <a:pPr marL="0" marR="0" algn="l">
                        <a:lnSpc>
                          <a:spcPct val="107000"/>
                        </a:lnSpc>
                        <a:spcBef>
                          <a:spcPts val="0"/>
                        </a:spcBef>
                        <a:spcAft>
                          <a:spcPts val="0"/>
                        </a:spcAft>
                      </a:pPr>
                      <a:r>
                        <a:rPr lang="en-US" sz="1200">
                          <a:effectLst/>
                        </a:rPr>
                        <a: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Customer Identification Number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41268938"/>
                  </a:ext>
                </a:extLst>
              </a:tr>
              <a:tr h="131445">
                <a:tc>
                  <a:txBody>
                    <a:bodyPr/>
                    <a:lstStyle/>
                    <a:p>
                      <a:pPr marL="0" marR="0" algn="l">
                        <a:lnSpc>
                          <a:spcPct val="107000"/>
                        </a:lnSpc>
                        <a:spcBef>
                          <a:spcPts val="0"/>
                        </a:spcBef>
                        <a:spcAft>
                          <a:spcPts val="0"/>
                        </a:spcAft>
                      </a:pPr>
                      <a:r>
                        <a:rPr lang="en-US" sz="1200">
                          <a:effectLst/>
                        </a:rPr>
                        <a:t>GENDER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dirty="0">
                          <a:effectLst/>
                        </a:rPr>
                        <a:t>Whether the customer is a male or a female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1890576289"/>
                  </a:ext>
                </a:extLst>
              </a:tr>
              <a:tr h="0">
                <a:tc>
                  <a:txBody>
                    <a:bodyPr/>
                    <a:lstStyle/>
                    <a:p>
                      <a:pPr marL="0" marR="0" algn="l">
                        <a:lnSpc>
                          <a:spcPct val="107000"/>
                        </a:lnSpc>
                        <a:spcBef>
                          <a:spcPts val="0"/>
                        </a:spcBef>
                        <a:spcAft>
                          <a:spcPts val="0"/>
                        </a:spcAft>
                      </a:pPr>
                      <a:r>
                        <a:rPr lang="en-US" sz="1200">
                          <a:effectLst/>
                        </a:rPr>
                        <a:t>SENIOR_CITIZEN_FLAG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is a senior citizen or not (1, 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1793899003"/>
                  </a:ext>
                </a:extLst>
              </a:tr>
              <a:tr h="262890">
                <a:tc>
                  <a:txBody>
                    <a:bodyPr/>
                    <a:lstStyle/>
                    <a:p>
                      <a:pPr marL="0" marR="0" algn="l">
                        <a:lnSpc>
                          <a:spcPct val="107000"/>
                        </a:lnSpc>
                        <a:spcBef>
                          <a:spcPts val="0"/>
                        </a:spcBef>
                        <a:spcAft>
                          <a:spcPts val="0"/>
                        </a:spcAft>
                      </a:pPr>
                      <a:r>
                        <a:rPr lang="en-US" sz="1200">
                          <a:effectLst/>
                        </a:rPr>
                        <a:t>PARTNER_FLAG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a partner or not (Yes,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872802529"/>
                  </a:ext>
                </a:extLst>
              </a:tr>
              <a:tr h="262890">
                <a:tc>
                  <a:txBody>
                    <a:bodyPr/>
                    <a:lstStyle/>
                    <a:p>
                      <a:pPr marL="0" marR="0" algn="l">
                        <a:lnSpc>
                          <a:spcPct val="107000"/>
                        </a:lnSpc>
                        <a:spcBef>
                          <a:spcPts val="0"/>
                        </a:spcBef>
                        <a:spcAft>
                          <a:spcPts val="0"/>
                        </a:spcAft>
                      </a:pPr>
                      <a:r>
                        <a:rPr lang="en-US" sz="1200">
                          <a:effectLst/>
                        </a:rPr>
                        <a:t>DEPENDENT_FLAG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dirty="0">
                          <a:effectLst/>
                        </a:rPr>
                        <a:t>Whether the customer has dependents or not (Yes,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701298030"/>
                  </a:ext>
                </a:extLst>
              </a:tr>
              <a:tr h="262890">
                <a:tc>
                  <a:txBody>
                    <a:bodyPr/>
                    <a:lstStyle/>
                    <a:p>
                      <a:pPr marL="0" marR="0" algn="l">
                        <a:lnSpc>
                          <a:spcPct val="107000"/>
                        </a:lnSpc>
                        <a:spcBef>
                          <a:spcPts val="0"/>
                        </a:spcBef>
                        <a:spcAft>
                          <a:spcPts val="0"/>
                        </a:spcAft>
                      </a:pPr>
                      <a:r>
                        <a:rPr lang="en-US" sz="1200">
                          <a:effectLst/>
                        </a:rPr>
                        <a:t>TENURE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Number of months the customer has stayed with the company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1436835490"/>
                  </a:ext>
                </a:extLst>
              </a:tr>
              <a:tr h="262890">
                <a:tc>
                  <a:txBody>
                    <a:bodyPr/>
                    <a:lstStyle/>
                    <a:p>
                      <a:pPr marL="0" marR="0" algn="l">
                        <a:lnSpc>
                          <a:spcPct val="107000"/>
                        </a:lnSpc>
                        <a:spcBef>
                          <a:spcPts val="0"/>
                        </a:spcBef>
                        <a:spcAft>
                          <a:spcPts val="0"/>
                        </a:spcAft>
                      </a:pPr>
                      <a:r>
                        <a:rPr lang="en-US" sz="1200">
                          <a:effectLst/>
                        </a:rPr>
                        <a:t>PHONE_SERVICE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a phone service or not (Yes,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786851892"/>
                  </a:ext>
                </a:extLst>
              </a:tr>
              <a:tr h="262890">
                <a:tc>
                  <a:txBody>
                    <a:bodyPr/>
                    <a:lstStyle/>
                    <a:p>
                      <a:pPr marL="0" marR="0" algn="l">
                        <a:lnSpc>
                          <a:spcPct val="107000"/>
                        </a:lnSpc>
                        <a:spcBef>
                          <a:spcPts val="0"/>
                        </a:spcBef>
                        <a:spcAft>
                          <a:spcPts val="0"/>
                        </a:spcAft>
                      </a:pPr>
                      <a:r>
                        <a:rPr lang="en-US" sz="1200">
                          <a:effectLst/>
                        </a:rPr>
                        <a:t>MULTIPLE_LINES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multiple lines or not (Yes, No, No phone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2114968689"/>
                  </a:ext>
                </a:extLst>
              </a:tr>
              <a:tr h="262890">
                <a:tc>
                  <a:txBody>
                    <a:bodyPr/>
                    <a:lstStyle/>
                    <a:p>
                      <a:pPr marL="0" marR="0" algn="l">
                        <a:lnSpc>
                          <a:spcPct val="107000"/>
                        </a:lnSpc>
                        <a:spcBef>
                          <a:spcPts val="0"/>
                        </a:spcBef>
                        <a:spcAft>
                          <a:spcPts val="0"/>
                        </a:spcAft>
                      </a:pPr>
                      <a:r>
                        <a:rPr lang="en-US" sz="1200">
                          <a:effectLst/>
                        </a:rPr>
                        <a:t>INTERNET_SERVICE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dirty="0">
                          <a:effectLst/>
                        </a:rPr>
                        <a:t>Customer’s internet service provider (DSL, Fiber optic,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256914223"/>
                  </a:ext>
                </a:extLst>
              </a:tr>
              <a:tr h="262890">
                <a:tc>
                  <a:txBody>
                    <a:bodyPr/>
                    <a:lstStyle/>
                    <a:p>
                      <a:pPr marL="0" marR="0" algn="l">
                        <a:lnSpc>
                          <a:spcPct val="107000"/>
                        </a:lnSpc>
                        <a:spcBef>
                          <a:spcPts val="0"/>
                        </a:spcBef>
                        <a:spcAft>
                          <a:spcPts val="0"/>
                        </a:spcAft>
                      </a:pPr>
                      <a:r>
                        <a:rPr lang="en-US" sz="1200" dirty="0">
                          <a:effectLst/>
                        </a:rPr>
                        <a:t>ONLINE_SECURITY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online security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547457215"/>
                  </a:ext>
                </a:extLst>
              </a:tr>
              <a:tr h="262890">
                <a:tc>
                  <a:txBody>
                    <a:bodyPr/>
                    <a:lstStyle/>
                    <a:p>
                      <a:pPr marL="0" marR="0" algn="l">
                        <a:lnSpc>
                          <a:spcPct val="107000"/>
                        </a:lnSpc>
                        <a:spcBef>
                          <a:spcPts val="0"/>
                        </a:spcBef>
                        <a:spcAft>
                          <a:spcPts val="0"/>
                        </a:spcAft>
                      </a:pPr>
                      <a:r>
                        <a:rPr lang="en-US" sz="1200">
                          <a:effectLst/>
                        </a:rPr>
                        <a:t>ONLINE_BACKUP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online backup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801551616"/>
                  </a:ext>
                </a:extLst>
              </a:tr>
              <a:tr h="262890">
                <a:tc>
                  <a:txBody>
                    <a:bodyPr/>
                    <a:lstStyle/>
                    <a:p>
                      <a:pPr marL="0" marR="0" algn="l">
                        <a:lnSpc>
                          <a:spcPct val="107000"/>
                        </a:lnSpc>
                        <a:spcBef>
                          <a:spcPts val="0"/>
                        </a:spcBef>
                        <a:spcAft>
                          <a:spcPts val="0"/>
                        </a:spcAft>
                      </a:pPr>
                      <a:r>
                        <a:rPr lang="en-US" sz="1200">
                          <a:effectLst/>
                        </a:rPr>
                        <a:t>DEVICE_PROTECTION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device protection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1648976667"/>
                  </a:ext>
                </a:extLst>
              </a:tr>
              <a:tr h="262890">
                <a:tc>
                  <a:txBody>
                    <a:bodyPr/>
                    <a:lstStyle/>
                    <a:p>
                      <a:pPr marL="0" marR="0" algn="l">
                        <a:lnSpc>
                          <a:spcPct val="107000"/>
                        </a:lnSpc>
                        <a:spcBef>
                          <a:spcPts val="0"/>
                        </a:spcBef>
                        <a:spcAft>
                          <a:spcPts val="0"/>
                        </a:spcAft>
                      </a:pPr>
                      <a:r>
                        <a:rPr lang="en-US" sz="1200">
                          <a:effectLst/>
                        </a:rPr>
                        <a:t>TECHSUPPORT_FLAG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tech support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120025768"/>
                  </a:ext>
                </a:extLst>
              </a:tr>
              <a:tr h="262890">
                <a:tc>
                  <a:txBody>
                    <a:bodyPr/>
                    <a:lstStyle/>
                    <a:p>
                      <a:pPr marL="0" marR="0" algn="l">
                        <a:lnSpc>
                          <a:spcPct val="107000"/>
                        </a:lnSpc>
                        <a:spcBef>
                          <a:spcPts val="0"/>
                        </a:spcBef>
                        <a:spcAft>
                          <a:spcPts val="0"/>
                        </a:spcAft>
                      </a:pPr>
                      <a:r>
                        <a:rPr lang="en-US" sz="1200">
                          <a:effectLst/>
                        </a:rPr>
                        <a:t>STREAMING_TV_FLAG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streaming TV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4173020463"/>
                  </a:ext>
                </a:extLst>
              </a:tr>
              <a:tr h="262890">
                <a:tc>
                  <a:txBody>
                    <a:bodyPr/>
                    <a:lstStyle/>
                    <a:p>
                      <a:pPr marL="0" marR="0" algn="l">
                        <a:lnSpc>
                          <a:spcPct val="107000"/>
                        </a:lnSpc>
                        <a:spcBef>
                          <a:spcPts val="0"/>
                        </a:spcBef>
                        <a:spcAft>
                          <a:spcPts val="0"/>
                        </a:spcAft>
                      </a:pPr>
                      <a:r>
                        <a:rPr lang="en-US" sz="1200">
                          <a:effectLst/>
                        </a:rPr>
                        <a:t>STREAMING_MOVIES_FLAG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streaming movies or not (Yes, No, No internet service)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2854962"/>
                  </a:ext>
                </a:extLst>
              </a:tr>
              <a:tr h="262890">
                <a:tc>
                  <a:txBody>
                    <a:bodyPr/>
                    <a:lstStyle/>
                    <a:p>
                      <a:pPr marL="0" marR="0" algn="l">
                        <a:lnSpc>
                          <a:spcPct val="107000"/>
                        </a:lnSpc>
                        <a:spcBef>
                          <a:spcPts val="0"/>
                        </a:spcBef>
                        <a:spcAft>
                          <a:spcPts val="0"/>
                        </a:spcAft>
                      </a:pPr>
                      <a:r>
                        <a:rPr lang="en-US" sz="1200">
                          <a:effectLst/>
                        </a:rPr>
                        <a:t>CONTRACT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The contract term of the customer (Month-to-month, One year, Two year)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1039519076"/>
                  </a:ext>
                </a:extLst>
              </a:tr>
              <a:tr h="262890">
                <a:tc>
                  <a:txBody>
                    <a:bodyPr/>
                    <a:lstStyle/>
                    <a:p>
                      <a:pPr marL="0" marR="0" algn="l">
                        <a:lnSpc>
                          <a:spcPct val="107000"/>
                        </a:lnSpc>
                        <a:spcBef>
                          <a:spcPts val="0"/>
                        </a:spcBef>
                        <a:spcAft>
                          <a:spcPts val="0"/>
                        </a:spcAft>
                      </a:pPr>
                      <a:r>
                        <a:rPr lang="en-US" sz="1200">
                          <a:effectLst/>
                        </a:rPr>
                        <a:t>PAPER_BILLING_FLAG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Whether the customer has paperless billing or not (Yes,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2717216124"/>
                  </a:ext>
                </a:extLst>
              </a:tr>
              <a:tr h="212052">
                <a:tc>
                  <a:txBody>
                    <a:bodyPr/>
                    <a:lstStyle/>
                    <a:p>
                      <a:pPr marL="0" marR="0" algn="l">
                        <a:lnSpc>
                          <a:spcPct val="107000"/>
                        </a:lnSpc>
                        <a:spcBef>
                          <a:spcPts val="0"/>
                        </a:spcBef>
                        <a:spcAft>
                          <a:spcPts val="0"/>
                        </a:spcAft>
                      </a:pPr>
                      <a:r>
                        <a:rPr lang="en-US" sz="1200">
                          <a:effectLst/>
                        </a:rPr>
                        <a:t>PAYMENT_METHOD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The customer’s payment method (Electronic check, Mailed check, Bank transfer (automatic), Credit card (automatic))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223137718"/>
                  </a:ext>
                </a:extLst>
              </a:tr>
              <a:tr h="131445">
                <a:tc>
                  <a:txBody>
                    <a:bodyPr/>
                    <a:lstStyle/>
                    <a:p>
                      <a:pPr marL="0" marR="0" algn="l">
                        <a:lnSpc>
                          <a:spcPct val="107000"/>
                        </a:lnSpc>
                        <a:spcBef>
                          <a:spcPts val="0"/>
                        </a:spcBef>
                        <a:spcAft>
                          <a:spcPts val="0"/>
                        </a:spcAft>
                      </a:pPr>
                      <a:r>
                        <a:rPr lang="en-US" sz="1200">
                          <a:effectLst/>
                        </a:rPr>
                        <a:t>MONTHLY 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The amount charged to the customer monthly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982867800"/>
                  </a:ext>
                </a:extLst>
              </a:tr>
              <a:tr h="131445">
                <a:tc>
                  <a:txBody>
                    <a:bodyPr/>
                    <a:lstStyle/>
                    <a:p>
                      <a:pPr marL="0" marR="0" algn="l">
                        <a:lnSpc>
                          <a:spcPct val="107000"/>
                        </a:lnSpc>
                        <a:spcBef>
                          <a:spcPts val="0"/>
                        </a:spcBef>
                        <a:spcAft>
                          <a:spcPts val="0"/>
                        </a:spcAft>
                      </a:pPr>
                      <a:r>
                        <a:rPr lang="en-US" sz="1200">
                          <a:effectLst/>
                        </a:rPr>
                        <a:t>TOTAL_CHARGES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a:effectLst/>
                        </a:rPr>
                        <a:t>The total amount charged to the customer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323008630"/>
                  </a:ext>
                </a:extLst>
              </a:tr>
              <a:tr h="262890">
                <a:tc>
                  <a:txBody>
                    <a:bodyPr/>
                    <a:lstStyle/>
                    <a:p>
                      <a:pPr marL="0" marR="0" algn="l">
                        <a:lnSpc>
                          <a:spcPct val="107000"/>
                        </a:lnSpc>
                        <a:spcBef>
                          <a:spcPts val="0"/>
                        </a:spcBef>
                        <a:spcAft>
                          <a:spcPts val="0"/>
                        </a:spcAft>
                      </a:pPr>
                      <a:r>
                        <a:rPr lang="en-US" sz="1200">
                          <a:effectLst/>
                        </a:rPr>
                        <a:t>ATTRITION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tc>
                  <a:txBody>
                    <a:bodyPr/>
                    <a:lstStyle/>
                    <a:p>
                      <a:pPr marL="0" marR="0" algn="l">
                        <a:lnSpc>
                          <a:spcPct val="107000"/>
                        </a:lnSpc>
                        <a:spcBef>
                          <a:spcPts val="0"/>
                        </a:spcBef>
                        <a:spcAft>
                          <a:spcPts val="0"/>
                        </a:spcAft>
                      </a:pPr>
                      <a:r>
                        <a:rPr lang="en-US" sz="1200" dirty="0">
                          <a:effectLst/>
                        </a:rPr>
                        <a:t>Whether the customer ATTRITED or not (Yes or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061" marR="46061" marT="0" marB="0"/>
                </a:tc>
                <a:extLst>
                  <a:ext uri="{0D108BD9-81ED-4DB2-BD59-A6C34878D82A}">
                    <a16:rowId xmlns:a16="http://schemas.microsoft.com/office/drawing/2014/main" val="998699604"/>
                  </a:ext>
                </a:extLst>
              </a:tr>
            </a:tbl>
          </a:graphicData>
        </a:graphic>
      </p:graphicFrame>
    </p:spTree>
    <p:extLst>
      <p:ext uri="{BB962C8B-B14F-4D97-AF65-F5344CB8AC3E}">
        <p14:creationId xmlns:p14="http://schemas.microsoft.com/office/powerpoint/2010/main" val="142932043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TBTACCENT" val="Text1ColorBoldText"/>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lGUPbsHMsF1z8sfUMce6OA"/>
</p:tagLst>
</file>

<file path=ppt/tags/tag12.xml><?xml version="1.0" encoding="utf-8"?>
<p:tagLst xmlns:a="http://schemas.openxmlformats.org/drawingml/2006/main" xmlns:r="http://schemas.openxmlformats.org/officeDocument/2006/relationships" xmlns:p="http://schemas.openxmlformats.org/presentationml/2006/main">
  <p:tag name="NAME" val="TitleTrackerAlph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GUPbsHMsF1z8sfUMce6OA"/>
</p:tagLst>
</file>

<file path=ppt/tags/tag15.xml><?xml version="1.0" encoding="utf-8"?>
<p:tagLst xmlns:a="http://schemas.openxmlformats.org/drawingml/2006/main" xmlns:r="http://schemas.openxmlformats.org/officeDocument/2006/relationships" xmlns:p="http://schemas.openxmlformats.org/presentationml/2006/main">
  <p:tag name="NAME" val="TitleTrackerAlp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Bx_ZOfKRw58H11vPxjng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2uptw4f3RhKg.8g2WZn7m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lGUPbsHMsF1z8sfUMce6OA"/>
</p:tagLst>
</file>

<file path=ppt/tags/tag9.xml><?xml version="1.0" encoding="utf-8"?>
<p:tagLst xmlns:a="http://schemas.openxmlformats.org/drawingml/2006/main" xmlns:r="http://schemas.openxmlformats.org/officeDocument/2006/relationships" xmlns:p="http://schemas.openxmlformats.org/presentationml/2006/main">
  <p:tag name="NAME" val="TitleTrackerAlpha"/>
</p:tagLst>
</file>

<file path=ppt/theme/theme1.xml><?xml version="1.0" encoding="utf-8"?>
<a:theme xmlns:a="http://schemas.openxmlformats.org/drawingml/2006/main" name="DE1785_CF v2">
  <a:themeElements>
    <a:clrScheme name="DE1785_CF v2">
      <a:dk1>
        <a:srgbClr val="000000"/>
      </a:dk1>
      <a:lt1>
        <a:srgbClr val="FFFFFF"/>
      </a:lt1>
      <a:dk2>
        <a:srgbClr val="A7A7A7"/>
      </a:dk2>
      <a:lt2>
        <a:srgbClr val="535353"/>
      </a:lt2>
      <a:accent1>
        <a:srgbClr val="FDE255"/>
      </a:accent1>
      <a:accent2>
        <a:srgbClr val="F7971C"/>
      </a:accent2>
      <a:accent3>
        <a:srgbClr val="FE5E00"/>
      </a:accent3>
      <a:accent4>
        <a:srgbClr val="1A4198"/>
      </a:accent4>
      <a:accent5>
        <a:srgbClr val="E7E6E6"/>
      </a:accent5>
      <a:accent6>
        <a:srgbClr val="808080"/>
      </a:accent6>
      <a:hlink>
        <a:srgbClr val="0000FF"/>
      </a:hlink>
      <a:folHlink>
        <a:srgbClr val="FF00FF"/>
      </a:folHlink>
    </a:clrScheme>
    <a:fontScheme name="DE1785_CF v2">
      <a:majorFont>
        <a:latin typeface="Helvetica"/>
        <a:ea typeface="Helvetica"/>
        <a:cs typeface="Helvetica"/>
      </a:majorFont>
      <a:minorFont>
        <a:latin typeface="Arial"/>
        <a:ea typeface="Arial"/>
        <a:cs typeface="Arial"/>
      </a:minorFont>
    </a:fontScheme>
    <a:fmtScheme name="DE1785_CF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1785_CF v2">
  <a:themeElements>
    <a:clrScheme name="DE1785_CF v2">
      <a:dk1>
        <a:srgbClr val="000000"/>
      </a:dk1>
      <a:lt1>
        <a:srgbClr val="FFFFFF"/>
      </a:lt1>
      <a:dk2>
        <a:srgbClr val="A7A7A7"/>
      </a:dk2>
      <a:lt2>
        <a:srgbClr val="535353"/>
      </a:lt2>
      <a:accent1>
        <a:srgbClr val="FDE255"/>
      </a:accent1>
      <a:accent2>
        <a:srgbClr val="F7971C"/>
      </a:accent2>
      <a:accent3>
        <a:srgbClr val="FE5E00"/>
      </a:accent3>
      <a:accent4>
        <a:srgbClr val="1A4198"/>
      </a:accent4>
      <a:accent5>
        <a:srgbClr val="E7E6E6"/>
      </a:accent5>
      <a:accent6>
        <a:srgbClr val="808080"/>
      </a:accent6>
      <a:hlink>
        <a:srgbClr val="0000FF"/>
      </a:hlink>
      <a:folHlink>
        <a:srgbClr val="FF00FF"/>
      </a:folHlink>
    </a:clrScheme>
    <a:fontScheme name="DE1785_CF v2">
      <a:majorFont>
        <a:latin typeface="Helvetica"/>
        <a:ea typeface="Helvetica"/>
        <a:cs typeface="Helvetica"/>
      </a:majorFont>
      <a:minorFont>
        <a:latin typeface="Arial"/>
        <a:ea typeface="Arial"/>
        <a:cs typeface="Arial"/>
      </a:minorFont>
    </a:fontScheme>
    <a:fmtScheme name="DE1785_CF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B2B0AC62DE52428BC3AA055ECFDA73" ma:contentTypeVersion="4" ma:contentTypeDescription="Create a new document." ma:contentTypeScope="" ma:versionID="52fd8160b32c67633e46d7ae6b63fb71">
  <xsd:schema xmlns:xsd="http://www.w3.org/2001/XMLSchema" xmlns:xs="http://www.w3.org/2001/XMLSchema" xmlns:p="http://schemas.microsoft.com/office/2006/metadata/properties" xmlns:ns2="55bcea37-8750-4e36-aa4a-e879f0f425cd" xmlns:ns3="82cc4877-7e22-4aff-b9a9-e777f5abc3ac" targetNamespace="http://schemas.microsoft.com/office/2006/metadata/properties" ma:root="true" ma:fieldsID="2bd8b7cc93a71ff7cd62a2eef0be52e7" ns2:_="" ns3:_="">
    <xsd:import namespace="55bcea37-8750-4e36-aa4a-e879f0f425cd"/>
    <xsd:import namespace="82cc4877-7e22-4aff-b9a9-e777f5abc3a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cea37-8750-4e36-aa4a-e879f0f425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2cc4877-7e22-4aff-b9a9-e777f5abc3a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71DA21-C56F-4224-B0AB-6DB9493DAB76}">
  <ds:schemaRefs>
    <ds:schemaRef ds:uri="55bcea37-8750-4e36-aa4a-e879f0f425cd"/>
    <ds:schemaRef ds:uri="82cc4877-7e22-4aff-b9a9-e777f5abc3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B64CB8-E3A7-44A9-A3D9-533357B96F78}">
  <ds:schemaRefs>
    <ds:schemaRef ds:uri="http://schemas.microsoft.com/sharepoint/v3/contenttype/forms"/>
  </ds:schemaRefs>
</ds:datastoreItem>
</file>

<file path=customXml/itemProps3.xml><?xml version="1.0" encoding="utf-8"?>
<ds:datastoreItem xmlns:ds="http://schemas.openxmlformats.org/officeDocument/2006/customXml" ds:itemID="{78D4D168-5BCA-4595-BBBD-9A6A5AFBF510}">
  <ds:schemaRefs>
    <ds:schemaRef ds:uri="http://schemas.microsoft.com/office/2006/documentManagement/types"/>
    <ds:schemaRef ds:uri="http://schemas.microsoft.com/office/2006/metadata/properties"/>
    <ds:schemaRef ds:uri="55bcea37-8750-4e36-aa4a-e879f0f425cd"/>
    <ds:schemaRef ds:uri="http://www.w3.org/XML/1998/namespace"/>
    <ds:schemaRef ds:uri="http://purl.org/dc/elements/1.1/"/>
    <ds:schemaRef ds:uri="http://schemas.openxmlformats.org/package/2006/metadata/core-properties"/>
    <ds:schemaRef ds:uri="http://purl.org/dc/terms/"/>
    <ds:schemaRef ds:uri="http://schemas.microsoft.com/office/infopath/2007/PartnerControls"/>
    <ds:schemaRef ds:uri="82cc4877-7e22-4aff-b9a9-e777f5abc3a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628</TotalTime>
  <Words>522</Words>
  <Application>Microsoft Office PowerPoint</Application>
  <PresentationFormat>Widescreen</PresentationFormat>
  <Paragraphs>60</Paragraphs>
  <Slides>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Gilroy Bold</vt:lpstr>
      <vt:lpstr>Helvetica</vt:lpstr>
      <vt:lpstr>Segoe UI</vt:lpstr>
      <vt:lpstr>Symbol</vt:lpstr>
      <vt:lpstr>Times New Roman</vt:lpstr>
      <vt:lpstr>DE1785_CF v2</vt:lpstr>
      <vt:lpstr>think-cell Slide</vt:lpstr>
      <vt:lpstr>Data Science:  Case Study</vt:lpstr>
      <vt:lpstr>Background</vt:lpstr>
      <vt:lpstr>Instructions</vt:lpstr>
      <vt:lpstr>Data 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Mashreq’s Digital Retail Bank of the Future</dc:title>
  <dc:creator>Kate Yurechka</dc:creator>
  <cp:lastModifiedBy>Yashica Nagpaul, RBG</cp:lastModifiedBy>
  <cp:revision>68</cp:revision>
  <dcterms:modified xsi:type="dcterms:W3CDTF">2020-01-13T20:10:08Z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0x010100E6B2B0AC62DE52428BC3AA055ECFDA73</vt:lpwstr>
  </property>
</Properties>
</file>