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24"/>
  </p:notesMasterIdLst>
  <p:sldIdLst>
    <p:sldId id="256" r:id="rId2"/>
    <p:sldId id="351" r:id="rId3"/>
    <p:sldId id="523" r:id="rId4"/>
    <p:sldId id="522" r:id="rId5"/>
    <p:sldId id="524" r:id="rId6"/>
    <p:sldId id="525" r:id="rId7"/>
    <p:sldId id="527" r:id="rId8"/>
    <p:sldId id="528" r:id="rId9"/>
    <p:sldId id="529" r:id="rId10"/>
    <p:sldId id="530" r:id="rId11"/>
    <p:sldId id="531" r:id="rId12"/>
    <p:sldId id="534" r:id="rId13"/>
    <p:sldId id="532" r:id="rId14"/>
    <p:sldId id="533" r:id="rId15"/>
    <p:sldId id="535" r:id="rId16"/>
    <p:sldId id="536" r:id="rId17"/>
    <p:sldId id="537" r:id="rId18"/>
    <p:sldId id="538" r:id="rId19"/>
    <p:sldId id="570" r:id="rId20"/>
    <p:sldId id="571" r:id="rId21"/>
    <p:sldId id="572" r:id="rId22"/>
    <p:sldId id="432" r:id="rId23"/>
  </p:sldIdLst>
  <p:sldSz cx="9144000" cy="5143500" type="screen16x9"/>
  <p:notesSz cx="6858000" cy="9144000"/>
  <p:embeddedFontLst>
    <p:embeddedFont>
      <p:font typeface="Hammersmith One" panose="02010703030501060504" pitchFamily="2" charset="0"/>
      <p:regular r:id="rId25"/>
    </p:embeddedFont>
    <p:embeddedFont>
      <p:font typeface="Manjari" panose="020B0604020202020204" charset="0"/>
      <p:regular r:id="rId26"/>
      <p:bold r:id="rId27"/>
    </p:embeddedFont>
    <p:embeddedFont>
      <p:font typeface="Ubuntu" panose="020B0504030602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0591C2-E223-4455-8270-31090C911FB5}">
  <a:tblStyle styleId="{C30591C2-E223-4455-8270-31090C911F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D3B7980-AFFC-430D-9EA8-91B5808605B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473D28DB-0FAD-4E1E-B0FB-CC1AE0FD32A3}"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574E1B6C-C775-4A4D-AD8B-CBBBD998B519}"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05C80330-FEDB-473D-A7B6-A7F504111852}"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92E806D2-1137-48BC-8CF3-CF15F93C5AC6}"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5" autoAdjust="0"/>
  </p:normalViewPr>
  <p:slideViewPr>
    <p:cSldViewPr snapToGrid="0">
      <p:cViewPr varScale="1">
        <p:scale>
          <a:sx n="144" d="100"/>
          <a:sy n="144" d="100"/>
        </p:scale>
        <p:origin x="438" y="126"/>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8833EFEA-DBE5-9629-3208-88820378992C}"/>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EC81D0CC-13F5-3794-8B32-386E462BDC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972CBDFF-222A-051F-A9C2-E14E34F13A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03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2128712E-8211-1F97-F51A-BCD1CC095E00}"/>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387FDA6E-E056-654B-0C72-B4DE112A9B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969B8A38-2AFB-D034-4600-BA12632E5B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97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a:extLst>
            <a:ext uri="{FF2B5EF4-FFF2-40B4-BE49-F238E27FC236}">
              <a16:creationId xmlns:a16="http://schemas.microsoft.com/office/drawing/2014/main" id="{24FC8702-EE28-7017-F39E-3F17EDC6D529}"/>
            </a:ext>
          </a:extLst>
        </p:cNvPr>
        <p:cNvGrpSpPr/>
        <p:nvPr/>
      </p:nvGrpSpPr>
      <p:grpSpPr>
        <a:xfrm>
          <a:off x="0" y="0"/>
          <a:ext cx="0" cy="0"/>
          <a:chOff x="0" y="0"/>
          <a:chExt cx="0" cy="0"/>
        </a:xfrm>
      </p:grpSpPr>
      <p:sp>
        <p:nvSpPr>
          <p:cNvPr id="1411" name="Google Shape;1411;gc6a01074ef_0_17940:notes">
            <a:extLst>
              <a:ext uri="{FF2B5EF4-FFF2-40B4-BE49-F238E27FC236}">
                <a16:creationId xmlns:a16="http://schemas.microsoft.com/office/drawing/2014/main" id="{261185AB-9E66-71BB-D43F-4988D309F2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a:extLst>
              <a:ext uri="{FF2B5EF4-FFF2-40B4-BE49-F238E27FC236}">
                <a16:creationId xmlns:a16="http://schemas.microsoft.com/office/drawing/2014/main" id="{F739B733-048F-13FD-40BA-927D507D26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097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E3029F89-8F62-01CC-C4D3-BD143EBE4770}"/>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8E2C3EE6-373D-77D7-1D6F-92AA28B132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4B93EEAB-66F7-6F0A-D635-1C974CEF23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23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B33F5094-4BFD-546F-78F8-3FA01BE382B0}"/>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CBC6C35E-961F-3E04-2AF9-6724EBCE3F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8FCBD3C1-26D6-7816-1643-D05206AE36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380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a:extLst>
            <a:ext uri="{FF2B5EF4-FFF2-40B4-BE49-F238E27FC236}">
              <a16:creationId xmlns:a16="http://schemas.microsoft.com/office/drawing/2014/main" id="{77F4C71E-5EBE-1EB9-F72E-7079F503C4B7}"/>
            </a:ext>
          </a:extLst>
        </p:cNvPr>
        <p:cNvGrpSpPr/>
        <p:nvPr/>
      </p:nvGrpSpPr>
      <p:grpSpPr>
        <a:xfrm>
          <a:off x="0" y="0"/>
          <a:ext cx="0" cy="0"/>
          <a:chOff x="0" y="0"/>
          <a:chExt cx="0" cy="0"/>
        </a:xfrm>
      </p:grpSpPr>
      <p:sp>
        <p:nvSpPr>
          <p:cNvPr id="1411" name="Google Shape;1411;gc6a01074ef_0_17940:notes">
            <a:extLst>
              <a:ext uri="{FF2B5EF4-FFF2-40B4-BE49-F238E27FC236}">
                <a16:creationId xmlns:a16="http://schemas.microsoft.com/office/drawing/2014/main" id="{9575A014-4AD3-ECE7-965B-4DFC453576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a:extLst>
              <a:ext uri="{FF2B5EF4-FFF2-40B4-BE49-F238E27FC236}">
                <a16:creationId xmlns:a16="http://schemas.microsoft.com/office/drawing/2014/main" id="{1B9268A2-B615-C8CF-CCA5-202FFB62FF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707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1433E8A5-E2DE-EC40-74E5-D710C4471094}"/>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E91A3765-6E02-BA15-7217-3B369F007B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ED669159-952F-0FBE-8112-A4BD352EC0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57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98626C7D-D1D2-C003-53B9-8A3A3735838D}"/>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5FD674E0-B11C-FCC0-8D81-EC2EF1CB1B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7DEF0EDA-174B-B716-5F2B-F76B4D5C68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11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61089681-BABE-8E9B-E3BB-572C1AB5C6F8}"/>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73C50B45-580D-4D1C-D703-A5F5FBCCB2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445F9EAB-2A52-FDE9-875C-0A45F4D8BF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80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a:extLst>
            <a:ext uri="{FF2B5EF4-FFF2-40B4-BE49-F238E27FC236}">
              <a16:creationId xmlns:a16="http://schemas.microsoft.com/office/drawing/2014/main" id="{A48BDBD4-703B-279D-667C-5C2F6A03A75F}"/>
            </a:ext>
          </a:extLst>
        </p:cNvPr>
        <p:cNvGrpSpPr/>
        <p:nvPr/>
      </p:nvGrpSpPr>
      <p:grpSpPr>
        <a:xfrm>
          <a:off x="0" y="0"/>
          <a:ext cx="0" cy="0"/>
          <a:chOff x="0" y="0"/>
          <a:chExt cx="0" cy="0"/>
        </a:xfrm>
      </p:grpSpPr>
      <p:sp>
        <p:nvSpPr>
          <p:cNvPr id="1379" name="Google Shape;1379;gc6a01074ef_0_21525:notes">
            <a:extLst>
              <a:ext uri="{FF2B5EF4-FFF2-40B4-BE49-F238E27FC236}">
                <a16:creationId xmlns:a16="http://schemas.microsoft.com/office/drawing/2014/main" id="{7E3AC81B-4F57-7B48-42CD-2CCB4F1C92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a:extLst>
              <a:ext uri="{FF2B5EF4-FFF2-40B4-BE49-F238E27FC236}">
                <a16:creationId xmlns:a16="http://schemas.microsoft.com/office/drawing/2014/main" id="{B49E0CB8-A7AB-76AB-F5FE-2B7A6A80A8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36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a:extLst>
            <a:ext uri="{FF2B5EF4-FFF2-40B4-BE49-F238E27FC236}">
              <a16:creationId xmlns:a16="http://schemas.microsoft.com/office/drawing/2014/main" id="{8C98BF5E-8FB6-C5D5-F7C6-72E1B6B6A767}"/>
            </a:ext>
          </a:extLst>
        </p:cNvPr>
        <p:cNvGrpSpPr/>
        <p:nvPr/>
      </p:nvGrpSpPr>
      <p:grpSpPr>
        <a:xfrm>
          <a:off x="0" y="0"/>
          <a:ext cx="0" cy="0"/>
          <a:chOff x="0" y="0"/>
          <a:chExt cx="0" cy="0"/>
        </a:xfrm>
      </p:grpSpPr>
      <p:sp>
        <p:nvSpPr>
          <p:cNvPr id="1329" name="Google Shape;1329;gc6a01074ef_0_17978:notes">
            <a:extLst>
              <a:ext uri="{FF2B5EF4-FFF2-40B4-BE49-F238E27FC236}">
                <a16:creationId xmlns:a16="http://schemas.microsoft.com/office/drawing/2014/main" id="{48657739-B3BE-2597-FF53-D5DCB9544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a:extLst>
              <a:ext uri="{FF2B5EF4-FFF2-40B4-BE49-F238E27FC236}">
                <a16:creationId xmlns:a16="http://schemas.microsoft.com/office/drawing/2014/main" id="{FE99E6BA-33B7-6DA6-AF77-B575B9B06F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412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9CB9DEE4-F6AB-83A5-D88A-898B6856EC0E}"/>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D75C4EB6-DAFA-F452-476F-5F0ED1C29F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F8F38BBD-8ADD-8849-3EDB-B11EE2CF01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132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a:extLst>
            <a:ext uri="{FF2B5EF4-FFF2-40B4-BE49-F238E27FC236}">
              <a16:creationId xmlns:a16="http://schemas.microsoft.com/office/drawing/2014/main" id="{063DA14C-A830-7D08-0C51-A0F0BE70B02A}"/>
            </a:ext>
          </a:extLst>
        </p:cNvPr>
        <p:cNvGrpSpPr/>
        <p:nvPr/>
      </p:nvGrpSpPr>
      <p:grpSpPr>
        <a:xfrm>
          <a:off x="0" y="0"/>
          <a:ext cx="0" cy="0"/>
          <a:chOff x="0" y="0"/>
          <a:chExt cx="0" cy="0"/>
        </a:xfrm>
      </p:grpSpPr>
      <p:sp>
        <p:nvSpPr>
          <p:cNvPr id="1379" name="Google Shape;1379;gc6a01074ef_0_21525:notes">
            <a:extLst>
              <a:ext uri="{FF2B5EF4-FFF2-40B4-BE49-F238E27FC236}">
                <a16:creationId xmlns:a16="http://schemas.microsoft.com/office/drawing/2014/main" id="{30A22690-5634-5744-0618-0A592E7C46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c6a01074ef_0_21525:notes">
            <a:extLst>
              <a:ext uri="{FF2B5EF4-FFF2-40B4-BE49-F238E27FC236}">
                <a16:creationId xmlns:a16="http://schemas.microsoft.com/office/drawing/2014/main" id="{703875E8-CB45-FC0C-4224-1267F631D1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331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a:extLst>
            <a:ext uri="{FF2B5EF4-FFF2-40B4-BE49-F238E27FC236}">
              <a16:creationId xmlns:a16="http://schemas.microsoft.com/office/drawing/2014/main" id="{E564D30E-4318-F117-0771-D50A66194096}"/>
            </a:ext>
          </a:extLst>
        </p:cNvPr>
        <p:cNvGrpSpPr/>
        <p:nvPr/>
      </p:nvGrpSpPr>
      <p:grpSpPr>
        <a:xfrm>
          <a:off x="0" y="0"/>
          <a:ext cx="0" cy="0"/>
          <a:chOff x="0" y="0"/>
          <a:chExt cx="0" cy="0"/>
        </a:xfrm>
      </p:grpSpPr>
      <p:sp>
        <p:nvSpPr>
          <p:cNvPr id="1411" name="Google Shape;1411;gc6a01074ef_0_17940:notes">
            <a:extLst>
              <a:ext uri="{FF2B5EF4-FFF2-40B4-BE49-F238E27FC236}">
                <a16:creationId xmlns:a16="http://schemas.microsoft.com/office/drawing/2014/main" id="{5E2D5DB8-4C95-58D7-6101-6A8EB20943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a:extLst>
              <a:ext uri="{FF2B5EF4-FFF2-40B4-BE49-F238E27FC236}">
                <a16:creationId xmlns:a16="http://schemas.microsoft.com/office/drawing/2014/main" id="{D17DB9E0-BE59-3A6B-306B-B9A44C6385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96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AA23E007-27F7-423B-CD81-1F5EABEAEF62}"/>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FA95AFC4-4098-51F8-014C-A09BC9397B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42E3F552-C8CC-33C5-D7FA-811EC49893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3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69EB1392-C931-BD8F-30C5-44ED5D388180}"/>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CE062696-139C-A378-81FD-C619A3AB11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944D06F8-FB50-9BC7-D0F8-D87A2EFC05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56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A77BC2DE-B026-9480-0AAC-113C85E8C660}"/>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C9605C11-45C7-1312-574F-FD0E7649BB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D1B2DC3E-9863-D78D-10E7-EADE474A6F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232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066DB937-954C-5C85-8EB0-15A42CF5AD85}"/>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C5C5D313-891A-2EEE-F69C-865BB25EDB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0DA8E052-6A24-858C-DA7E-64AAC9FA0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231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6F3AF1CE-6F3A-E73C-AF64-C1026C0B685D}"/>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70C72744-ACE2-9F93-AF93-BE6081FC5D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E4711D50-5132-63A7-1EC2-765A1ABC08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850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5F6C96A3-4DEC-8B6B-CE1B-B531E02F2D43}"/>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B1244C23-BAC5-D710-0403-FD603F5568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879AA479-551D-D4E9-DA68-11FBB9E9B2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90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a:extLst>
            <a:ext uri="{FF2B5EF4-FFF2-40B4-BE49-F238E27FC236}">
              <a16:creationId xmlns:a16="http://schemas.microsoft.com/office/drawing/2014/main" id="{7CC91E7A-14F1-074C-2B8F-38992B2B2ECE}"/>
            </a:ext>
          </a:extLst>
        </p:cNvPr>
        <p:cNvGrpSpPr/>
        <p:nvPr/>
      </p:nvGrpSpPr>
      <p:grpSpPr>
        <a:xfrm>
          <a:off x="0" y="0"/>
          <a:ext cx="0" cy="0"/>
          <a:chOff x="0" y="0"/>
          <a:chExt cx="0" cy="0"/>
        </a:xfrm>
      </p:grpSpPr>
      <p:sp>
        <p:nvSpPr>
          <p:cNvPr id="1658" name="Google Shape;1658;gc6a01074ef_0_18580:notes">
            <a:extLst>
              <a:ext uri="{FF2B5EF4-FFF2-40B4-BE49-F238E27FC236}">
                <a16:creationId xmlns:a16="http://schemas.microsoft.com/office/drawing/2014/main" id="{FD2B0298-1566-BE2E-EC32-2AB952D9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c6a01074ef_0_18580:notes">
            <a:extLst>
              <a:ext uri="{FF2B5EF4-FFF2-40B4-BE49-F238E27FC236}">
                <a16:creationId xmlns:a16="http://schemas.microsoft.com/office/drawing/2014/main" id="{45534BF1-8C8B-EC70-CEE8-57BAB4C064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46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slide" Target="../slides/slide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9" r:id="rId3"/>
    <p:sldLayoutId id="2147483680" r:id="rId4"/>
    <p:sldLayoutId id="214748368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mailto:zeyadashraf015@gmail.com"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hyperlink" Target="http://www.linkedin.com/in/zeyad-elmalky-5a504620a" TargetMode="External"/><Relationship Id="rId4" Type="http://schemas.openxmlformats.org/officeDocument/2006/relationships/hyperlink" Target="tel:+201097143595"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chemeClr val="accent2"/>
                </a:solidFill>
              </a:rPr>
              <a:t>Introduction to Databases (Postgres)</a:t>
            </a:r>
            <a:endParaRPr sz="4400" dirty="0">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Zeyad Ashraf</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3BFD99F4-F5E3-61F7-8503-5D7355EDD2E9}"/>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E0C5B2E4-10E9-6355-1760-93C02E12188D}"/>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dirty="0"/>
              <a:t>Triggers</a:t>
            </a:r>
            <a:endParaRPr lang="en-US" b="0" dirty="0"/>
          </a:p>
        </p:txBody>
      </p:sp>
      <p:sp>
        <p:nvSpPr>
          <p:cNvPr id="1686" name="Google Shape;1686;p74">
            <a:hlinkClick r:id="rId3" action="ppaction://hlinksldjump"/>
            <a:extLst>
              <a:ext uri="{FF2B5EF4-FFF2-40B4-BE49-F238E27FC236}">
                <a16:creationId xmlns:a16="http://schemas.microsoft.com/office/drawing/2014/main" id="{F0812AEA-8999-7C50-4E6E-4F1D475B24D1}"/>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7A3A7006-25E5-0B78-F7A9-6D18C9D25C2A}"/>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8F3DC687-4B6C-7BED-FA6F-F8D236823B4C}"/>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9" name="TextBox 8">
            <a:extLst>
              <a:ext uri="{FF2B5EF4-FFF2-40B4-BE49-F238E27FC236}">
                <a16:creationId xmlns:a16="http://schemas.microsoft.com/office/drawing/2014/main" id="{26D1475E-B1A1-D0D2-AD97-FC5A29DCBEA4}"/>
              </a:ext>
            </a:extLst>
          </p:cNvPr>
          <p:cNvSpPr txBox="1"/>
          <p:nvPr/>
        </p:nvSpPr>
        <p:spPr>
          <a:xfrm>
            <a:off x="859399" y="1150963"/>
            <a:ext cx="7665472" cy="523220"/>
          </a:xfrm>
          <a:prstGeom prst="rect">
            <a:avLst/>
          </a:prstGeom>
          <a:noFill/>
        </p:spPr>
        <p:txBody>
          <a:bodyPr wrap="square" rtlCol="0">
            <a:spAutoFit/>
          </a:bodyPr>
          <a:lstStyle/>
          <a:p>
            <a:pPr lvl="0" eaLnBrk="0" fontAlgn="base" hangingPunct="0">
              <a:spcBef>
                <a:spcPct val="0"/>
              </a:spcBef>
              <a:spcAft>
                <a:spcPct val="0"/>
              </a:spcAft>
              <a:buClrTx/>
            </a:pPr>
            <a:r>
              <a:rPr lang="en-US" dirty="0"/>
              <a:t>Database callback functions, which are automatically performed/invoked when a specified database event occurs.</a:t>
            </a:r>
            <a:endParaRPr lang="en-US" altLang="en-US" dirty="0">
              <a:solidFill>
                <a:schemeClr val="bg1">
                  <a:lumMod val="25000"/>
                </a:schemeClr>
              </a:solidFill>
              <a:latin typeface="Verdana" panose="020B0604030504040204" pitchFamily="34" charset="0"/>
            </a:endParaRPr>
          </a:p>
        </p:txBody>
      </p:sp>
      <p:sp>
        <p:nvSpPr>
          <p:cNvPr id="6" name="TextBox 5">
            <a:extLst>
              <a:ext uri="{FF2B5EF4-FFF2-40B4-BE49-F238E27FC236}">
                <a16:creationId xmlns:a16="http://schemas.microsoft.com/office/drawing/2014/main" id="{E2782EC1-55A2-5FAA-7388-BBC659ACB527}"/>
              </a:ext>
            </a:extLst>
          </p:cNvPr>
          <p:cNvSpPr txBox="1"/>
          <p:nvPr/>
        </p:nvSpPr>
        <p:spPr>
          <a:xfrm>
            <a:off x="859399" y="1670280"/>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Syntax :</a:t>
            </a:r>
          </a:p>
        </p:txBody>
      </p:sp>
      <p:sp>
        <p:nvSpPr>
          <p:cNvPr id="7" name="TextBox 6">
            <a:extLst>
              <a:ext uri="{FF2B5EF4-FFF2-40B4-BE49-F238E27FC236}">
                <a16:creationId xmlns:a16="http://schemas.microsoft.com/office/drawing/2014/main" id="{4EDB9C83-2595-3974-55B1-F565895E580A}"/>
              </a:ext>
            </a:extLst>
          </p:cNvPr>
          <p:cNvSpPr txBox="1"/>
          <p:nvPr/>
        </p:nvSpPr>
        <p:spPr>
          <a:xfrm>
            <a:off x="4919295" y="1621024"/>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a:t>
            </a:r>
          </a:p>
        </p:txBody>
      </p:sp>
      <p:sp>
        <p:nvSpPr>
          <p:cNvPr id="11" name="Google Shape;2740;p131">
            <a:extLst>
              <a:ext uri="{FF2B5EF4-FFF2-40B4-BE49-F238E27FC236}">
                <a16:creationId xmlns:a16="http://schemas.microsoft.com/office/drawing/2014/main" id="{884FA4DA-6B76-E010-EB59-0C6CB516617B}"/>
              </a:ext>
            </a:extLst>
          </p:cNvPr>
          <p:cNvSpPr/>
          <p:nvPr/>
        </p:nvSpPr>
        <p:spPr>
          <a:xfrm>
            <a:off x="4692135" y="1937197"/>
            <a:ext cx="3592466" cy="2993528"/>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CREATE OR REPLACE FUNCTION </a:t>
            </a:r>
            <a:r>
              <a:rPr lang="en-US" sz="1200" dirty="0" err="1">
                <a:solidFill>
                  <a:schemeClr val="tx1"/>
                </a:solidFill>
              </a:rPr>
              <a:t>log_price_change</a:t>
            </a:r>
            <a:r>
              <a:rPr lang="en-US" sz="1200" dirty="0">
                <a:solidFill>
                  <a:schemeClr val="tx1"/>
                </a:solidFill>
              </a:rPr>
              <a:t>()</a:t>
            </a:r>
          </a:p>
          <a:p>
            <a:r>
              <a:rPr lang="en-US" sz="1200" dirty="0">
                <a:solidFill>
                  <a:schemeClr val="tx1"/>
                </a:solidFill>
              </a:rPr>
              <a:t>RETURNS TRIGGER AS $$</a:t>
            </a:r>
          </a:p>
          <a:p>
            <a:r>
              <a:rPr lang="en-US" sz="1200" dirty="0">
                <a:solidFill>
                  <a:schemeClr val="tx1"/>
                </a:solidFill>
              </a:rPr>
              <a:t>BEGIN</a:t>
            </a:r>
          </a:p>
          <a:p>
            <a:r>
              <a:rPr lang="en-US" sz="1200" dirty="0">
                <a:solidFill>
                  <a:schemeClr val="tx1"/>
                </a:solidFill>
              </a:rPr>
              <a:t>  INSERT INTO </a:t>
            </a:r>
            <a:r>
              <a:rPr lang="en-US" sz="1200" dirty="0" err="1">
                <a:solidFill>
                  <a:schemeClr val="tx1"/>
                </a:solidFill>
              </a:rPr>
              <a:t>price_logs</a:t>
            </a:r>
            <a:r>
              <a:rPr lang="en-US" sz="1200" dirty="0">
                <a:solidFill>
                  <a:schemeClr val="tx1"/>
                </a:solidFill>
              </a:rPr>
              <a:t>(</a:t>
            </a:r>
            <a:r>
              <a:rPr lang="en-US" sz="1200" dirty="0" err="1">
                <a:solidFill>
                  <a:schemeClr val="tx1"/>
                </a:solidFill>
              </a:rPr>
              <a:t>product_id</a:t>
            </a:r>
            <a:r>
              <a:rPr lang="en-US" sz="1200" dirty="0">
                <a:solidFill>
                  <a:schemeClr val="tx1"/>
                </a:solidFill>
              </a:rPr>
              <a:t>, </a:t>
            </a:r>
            <a:r>
              <a:rPr lang="en-US" sz="1200" dirty="0" err="1">
                <a:solidFill>
                  <a:schemeClr val="tx1"/>
                </a:solidFill>
              </a:rPr>
              <a:t>old_price</a:t>
            </a:r>
            <a:r>
              <a:rPr lang="en-US" sz="1200" dirty="0">
                <a:solidFill>
                  <a:schemeClr val="tx1"/>
                </a:solidFill>
              </a:rPr>
              <a:t>, </a:t>
            </a:r>
            <a:r>
              <a:rPr lang="en-US" sz="1200" dirty="0" err="1">
                <a:solidFill>
                  <a:schemeClr val="tx1"/>
                </a:solidFill>
              </a:rPr>
              <a:t>new_price</a:t>
            </a:r>
            <a:r>
              <a:rPr lang="en-US" sz="1200" dirty="0">
                <a:solidFill>
                  <a:schemeClr val="tx1"/>
                </a:solidFill>
              </a:rPr>
              <a:t>, </a:t>
            </a:r>
            <a:r>
              <a:rPr lang="en-US" sz="1200" dirty="0" err="1">
                <a:solidFill>
                  <a:schemeClr val="tx1"/>
                </a:solidFill>
              </a:rPr>
              <a:t>change_time</a:t>
            </a:r>
            <a:r>
              <a:rPr lang="en-US" sz="1200" dirty="0">
                <a:solidFill>
                  <a:schemeClr val="tx1"/>
                </a:solidFill>
              </a:rPr>
              <a:t>)</a:t>
            </a:r>
          </a:p>
          <a:p>
            <a:r>
              <a:rPr lang="en-US" sz="1200" dirty="0">
                <a:solidFill>
                  <a:schemeClr val="tx1"/>
                </a:solidFill>
              </a:rPr>
              <a:t>  VALUES (</a:t>
            </a:r>
          </a:p>
          <a:p>
            <a:r>
              <a:rPr lang="en-US" sz="1200" dirty="0">
                <a:solidFill>
                  <a:schemeClr val="tx1"/>
                </a:solidFill>
              </a:rPr>
              <a:t>    </a:t>
            </a:r>
            <a:r>
              <a:rPr lang="en-US" sz="1200" dirty="0" err="1">
                <a:solidFill>
                  <a:schemeClr val="tx1"/>
                </a:solidFill>
              </a:rPr>
              <a:t>OLD.product_id</a:t>
            </a:r>
            <a:r>
              <a:rPr lang="en-US" sz="1200" dirty="0">
                <a:solidFill>
                  <a:schemeClr val="tx1"/>
                </a:solidFill>
              </a:rPr>
              <a:t>,</a:t>
            </a:r>
          </a:p>
          <a:p>
            <a:r>
              <a:rPr lang="en-US" sz="1200" dirty="0">
                <a:solidFill>
                  <a:schemeClr val="tx1"/>
                </a:solidFill>
              </a:rPr>
              <a:t>    </a:t>
            </a:r>
            <a:r>
              <a:rPr lang="en-US" sz="1200" dirty="0" err="1">
                <a:solidFill>
                  <a:schemeClr val="tx1"/>
                </a:solidFill>
              </a:rPr>
              <a:t>OLD.price</a:t>
            </a:r>
            <a:r>
              <a:rPr lang="en-US" sz="1200" dirty="0">
                <a:solidFill>
                  <a:schemeClr val="tx1"/>
                </a:solidFill>
              </a:rPr>
              <a:t>,</a:t>
            </a:r>
          </a:p>
          <a:p>
            <a:r>
              <a:rPr lang="en-US" sz="1200" dirty="0">
                <a:solidFill>
                  <a:schemeClr val="tx1"/>
                </a:solidFill>
              </a:rPr>
              <a:t>    </a:t>
            </a:r>
            <a:r>
              <a:rPr lang="en-US" sz="1200" dirty="0" err="1">
                <a:solidFill>
                  <a:schemeClr val="tx1"/>
                </a:solidFill>
              </a:rPr>
              <a:t>NEW.price</a:t>
            </a:r>
            <a:r>
              <a:rPr lang="en-US" sz="1200" dirty="0">
                <a:solidFill>
                  <a:schemeClr val="tx1"/>
                </a:solidFill>
              </a:rPr>
              <a:t>,</a:t>
            </a:r>
          </a:p>
          <a:p>
            <a:r>
              <a:rPr lang="en-US" sz="1200" dirty="0">
                <a:solidFill>
                  <a:schemeClr val="tx1"/>
                </a:solidFill>
              </a:rPr>
              <a:t>    NOW()</a:t>
            </a:r>
          </a:p>
          <a:p>
            <a:r>
              <a:rPr lang="en-US" sz="1200" dirty="0">
                <a:solidFill>
                  <a:schemeClr val="tx1"/>
                </a:solidFill>
              </a:rPr>
              <a:t>  );</a:t>
            </a:r>
          </a:p>
          <a:p>
            <a:r>
              <a:rPr lang="en-US" sz="1200" dirty="0">
                <a:solidFill>
                  <a:schemeClr val="tx1"/>
                </a:solidFill>
              </a:rPr>
              <a:t>  RETURN NEW;</a:t>
            </a:r>
          </a:p>
          <a:p>
            <a:r>
              <a:rPr lang="en-US" sz="1200" dirty="0">
                <a:solidFill>
                  <a:schemeClr val="tx1"/>
                </a:solidFill>
              </a:rPr>
              <a:t>END;</a:t>
            </a:r>
          </a:p>
          <a:p>
            <a:r>
              <a:rPr lang="en-US" sz="1200" dirty="0">
                <a:solidFill>
                  <a:schemeClr val="tx1"/>
                </a:solidFill>
              </a:rPr>
              <a:t>$$ LANGUAGE </a:t>
            </a:r>
            <a:r>
              <a:rPr lang="en-US" sz="1200" dirty="0" err="1">
                <a:solidFill>
                  <a:schemeClr val="tx1"/>
                </a:solidFill>
              </a:rPr>
              <a:t>plpgsql</a:t>
            </a:r>
            <a:r>
              <a:rPr lang="en-US" sz="1200" dirty="0">
                <a:solidFill>
                  <a:schemeClr val="tx1"/>
                </a:solidFill>
              </a:rPr>
              <a:t>;</a:t>
            </a:r>
          </a:p>
        </p:txBody>
      </p:sp>
      <p:sp>
        <p:nvSpPr>
          <p:cNvPr id="8" name="Google Shape;2740;p131">
            <a:extLst>
              <a:ext uri="{FF2B5EF4-FFF2-40B4-BE49-F238E27FC236}">
                <a16:creationId xmlns:a16="http://schemas.microsoft.com/office/drawing/2014/main" id="{9EEB02F0-F0C8-C4BF-7C23-CF02A223B5FD}"/>
              </a:ext>
            </a:extLst>
          </p:cNvPr>
          <p:cNvSpPr/>
          <p:nvPr/>
        </p:nvSpPr>
        <p:spPr>
          <a:xfrm>
            <a:off x="883142" y="1937196"/>
            <a:ext cx="3592466" cy="2993528"/>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CREATE TRIGGER </a:t>
            </a:r>
            <a:r>
              <a:rPr lang="en-US" sz="1200" dirty="0" err="1">
                <a:solidFill>
                  <a:schemeClr val="tx1"/>
                </a:solidFill>
              </a:rPr>
              <a:t>trigger_name</a:t>
            </a:r>
            <a:endParaRPr lang="en-US" sz="1200" dirty="0">
              <a:solidFill>
                <a:schemeClr val="tx1"/>
              </a:solidFill>
            </a:endParaRPr>
          </a:p>
          <a:p>
            <a:r>
              <a:rPr lang="en-US" sz="1200" dirty="0">
                <a:solidFill>
                  <a:schemeClr val="tx1"/>
                </a:solidFill>
              </a:rPr>
              <a:t>[BEFORE | AFTER | INSTEAD OF] {INSERT | UPDATE | DELETE}</a:t>
            </a:r>
          </a:p>
          <a:p>
            <a:r>
              <a:rPr lang="en-US" sz="1200" dirty="0">
                <a:solidFill>
                  <a:schemeClr val="tx1"/>
                </a:solidFill>
              </a:rPr>
              <a:t>ON </a:t>
            </a:r>
            <a:r>
              <a:rPr lang="en-US" sz="1200" dirty="0" err="1">
                <a:solidFill>
                  <a:schemeClr val="tx1"/>
                </a:solidFill>
              </a:rPr>
              <a:t>table_name</a:t>
            </a:r>
            <a:endParaRPr lang="en-US" sz="1200" dirty="0">
              <a:solidFill>
                <a:schemeClr val="tx1"/>
              </a:solidFill>
            </a:endParaRPr>
          </a:p>
          <a:p>
            <a:r>
              <a:rPr lang="en-US" sz="1200" dirty="0">
                <a:solidFill>
                  <a:schemeClr val="tx1"/>
                </a:solidFill>
              </a:rPr>
              <a:t>FOR EACH ROW</a:t>
            </a:r>
          </a:p>
          <a:p>
            <a:r>
              <a:rPr lang="en-US" sz="1200" dirty="0">
                <a:solidFill>
                  <a:schemeClr val="tx1"/>
                </a:solidFill>
              </a:rPr>
              <a:t>EXECUTE FUNCTION </a:t>
            </a:r>
            <a:r>
              <a:rPr lang="en-US" sz="1200" dirty="0" err="1">
                <a:solidFill>
                  <a:schemeClr val="tx1"/>
                </a:solidFill>
              </a:rPr>
              <a:t>function_name</a:t>
            </a:r>
            <a:r>
              <a:rPr lang="en-US" sz="1200" dirty="0">
                <a:solidFill>
                  <a:schemeClr val="tx1"/>
                </a:solidFill>
              </a:rPr>
              <a:t>();</a:t>
            </a:r>
          </a:p>
        </p:txBody>
      </p:sp>
    </p:spTree>
    <p:extLst>
      <p:ext uri="{BB962C8B-B14F-4D97-AF65-F5344CB8AC3E}">
        <p14:creationId xmlns:p14="http://schemas.microsoft.com/office/powerpoint/2010/main" val="175248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1DAFC233-D676-B9E2-16D8-99A3F056EC76}"/>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531F1F73-7D0A-F5DA-F350-C61C491EEEF0}"/>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b="0" dirty="0"/>
              <a:t>Indexes </a:t>
            </a:r>
          </a:p>
        </p:txBody>
      </p:sp>
      <p:sp>
        <p:nvSpPr>
          <p:cNvPr id="1686" name="Google Shape;1686;p74">
            <a:hlinkClick r:id="rId3" action="ppaction://hlinksldjump"/>
            <a:extLst>
              <a:ext uri="{FF2B5EF4-FFF2-40B4-BE49-F238E27FC236}">
                <a16:creationId xmlns:a16="http://schemas.microsoft.com/office/drawing/2014/main" id="{B795E2D0-5DD1-3DE2-950B-A3D302877BD5}"/>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EE59507C-1CC4-EC40-92EF-CB7A75BB4965}"/>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FDBE3CC2-0D67-A061-8680-FF542C866856}"/>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9" name="TextBox 8">
            <a:extLst>
              <a:ext uri="{FF2B5EF4-FFF2-40B4-BE49-F238E27FC236}">
                <a16:creationId xmlns:a16="http://schemas.microsoft.com/office/drawing/2014/main" id="{18DA870E-9899-8ADB-1669-54167D923951}"/>
              </a:ext>
            </a:extLst>
          </p:cNvPr>
          <p:cNvSpPr txBox="1"/>
          <p:nvPr/>
        </p:nvSpPr>
        <p:spPr>
          <a:xfrm>
            <a:off x="859399" y="1150963"/>
            <a:ext cx="7665472" cy="738664"/>
          </a:xfrm>
          <a:prstGeom prst="rect">
            <a:avLst/>
          </a:prstGeom>
          <a:noFill/>
        </p:spPr>
        <p:txBody>
          <a:bodyPr wrap="square" rtlCol="0">
            <a:spAutoFit/>
          </a:bodyPr>
          <a:lstStyle/>
          <a:p>
            <a:pPr lvl="0" eaLnBrk="0" fontAlgn="base" hangingPunct="0">
              <a:spcBef>
                <a:spcPct val="0"/>
              </a:spcBef>
              <a:spcAft>
                <a:spcPct val="0"/>
              </a:spcAft>
              <a:buClrTx/>
            </a:pPr>
            <a:r>
              <a:rPr lang="en-US" dirty="0"/>
              <a:t>Indexes are special lookup tables that the database search engine can use to speed up data retrieval. Simply put, an index is a pointer to data in a table. An index in a database is very similar to an index in the back of a book.</a:t>
            </a:r>
            <a:endParaRPr lang="en-US" altLang="en-US" dirty="0">
              <a:solidFill>
                <a:schemeClr val="bg1">
                  <a:lumMod val="25000"/>
                </a:schemeClr>
              </a:solidFill>
              <a:latin typeface="Verdana" panose="020B0604030504040204" pitchFamily="34" charset="0"/>
            </a:endParaRPr>
          </a:p>
        </p:txBody>
      </p:sp>
      <p:sp>
        <p:nvSpPr>
          <p:cNvPr id="3" name="TextBox 2">
            <a:extLst>
              <a:ext uri="{FF2B5EF4-FFF2-40B4-BE49-F238E27FC236}">
                <a16:creationId xmlns:a16="http://schemas.microsoft.com/office/drawing/2014/main" id="{622C82E1-2444-2ABA-0C46-68FDBB6F1015}"/>
              </a:ext>
            </a:extLst>
          </p:cNvPr>
          <p:cNvSpPr txBox="1"/>
          <p:nvPr/>
        </p:nvSpPr>
        <p:spPr>
          <a:xfrm>
            <a:off x="713150" y="1909810"/>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Syntax :</a:t>
            </a:r>
          </a:p>
        </p:txBody>
      </p:sp>
      <p:sp>
        <p:nvSpPr>
          <p:cNvPr id="4" name="Google Shape;2740;p131">
            <a:extLst>
              <a:ext uri="{FF2B5EF4-FFF2-40B4-BE49-F238E27FC236}">
                <a16:creationId xmlns:a16="http://schemas.microsoft.com/office/drawing/2014/main" id="{E3785B5A-128D-9E20-F397-F9618104D9BC}"/>
              </a:ext>
            </a:extLst>
          </p:cNvPr>
          <p:cNvSpPr/>
          <p:nvPr/>
        </p:nvSpPr>
        <p:spPr>
          <a:xfrm>
            <a:off x="1504228" y="2172951"/>
            <a:ext cx="5156132" cy="904915"/>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CREATE INDEX </a:t>
            </a:r>
            <a:r>
              <a:rPr lang="en-US" sz="1200" dirty="0" err="1">
                <a:solidFill>
                  <a:schemeClr val="tx1"/>
                </a:solidFill>
              </a:rPr>
              <a:t>index_name</a:t>
            </a:r>
            <a:endParaRPr lang="en-US" sz="1200" dirty="0">
              <a:solidFill>
                <a:schemeClr val="tx1"/>
              </a:solidFill>
            </a:endParaRPr>
          </a:p>
          <a:p>
            <a:r>
              <a:rPr lang="en-US" sz="1200" dirty="0">
                <a:solidFill>
                  <a:schemeClr val="tx1"/>
                </a:solidFill>
              </a:rPr>
              <a:t>ON </a:t>
            </a:r>
            <a:r>
              <a:rPr lang="en-US" sz="1200" dirty="0" err="1">
                <a:solidFill>
                  <a:schemeClr val="tx1"/>
                </a:solidFill>
              </a:rPr>
              <a:t>table_name</a:t>
            </a:r>
            <a:r>
              <a:rPr lang="en-US" sz="1200" dirty="0">
                <a:solidFill>
                  <a:schemeClr val="tx1"/>
                </a:solidFill>
              </a:rPr>
              <a:t> (</a:t>
            </a:r>
            <a:r>
              <a:rPr lang="en-US" sz="1200" dirty="0" err="1">
                <a:solidFill>
                  <a:schemeClr val="tx1"/>
                </a:solidFill>
              </a:rPr>
              <a:t>column_name</a:t>
            </a:r>
            <a:r>
              <a:rPr lang="en-US" sz="1200" dirty="0">
                <a:solidFill>
                  <a:schemeClr val="tx1"/>
                </a:solidFill>
              </a:rPr>
              <a:t>);</a:t>
            </a:r>
          </a:p>
        </p:txBody>
      </p:sp>
      <p:sp>
        <p:nvSpPr>
          <p:cNvPr id="5" name="Google Shape;2740;p131">
            <a:extLst>
              <a:ext uri="{FF2B5EF4-FFF2-40B4-BE49-F238E27FC236}">
                <a16:creationId xmlns:a16="http://schemas.microsoft.com/office/drawing/2014/main" id="{BED3792D-215C-FB0F-6F9B-A47BA2BF13C3}"/>
              </a:ext>
            </a:extLst>
          </p:cNvPr>
          <p:cNvSpPr/>
          <p:nvPr/>
        </p:nvSpPr>
        <p:spPr>
          <a:xfrm>
            <a:off x="1504228" y="3852949"/>
            <a:ext cx="5156132" cy="984759"/>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CREATE INDEX </a:t>
            </a:r>
            <a:r>
              <a:rPr lang="en-US" sz="1200" dirty="0" err="1">
                <a:solidFill>
                  <a:schemeClr val="tx1"/>
                </a:solidFill>
              </a:rPr>
              <a:t>idx_product_name</a:t>
            </a:r>
            <a:endParaRPr lang="en-US" sz="1200" dirty="0">
              <a:solidFill>
                <a:schemeClr val="tx1"/>
              </a:solidFill>
            </a:endParaRPr>
          </a:p>
          <a:p>
            <a:r>
              <a:rPr lang="en-US" sz="1200" dirty="0">
                <a:solidFill>
                  <a:schemeClr val="tx1"/>
                </a:solidFill>
              </a:rPr>
              <a:t>ON products (</a:t>
            </a:r>
            <a:r>
              <a:rPr lang="en-US" sz="1200" dirty="0" err="1">
                <a:solidFill>
                  <a:schemeClr val="tx1"/>
                </a:solidFill>
              </a:rPr>
              <a:t>product_name</a:t>
            </a:r>
            <a:r>
              <a:rPr lang="en-US" sz="1200" dirty="0">
                <a:solidFill>
                  <a:schemeClr val="tx1"/>
                </a:solidFill>
              </a:rPr>
              <a:t>);</a:t>
            </a:r>
          </a:p>
        </p:txBody>
      </p:sp>
      <p:sp>
        <p:nvSpPr>
          <p:cNvPr id="10" name="TextBox 9">
            <a:extLst>
              <a:ext uri="{FF2B5EF4-FFF2-40B4-BE49-F238E27FC236}">
                <a16:creationId xmlns:a16="http://schemas.microsoft.com/office/drawing/2014/main" id="{BD5E0214-BF4D-1588-8A78-EA87C593EB5A}"/>
              </a:ext>
            </a:extLst>
          </p:cNvPr>
          <p:cNvSpPr txBox="1"/>
          <p:nvPr/>
        </p:nvSpPr>
        <p:spPr>
          <a:xfrm>
            <a:off x="773093" y="3289179"/>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a:t>
            </a:r>
          </a:p>
        </p:txBody>
      </p:sp>
    </p:spTree>
    <p:extLst>
      <p:ext uri="{BB962C8B-B14F-4D97-AF65-F5344CB8AC3E}">
        <p14:creationId xmlns:p14="http://schemas.microsoft.com/office/powerpoint/2010/main" val="390961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3">
          <a:extLst>
            <a:ext uri="{FF2B5EF4-FFF2-40B4-BE49-F238E27FC236}">
              <a16:creationId xmlns:a16="http://schemas.microsoft.com/office/drawing/2014/main" id="{99C698FD-6D60-0B50-EF6A-59D2A9B8FBEA}"/>
            </a:ext>
          </a:extLst>
        </p:cNvPr>
        <p:cNvGrpSpPr/>
        <p:nvPr/>
      </p:nvGrpSpPr>
      <p:grpSpPr>
        <a:xfrm>
          <a:off x="0" y="0"/>
          <a:ext cx="0" cy="0"/>
          <a:chOff x="0" y="0"/>
          <a:chExt cx="0" cy="0"/>
        </a:xfrm>
      </p:grpSpPr>
      <p:sp>
        <p:nvSpPr>
          <p:cNvPr id="1416" name="Google Shape;1416;p67">
            <a:extLst>
              <a:ext uri="{FF2B5EF4-FFF2-40B4-BE49-F238E27FC236}">
                <a16:creationId xmlns:a16="http://schemas.microsoft.com/office/drawing/2014/main" id="{B1B58903-AA7C-1E90-9150-5120BEE03A88}"/>
              </a:ext>
            </a:extLst>
          </p:cNvPr>
          <p:cNvSpPr/>
          <p:nvPr/>
        </p:nvSpPr>
        <p:spPr>
          <a:xfrm>
            <a:off x="3691190" y="2893107"/>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23">
            <a:extLst>
              <a:ext uri="{FF2B5EF4-FFF2-40B4-BE49-F238E27FC236}">
                <a16:creationId xmlns:a16="http://schemas.microsoft.com/office/drawing/2014/main" id="{B7F2BF22-F13B-42D5-799F-9DF7B0715E74}"/>
              </a:ext>
            </a:extLst>
          </p:cNvPr>
          <p:cNvSpPr txBox="1">
            <a:spLocks noGrp="1"/>
          </p:cNvSpPr>
          <p:nvPr>
            <p:ph type="title"/>
          </p:nvPr>
        </p:nvSpPr>
        <p:spPr>
          <a:xfrm>
            <a:off x="2381549" y="1717593"/>
            <a:ext cx="3999900" cy="106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Privladges</a:t>
            </a:r>
            <a:endParaRPr dirty="0"/>
          </a:p>
        </p:txBody>
      </p:sp>
    </p:spTree>
    <p:extLst>
      <p:ext uri="{BB962C8B-B14F-4D97-AF65-F5344CB8AC3E}">
        <p14:creationId xmlns:p14="http://schemas.microsoft.com/office/powerpoint/2010/main" val="185593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89999242-73C9-1C80-75E8-5A05DC6CD367}"/>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C5FF206C-B68D-4DC5-4B69-1CD21EFEBF11}"/>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b="0" dirty="0"/>
              <a:t>GRANT  </a:t>
            </a:r>
          </a:p>
        </p:txBody>
      </p:sp>
      <p:sp>
        <p:nvSpPr>
          <p:cNvPr id="1686" name="Google Shape;1686;p74">
            <a:hlinkClick r:id="rId3" action="ppaction://hlinksldjump"/>
            <a:extLst>
              <a:ext uri="{FF2B5EF4-FFF2-40B4-BE49-F238E27FC236}">
                <a16:creationId xmlns:a16="http://schemas.microsoft.com/office/drawing/2014/main" id="{9C177FC1-B7D6-6513-CB4E-E5EE456DB0B9}"/>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12BE1282-A4DD-28F7-7F49-30425EF69846}"/>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8251FC5D-4631-2C1C-AEF0-74FC8BCFCB58}"/>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9" name="TextBox 8">
            <a:extLst>
              <a:ext uri="{FF2B5EF4-FFF2-40B4-BE49-F238E27FC236}">
                <a16:creationId xmlns:a16="http://schemas.microsoft.com/office/drawing/2014/main" id="{D5163C3A-F5DD-9FB4-7AA9-AE10092F5B36}"/>
              </a:ext>
            </a:extLst>
          </p:cNvPr>
          <p:cNvSpPr txBox="1"/>
          <p:nvPr/>
        </p:nvSpPr>
        <p:spPr>
          <a:xfrm>
            <a:off x="859399" y="1150963"/>
            <a:ext cx="7665472" cy="738664"/>
          </a:xfrm>
          <a:prstGeom prst="rect">
            <a:avLst/>
          </a:prstGeom>
          <a:noFill/>
        </p:spPr>
        <p:txBody>
          <a:bodyPr wrap="square" rtlCol="0">
            <a:spAutoFit/>
          </a:bodyPr>
          <a:lstStyle/>
          <a:p>
            <a:pPr lvl="0" eaLnBrk="0" fontAlgn="base" hangingPunct="0">
              <a:spcBef>
                <a:spcPct val="0"/>
              </a:spcBef>
              <a:spcAft>
                <a:spcPct val="0"/>
              </a:spcAft>
              <a:buClrTx/>
            </a:pPr>
            <a:r>
              <a:rPr lang="en-US" dirty="0"/>
              <a:t>Used to give users or roles specific permissions on database objects. Controls who can SELECT, INSERT, UPDATE, DELETE, </a:t>
            </a:r>
            <a:r>
              <a:rPr lang="en-US" dirty="0" err="1"/>
              <a:t>etc.Can</a:t>
            </a:r>
            <a:r>
              <a:rPr lang="en-US" dirty="0"/>
              <a:t> apply to tables, views, sequences, databases, etc.</a:t>
            </a:r>
            <a:endParaRPr lang="en-US" altLang="en-US" dirty="0">
              <a:solidFill>
                <a:schemeClr val="bg1">
                  <a:lumMod val="25000"/>
                </a:schemeClr>
              </a:solidFill>
              <a:latin typeface="Verdana" panose="020B0604030504040204" pitchFamily="34" charset="0"/>
            </a:endParaRPr>
          </a:p>
        </p:txBody>
      </p:sp>
      <p:sp>
        <p:nvSpPr>
          <p:cNvPr id="3" name="TextBox 2">
            <a:extLst>
              <a:ext uri="{FF2B5EF4-FFF2-40B4-BE49-F238E27FC236}">
                <a16:creationId xmlns:a16="http://schemas.microsoft.com/office/drawing/2014/main" id="{2BDE58C1-EA92-8DB3-E539-79EA2843F155}"/>
              </a:ext>
            </a:extLst>
          </p:cNvPr>
          <p:cNvSpPr txBox="1"/>
          <p:nvPr/>
        </p:nvSpPr>
        <p:spPr>
          <a:xfrm>
            <a:off x="713150" y="1909810"/>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Syntax :</a:t>
            </a:r>
          </a:p>
        </p:txBody>
      </p:sp>
      <p:sp>
        <p:nvSpPr>
          <p:cNvPr id="4" name="Google Shape;2740;p131">
            <a:extLst>
              <a:ext uri="{FF2B5EF4-FFF2-40B4-BE49-F238E27FC236}">
                <a16:creationId xmlns:a16="http://schemas.microsoft.com/office/drawing/2014/main" id="{8E6EE79C-50CF-0D09-3F17-B389309F2989}"/>
              </a:ext>
            </a:extLst>
          </p:cNvPr>
          <p:cNvSpPr/>
          <p:nvPr/>
        </p:nvSpPr>
        <p:spPr>
          <a:xfrm>
            <a:off x="1504228" y="2172951"/>
            <a:ext cx="5156132" cy="904915"/>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GRANT privilege [, ...]</a:t>
            </a:r>
          </a:p>
          <a:p>
            <a:r>
              <a:rPr lang="en-US" sz="1200" dirty="0">
                <a:solidFill>
                  <a:schemeClr val="tx1"/>
                </a:solidFill>
              </a:rPr>
              <a:t>ON object [, ...]</a:t>
            </a:r>
          </a:p>
          <a:p>
            <a:r>
              <a:rPr lang="en-US" sz="1200" dirty="0">
                <a:solidFill>
                  <a:schemeClr val="tx1"/>
                </a:solidFill>
              </a:rPr>
              <a:t>TO { PUBLIC | GROUP </a:t>
            </a:r>
            <a:r>
              <a:rPr lang="en-US" sz="1200" dirty="0" err="1">
                <a:solidFill>
                  <a:schemeClr val="tx1"/>
                </a:solidFill>
              </a:rPr>
              <a:t>group</a:t>
            </a:r>
            <a:r>
              <a:rPr lang="en-US" sz="1200" dirty="0">
                <a:solidFill>
                  <a:schemeClr val="tx1"/>
                </a:solidFill>
              </a:rPr>
              <a:t> | username };</a:t>
            </a:r>
          </a:p>
        </p:txBody>
      </p:sp>
      <p:sp>
        <p:nvSpPr>
          <p:cNvPr id="5" name="Google Shape;2740;p131">
            <a:extLst>
              <a:ext uri="{FF2B5EF4-FFF2-40B4-BE49-F238E27FC236}">
                <a16:creationId xmlns:a16="http://schemas.microsoft.com/office/drawing/2014/main" id="{5BA92922-ABBC-C317-32B9-D7C0A62FEF76}"/>
              </a:ext>
            </a:extLst>
          </p:cNvPr>
          <p:cNvSpPr/>
          <p:nvPr/>
        </p:nvSpPr>
        <p:spPr>
          <a:xfrm>
            <a:off x="1504228" y="3852949"/>
            <a:ext cx="5156132" cy="984759"/>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GRANT SELECT, INSERT</a:t>
            </a:r>
          </a:p>
          <a:p>
            <a:r>
              <a:rPr lang="en-US" sz="1200" dirty="0">
                <a:solidFill>
                  <a:schemeClr val="tx1"/>
                </a:solidFill>
              </a:rPr>
              <a:t>ON products</a:t>
            </a:r>
          </a:p>
          <a:p>
            <a:r>
              <a:rPr lang="en-US" sz="1200" dirty="0">
                <a:solidFill>
                  <a:schemeClr val="tx1"/>
                </a:solidFill>
              </a:rPr>
              <a:t>TO john;</a:t>
            </a:r>
          </a:p>
        </p:txBody>
      </p:sp>
      <p:sp>
        <p:nvSpPr>
          <p:cNvPr id="10" name="TextBox 9">
            <a:extLst>
              <a:ext uri="{FF2B5EF4-FFF2-40B4-BE49-F238E27FC236}">
                <a16:creationId xmlns:a16="http://schemas.microsoft.com/office/drawing/2014/main" id="{A94390CE-5434-36DA-4D3C-A11C8D94FC2D}"/>
              </a:ext>
            </a:extLst>
          </p:cNvPr>
          <p:cNvSpPr txBox="1"/>
          <p:nvPr/>
        </p:nvSpPr>
        <p:spPr>
          <a:xfrm>
            <a:off x="773093" y="3289179"/>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a:t>
            </a:r>
          </a:p>
        </p:txBody>
      </p:sp>
    </p:spTree>
    <p:extLst>
      <p:ext uri="{BB962C8B-B14F-4D97-AF65-F5344CB8AC3E}">
        <p14:creationId xmlns:p14="http://schemas.microsoft.com/office/powerpoint/2010/main" val="68838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282B0FAB-3E97-4C08-4989-A35254434601}"/>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4CDAE798-8F44-4E4A-C9D3-7F27332F10F8}"/>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b="0" dirty="0"/>
              <a:t>REVOKE  </a:t>
            </a:r>
          </a:p>
        </p:txBody>
      </p:sp>
      <p:sp>
        <p:nvSpPr>
          <p:cNvPr id="1686" name="Google Shape;1686;p74">
            <a:hlinkClick r:id="rId3" action="ppaction://hlinksldjump"/>
            <a:extLst>
              <a:ext uri="{FF2B5EF4-FFF2-40B4-BE49-F238E27FC236}">
                <a16:creationId xmlns:a16="http://schemas.microsoft.com/office/drawing/2014/main" id="{191ED87A-7DD5-9776-92EE-A488CA60DDEC}"/>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911998A0-818B-691C-6ACC-F47A4CA153AC}"/>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807D6410-AE59-7F8D-9DDA-0300C6127611}"/>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9" name="TextBox 8">
            <a:extLst>
              <a:ext uri="{FF2B5EF4-FFF2-40B4-BE49-F238E27FC236}">
                <a16:creationId xmlns:a16="http://schemas.microsoft.com/office/drawing/2014/main" id="{C74073F6-B51A-35B8-AD44-918570295ACC}"/>
              </a:ext>
            </a:extLst>
          </p:cNvPr>
          <p:cNvSpPr txBox="1"/>
          <p:nvPr/>
        </p:nvSpPr>
        <p:spPr>
          <a:xfrm>
            <a:off x="859399" y="1150963"/>
            <a:ext cx="7665472" cy="738664"/>
          </a:xfrm>
          <a:prstGeom prst="rect">
            <a:avLst/>
          </a:prstGeom>
          <a:noFill/>
        </p:spPr>
        <p:txBody>
          <a:bodyPr wrap="square" rtlCol="0">
            <a:spAutoFit/>
          </a:bodyPr>
          <a:lstStyle/>
          <a:p>
            <a:pPr lvl="0" eaLnBrk="0" fontAlgn="base" hangingPunct="0">
              <a:spcBef>
                <a:spcPct val="0"/>
              </a:spcBef>
              <a:spcAft>
                <a:spcPct val="0"/>
              </a:spcAft>
              <a:buClrTx/>
            </a:pPr>
            <a:r>
              <a:rPr lang="en-US" dirty="0"/>
              <a:t>Used to remove previously granted privileges from users or roles.</a:t>
            </a:r>
          </a:p>
          <a:p>
            <a:pPr lvl="0" eaLnBrk="0" fontAlgn="base" hangingPunct="0">
              <a:spcBef>
                <a:spcPct val="0"/>
              </a:spcBef>
              <a:spcAft>
                <a:spcPct val="0"/>
              </a:spcAft>
              <a:buClrTx/>
            </a:pPr>
            <a:r>
              <a:rPr lang="en-US" dirty="0"/>
              <a:t>Helps maintain data security and limit access.</a:t>
            </a:r>
          </a:p>
          <a:p>
            <a:pPr lvl="0" eaLnBrk="0" fontAlgn="base" hangingPunct="0">
              <a:spcBef>
                <a:spcPct val="0"/>
              </a:spcBef>
              <a:spcAft>
                <a:spcPct val="0"/>
              </a:spcAft>
              <a:buClrTx/>
            </a:pPr>
            <a:r>
              <a:rPr lang="en-US" dirty="0"/>
              <a:t>Opposite of the GRANT statement.</a:t>
            </a:r>
          </a:p>
        </p:txBody>
      </p:sp>
      <p:sp>
        <p:nvSpPr>
          <p:cNvPr id="3" name="TextBox 2">
            <a:extLst>
              <a:ext uri="{FF2B5EF4-FFF2-40B4-BE49-F238E27FC236}">
                <a16:creationId xmlns:a16="http://schemas.microsoft.com/office/drawing/2014/main" id="{4DEABE88-4B18-CC80-C4FE-32AE780E6937}"/>
              </a:ext>
            </a:extLst>
          </p:cNvPr>
          <p:cNvSpPr txBox="1"/>
          <p:nvPr/>
        </p:nvSpPr>
        <p:spPr>
          <a:xfrm>
            <a:off x="713150" y="1909810"/>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Syntax :</a:t>
            </a:r>
          </a:p>
        </p:txBody>
      </p:sp>
      <p:sp>
        <p:nvSpPr>
          <p:cNvPr id="4" name="Google Shape;2740;p131">
            <a:extLst>
              <a:ext uri="{FF2B5EF4-FFF2-40B4-BE49-F238E27FC236}">
                <a16:creationId xmlns:a16="http://schemas.microsoft.com/office/drawing/2014/main" id="{CDB9D6D5-EAD7-8459-83F1-0B9B369CB238}"/>
              </a:ext>
            </a:extLst>
          </p:cNvPr>
          <p:cNvSpPr/>
          <p:nvPr/>
        </p:nvSpPr>
        <p:spPr>
          <a:xfrm>
            <a:off x="1504228" y="2172951"/>
            <a:ext cx="5156132" cy="904915"/>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REVOKE privilege [, ...]</a:t>
            </a:r>
          </a:p>
          <a:p>
            <a:r>
              <a:rPr lang="en-US" sz="1200" dirty="0">
                <a:solidFill>
                  <a:schemeClr val="tx1"/>
                </a:solidFill>
              </a:rPr>
              <a:t>ON object [, ...]</a:t>
            </a:r>
          </a:p>
          <a:p>
            <a:r>
              <a:rPr lang="en-US" sz="1200" dirty="0">
                <a:solidFill>
                  <a:schemeClr val="tx1"/>
                </a:solidFill>
              </a:rPr>
              <a:t>FROM { PUBLIC | GROUP </a:t>
            </a:r>
            <a:r>
              <a:rPr lang="en-US" sz="1200" dirty="0" err="1">
                <a:solidFill>
                  <a:schemeClr val="tx1"/>
                </a:solidFill>
              </a:rPr>
              <a:t>groupname</a:t>
            </a:r>
            <a:r>
              <a:rPr lang="en-US" sz="1200" dirty="0">
                <a:solidFill>
                  <a:schemeClr val="tx1"/>
                </a:solidFill>
              </a:rPr>
              <a:t> | username };</a:t>
            </a:r>
          </a:p>
        </p:txBody>
      </p:sp>
      <p:sp>
        <p:nvSpPr>
          <p:cNvPr id="5" name="Google Shape;2740;p131">
            <a:extLst>
              <a:ext uri="{FF2B5EF4-FFF2-40B4-BE49-F238E27FC236}">
                <a16:creationId xmlns:a16="http://schemas.microsoft.com/office/drawing/2014/main" id="{33A60641-92EF-C9BC-B953-12099EFB3E7E}"/>
              </a:ext>
            </a:extLst>
          </p:cNvPr>
          <p:cNvSpPr/>
          <p:nvPr/>
        </p:nvSpPr>
        <p:spPr>
          <a:xfrm>
            <a:off x="1504228" y="3852949"/>
            <a:ext cx="5156132" cy="984759"/>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REVOKE INSERT</a:t>
            </a:r>
          </a:p>
          <a:p>
            <a:r>
              <a:rPr lang="en-US" sz="1200" dirty="0">
                <a:solidFill>
                  <a:schemeClr val="tx1"/>
                </a:solidFill>
              </a:rPr>
              <a:t>ON products</a:t>
            </a:r>
          </a:p>
          <a:p>
            <a:r>
              <a:rPr lang="en-US" sz="1200" dirty="0">
                <a:solidFill>
                  <a:schemeClr val="tx1"/>
                </a:solidFill>
              </a:rPr>
              <a:t>FROM john;</a:t>
            </a:r>
          </a:p>
        </p:txBody>
      </p:sp>
      <p:sp>
        <p:nvSpPr>
          <p:cNvPr id="10" name="TextBox 9">
            <a:extLst>
              <a:ext uri="{FF2B5EF4-FFF2-40B4-BE49-F238E27FC236}">
                <a16:creationId xmlns:a16="http://schemas.microsoft.com/office/drawing/2014/main" id="{56D020B8-474B-C595-BFCF-331CE189678A}"/>
              </a:ext>
            </a:extLst>
          </p:cNvPr>
          <p:cNvSpPr txBox="1"/>
          <p:nvPr/>
        </p:nvSpPr>
        <p:spPr>
          <a:xfrm>
            <a:off x="773093" y="3289179"/>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a:t>
            </a:r>
          </a:p>
        </p:txBody>
      </p:sp>
    </p:spTree>
    <p:extLst>
      <p:ext uri="{BB962C8B-B14F-4D97-AF65-F5344CB8AC3E}">
        <p14:creationId xmlns:p14="http://schemas.microsoft.com/office/powerpoint/2010/main" val="1874165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3">
          <a:extLst>
            <a:ext uri="{FF2B5EF4-FFF2-40B4-BE49-F238E27FC236}">
              <a16:creationId xmlns:a16="http://schemas.microsoft.com/office/drawing/2014/main" id="{1DE49156-DE57-E0BB-F64C-AD2021B2AD52}"/>
            </a:ext>
          </a:extLst>
        </p:cNvPr>
        <p:cNvGrpSpPr/>
        <p:nvPr/>
      </p:nvGrpSpPr>
      <p:grpSpPr>
        <a:xfrm>
          <a:off x="0" y="0"/>
          <a:ext cx="0" cy="0"/>
          <a:chOff x="0" y="0"/>
          <a:chExt cx="0" cy="0"/>
        </a:xfrm>
      </p:grpSpPr>
      <p:sp>
        <p:nvSpPr>
          <p:cNvPr id="1416" name="Google Shape;1416;p67">
            <a:extLst>
              <a:ext uri="{FF2B5EF4-FFF2-40B4-BE49-F238E27FC236}">
                <a16:creationId xmlns:a16="http://schemas.microsoft.com/office/drawing/2014/main" id="{A0AFC1F7-669A-E239-AB8B-E07FB429A8E8}"/>
              </a:ext>
            </a:extLst>
          </p:cNvPr>
          <p:cNvSpPr/>
          <p:nvPr/>
        </p:nvSpPr>
        <p:spPr>
          <a:xfrm>
            <a:off x="3691190" y="2893107"/>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23">
            <a:extLst>
              <a:ext uri="{FF2B5EF4-FFF2-40B4-BE49-F238E27FC236}">
                <a16:creationId xmlns:a16="http://schemas.microsoft.com/office/drawing/2014/main" id="{CDB1A344-9730-56BD-AF07-47816797AD89}"/>
              </a:ext>
            </a:extLst>
          </p:cNvPr>
          <p:cNvSpPr txBox="1">
            <a:spLocks noGrp="1"/>
          </p:cNvSpPr>
          <p:nvPr>
            <p:ph type="title"/>
          </p:nvPr>
        </p:nvSpPr>
        <p:spPr>
          <a:xfrm>
            <a:off x="2381549" y="1717593"/>
            <a:ext cx="3999900" cy="106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Backup &amp;Restore</a:t>
            </a:r>
            <a:endParaRPr dirty="0"/>
          </a:p>
        </p:txBody>
      </p:sp>
    </p:spTree>
    <p:extLst>
      <p:ext uri="{BB962C8B-B14F-4D97-AF65-F5344CB8AC3E}">
        <p14:creationId xmlns:p14="http://schemas.microsoft.com/office/powerpoint/2010/main" val="311560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8CEA8CC7-98A5-A159-5695-7447F8C55222}"/>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908EA41D-939F-E713-50E2-226FBF077324}"/>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 dirty="0"/>
              <a:t>Backup &amp; Restore</a:t>
            </a:r>
            <a:endParaRPr lang="en-US" b="0" dirty="0"/>
          </a:p>
        </p:txBody>
      </p:sp>
      <p:sp>
        <p:nvSpPr>
          <p:cNvPr id="1686" name="Google Shape;1686;p74">
            <a:hlinkClick r:id="rId3" action="ppaction://hlinksldjump"/>
            <a:extLst>
              <a:ext uri="{FF2B5EF4-FFF2-40B4-BE49-F238E27FC236}">
                <a16:creationId xmlns:a16="http://schemas.microsoft.com/office/drawing/2014/main" id="{A72DA1D6-4C85-7634-3007-A8FFB5B4B4F3}"/>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F2373EEB-4C79-C43E-B4E4-D7CF8FB9E39B}"/>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168D463B-063C-E6CB-936E-7966A7EE0308}"/>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9" name="TextBox 8">
            <a:extLst>
              <a:ext uri="{FF2B5EF4-FFF2-40B4-BE49-F238E27FC236}">
                <a16:creationId xmlns:a16="http://schemas.microsoft.com/office/drawing/2014/main" id="{319F057A-0007-300E-4628-4AD61EFD4FFB}"/>
              </a:ext>
            </a:extLst>
          </p:cNvPr>
          <p:cNvSpPr txBox="1"/>
          <p:nvPr/>
        </p:nvSpPr>
        <p:spPr>
          <a:xfrm>
            <a:off x="1120656" y="1436783"/>
            <a:ext cx="7102069" cy="1323439"/>
          </a:xfrm>
          <a:prstGeom prst="rect">
            <a:avLst/>
          </a:prstGeom>
          <a:noFill/>
        </p:spPr>
        <p:txBody>
          <a:bodyPr wrap="square" rtlCol="0">
            <a:spAutoFit/>
          </a:bodyPr>
          <a:lstStyle/>
          <a:p>
            <a:pPr marL="342900" lvl="0" indent="-342900" eaLnBrk="0" fontAlgn="base" hangingPunct="0">
              <a:spcBef>
                <a:spcPct val="0"/>
              </a:spcBef>
              <a:spcAft>
                <a:spcPct val="0"/>
              </a:spcAft>
              <a:buClrTx/>
              <a:buFont typeface="Arial" panose="020B0604020202020204" pitchFamily="34" charset="0"/>
              <a:buChar char="•"/>
            </a:pPr>
            <a:r>
              <a:rPr lang="en-US" sz="2000" b="1" dirty="0">
                <a:solidFill>
                  <a:schemeClr val="bg1">
                    <a:lumMod val="50000"/>
                  </a:schemeClr>
                </a:solidFill>
                <a:latin typeface="Manjari"/>
                <a:cs typeface="Manjari"/>
              </a:rPr>
              <a:t>Backup</a:t>
            </a:r>
            <a:r>
              <a:rPr lang="en-US" sz="2000" b="1" dirty="0">
                <a:solidFill>
                  <a:schemeClr val="bg1">
                    <a:lumMod val="10000"/>
                  </a:schemeClr>
                </a:solidFill>
                <a:latin typeface="Manjari"/>
                <a:cs typeface="Manjari"/>
              </a:rPr>
              <a:t>: Copy of your database saved to a file, to prevent data loss.</a:t>
            </a:r>
          </a:p>
          <a:p>
            <a:pPr marL="342900" lvl="0" indent="-342900" eaLnBrk="0" fontAlgn="base" hangingPunct="0">
              <a:spcBef>
                <a:spcPct val="0"/>
              </a:spcBef>
              <a:spcAft>
                <a:spcPct val="0"/>
              </a:spcAft>
              <a:buClrTx/>
              <a:buFont typeface="Arial" panose="020B0604020202020204" pitchFamily="34" charset="0"/>
              <a:buChar char="•"/>
            </a:pPr>
            <a:r>
              <a:rPr lang="en-US" sz="2000" b="1" dirty="0">
                <a:solidFill>
                  <a:schemeClr val="bg1">
                    <a:lumMod val="50000"/>
                  </a:schemeClr>
                </a:solidFill>
                <a:latin typeface="Manjari"/>
                <a:cs typeface="Manjari"/>
              </a:rPr>
              <a:t>Restore</a:t>
            </a:r>
            <a:r>
              <a:rPr lang="en-US" sz="2000" b="1" dirty="0">
                <a:solidFill>
                  <a:schemeClr val="bg1">
                    <a:lumMod val="10000"/>
                  </a:schemeClr>
                </a:solidFill>
                <a:latin typeface="Manjari"/>
                <a:cs typeface="Manjari"/>
              </a:rPr>
              <a:t>: Reloading your database from a backup file, used in case of failure or migration</a:t>
            </a:r>
            <a:r>
              <a:rPr lang="en-US" sz="1800" dirty="0"/>
              <a:t>.</a:t>
            </a:r>
          </a:p>
        </p:txBody>
      </p:sp>
      <p:sp>
        <p:nvSpPr>
          <p:cNvPr id="3" name="Rectangle 1">
            <a:extLst>
              <a:ext uri="{FF2B5EF4-FFF2-40B4-BE49-F238E27FC236}">
                <a16:creationId xmlns:a16="http://schemas.microsoft.com/office/drawing/2014/main" id="{372288E5-E462-11B6-116B-76C584008C4C}"/>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20DF97D-3785-352D-E666-0639933C7673}"/>
              </a:ext>
            </a:extLst>
          </p:cNvPr>
          <p:cNvSpPr txBox="1"/>
          <p:nvPr/>
        </p:nvSpPr>
        <p:spPr>
          <a:xfrm>
            <a:off x="1120656" y="2875977"/>
            <a:ext cx="7102069"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lumMod val="50000"/>
                  </a:schemeClr>
                </a:solidFill>
                <a:latin typeface="Manjari"/>
                <a:cs typeface="Manjari"/>
              </a:rPr>
              <a:t> Why it's important:</a:t>
            </a:r>
          </a:p>
          <a:p>
            <a:r>
              <a:rPr lang="en-US" sz="2000" b="1" dirty="0">
                <a:solidFill>
                  <a:schemeClr val="bg1">
                    <a:lumMod val="10000"/>
                  </a:schemeClr>
                </a:solidFill>
                <a:latin typeface="Manjari"/>
                <a:cs typeface="Manjari"/>
              </a:rPr>
              <a:t>	Protection from:</a:t>
            </a:r>
          </a:p>
          <a:p>
            <a:pPr lvl="1"/>
            <a:r>
              <a:rPr lang="en-US" sz="2000" b="1" dirty="0">
                <a:solidFill>
                  <a:schemeClr val="bg1">
                    <a:lumMod val="10000"/>
                  </a:schemeClr>
                </a:solidFill>
                <a:latin typeface="Manjari"/>
                <a:cs typeface="Manjari"/>
              </a:rPr>
              <a:t>	System crashes</a:t>
            </a:r>
          </a:p>
          <a:p>
            <a:pPr lvl="1"/>
            <a:r>
              <a:rPr lang="en-US" sz="2000" b="1" dirty="0">
                <a:solidFill>
                  <a:schemeClr val="bg1">
                    <a:lumMod val="10000"/>
                  </a:schemeClr>
                </a:solidFill>
                <a:latin typeface="Manjari"/>
                <a:cs typeface="Manjari"/>
              </a:rPr>
              <a:t>	Accidental deletion</a:t>
            </a:r>
          </a:p>
          <a:p>
            <a:pPr lvl="1"/>
            <a:r>
              <a:rPr lang="en-US" sz="2000" b="1" dirty="0">
                <a:solidFill>
                  <a:schemeClr val="bg1">
                    <a:lumMod val="10000"/>
                  </a:schemeClr>
                </a:solidFill>
                <a:latin typeface="Manjari"/>
                <a:cs typeface="Manjari"/>
              </a:rPr>
              <a:t>	Data corruption</a:t>
            </a:r>
          </a:p>
          <a:p>
            <a:pPr lvl="1"/>
            <a:r>
              <a:rPr lang="en-US" sz="2000" b="1" dirty="0">
                <a:solidFill>
                  <a:schemeClr val="bg1">
                    <a:lumMod val="10000"/>
                  </a:schemeClr>
                </a:solidFill>
                <a:latin typeface="Manjari"/>
                <a:cs typeface="Manjari"/>
              </a:rPr>
              <a:t>	Server migration</a:t>
            </a:r>
          </a:p>
        </p:txBody>
      </p:sp>
    </p:spTree>
    <p:extLst>
      <p:ext uri="{BB962C8B-B14F-4D97-AF65-F5344CB8AC3E}">
        <p14:creationId xmlns:p14="http://schemas.microsoft.com/office/powerpoint/2010/main" val="920588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A66842D5-3539-B180-F865-FE5E829BD3C9}"/>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A98C7663-B4BC-77CB-0AC5-BE388F76177C}"/>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b="0" dirty="0"/>
              <a:t>Backup  </a:t>
            </a:r>
          </a:p>
        </p:txBody>
      </p:sp>
      <p:sp>
        <p:nvSpPr>
          <p:cNvPr id="1686" name="Google Shape;1686;p74">
            <a:hlinkClick r:id="rId3" action="ppaction://hlinksldjump"/>
            <a:extLst>
              <a:ext uri="{FF2B5EF4-FFF2-40B4-BE49-F238E27FC236}">
                <a16:creationId xmlns:a16="http://schemas.microsoft.com/office/drawing/2014/main" id="{6660B843-62EF-D217-E4CD-F1EA1711C212}"/>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534F77F1-31E3-AB6F-0CC2-A6AF88D18EA8}"/>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5745B0C5-3580-6ED6-957B-21DD04BA29FA}"/>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3" name="TextBox 2">
            <a:extLst>
              <a:ext uri="{FF2B5EF4-FFF2-40B4-BE49-F238E27FC236}">
                <a16:creationId xmlns:a16="http://schemas.microsoft.com/office/drawing/2014/main" id="{799A2CDD-D1B7-0CAC-D501-AB27906F9AD9}"/>
              </a:ext>
            </a:extLst>
          </p:cNvPr>
          <p:cNvSpPr txBox="1"/>
          <p:nvPr/>
        </p:nvSpPr>
        <p:spPr>
          <a:xfrm>
            <a:off x="816278" y="1201666"/>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Syntax :</a:t>
            </a:r>
          </a:p>
        </p:txBody>
      </p:sp>
      <p:sp>
        <p:nvSpPr>
          <p:cNvPr id="4" name="Google Shape;2740;p131">
            <a:extLst>
              <a:ext uri="{FF2B5EF4-FFF2-40B4-BE49-F238E27FC236}">
                <a16:creationId xmlns:a16="http://schemas.microsoft.com/office/drawing/2014/main" id="{FCA9981E-6081-0351-D949-506341B42781}"/>
              </a:ext>
            </a:extLst>
          </p:cNvPr>
          <p:cNvSpPr/>
          <p:nvPr/>
        </p:nvSpPr>
        <p:spPr>
          <a:xfrm>
            <a:off x="1607356" y="1464807"/>
            <a:ext cx="5156132" cy="904915"/>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err="1">
                <a:solidFill>
                  <a:schemeClr val="tx1"/>
                </a:solidFill>
              </a:rPr>
              <a:t>pg_dump</a:t>
            </a:r>
            <a:r>
              <a:rPr lang="en-US" sz="1200" dirty="0">
                <a:solidFill>
                  <a:schemeClr val="tx1"/>
                </a:solidFill>
              </a:rPr>
              <a:t> </a:t>
            </a:r>
            <a:r>
              <a:rPr lang="en-US" sz="1200" dirty="0" err="1">
                <a:solidFill>
                  <a:schemeClr val="tx1"/>
                </a:solidFill>
              </a:rPr>
              <a:t>dbname</a:t>
            </a:r>
            <a:r>
              <a:rPr lang="en-US" sz="1200" dirty="0">
                <a:solidFill>
                  <a:schemeClr val="tx1"/>
                </a:solidFill>
              </a:rPr>
              <a:t> &gt; </a:t>
            </a:r>
            <a:r>
              <a:rPr lang="en-US" sz="1200" dirty="0" err="1">
                <a:solidFill>
                  <a:schemeClr val="tx1"/>
                </a:solidFill>
              </a:rPr>
              <a:t>backup_file.sql</a:t>
            </a:r>
            <a:endParaRPr lang="en-US" sz="1200" dirty="0">
              <a:solidFill>
                <a:schemeClr val="tx1"/>
              </a:solidFill>
            </a:endParaRPr>
          </a:p>
        </p:txBody>
      </p:sp>
      <p:sp>
        <p:nvSpPr>
          <p:cNvPr id="5" name="Google Shape;2740;p131">
            <a:extLst>
              <a:ext uri="{FF2B5EF4-FFF2-40B4-BE49-F238E27FC236}">
                <a16:creationId xmlns:a16="http://schemas.microsoft.com/office/drawing/2014/main" id="{0882BCC5-337D-5263-603E-0BF1EA709A4E}"/>
              </a:ext>
            </a:extLst>
          </p:cNvPr>
          <p:cNvSpPr/>
          <p:nvPr/>
        </p:nvSpPr>
        <p:spPr>
          <a:xfrm>
            <a:off x="1607356" y="3144805"/>
            <a:ext cx="5156132" cy="984759"/>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err="1">
                <a:solidFill>
                  <a:schemeClr val="tx1"/>
                </a:solidFill>
              </a:rPr>
              <a:t>pg_dump</a:t>
            </a:r>
            <a:r>
              <a:rPr lang="en-US" sz="1200" dirty="0">
                <a:solidFill>
                  <a:schemeClr val="tx1"/>
                </a:solidFill>
              </a:rPr>
              <a:t> </a:t>
            </a:r>
            <a:r>
              <a:rPr lang="en-US" sz="1200" dirty="0" err="1">
                <a:solidFill>
                  <a:schemeClr val="tx1"/>
                </a:solidFill>
              </a:rPr>
              <a:t>mydb</a:t>
            </a:r>
            <a:r>
              <a:rPr lang="en-US" sz="1200" dirty="0">
                <a:solidFill>
                  <a:schemeClr val="tx1"/>
                </a:solidFill>
              </a:rPr>
              <a:t> &gt; </a:t>
            </a:r>
            <a:r>
              <a:rPr lang="en-US" sz="1200" dirty="0" err="1">
                <a:solidFill>
                  <a:schemeClr val="tx1"/>
                </a:solidFill>
              </a:rPr>
              <a:t>mydb_backup.sql</a:t>
            </a:r>
            <a:endParaRPr lang="en-US" sz="1200" dirty="0">
              <a:solidFill>
                <a:schemeClr val="tx1"/>
              </a:solidFill>
            </a:endParaRPr>
          </a:p>
        </p:txBody>
      </p:sp>
      <p:sp>
        <p:nvSpPr>
          <p:cNvPr id="10" name="TextBox 9">
            <a:extLst>
              <a:ext uri="{FF2B5EF4-FFF2-40B4-BE49-F238E27FC236}">
                <a16:creationId xmlns:a16="http://schemas.microsoft.com/office/drawing/2014/main" id="{4D5F7471-E684-C22D-D86A-9039C61675F3}"/>
              </a:ext>
            </a:extLst>
          </p:cNvPr>
          <p:cNvSpPr txBox="1"/>
          <p:nvPr/>
        </p:nvSpPr>
        <p:spPr>
          <a:xfrm>
            <a:off x="876221" y="2581035"/>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a:t>
            </a:r>
          </a:p>
        </p:txBody>
      </p:sp>
      <p:sp>
        <p:nvSpPr>
          <p:cNvPr id="6" name="Rectangle 3">
            <a:extLst>
              <a:ext uri="{FF2B5EF4-FFF2-40B4-BE49-F238E27FC236}">
                <a16:creationId xmlns:a16="http://schemas.microsoft.com/office/drawing/2014/main" id="{B61A2D2E-A953-6E4D-4D53-482FEE6F2A42}"/>
              </a:ext>
            </a:extLst>
          </p:cNvPr>
          <p:cNvSpPr>
            <a:spLocks noChangeArrowheads="1"/>
          </p:cNvSpPr>
          <p:nvPr/>
        </p:nvSpPr>
        <p:spPr bwMode="auto">
          <a:xfrm>
            <a:off x="935026" y="4237757"/>
            <a:ext cx="7392413" cy="584775"/>
          </a:xfrm>
          <a:prstGeom prst="rect">
            <a:avLst/>
          </a:prstGeom>
          <a:solidFill>
            <a:srgbClr val="FFF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600" b="1" dirty="0">
                <a:solidFill>
                  <a:schemeClr val="bg1">
                    <a:lumMod val="50000"/>
                  </a:schemeClr>
                </a:solidFill>
                <a:latin typeface="Manjari"/>
                <a:cs typeface="Manjari"/>
              </a:rPr>
              <a:t>GUI Alternative:</a:t>
            </a:r>
            <a:br>
              <a:rPr lang="en-US" altLang="en-US" sz="1600" b="1" dirty="0">
                <a:solidFill>
                  <a:schemeClr val="bg1">
                    <a:lumMod val="25000"/>
                  </a:schemeClr>
                </a:solidFill>
                <a:latin typeface="Manjari"/>
                <a:cs typeface="Manjari"/>
              </a:rPr>
            </a:br>
            <a:r>
              <a:rPr lang="en-US" altLang="en-US" sz="1600" b="1" dirty="0">
                <a:solidFill>
                  <a:schemeClr val="bg1">
                    <a:lumMod val="25000"/>
                  </a:schemeClr>
                </a:solidFill>
                <a:latin typeface="Manjari"/>
                <a:cs typeface="Manjari"/>
              </a:rPr>
              <a:t>Use </a:t>
            </a:r>
            <a:r>
              <a:rPr lang="en-US" altLang="en-US" sz="1600" b="1" dirty="0" err="1">
                <a:solidFill>
                  <a:schemeClr val="bg1">
                    <a:lumMod val="25000"/>
                  </a:schemeClr>
                </a:solidFill>
                <a:latin typeface="Manjari"/>
                <a:cs typeface="Manjari"/>
              </a:rPr>
              <a:t>pgAdmin</a:t>
            </a:r>
            <a:r>
              <a:rPr lang="en-US" altLang="en-US" sz="1600" b="1" dirty="0">
                <a:solidFill>
                  <a:schemeClr val="bg1">
                    <a:lumMod val="25000"/>
                  </a:schemeClr>
                </a:solidFill>
                <a:latin typeface="Manjari"/>
                <a:cs typeface="Manjari"/>
              </a:rPr>
              <a:t> &gt; Right-click DB &gt; "Backup…"(Choose format, filename, path)</a:t>
            </a:r>
          </a:p>
        </p:txBody>
      </p:sp>
    </p:spTree>
    <p:extLst>
      <p:ext uri="{BB962C8B-B14F-4D97-AF65-F5344CB8AC3E}">
        <p14:creationId xmlns:p14="http://schemas.microsoft.com/office/powerpoint/2010/main" val="176574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24E986CE-0685-2E86-07DC-FD9189334A5C}"/>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865D075B-0A41-3122-9A56-41C83F66A140}"/>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dirty="0"/>
              <a:t>Restore </a:t>
            </a:r>
            <a:r>
              <a:rPr lang="en-US" b="0" dirty="0"/>
              <a:t>  </a:t>
            </a:r>
          </a:p>
        </p:txBody>
      </p:sp>
      <p:sp>
        <p:nvSpPr>
          <p:cNvPr id="1686" name="Google Shape;1686;p74">
            <a:hlinkClick r:id="rId3" action="ppaction://hlinksldjump"/>
            <a:extLst>
              <a:ext uri="{FF2B5EF4-FFF2-40B4-BE49-F238E27FC236}">
                <a16:creationId xmlns:a16="http://schemas.microsoft.com/office/drawing/2014/main" id="{FAF79FD6-A202-EE0B-8F8A-A1C3B55F9916}"/>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D528AB71-ECE3-F8AC-5F90-7CE6CB6EEF62}"/>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44FF3531-07B8-E6DC-76DE-9B55BD63EBE8}"/>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3" name="TextBox 2">
            <a:extLst>
              <a:ext uri="{FF2B5EF4-FFF2-40B4-BE49-F238E27FC236}">
                <a16:creationId xmlns:a16="http://schemas.microsoft.com/office/drawing/2014/main" id="{216B0C53-2AA2-FD81-8F50-33E05A1A4A69}"/>
              </a:ext>
            </a:extLst>
          </p:cNvPr>
          <p:cNvSpPr txBox="1"/>
          <p:nvPr/>
        </p:nvSpPr>
        <p:spPr>
          <a:xfrm>
            <a:off x="816278" y="1201666"/>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Syntax :</a:t>
            </a:r>
          </a:p>
        </p:txBody>
      </p:sp>
      <p:sp>
        <p:nvSpPr>
          <p:cNvPr id="4" name="Google Shape;2740;p131">
            <a:extLst>
              <a:ext uri="{FF2B5EF4-FFF2-40B4-BE49-F238E27FC236}">
                <a16:creationId xmlns:a16="http://schemas.microsoft.com/office/drawing/2014/main" id="{052FDFD8-9568-5906-6BAC-EFF77B1ACE50}"/>
              </a:ext>
            </a:extLst>
          </p:cNvPr>
          <p:cNvSpPr/>
          <p:nvPr/>
        </p:nvSpPr>
        <p:spPr>
          <a:xfrm>
            <a:off x="1607356" y="1464807"/>
            <a:ext cx="5156132" cy="904915"/>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err="1">
                <a:solidFill>
                  <a:schemeClr val="tx1"/>
                </a:solidFill>
              </a:rPr>
              <a:t>psql</a:t>
            </a:r>
            <a:r>
              <a:rPr lang="en-US" sz="1200" dirty="0">
                <a:solidFill>
                  <a:schemeClr val="tx1"/>
                </a:solidFill>
              </a:rPr>
              <a:t> </a:t>
            </a:r>
            <a:r>
              <a:rPr lang="en-US" sz="1200" dirty="0" err="1">
                <a:solidFill>
                  <a:schemeClr val="tx1"/>
                </a:solidFill>
              </a:rPr>
              <a:t>dbname</a:t>
            </a:r>
            <a:r>
              <a:rPr lang="en-US" sz="1200" dirty="0">
                <a:solidFill>
                  <a:schemeClr val="tx1"/>
                </a:solidFill>
              </a:rPr>
              <a:t> &lt; </a:t>
            </a:r>
            <a:r>
              <a:rPr lang="en-US" sz="1200" dirty="0" err="1">
                <a:solidFill>
                  <a:schemeClr val="tx1"/>
                </a:solidFill>
              </a:rPr>
              <a:t>backup_file.sql</a:t>
            </a:r>
            <a:endParaRPr lang="en-US" sz="1200" dirty="0">
              <a:solidFill>
                <a:schemeClr val="tx1"/>
              </a:solidFill>
            </a:endParaRPr>
          </a:p>
        </p:txBody>
      </p:sp>
      <p:sp>
        <p:nvSpPr>
          <p:cNvPr id="5" name="Google Shape;2740;p131">
            <a:extLst>
              <a:ext uri="{FF2B5EF4-FFF2-40B4-BE49-F238E27FC236}">
                <a16:creationId xmlns:a16="http://schemas.microsoft.com/office/drawing/2014/main" id="{544A1109-7ED9-027E-95B9-1220B91F75D3}"/>
              </a:ext>
            </a:extLst>
          </p:cNvPr>
          <p:cNvSpPr/>
          <p:nvPr/>
        </p:nvSpPr>
        <p:spPr>
          <a:xfrm>
            <a:off x="1607356" y="3144805"/>
            <a:ext cx="5156132" cy="984759"/>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err="1">
                <a:solidFill>
                  <a:schemeClr val="tx1"/>
                </a:solidFill>
              </a:rPr>
              <a:t>psql</a:t>
            </a:r>
            <a:r>
              <a:rPr lang="en-US" sz="1200" dirty="0">
                <a:solidFill>
                  <a:schemeClr val="tx1"/>
                </a:solidFill>
              </a:rPr>
              <a:t> </a:t>
            </a:r>
            <a:r>
              <a:rPr lang="en-US" sz="1200" dirty="0" err="1">
                <a:solidFill>
                  <a:schemeClr val="tx1"/>
                </a:solidFill>
              </a:rPr>
              <a:t>mydb</a:t>
            </a:r>
            <a:r>
              <a:rPr lang="en-US" sz="1200" dirty="0">
                <a:solidFill>
                  <a:schemeClr val="tx1"/>
                </a:solidFill>
              </a:rPr>
              <a:t> &lt; </a:t>
            </a:r>
            <a:r>
              <a:rPr lang="en-US" sz="1200" dirty="0" err="1">
                <a:solidFill>
                  <a:schemeClr val="tx1"/>
                </a:solidFill>
              </a:rPr>
              <a:t>mydb_backup.sql</a:t>
            </a:r>
            <a:endParaRPr lang="en-US" sz="1200" dirty="0">
              <a:solidFill>
                <a:schemeClr val="tx1"/>
              </a:solidFill>
            </a:endParaRPr>
          </a:p>
        </p:txBody>
      </p:sp>
      <p:sp>
        <p:nvSpPr>
          <p:cNvPr id="10" name="TextBox 9">
            <a:extLst>
              <a:ext uri="{FF2B5EF4-FFF2-40B4-BE49-F238E27FC236}">
                <a16:creationId xmlns:a16="http://schemas.microsoft.com/office/drawing/2014/main" id="{E77A957C-9D68-8AD8-24CE-CCF4465B0337}"/>
              </a:ext>
            </a:extLst>
          </p:cNvPr>
          <p:cNvSpPr txBox="1"/>
          <p:nvPr/>
        </p:nvSpPr>
        <p:spPr>
          <a:xfrm>
            <a:off x="876221" y="2581035"/>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a:t>
            </a:r>
          </a:p>
        </p:txBody>
      </p:sp>
      <p:sp>
        <p:nvSpPr>
          <p:cNvPr id="6" name="Rectangle 3">
            <a:extLst>
              <a:ext uri="{FF2B5EF4-FFF2-40B4-BE49-F238E27FC236}">
                <a16:creationId xmlns:a16="http://schemas.microsoft.com/office/drawing/2014/main" id="{5C3AC6CF-3160-A6B7-45E9-6CA31F349212}"/>
              </a:ext>
            </a:extLst>
          </p:cNvPr>
          <p:cNvSpPr>
            <a:spLocks noChangeArrowheads="1"/>
          </p:cNvSpPr>
          <p:nvPr/>
        </p:nvSpPr>
        <p:spPr bwMode="auto">
          <a:xfrm>
            <a:off x="935026" y="4360867"/>
            <a:ext cx="7392413" cy="338554"/>
          </a:xfrm>
          <a:prstGeom prst="rect">
            <a:avLst/>
          </a:prstGeom>
          <a:solidFill>
            <a:srgbClr val="FFF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600" b="1" dirty="0">
                <a:solidFill>
                  <a:schemeClr val="bg1">
                    <a:lumMod val="50000"/>
                  </a:schemeClr>
                </a:solidFill>
                <a:latin typeface="Manjari"/>
                <a:cs typeface="Manjari"/>
              </a:rPr>
              <a:t>GUI (</a:t>
            </a:r>
            <a:r>
              <a:rPr lang="en-US" altLang="en-US" sz="1600" b="1" dirty="0" err="1">
                <a:solidFill>
                  <a:schemeClr val="bg1">
                    <a:lumMod val="50000"/>
                  </a:schemeClr>
                </a:solidFill>
                <a:latin typeface="Manjari"/>
                <a:cs typeface="Manjari"/>
              </a:rPr>
              <a:t>pgAdmin</a:t>
            </a:r>
            <a:r>
              <a:rPr lang="en-US" altLang="en-US" sz="1600" b="1" dirty="0">
                <a:solidFill>
                  <a:schemeClr val="bg1">
                    <a:lumMod val="50000"/>
                  </a:schemeClr>
                </a:solidFill>
                <a:latin typeface="Manjari"/>
                <a:cs typeface="Manjari"/>
              </a:rPr>
              <a:t>) </a:t>
            </a:r>
            <a:r>
              <a:rPr lang="en-US" altLang="en-US" sz="1600" b="1" dirty="0">
                <a:solidFill>
                  <a:schemeClr val="bg1">
                    <a:lumMod val="10000"/>
                  </a:schemeClr>
                </a:solidFill>
                <a:latin typeface="Manjari"/>
                <a:cs typeface="Manjari"/>
              </a:rPr>
              <a:t>also supports restoring via right-click &gt; "Restore…"</a:t>
            </a:r>
          </a:p>
        </p:txBody>
      </p:sp>
    </p:spTree>
    <p:extLst>
      <p:ext uri="{BB962C8B-B14F-4D97-AF65-F5344CB8AC3E}">
        <p14:creationId xmlns:p14="http://schemas.microsoft.com/office/powerpoint/2010/main" val="4084428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1">
          <a:extLst>
            <a:ext uri="{FF2B5EF4-FFF2-40B4-BE49-F238E27FC236}">
              <a16:creationId xmlns:a16="http://schemas.microsoft.com/office/drawing/2014/main" id="{396DF8F7-AA2C-8E51-6B75-D16B63A28510}"/>
            </a:ext>
          </a:extLst>
        </p:cNvPr>
        <p:cNvGrpSpPr/>
        <p:nvPr/>
      </p:nvGrpSpPr>
      <p:grpSpPr>
        <a:xfrm>
          <a:off x="0" y="0"/>
          <a:ext cx="0" cy="0"/>
          <a:chOff x="0" y="0"/>
          <a:chExt cx="0" cy="0"/>
        </a:xfrm>
      </p:grpSpPr>
      <p:sp>
        <p:nvSpPr>
          <p:cNvPr id="1382" name="Google Shape;1382;p61">
            <a:extLst>
              <a:ext uri="{FF2B5EF4-FFF2-40B4-BE49-F238E27FC236}">
                <a16:creationId xmlns:a16="http://schemas.microsoft.com/office/drawing/2014/main" id="{A6E23F11-A3CA-D64B-8617-F5DBE19BAB2E}"/>
              </a:ext>
            </a:extLst>
          </p:cNvPr>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r>
              <a:rPr lang="en-US" dirty="0"/>
              <a:t>What Is Inheritance ?</a:t>
            </a:r>
          </a:p>
        </p:txBody>
      </p:sp>
      <p:sp>
        <p:nvSpPr>
          <p:cNvPr id="1383" name="Google Shape;1383;p61">
            <a:extLst>
              <a:ext uri="{FF2B5EF4-FFF2-40B4-BE49-F238E27FC236}">
                <a16:creationId xmlns:a16="http://schemas.microsoft.com/office/drawing/2014/main" id="{A170EBF4-269B-BF83-2FE0-297730111D4B}"/>
              </a:ext>
            </a:extLst>
          </p:cNvPr>
          <p:cNvSpPr txBox="1">
            <a:spLocks noGrp="1"/>
          </p:cNvSpPr>
          <p:nvPr>
            <p:ph type="subTitle" idx="1"/>
          </p:nvPr>
        </p:nvSpPr>
        <p:spPr>
          <a:xfrm>
            <a:off x="1269510" y="1385180"/>
            <a:ext cx="7717500" cy="3442800"/>
          </a:xfrm>
          <a:prstGeom prst="rect">
            <a:avLst/>
          </a:prstGeom>
        </p:spPr>
        <p:txBody>
          <a:bodyPr spcFirstLastPara="1" wrap="square" lIns="91425" tIns="91425" rIns="91425" bIns="91425" anchor="t" anchorCtr="0">
            <a:noAutofit/>
          </a:bodyPr>
          <a:lstStyle/>
          <a:p>
            <a:pPr marL="342900">
              <a:lnSpc>
                <a:spcPct val="150000"/>
              </a:lnSpc>
            </a:pPr>
            <a:r>
              <a:rPr lang="en-US" sz="1800" dirty="0"/>
              <a:t>PostgreSQL allows a table to inherit columns from one or more parent tables.</a:t>
            </a:r>
            <a:endParaRPr lang="en-US" sz="1800" dirty="0">
              <a:solidFill>
                <a:srgbClr val="000000"/>
              </a:solidFill>
            </a:endParaRPr>
          </a:p>
          <a:p>
            <a:pPr marL="342900">
              <a:lnSpc>
                <a:spcPct val="150000"/>
              </a:lnSpc>
            </a:pPr>
            <a:r>
              <a:rPr lang="en-US" sz="1800" dirty="0"/>
              <a:t>Useful for modeling hierarchical data (e.g., base table for common fields, child tables for specific types).</a:t>
            </a:r>
          </a:p>
          <a:p>
            <a:r>
              <a:rPr lang="en-US" sz="1800" dirty="0"/>
              <a:t>Similar to OOP inheritance in concept.</a:t>
            </a:r>
            <a:endParaRPr lang="en-US" sz="1800"/>
          </a:p>
          <a:p>
            <a:endParaRPr lang="en-US" sz="1800" dirty="0">
              <a:solidFill>
                <a:srgbClr val="40474B"/>
              </a:solidFill>
            </a:endParaRPr>
          </a:p>
        </p:txBody>
      </p:sp>
      <p:grpSp>
        <p:nvGrpSpPr>
          <p:cNvPr id="6" name="Google Shape;11971;p142">
            <a:extLst>
              <a:ext uri="{FF2B5EF4-FFF2-40B4-BE49-F238E27FC236}">
                <a16:creationId xmlns:a16="http://schemas.microsoft.com/office/drawing/2014/main" id="{000D1C23-5E0F-4E01-4AA7-EB4CC250BD96}"/>
              </a:ext>
            </a:extLst>
          </p:cNvPr>
          <p:cNvGrpSpPr/>
          <p:nvPr/>
        </p:nvGrpSpPr>
        <p:grpSpPr>
          <a:xfrm flipH="1">
            <a:off x="7441816" y="3903732"/>
            <a:ext cx="1340598" cy="926091"/>
            <a:chOff x="-33676975" y="2275049"/>
            <a:chExt cx="295375" cy="293000"/>
          </a:xfrm>
        </p:grpSpPr>
        <p:sp>
          <p:nvSpPr>
            <p:cNvPr id="7" name="Google Shape;11972;p142">
              <a:extLst>
                <a:ext uri="{FF2B5EF4-FFF2-40B4-BE49-F238E27FC236}">
                  <a16:creationId xmlns:a16="http://schemas.microsoft.com/office/drawing/2014/main" id="{46CCCEC0-33B1-C873-1141-7CD294ECA451}"/>
                </a:ext>
              </a:extLst>
            </p:cNvPr>
            <p:cNvSpPr/>
            <p:nvPr/>
          </p:nvSpPr>
          <p:spPr>
            <a:xfrm>
              <a:off x="-33502125" y="2309700"/>
              <a:ext cx="52800" cy="67750"/>
            </a:xfrm>
            <a:custGeom>
              <a:avLst/>
              <a:gdLst/>
              <a:ahLst/>
              <a:cxnLst/>
              <a:rect l="l" t="t" r="r" b="b"/>
              <a:pathLst>
                <a:path w="2112" h="2710" extrusionOk="0">
                  <a:moveTo>
                    <a:pt x="1040" y="0"/>
                  </a:moveTo>
                  <a:cubicBezTo>
                    <a:pt x="473" y="0"/>
                    <a:pt x="1" y="473"/>
                    <a:pt x="1" y="1040"/>
                  </a:cubicBezTo>
                  <a:cubicBezTo>
                    <a:pt x="1" y="1229"/>
                    <a:pt x="158" y="1387"/>
                    <a:pt x="379" y="1387"/>
                  </a:cubicBezTo>
                  <a:cubicBezTo>
                    <a:pt x="568" y="1387"/>
                    <a:pt x="725" y="1229"/>
                    <a:pt x="725" y="1040"/>
                  </a:cubicBezTo>
                  <a:cubicBezTo>
                    <a:pt x="725" y="820"/>
                    <a:pt x="883" y="662"/>
                    <a:pt x="1072" y="662"/>
                  </a:cubicBezTo>
                  <a:cubicBezTo>
                    <a:pt x="1261" y="662"/>
                    <a:pt x="1450" y="820"/>
                    <a:pt x="1450" y="1040"/>
                  </a:cubicBezTo>
                  <a:cubicBezTo>
                    <a:pt x="1450" y="1198"/>
                    <a:pt x="1355" y="1292"/>
                    <a:pt x="1198" y="1355"/>
                  </a:cubicBezTo>
                  <a:cubicBezTo>
                    <a:pt x="914" y="1418"/>
                    <a:pt x="725" y="1702"/>
                    <a:pt x="725" y="1985"/>
                  </a:cubicBezTo>
                  <a:lnTo>
                    <a:pt x="725" y="2363"/>
                  </a:lnTo>
                  <a:cubicBezTo>
                    <a:pt x="725" y="2552"/>
                    <a:pt x="883" y="2710"/>
                    <a:pt x="1072" y="2710"/>
                  </a:cubicBezTo>
                  <a:cubicBezTo>
                    <a:pt x="1292" y="2710"/>
                    <a:pt x="1450" y="2552"/>
                    <a:pt x="1450" y="2363"/>
                  </a:cubicBezTo>
                  <a:lnTo>
                    <a:pt x="1450" y="1985"/>
                  </a:lnTo>
                  <a:cubicBezTo>
                    <a:pt x="1828" y="1828"/>
                    <a:pt x="2111" y="1418"/>
                    <a:pt x="2111" y="977"/>
                  </a:cubicBezTo>
                  <a:cubicBezTo>
                    <a:pt x="2048" y="473"/>
                    <a:pt x="1576"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73;p142">
              <a:extLst>
                <a:ext uri="{FF2B5EF4-FFF2-40B4-BE49-F238E27FC236}">
                  <a16:creationId xmlns:a16="http://schemas.microsoft.com/office/drawing/2014/main" id="{CB58AC8F-1AC2-2E84-E878-623FD58EDB8D}"/>
                </a:ext>
              </a:extLst>
            </p:cNvPr>
            <p:cNvSpPr/>
            <p:nvPr/>
          </p:nvSpPr>
          <p:spPr>
            <a:xfrm>
              <a:off x="-33484800" y="2395550"/>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62"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74;p142">
              <a:extLst>
                <a:ext uri="{FF2B5EF4-FFF2-40B4-BE49-F238E27FC236}">
                  <a16:creationId xmlns:a16="http://schemas.microsoft.com/office/drawing/2014/main" id="{78BBBEBE-3EAD-D70C-8307-5C8C54E7962B}"/>
                </a:ext>
              </a:extLst>
            </p:cNvPr>
            <p:cNvSpPr/>
            <p:nvPr/>
          </p:nvSpPr>
          <p:spPr>
            <a:xfrm>
              <a:off x="-33676975" y="2275049"/>
              <a:ext cx="295375" cy="293000"/>
            </a:xfrm>
            <a:custGeom>
              <a:avLst/>
              <a:gdLst/>
              <a:ahLst/>
              <a:cxnLst/>
              <a:rect l="l" t="t" r="r" b="b"/>
              <a:pathLst>
                <a:path w="11815" h="11720" extrusionOk="0">
                  <a:moveTo>
                    <a:pt x="8034" y="725"/>
                  </a:moveTo>
                  <a:cubicBezTo>
                    <a:pt x="9735" y="725"/>
                    <a:pt x="11090" y="2080"/>
                    <a:pt x="11090" y="3781"/>
                  </a:cubicBezTo>
                  <a:cubicBezTo>
                    <a:pt x="11090" y="5482"/>
                    <a:pt x="9735" y="6868"/>
                    <a:pt x="8034" y="6868"/>
                  </a:cubicBezTo>
                  <a:cubicBezTo>
                    <a:pt x="6333" y="6868"/>
                    <a:pt x="4947" y="5482"/>
                    <a:pt x="4947" y="3781"/>
                  </a:cubicBezTo>
                  <a:cubicBezTo>
                    <a:pt x="4947" y="2080"/>
                    <a:pt x="6333" y="725"/>
                    <a:pt x="8034" y="725"/>
                  </a:cubicBezTo>
                  <a:close/>
                  <a:moveTo>
                    <a:pt x="5104" y="6207"/>
                  </a:moveTo>
                  <a:cubicBezTo>
                    <a:pt x="5262" y="6364"/>
                    <a:pt x="5419" y="6553"/>
                    <a:pt x="5577" y="6679"/>
                  </a:cubicBezTo>
                  <a:lnTo>
                    <a:pt x="5325" y="6931"/>
                  </a:lnTo>
                  <a:cubicBezTo>
                    <a:pt x="5262" y="6994"/>
                    <a:pt x="5167" y="7026"/>
                    <a:pt x="5077" y="7026"/>
                  </a:cubicBezTo>
                  <a:cubicBezTo>
                    <a:pt x="4986" y="7026"/>
                    <a:pt x="4899" y="6994"/>
                    <a:pt x="4852" y="6931"/>
                  </a:cubicBezTo>
                  <a:cubicBezTo>
                    <a:pt x="4726" y="6805"/>
                    <a:pt x="4726" y="6585"/>
                    <a:pt x="4852" y="6459"/>
                  </a:cubicBezTo>
                  <a:lnTo>
                    <a:pt x="5104" y="6207"/>
                  </a:lnTo>
                  <a:close/>
                  <a:moveTo>
                    <a:pt x="3104" y="8380"/>
                  </a:moveTo>
                  <a:cubicBezTo>
                    <a:pt x="3190" y="8380"/>
                    <a:pt x="3277" y="8412"/>
                    <a:pt x="3340" y="8475"/>
                  </a:cubicBezTo>
                  <a:cubicBezTo>
                    <a:pt x="3466" y="8601"/>
                    <a:pt x="3466" y="8822"/>
                    <a:pt x="3340" y="8948"/>
                  </a:cubicBezTo>
                  <a:lnTo>
                    <a:pt x="1387" y="10932"/>
                  </a:lnTo>
                  <a:cubicBezTo>
                    <a:pt x="1324" y="10980"/>
                    <a:pt x="1229" y="11003"/>
                    <a:pt x="1139" y="11003"/>
                  </a:cubicBezTo>
                  <a:cubicBezTo>
                    <a:pt x="1048" y="11003"/>
                    <a:pt x="961" y="10980"/>
                    <a:pt x="914" y="10932"/>
                  </a:cubicBezTo>
                  <a:cubicBezTo>
                    <a:pt x="788" y="10806"/>
                    <a:pt x="788" y="10554"/>
                    <a:pt x="914" y="10460"/>
                  </a:cubicBezTo>
                  <a:lnTo>
                    <a:pt x="2867" y="8475"/>
                  </a:lnTo>
                  <a:cubicBezTo>
                    <a:pt x="2930" y="8412"/>
                    <a:pt x="3017" y="8380"/>
                    <a:pt x="3104" y="8380"/>
                  </a:cubicBezTo>
                  <a:close/>
                  <a:moveTo>
                    <a:pt x="8034" y="0"/>
                  </a:moveTo>
                  <a:cubicBezTo>
                    <a:pt x="5955" y="0"/>
                    <a:pt x="4285" y="1701"/>
                    <a:pt x="4285" y="3749"/>
                  </a:cubicBezTo>
                  <a:cubicBezTo>
                    <a:pt x="4285" y="4411"/>
                    <a:pt x="4443" y="5041"/>
                    <a:pt x="4758" y="5608"/>
                  </a:cubicBezTo>
                  <a:lnTo>
                    <a:pt x="4380" y="5986"/>
                  </a:lnTo>
                  <a:cubicBezTo>
                    <a:pt x="4065" y="6301"/>
                    <a:pt x="3970" y="6774"/>
                    <a:pt x="4159" y="7183"/>
                  </a:cubicBezTo>
                  <a:lnTo>
                    <a:pt x="3529" y="7813"/>
                  </a:lnTo>
                  <a:cubicBezTo>
                    <a:pt x="3387" y="7743"/>
                    <a:pt x="3232" y="7707"/>
                    <a:pt x="3077" y="7707"/>
                  </a:cubicBezTo>
                  <a:cubicBezTo>
                    <a:pt x="2819" y="7707"/>
                    <a:pt x="2560" y="7806"/>
                    <a:pt x="2363" y="8002"/>
                  </a:cubicBezTo>
                  <a:lnTo>
                    <a:pt x="378" y="9987"/>
                  </a:lnTo>
                  <a:cubicBezTo>
                    <a:pt x="0" y="10365"/>
                    <a:pt x="0" y="11027"/>
                    <a:pt x="378" y="11436"/>
                  </a:cubicBezTo>
                  <a:cubicBezTo>
                    <a:pt x="583" y="11625"/>
                    <a:pt x="851" y="11720"/>
                    <a:pt x="1119" y="11720"/>
                  </a:cubicBezTo>
                  <a:cubicBezTo>
                    <a:pt x="1387" y="11720"/>
                    <a:pt x="1654" y="11625"/>
                    <a:pt x="1859" y="11436"/>
                  </a:cubicBezTo>
                  <a:lnTo>
                    <a:pt x="3813" y="9452"/>
                  </a:lnTo>
                  <a:cubicBezTo>
                    <a:pt x="4128" y="9137"/>
                    <a:pt x="4222" y="8664"/>
                    <a:pt x="4002" y="8286"/>
                  </a:cubicBezTo>
                  <a:lnTo>
                    <a:pt x="4632" y="7656"/>
                  </a:lnTo>
                  <a:cubicBezTo>
                    <a:pt x="4782" y="7725"/>
                    <a:pt x="4940" y="7761"/>
                    <a:pt x="5097" y="7761"/>
                  </a:cubicBezTo>
                  <a:cubicBezTo>
                    <a:pt x="5367" y="7761"/>
                    <a:pt x="5629" y="7655"/>
                    <a:pt x="5829" y="7435"/>
                  </a:cubicBezTo>
                  <a:lnTo>
                    <a:pt x="6207" y="7057"/>
                  </a:lnTo>
                  <a:cubicBezTo>
                    <a:pt x="6774" y="7372"/>
                    <a:pt x="7404" y="7530"/>
                    <a:pt x="8066" y="7530"/>
                  </a:cubicBezTo>
                  <a:cubicBezTo>
                    <a:pt x="10145" y="7530"/>
                    <a:pt x="11815" y="5829"/>
                    <a:pt x="11815" y="3781"/>
                  </a:cubicBezTo>
                  <a:cubicBezTo>
                    <a:pt x="11815" y="1733"/>
                    <a:pt x="10082" y="0"/>
                    <a:pt x="80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514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a:extLst>
            <a:ext uri="{FF2B5EF4-FFF2-40B4-BE49-F238E27FC236}">
              <a16:creationId xmlns:a16="http://schemas.microsoft.com/office/drawing/2014/main" id="{3C295577-0EFB-C1BA-02CC-8F366228FD23}"/>
            </a:ext>
          </a:extLst>
        </p:cNvPr>
        <p:cNvGrpSpPr/>
        <p:nvPr/>
      </p:nvGrpSpPr>
      <p:grpSpPr>
        <a:xfrm>
          <a:off x="0" y="0"/>
          <a:ext cx="0" cy="0"/>
          <a:chOff x="0" y="0"/>
          <a:chExt cx="0" cy="0"/>
        </a:xfrm>
      </p:grpSpPr>
      <p:sp>
        <p:nvSpPr>
          <p:cNvPr id="1334" name="Google Shape;1334;p56">
            <a:extLst>
              <a:ext uri="{FF2B5EF4-FFF2-40B4-BE49-F238E27FC236}">
                <a16:creationId xmlns:a16="http://schemas.microsoft.com/office/drawing/2014/main" id="{EA52C84B-33D4-60BF-5769-FBE48ABC823C}"/>
              </a:ext>
            </a:extLst>
          </p:cNvPr>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Agenda</a:t>
            </a:r>
            <a:endParaRPr dirty="0"/>
          </a:p>
        </p:txBody>
      </p:sp>
      <p:sp>
        <p:nvSpPr>
          <p:cNvPr id="1337" name="Google Shape;1337;p56">
            <a:hlinkClick r:id="rId3" action="ppaction://hlinksldjump"/>
            <a:extLst>
              <a:ext uri="{FF2B5EF4-FFF2-40B4-BE49-F238E27FC236}">
                <a16:creationId xmlns:a16="http://schemas.microsoft.com/office/drawing/2014/main" id="{DDBE90F5-87EB-D5CD-3FFD-2C0F74DD82B5}"/>
              </a:ext>
            </a:extLst>
          </p:cNvPr>
          <p:cNvSpPr txBox="1">
            <a:spLocks noGrp="1"/>
          </p:cNvSpPr>
          <p:nvPr>
            <p:ph type="subTitle" idx="5"/>
          </p:nvPr>
        </p:nvSpPr>
        <p:spPr>
          <a:xfrm>
            <a:off x="1518576" y="1736955"/>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en-US" dirty="0"/>
              <a:t>Subquery</a:t>
            </a:r>
          </a:p>
        </p:txBody>
      </p:sp>
      <p:sp>
        <p:nvSpPr>
          <p:cNvPr id="1338" name="Google Shape;1338;p56">
            <a:hlinkClick r:id="" action="ppaction://noaction"/>
            <a:extLst>
              <a:ext uri="{FF2B5EF4-FFF2-40B4-BE49-F238E27FC236}">
                <a16:creationId xmlns:a16="http://schemas.microsoft.com/office/drawing/2014/main" id="{36365DB3-76BA-A0F8-BE6B-888EF312B927}"/>
              </a:ext>
            </a:extLst>
          </p:cNvPr>
          <p:cNvSpPr txBox="1">
            <a:spLocks noGrp="1"/>
          </p:cNvSpPr>
          <p:nvPr>
            <p:ph type="subTitle" idx="6"/>
          </p:nvPr>
        </p:nvSpPr>
        <p:spPr>
          <a:xfrm>
            <a:off x="3645752" y="1763442"/>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Transaction </a:t>
            </a:r>
            <a:endParaRPr dirty="0"/>
          </a:p>
        </p:txBody>
      </p:sp>
      <p:sp>
        <p:nvSpPr>
          <p:cNvPr id="1343" name="Google Shape;1343;p56">
            <a:hlinkClick r:id="rId3" action="ppaction://hlinksldjump"/>
            <a:extLst>
              <a:ext uri="{FF2B5EF4-FFF2-40B4-BE49-F238E27FC236}">
                <a16:creationId xmlns:a16="http://schemas.microsoft.com/office/drawing/2014/main" id="{1A09FC48-0AB6-01DE-7B73-877A375E4C4E}"/>
              </a:ext>
            </a:extLst>
          </p:cNvPr>
          <p:cNvSpPr txBox="1">
            <a:spLocks noGrp="1"/>
          </p:cNvSpPr>
          <p:nvPr>
            <p:ph type="title" idx="14"/>
          </p:nvPr>
        </p:nvSpPr>
        <p:spPr>
          <a:xfrm>
            <a:off x="1016800" y="1776674"/>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01</a:t>
            </a:r>
            <a:endParaRPr dirty="0"/>
          </a:p>
        </p:txBody>
      </p:sp>
      <p:sp>
        <p:nvSpPr>
          <p:cNvPr id="1344" name="Google Shape;1344;p56">
            <a:hlinkClick r:id="" action="ppaction://noaction"/>
            <a:extLst>
              <a:ext uri="{FF2B5EF4-FFF2-40B4-BE49-F238E27FC236}">
                <a16:creationId xmlns:a16="http://schemas.microsoft.com/office/drawing/2014/main" id="{332EE0F1-146D-1D10-1325-1E18058DD8E0}"/>
              </a:ext>
            </a:extLst>
          </p:cNvPr>
          <p:cNvSpPr txBox="1">
            <a:spLocks noGrp="1"/>
          </p:cNvSpPr>
          <p:nvPr>
            <p:ph type="title" idx="15"/>
          </p:nvPr>
        </p:nvSpPr>
        <p:spPr>
          <a:xfrm>
            <a:off x="3154943" y="1806642"/>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02</a:t>
            </a:r>
            <a:endParaRPr dirty="0"/>
          </a:p>
        </p:txBody>
      </p:sp>
      <p:sp>
        <p:nvSpPr>
          <p:cNvPr id="1346" name="Google Shape;1346;p56">
            <a:hlinkClick r:id="" action="ppaction://noaction"/>
            <a:extLst>
              <a:ext uri="{FF2B5EF4-FFF2-40B4-BE49-F238E27FC236}">
                <a16:creationId xmlns:a16="http://schemas.microsoft.com/office/drawing/2014/main" id="{70F34B3E-B022-A815-4295-C982B208B1AA}"/>
              </a:ext>
            </a:extLst>
          </p:cNvPr>
          <p:cNvSpPr txBox="1">
            <a:spLocks noGrp="1"/>
          </p:cNvSpPr>
          <p:nvPr>
            <p:ph type="subTitle" idx="17"/>
          </p:nvPr>
        </p:nvSpPr>
        <p:spPr>
          <a:xfrm>
            <a:off x="6111153" y="2333113"/>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en-US" dirty="0"/>
              <a:t>Index</a:t>
            </a:r>
          </a:p>
        </p:txBody>
      </p:sp>
      <p:sp>
        <p:nvSpPr>
          <p:cNvPr id="1347" name="Google Shape;1347;p56">
            <a:hlinkClick r:id="" action="ppaction://noaction"/>
            <a:extLst>
              <a:ext uri="{FF2B5EF4-FFF2-40B4-BE49-F238E27FC236}">
                <a16:creationId xmlns:a16="http://schemas.microsoft.com/office/drawing/2014/main" id="{1DFAC1FD-FA4A-872C-4424-9C1EA4BEAC40}"/>
              </a:ext>
            </a:extLst>
          </p:cNvPr>
          <p:cNvSpPr txBox="1">
            <a:spLocks noGrp="1"/>
          </p:cNvSpPr>
          <p:nvPr>
            <p:ph type="subTitle" idx="18"/>
          </p:nvPr>
        </p:nvSpPr>
        <p:spPr>
          <a:xfrm>
            <a:off x="1529543" y="223465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Functions</a:t>
            </a:r>
            <a:endParaRPr dirty="0"/>
          </a:p>
        </p:txBody>
      </p:sp>
      <p:sp>
        <p:nvSpPr>
          <p:cNvPr id="1349" name="Google Shape;1349;p56">
            <a:hlinkClick r:id="" action="ppaction://noaction"/>
            <a:extLst>
              <a:ext uri="{FF2B5EF4-FFF2-40B4-BE49-F238E27FC236}">
                <a16:creationId xmlns:a16="http://schemas.microsoft.com/office/drawing/2014/main" id="{C9F81F73-A54E-20B8-8FB3-BC2B9E816664}"/>
              </a:ext>
            </a:extLst>
          </p:cNvPr>
          <p:cNvSpPr txBox="1">
            <a:spLocks noGrp="1"/>
          </p:cNvSpPr>
          <p:nvPr>
            <p:ph type="title" idx="20"/>
          </p:nvPr>
        </p:nvSpPr>
        <p:spPr>
          <a:xfrm>
            <a:off x="5514753" y="237704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06</a:t>
            </a:r>
            <a:endParaRPr dirty="0"/>
          </a:p>
        </p:txBody>
      </p:sp>
      <p:sp>
        <p:nvSpPr>
          <p:cNvPr id="1350" name="Google Shape;1350;p56">
            <a:hlinkClick r:id="" action="ppaction://noaction"/>
            <a:extLst>
              <a:ext uri="{FF2B5EF4-FFF2-40B4-BE49-F238E27FC236}">
                <a16:creationId xmlns:a16="http://schemas.microsoft.com/office/drawing/2014/main" id="{8E6947E5-9E16-A192-4FF9-EE384F4B2B86}"/>
              </a:ext>
            </a:extLst>
          </p:cNvPr>
          <p:cNvSpPr txBox="1">
            <a:spLocks noGrp="1"/>
          </p:cNvSpPr>
          <p:nvPr>
            <p:ph type="title" idx="21"/>
          </p:nvPr>
        </p:nvSpPr>
        <p:spPr>
          <a:xfrm>
            <a:off x="1011450" y="227612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
        <p:nvSpPr>
          <p:cNvPr id="3" name="Google Shape;1336;p56">
            <a:hlinkClick r:id="" action="ppaction://noaction"/>
            <a:extLst>
              <a:ext uri="{FF2B5EF4-FFF2-40B4-BE49-F238E27FC236}">
                <a16:creationId xmlns:a16="http://schemas.microsoft.com/office/drawing/2014/main" id="{A2D7C413-4BD5-F8B4-9129-23F5440ED31A}"/>
              </a:ext>
            </a:extLst>
          </p:cNvPr>
          <p:cNvSpPr txBox="1">
            <a:spLocks/>
          </p:cNvSpPr>
          <p:nvPr/>
        </p:nvSpPr>
        <p:spPr>
          <a:xfrm>
            <a:off x="3645752" y="2237706"/>
            <a:ext cx="19236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000"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9pPr>
          </a:lstStyle>
          <a:p>
            <a:pPr marL="0" indent="0">
              <a:spcAft>
                <a:spcPts val="1200"/>
              </a:spcAft>
            </a:pPr>
            <a:r>
              <a:rPr lang="en-US"/>
              <a:t>Trigger</a:t>
            </a:r>
            <a:endParaRPr lang="en-US" dirty="0"/>
          </a:p>
        </p:txBody>
      </p:sp>
      <p:sp>
        <p:nvSpPr>
          <p:cNvPr id="4" name="Google Shape;1337;p56">
            <a:hlinkClick r:id="rId3" action="ppaction://hlinksldjump"/>
            <a:extLst>
              <a:ext uri="{FF2B5EF4-FFF2-40B4-BE49-F238E27FC236}">
                <a16:creationId xmlns:a16="http://schemas.microsoft.com/office/drawing/2014/main" id="{EC769FD7-9F44-10CC-4483-E42D7432F493}"/>
              </a:ext>
            </a:extLst>
          </p:cNvPr>
          <p:cNvSpPr txBox="1">
            <a:spLocks/>
          </p:cNvSpPr>
          <p:nvPr/>
        </p:nvSpPr>
        <p:spPr>
          <a:xfrm>
            <a:off x="6071128" y="1768986"/>
            <a:ext cx="19236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000"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9pPr>
          </a:lstStyle>
          <a:p>
            <a:pPr marL="0" indent="0">
              <a:spcAft>
                <a:spcPts val="1200"/>
              </a:spcAft>
            </a:pPr>
            <a:r>
              <a:rPr lang="en-US" dirty="0"/>
              <a:t>View</a:t>
            </a:r>
          </a:p>
        </p:txBody>
      </p:sp>
      <p:sp>
        <p:nvSpPr>
          <p:cNvPr id="5" name="Google Shape;1338;p56">
            <a:hlinkClick r:id="" action="ppaction://noaction"/>
            <a:extLst>
              <a:ext uri="{FF2B5EF4-FFF2-40B4-BE49-F238E27FC236}">
                <a16:creationId xmlns:a16="http://schemas.microsoft.com/office/drawing/2014/main" id="{19EC247F-E45C-40DE-E7AC-DB25F10940BD}"/>
              </a:ext>
            </a:extLst>
          </p:cNvPr>
          <p:cNvSpPr txBox="1">
            <a:spLocks/>
          </p:cNvSpPr>
          <p:nvPr/>
        </p:nvSpPr>
        <p:spPr>
          <a:xfrm>
            <a:off x="1570103" y="2702532"/>
            <a:ext cx="19236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000"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9pPr>
          </a:lstStyle>
          <a:p>
            <a:pPr marL="0" indent="0">
              <a:spcAft>
                <a:spcPts val="1200"/>
              </a:spcAft>
            </a:pPr>
            <a:r>
              <a:rPr lang="en-US" dirty="0"/>
              <a:t>Users</a:t>
            </a:r>
          </a:p>
        </p:txBody>
      </p:sp>
      <p:sp>
        <p:nvSpPr>
          <p:cNvPr id="7" name="Google Shape;1342;p56">
            <a:hlinkClick r:id="" action="ppaction://noaction"/>
            <a:extLst>
              <a:ext uri="{FF2B5EF4-FFF2-40B4-BE49-F238E27FC236}">
                <a16:creationId xmlns:a16="http://schemas.microsoft.com/office/drawing/2014/main" id="{DFE01D2F-1179-FD90-22EB-0A6B1E993599}"/>
              </a:ext>
            </a:extLst>
          </p:cNvPr>
          <p:cNvSpPr txBox="1">
            <a:spLocks/>
          </p:cNvSpPr>
          <p:nvPr/>
        </p:nvSpPr>
        <p:spPr>
          <a:xfrm>
            <a:off x="3143976" y="2296928"/>
            <a:ext cx="596400" cy="411300"/>
          </a:xfrm>
          <a:prstGeom prst="rect">
            <a:avLst/>
          </a:prstGeom>
          <a:noFill/>
          <a:ln>
            <a:noFill/>
          </a:ln>
        </p:spPr>
        <p:txBody>
          <a:bodyPr spcFirstLastPara="1" wrap="square" lIns="91425" tIns="1188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Hammersmith One"/>
              <a:buNone/>
              <a:defRPr sz="2400" b="1" i="0" u="none" strike="noStrike" cap="none">
                <a:solidFill>
                  <a:schemeClr val="accent5"/>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9pPr>
          </a:lstStyle>
          <a:p>
            <a:r>
              <a:rPr lang="en" dirty="0"/>
              <a:t>05</a:t>
            </a:r>
          </a:p>
        </p:txBody>
      </p:sp>
      <p:sp>
        <p:nvSpPr>
          <p:cNvPr id="8" name="Google Shape;1343;p56">
            <a:hlinkClick r:id="rId3" action="ppaction://hlinksldjump"/>
            <a:extLst>
              <a:ext uri="{FF2B5EF4-FFF2-40B4-BE49-F238E27FC236}">
                <a16:creationId xmlns:a16="http://schemas.microsoft.com/office/drawing/2014/main" id="{93F07CCD-CCCF-5944-D97C-1CCE78F5C40A}"/>
              </a:ext>
            </a:extLst>
          </p:cNvPr>
          <p:cNvSpPr txBox="1">
            <a:spLocks/>
          </p:cNvSpPr>
          <p:nvPr/>
        </p:nvSpPr>
        <p:spPr>
          <a:xfrm>
            <a:off x="5474728" y="1825969"/>
            <a:ext cx="596400" cy="411300"/>
          </a:xfrm>
          <a:prstGeom prst="rect">
            <a:avLst/>
          </a:prstGeom>
          <a:noFill/>
          <a:ln>
            <a:noFill/>
          </a:ln>
        </p:spPr>
        <p:txBody>
          <a:bodyPr spcFirstLastPara="1" wrap="square" lIns="91425" tIns="1188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Hammersmith One"/>
              <a:buNone/>
              <a:defRPr sz="2400" b="1" i="0" u="none" strike="noStrike" cap="none">
                <a:solidFill>
                  <a:schemeClr val="accent5"/>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9pPr>
          </a:lstStyle>
          <a:p>
            <a:r>
              <a:rPr lang="en" dirty="0"/>
              <a:t>03</a:t>
            </a:r>
          </a:p>
        </p:txBody>
      </p:sp>
      <p:sp>
        <p:nvSpPr>
          <p:cNvPr id="9" name="Google Shape;1344;p56">
            <a:hlinkClick r:id="" action="ppaction://noaction"/>
            <a:extLst>
              <a:ext uri="{FF2B5EF4-FFF2-40B4-BE49-F238E27FC236}">
                <a16:creationId xmlns:a16="http://schemas.microsoft.com/office/drawing/2014/main" id="{20D9D991-7408-675E-6425-431A0844959A}"/>
              </a:ext>
            </a:extLst>
          </p:cNvPr>
          <p:cNvSpPr txBox="1">
            <a:spLocks/>
          </p:cNvSpPr>
          <p:nvPr/>
        </p:nvSpPr>
        <p:spPr>
          <a:xfrm>
            <a:off x="1001003" y="2724132"/>
            <a:ext cx="596400" cy="411300"/>
          </a:xfrm>
          <a:prstGeom prst="rect">
            <a:avLst/>
          </a:prstGeom>
          <a:noFill/>
          <a:ln>
            <a:noFill/>
          </a:ln>
        </p:spPr>
        <p:txBody>
          <a:bodyPr spcFirstLastPara="1" wrap="square" lIns="91425" tIns="1188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Hammersmith One"/>
              <a:buNone/>
              <a:defRPr sz="2400" b="1" i="0" u="none" strike="noStrike" cap="none">
                <a:solidFill>
                  <a:schemeClr val="accent5"/>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9pPr>
          </a:lstStyle>
          <a:p>
            <a:r>
              <a:rPr lang="en" dirty="0"/>
              <a:t>07</a:t>
            </a:r>
          </a:p>
        </p:txBody>
      </p:sp>
      <p:sp>
        <p:nvSpPr>
          <p:cNvPr id="10" name="Google Shape;1346;p56">
            <a:hlinkClick r:id="" action="ppaction://noaction"/>
            <a:extLst>
              <a:ext uri="{FF2B5EF4-FFF2-40B4-BE49-F238E27FC236}">
                <a16:creationId xmlns:a16="http://schemas.microsoft.com/office/drawing/2014/main" id="{2F2F0EBA-91CB-65D8-B130-62A533451360}"/>
              </a:ext>
            </a:extLst>
          </p:cNvPr>
          <p:cNvSpPr txBox="1">
            <a:spLocks/>
          </p:cNvSpPr>
          <p:nvPr/>
        </p:nvSpPr>
        <p:spPr>
          <a:xfrm>
            <a:off x="3610200" y="2751494"/>
            <a:ext cx="19236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000"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9pPr>
          </a:lstStyle>
          <a:p>
            <a:pPr marL="0" indent="0">
              <a:spcAft>
                <a:spcPts val="1200"/>
              </a:spcAft>
            </a:pPr>
            <a:r>
              <a:rPr lang="en-US" dirty="0"/>
              <a:t>Inheritance</a:t>
            </a:r>
          </a:p>
        </p:txBody>
      </p:sp>
      <p:sp>
        <p:nvSpPr>
          <p:cNvPr id="11" name="Google Shape;1347;p56">
            <a:hlinkClick r:id="" action="ppaction://noaction"/>
            <a:extLst>
              <a:ext uri="{FF2B5EF4-FFF2-40B4-BE49-F238E27FC236}">
                <a16:creationId xmlns:a16="http://schemas.microsoft.com/office/drawing/2014/main" id="{B92ED455-87A2-4E00-A9CF-608E5AF39E3D}"/>
              </a:ext>
            </a:extLst>
          </p:cNvPr>
          <p:cNvSpPr txBox="1">
            <a:spLocks/>
          </p:cNvSpPr>
          <p:nvPr/>
        </p:nvSpPr>
        <p:spPr>
          <a:xfrm>
            <a:off x="6071128" y="2820105"/>
            <a:ext cx="1923600"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2000"/>
              <a:buFont typeface="Hammersmith One"/>
              <a:buNone/>
              <a:defRPr sz="2000" b="1" i="0" u="none" strike="noStrike" cap="none">
                <a:solidFill>
                  <a:schemeClr val="accent2"/>
                </a:solidFill>
                <a:latin typeface="Hammersmith One"/>
                <a:ea typeface="Hammersmith One"/>
                <a:cs typeface="Hammersmith One"/>
                <a:sym typeface="Hammersmith One"/>
              </a:defRPr>
            </a:lvl1pPr>
            <a:lvl2pPr marL="914400" marR="0" lvl="1"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2pPr>
            <a:lvl3pPr marL="1371600" marR="0" lvl="2"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3pPr>
            <a:lvl4pPr marL="1828800" marR="0" lvl="3"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4pPr>
            <a:lvl5pPr marL="2286000" marR="0" lvl="4"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5pPr>
            <a:lvl6pPr marL="2743200" marR="0" lvl="5"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6pPr>
            <a:lvl7pPr marL="3200400" marR="0" lvl="6"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7pPr>
            <a:lvl8pPr marL="3657600" marR="0" lvl="7"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8pPr>
            <a:lvl9pPr marL="4114800" marR="0" lvl="8" indent="-317500" algn="l" rtl="0">
              <a:lnSpc>
                <a:spcPct val="100000"/>
              </a:lnSpc>
              <a:spcBef>
                <a:spcPts val="0"/>
              </a:spcBef>
              <a:spcAft>
                <a:spcPts val="0"/>
              </a:spcAft>
              <a:buClr>
                <a:schemeClr val="accent2"/>
              </a:buClr>
              <a:buSzPts val="2000"/>
              <a:buFont typeface="Hammersmith One"/>
              <a:buNone/>
              <a:defRPr sz="2000" b="0" i="0" u="none" strike="noStrike" cap="none">
                <a:solidFill>
                  <a:schemeClr val="accent2"/>
                </a:solidFill>
                <a:latin typeface="Hammersmith One"/>
                <a:ea typeface="Hammersmith One"/>
                <a:cs typeface="Hammersmith One"/>
                <a:sym typeface="Hammersmith One"/>
              </a:defRPr>
            </a:lvl9pPr>
          </a:lstStyle>
          <a:p>
            <a:pPr marL="0" indent="0">
              <a:spcAft>
                <a:spcPts val="1200"/>
              </a:spcAft>
            </a:pPr>
            <a:r>
              <a:rPr lang="en-US" dirty="0"/>
              <a:t>Backup</a:t>
            </a:r>
          </a:p>
        </p:txBody>
      </p:sp>
      <p:sp>
        <p:nvSpPr>
          <p:cNvPr id="12" name="Google Shape;1349;p56">
            <a:hlinkClick r:id="" action="ppaction://noaction"/>
            <a:extLst>
              <a:ext uri="{FF2B5EF4-FFF2-40B4-BE49-F238E27FC236}">
                <a16:creationId xmlns:a16="http://schemas.microsoft.com/office/drawing/2014/main" id="{60BE924F-C586-6128-6963-096B58D41704}"/>
              </a:ext>
            </a:extLst>
          </p:cNvPr>
          <p:cNvSpPr txBox="1">
            <a:spLocks/>
          </p:cNvSpPr>
          <p:nvPr/>
        </p:nvSpPr>
        <p:spPr>
          <a:xfrm>
            <a:off x="3143976" y="2773094"/>
            <a:ext cx="596400" cy="411300"/>
          </a:xfrm>
          <a:prstGeom prst="rect">
            <a:avLst/>
          </a:prstGeom>
          <a:noFill/>
          <a:ln>
            <a:noFill/>
          </a:ln>
        </p:spPr>
        <p:txBody>
          <a:bodyPr spcFirstLastPara="1" wrap="square" lIns="91425" tIns="1188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Hammersmith One"/>
              <a:buNone/>
              <a:defRPr sz="2400" b="1" i="0" u="none" strike="noStrike" cap="none">
                <a:solidFill>
                  <a:schemeClr val="accent5"/>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9pPr>
          </a:lstStyle>
          <a:p>
            <a:r>
              <a:rPr lang="en" dirty="0"/>
              <a:t>08</a:t>
            </a:r>
          </a:p>
        </p:txBody>
      </p:sp>
      <p:sp>
        <p:nvSpPr>
          <p:cNvPr id="13" name="Google Shape;1350;p56">
            <a:hlinkClick r:id="" action="ppaction://noaction"/>
            <a:extLst>
              <a:ext uri="{FF2B5EF4-FFF2-40B4-BE49-F238E27FC236}">
                <a16:creationId xmlns:a16="http://schemas.microsoft.com/office/drawing/2014/main" id="{806A188D-8052-A751-F965-0528C6B7DC9F}"/>
              </a:ext>
            </a:extLst>
          </p:cNvPr>
          <p:cNvSpPr txBox="1">
            <a:spLocks/>
          </p:cNvSpPr>
          <p:nvPr/>
        </p:nvSpPr>
        <p:spPr>
          <a:xfrm>
            <a:off x="5524277" y="2820838"/>
            <a:ext cx="596400" cy="411300"/>
          </a:xfrm>
          <a:prstGeom prst="rect">
            <a:avLst/>
          </a:prstGeom>
          <a:noFill/>
          <a:ln>
            <a:noFill/>
          </a:ln>
        </p:spPr>
        <p:txBody>
          <a:bodyPr spcFirstLastPara="1" wrap="square" lIns="91425" tIns="1188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1800"/>
              <a:buFont typeface="Hammersmith One"/>
              <a:buNone/>
              <a:defRPr sz="2400" b="1" i="0" u="none" strike="noStrike" cap="none">
                <a:solidFill>
                  <a:schemeClr val="accent5"/>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accent2"/>
              </a:buClr>
              <a:buSzPts val="1800"/>
              <a:buFont typeface="Hammersmith One"/>
              <a:buNone/>
              <a:defRPr sz="1800" b="1" i="0" u="none" strike="noStrike" cap="none">
                <a:solidFill>
                  <a:schemeClr val="accent2"/>
                </a:solidFill>
                <a:latin typeface="Hammersmith One"/>
                <a:ea typeface="Hammersmith One"/>
                <a:cs typeface="Hammersmith One"/>
                <a:sym typeface="Hammersmith One"/>
              </a:defRPr>
            </a:lvl9pPr>
          </a:lstStyle>
          <a:p>
            <a:r>
              <a:rPr lang="en" dirty="0"/>
              <a:t>09</a:t>
            </a:r>
          </a:p>
        </p:txBody>
      </p:sp>
    </p:spTree>
    <p:extLst>
      <p:ext uri="{BB962C8B-B14F-4D97-AF65-F5344CB8AC3E}">
        <p14:creationId xmlns:p14="http://schemas.microsoft.com/office/powerpoint/2010/main" val="2637306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D595DA91-53AD-206A-3D98-1D92357ADFFD}"/>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17535C49-BBD9-AF3F-6B58-C9BA9B37781F}"/>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b="0" dirty="0"/>
              <a:t>INHERITS</a:t>
            </a:r>
          </a:p>
        </p:txBody>
      </p:sp>
      <p:sp>
        <p:nvSpPr>
          <p:cNvPr id="1686" name="Google Shape;1686;p74">
            <a:hlinkClick r:id="rId3" action="ppaction://hlinksldjump"/>
            <a:extLst>
              <a:ext uri="{FF2B5EF4-FFF2-40B4-BE49-F238E27FC236}">
                <a16:creationId xmlns:a16="http://schemas.microsoft.com/office/drawing/2014/main" id="{6BC2D0E4-7DE3-48DB-9B3A-C88B077C7165}"/>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D710393F-A33A-59B7-3DF7-8147BCB7DB73}"/>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EA5DAAE9-CF64-8CA9-4C55-D9A5F7DE6AA9}"/>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3" name="TextBox 2">
            <a:extLst>
              <a:ext uri="{FF2B5EF4-FFF2-40B4-BE49-F238E27FC236}">
                <a16:creationId xmlns:a16="http://schemas.microsoft.com/office/drawing/2014/main" id="{A837807B-B0CE-2B80-0596-B7FAB57777FB}"/>
              </a:ext>
            </a:extLst>
          </p:cNvPr>
          <p:cNvSpPr txBox="1"/>
          <p:nvPr/>
        </p:nvSpPr>
        <p:spPr>
          <a:xfrm>
            <a:off x="713150" y="1283509"/>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Syntax :</a:t>
            </a:r>
          </a:p>
        </p:txBody>
      </p:sp>
      <p:sp>
        <p:nvSpPr>
          <p:cNvPr id="8" name="Google Shape;2740;p131">
            <a:extLst>
              <a:ext uri="{FF2B5EF4-FFF2-40B4-BE49-F238E27FC236}">
                <a16:creationId xmlns:a16="http://schemas.microsoft.com/office/drawing/2014/main" id="{7428B530-364A-1EC1-D86D-E63982C3A422}"/>
              </a:ext>
            </a:extLst>
          </p:cNvPr>
          <p:cNvSpPr/>
          <p:nvPr/>
        </p:nvSpPr>
        <p:spPr>
          <a:xfrm>
            <a:off x="1208595" y="1768556"/>
            <a:ext cx="5156132" cy="904915"/>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a:solidFill>
                  <a:schemeClr val="tx1"/>
                </a:solidFill>
              </a:rPr>
              <a:t>CREATE TABLE </a:t>
            </a:r>
            <a:r>
              <a:rPr lang="en-US" sz="1200" err="1">
                <a:solidFill>
                  <a:schemeClr val="tx1"/>
                </a:solidFill>
              </a:rPr>
              <a:t>child_table</a:t>
            </a:r>
            <a:r>
              <a:rPr lang="en-US" sz="1200" dirty="0">
                <a:solidFill>
                  <a:schemeClr val="tx1"/>
                </a:solidFill>
              </a:rPr>
              <a:t> (</a:t>
            </a:r>
            <a:endParaRPr lang="en-US" sz="1200">
              <a:solidFill>
                <a:schemeClr val="tx1"/>
              </a:solidFill>
            </a:endParaRPr>
          </a:p>
          <a:p>
            <a:r>
              <a:rPr lang="en-US" sz="1200" dirty="0">
                <a:solidFill>
                  <a:schemeClr val="tx1"/>
                </a:solidFill>
              </a:rPr>
              <a:t>  </a:t>
            </a:r>
            <a:r>
              <a:rPr lang="en-US" sz="1200" err="1">
                <a:solidFill>
                  <a:schemeClr val="tx1"/>
                </a:solidFill>
              </a:rPr>
              <a:t>additional_columns</a:t>
            </a:r>
            <a:endParaRPr lang="en-US" sz="1200" dirty="0" err="1">
              <a:solidFill>
                <a:schemeClr val="tx1"/>
              </a:solidFill>
            </a:endParaRPr>
          </a:p>
          <a:p>
            <a:r>
              <a:rPr lang="en-US" sz="1200">
                <a:solidFill>
                  <a:schemeClr val="tx1"/>
                </a:solidFill>
              </a:rPr>
              <a:t>) INHERITS (</a:t>
            </a:r>
            <a:r>
              <a:rPr lang="en-US" sz="1200" err="1">
                <a:solidFill>
                  <a:schemeClr val="tx1"/>
                </a:solidFill>
              </a:rPr>
              <a:t>parent_table</a:t>
            </a:r>
            <a:r>
              <a:rPr lang="en-US" sz="1200">
                <a:solidFill>
                  <a:schemeClr val="tx1"/>
                </a:solidFill>
              </a:rPr>
              <a:t>);</a:t>
            </a:r>
          </a:p>
          <a:p>
            <a:endParaRPr lang="en-US" sz="1200" dirty="0">
              <a:solidFill>
                <a:schemeClr val="tx1"/>
              </a:solidFill>
            </a:endParaRPr>
          </a:p>
        </p:txBody>
      </p:sp>
      <p:sp>
        <p:nvSpPr>
          <p:cNvPr id="4" name="Google Shape;2740;p131">
            <a:extLst>
              <a:ext uri="{FF2B5EF4-FFF2-40B4-BE49-F238E27FC236}">
                <a16:creationId xmlns:a16="http://schemas.microsoft.com/office/drawing/2014/main" id="{32D84BBF-0F50-D0B0-5BCF-942EBD237609}"/>
              </a:ext>
            </a:extLst>
          </p:cNvPr>
          <p:cNvSpPr/>
          <p:nvPr/>
        </p:nvSpPr>
        <p:spPr>
          <a:xfrm>
            <a:off x="1208595" y="3563456"/>
            <a:ext cx="2324040" cy="1124347"/>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endParaRPr lang="en-US" sz="1100" dirty="0">
              <a:solidFill>
                <a:schemeClr val="tx1"/>
              </a:solidFill>
            </a:endParaRPr>
          </a:p>
          <a:p>
            <a:r>
              <a:rPr lang="en-US" sz="1100" dirty="0">
                <a:solidFill>
                  <a:schemeClr val="tx1"/>
                </a:solidFill>
              </a:rPr>
              <a:t>CREATE TABLE vehicles (</a:t>
            </a:r>
            <a:endParaRPr lang="en-US" dirty="0">
              <a:solidFill>
                <a:schemeClr val="tx1"/>
              </a:solidFill>
            </a:endParaRPr>
          </a:p>
          <a:p>
            <a:r>
              <a:rPr lang="en-US" sz="1100" dirty="0">
                <a:solidFill>
                  <a:schemeClr val="tx1"/>
                </a:solidFill>
              </a:rPr>
              <a:t>  id SERIAL PRIMARY KEY,</a:t>
            </a:r>
          </a:p>
          <a:p>
            <a:r>
              <a:rPr lang="en-US" sz="1100" dirty="0">
                <a:solidFill>
                  <a:schemeClr val="tx1"/>
                </a:solidFill>
              </a:rPr>
              <a:t>  brand VARCHAR,</a:t>
            </a:r>
          </a:p>
          <a:p>
            <a:r>
              <a:rPr lang="en-US" sz="1100" dirty="0">
                <a:solidFill>
                  <a:schemeClr val="tx1"/>
                </a:solidFill>
              </a:rPr>
              <a:t>  model VARCHAR</a:t>
            </a:r>
          </a:p>
          <a:p>
            <a:r>
              <a:rPr lang="en-US" sz="1100" dirty="0">
                <a:solidFill>
                  <a:schemeClr val="tx1"/>
                </a:solidFill>
              </a:rPr>
              <a:t>);</a:t>
            </a:r>
          </a:p>
          <a:p>
            <a:endParaRPr lang="en-US" sz="1200" dirty="0">
              <a:solidFill>
                <a:schemeClr val="tx1"/>
              </a:solidFill>
            </a:endParaRPr>
          </a:p>
        </p:txBody>
      </p:sp>
      <p:sp>
        <p:nvSpPr>
          <p:cNvPr id="6" name="TextBox 5">
            <a:extLst>
              <a:ext uri="{FF2B5EF4-FFF2-40B4-BE49-F238E27FC236}">
                <a16:creationId xmlns:a16="http://schemas.microsoft.com/office/drawing/2014/main" id="{2543B69E-FC45-EC91-8CB9-310DFA1D6CF9}"/>
              </a:ext>
            </a:extLst>
          </p:cNvPr>
          <p:cNvSpPr txBox="1"/>
          <p:nvPr/>
        </p:nvSpPr>
        <p:spPr>
          <a:xfrm>
            <a:off x="710463" y="2827282"/>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a:t>
            </a:r>
          </a:p>
        </p:txBody>
      </p:sp>
      <p:sp>
        <p:nvSpPr>
          <p:cNvPr id="7" name="Google Shape;2740;p131">
            <a:extLst>
              <a:ext uri="{FF2B5EF4-FFF2-40B4-BE49-F238E27FC236}">
                <a16:creationId xmlns:a16="http://schemas.microsoft.com/office/drawing/2014/main" id="{EA7ED87E-B93A-D5EC-F4ED-2EB8E42AE07A}"/>
              </a:ext>
            </a:extLst>
          </p:cNvPr>
          <p:cNvSpPr/>
          <p:nvPr/>
        </p:nvSpPr>
        <p:spPr>
          <a:xfrm>
            <a:off x="3906456" y="3571283"/>
            <a:ext cx="2003060" cy="1108691"/>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100" dirty="0">
                <a:solidFill>
                  <a:schemeClr val="tx1"/>
                </a:solidFill>
              </a:rPr>
              <a:t>CREATE TABLE cars (</a:t>
            </a:r>
            <a:endParaRPr lang="en-US" dirty="0">
              <a:solidFill>
                <a:schemeClr val="tx1"/>
              </a:solidFill>
            </a:endParaRPr>
          </a:p>
          <a:p>
            <a:r>
              <a:rPr lang="en-US" sz="1100" dirty="0">
                <a:solidFill>
                  <a:schemeClr val="tx1"/>
                </a:solidFill>
              </a:rPr>
              <a:t>  doors INT</a:t>
            </a:r>
            <a:endParaRPr lang="en-US" dirty="0">
              <a:solidFill>
                <a:schemeClr val="tx1"/>
              </a:solidFill>
            </a:endParaRPr>
          </a:p>
          <a:p>
            <a:r>
              <a:rPr lang="en-US" sz="1100" dirty="0">
                <a:solidFill>
                  <a:schemeClr val="tx1"/>
                </a:solidFill>
              </a:rPr>
              <a:t>) INHERITS (vehicles);</a:t>
            </a:r>
            <a:endParaRPr lang="en-US" dirty="0">
              <a:solidFill>
                <a:schemeClr val="tx1"/>
              </a:solidFill>
            </a:endParaRPr>
          </a:p>
        </p:txBody>
      </p:sp>
      <p:sp>
        <p:nvSpPr>
          <p:cNvPr id="5" name="TextBox 4">
            <a:extLst>
              <a:ext uri="{FF2B5EF4-FFF2-40B4-BE49-F238E27FC236}">
                <a16:creationId xmlns:a16="http://schemas.microsoft.com/office/drawing/2014/main" id="{8110ED76-A3F3-AD33-BD5C-DAA1130D81ED}"/>
              </a:ext>
            </a:extLst>
          </p:cNvPr>
          <p:cNvSpPr txBox="1"/>
          <p:nvPr/>
        </p:nvSpPr>
        <p:spPr>
          <a:xfrm>
            <a:off x="1117558" y="3195233"/>
            <a:ext cx="2176397" cy="369332"/>
          </a:xfrm>
          <a:prstGeom prst="rect">
            <a:avLst/>
          </a:prstGeom>
          <a:noFill/>
        </p:spPr>
        <p:txBody>
          <a:bodyPr wrap="square" lIns="91440" tIns="45720" rIns="91440" bIns="45720" anchor="t">
            <a:spAutoFit/>
          </a:bodyPr>
          <a:lstStyle/>
          <a:p>
            <a:pPr>
              <a:buClr>
                <a:srgbClr val="CF8D8D"/>
              </a:buClr>
            </a:pPr>
            <a:r>
              <a:rPr lang="en-US" sz="1800" b="1" dirty="0">
                <a:solidFill>
                  <a:schemeClr val="accent1">
                    <a:lumMod val="75000"/>
                  </a:schemeClr>
                </a:solidFill>
                <a:latin typeface="Manjari"/>
                <a:cs typeface="Manjari"/>
              </a:rPr>
              <a:t>Parent Table</a:t>
            </a:r>
            <a:endParaRPr lang="en-US" dirty="0">
              <a:solidFill>
                <a:schemeClr val="accent1">
                  <a:lumMod val="75000"/>
                </a:schemeClr>
              </a:solidFill>
            </a:endParaRPr>
          </a:p>
        </p:txBody>
      </p:sp>
      <p:sp>
        <p:nvSpPr>
          <p:cNvPr id="10" name="TextBox 9">
            <a:extLst>
              <a:ext uri="{FF2B5EF4-FFF2-40B4-BE49-F238E27FC236}">
                <a16:creationId xmlns:a16="http://schemas.microsoft.com/office/drawing/2014/main" id="{137DFF55-BBE5-A137-161C-B589BACB9DE7}"/>
              </a:ext>
            </a:extLst>
          </p:cNvPr>
          <p:cNvSpPr txBox="1"/>
          <p:nvPr/>
        </p:nvSpPr>
        <p:spPr>
          <a:xfrm>
            <a:off x="3896771" y="3203060"/>
            <a:ext cx="1698842" cy="369332"/>
          </a:xfrm>
          <a:prstGeom prst="rect">
            <a:avLst/>
          </a:prstGeom>
          <a:noFill/>
        </p:spPr>
        <p:txBody>
          <a:bodyPr wrap="square" lIns="91440" tIns="45720" rIns="91440" bIns="45720" anchor="t">
            <a:spAutoFit/>
          </a:bodyPr>
          <a:lstStyle/>
          <a:p>
            <a:pPr>
              <a:buClr>
                <a:srgbClr val="CF8D8D"/>
              </a:buClr>
            </a:pPr>
            <a:r>
              <a:rPr lang="en-US" sz="1800" b="1">
                <a:solidFill>
                  <a:schemeClr val="accent1">
                    <a:lumMod val="75000"/>
                  </a:schemeClr>
                </a:solidFill>
                <a:latin typeface="Manjari"/>
                <a:cs typeface="Manjari"/>
                <a:sym typeface="Manjari"/>
              </a:rPr>
              <a:t>Child Table</a:t>
            </a:r>
            <a:endParaRPr lang="en-US"/>
          </a:p>
        </p:txBody>
      </p:sp>
      <p:sp>
        <p:nvSpPr>
          <p:cNvPr id="11" name="TextBox 10">
            <a:extLst>
              <a:ext uri="{FF2B5EF4-FFF2-40B4-BE49-F238E27FC236}">
                <a16:creationId xmlns:a16="http://schemas.microsoft.com/office/drawing/2014/main" id="{AD1188DA-6572-E3E1-33A9-54A5B027BB6E}"/>
              </a:ext>
            </a:extLst>
          </p:cNvPr>
          <p:cNvSpPr txBox="1"/>
          <p:nvPr/>
        </p:nvSpPr>
        <p:spPr>
          <a:xfrm>
            <a:off x="6229743" y="3203059"/>
            <a:ext cx="1698842" cy="369332"/>
          </a:xfrm>
          <a:prstGeom prst="rect">
            <a:avLst/>
          </a:prstGeom>
          <a:noFill/>
        </p:spPr>
        <p:txBody>
          <a:bodyPr wrap="square" lIns="91440" tIns="45720" rIns="91440" bIns="45720" anchor="t">
            <a:spAutoFit/>
          </a:bodyPr>
          <a:lstStyle/>
          <a:p>
            <a:r>
              <a:rPr lang="en-US" sz="1800" b="1" dirty="0">
                <a:solidFill>
                  <a:schemeClr val="accent1">
                    <a:lumMod val="75000"/>
                  </a:schemeClr>
                </a:solidFill>
                <a:latin typeface="Manjari"/>
                <a:cs typeface="Manjari"/>
                <a:sym typeface="Manjari"/>
              </a:rPr>
              <a:t>Insert </a:t>
            </a:r>
            <a:r>
              <a:rPr lang="en-US" sz="1800" b="1" dirty="0" err="1">
                <a:solidFill>
                  <a:schemeClr val="accent1">
                    <a:lumMod val="75000"/>
                  </a:schemeClr>
                </a:solidFill>
                <a:latin typeface="Manjari"/>
                <a:cs typeface="Manjari"/>
                <a:sym typeface="Manjari"/>
              </a:rPr>
              <a:t>Stmt</a:t>
            </a:r>
            <a:endParaRPr lang="en-US" dirty="0" err="1"/>
          </a:p>
        </p:txBody>
      </p:sp>
      <p:sp>
        <p:nvSpPr>
          <p:cNvPr id="13" name="Google Shape;2740;p131">
            <a:extLst>
              <a:ext uri="{FF2B5EF4-FFF2-40B4-BE49-F238E27FC236}">
                <a16:creationId xmlns:a16="http://schemas.microsoft.com/office/drawing/2014/main" id="{8A013335-9F62-E453-EA70-17EB281CB322}"/>
              </a:ext>
            </a:extLst>
          </p:cNvPr>
          <p:cNvSpPr/>
          <p:nvPr/>
        </p:nvSpPr>
        <p:spPr>
          <a:xfrm>
            <a:off x="6231598" y="3563453"/>
            <a:ext cx="1940431" cy="1116519"/>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100">
                <a:solidFill>
                  <a:schemeClr val="tx1"/>
                </a:solidFill>
              </a:rPr>
              <a:t>INSERT INTO cars (brand, model, doors)</a:t>
            </a:r>
            <a:endParaRPr lang="en-US">
              <a:solidFill>
                <a:schemeClr val="tx1"/>
              </a:solidFill>
            </a:endParaRPr>
          </a:p>
          <a:p>
            <a:r>
              <a:rPr lang="en-US" sz="1100" dirty="0">
                <a:solidFill>
                  <a:schemeClr val="tx1"/>
                </a:solidFill>
              </a:rPr>
              <a:t>VALUES ('Toyota', 'Corolla', 4);</a:t>
            </a:r>
            <a:endParaRPr lang="en-US" dirty="0">
              <a:solidFill>
                <a:schemeClr val="tx1"/>
              </a:solidFill>
            </a:endParaRPr>
          </a:p>
          <a:p>
            <a:endParaRPr lang="en-US" sz="1100" dirty="0">
              <a:solidFill>
                <a:schemeClr val="tx1"/>
              </a:solidFill>
            </a:endParaRPr>
          </a:p>
        </p:txBody>
      </p:sp>
    </p:spTree>
    <p:extLst>
      <p:ext uri="{BB962C8B-B14F-4D97-AF65-F5344CB8AC3E}">
        <p14:creationId xmlns:p14="http://schemas.microsoft.com/office/powerpoint/2010/main" val="199031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1">
          <a:extLst>
            <a:ext uri="{FF2B5EF4-FFF2-40B4-BE49-F238E27FC236}">
              <a16:creationId xmlns:a16="http://schemas.microsoft.com/office/drawing/2014/main" id="{86C3D85A-B42E-819C-543E-3C642EF6FF76}"/>
            </a:ext>
          </a:extLst>
        </p:cNvPr>
        <p:cNvGrpSpPr/>
        <p:nvPr/>
      </p:nvGrpSpPr>
      <p:grpSpPr>
        <a:xfrm>
          <a:off x="0" y="0"/>
          <a:ext cx="0" cy="0"/>
          <a:chOff x="0" y="0"/>
          <a:chExt cx="0" cy="0"/>
        </a:xfrm>
      </p:grpSpPr>
      <p:sp>
        <p:nvSpPr>
          <p:cNvPr id="1382" name="Google Shape;1382;p61">
            <a:extLst>
              <a:ext uri="{FF2B5EF4-FFF2-40B4-BE49-F238E27FC236}">
                <a16:creationId xmlns:a16="http://schemas.microsoft.com/office/drawing/2014/main" id="{6843BC4C-FB06-88D6-9EA8-EA0BAB542875}"/>
              </a:ext>
            </a:extLst>
          </p:cNvPr>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r>
              <a:rPr lang="en-US" dirty="0"/>
              <a:t>Important Notes On Inheritance!</a:t>
            </a:r>
          </a:p>
        </p:txBody>
      </p:sp>
      <p:sp>
        <p:nvSpPr>
          <p:cNvPr id="1383" name="Google Shape;1383;p61">
            <a:extLst>
              <a:ext uri="{FF2B5EF4-FFF2-40B4-BE49-F238E27FC236}">
                <a16:creationId xmlns:a16="http://schemas.microsoft.com/office/drawing/2014/main" id="{D60B6D96-4EB1-D080-D1D3-FD6FB1C2E5E4}"/>
              </a:ext>
            </a:extLst>
          </p:cNvPr>
          <p:cNvSpPr txBox="1">
            <a:spLocks noGrp="1"/>
          </p:cNvSpPr>
          <p:nvPr>
            <p:ph type="subTitle" idx="1"/>
          </p:nvPr>
        </p:nvSpPr>
        <p:spPr>
          <a:xfrm>
            <a:off x="1269510" y="1385180"/>
            <a:ext cx="7717500" cy="3442800"/>
          </a:xfrm>
          <a:prstGeom prst="rect">
            <a:avLst/>
          </a:prstGeom>
        </p:spPr>
        <p:txBody>
          <a:bodyPr spcFirstLastPara="1" wrap="square" lIns="91425" tIns="91425" rIns="91425" bIns="91425" anchor="t" anchorCtr="0">
            <a:noAutofit/>
          </a:bodyPr>
          <a:lstStyle/>
          <a:p>
            <a:r>
              <a:rPr lang="en-US" sz="1800" dirty="0"/>
              <a:t>Can select from parent to get all inherited rows:</a:t>
            </a:r>
          </a:p>
          <a:p>
            <a:pPr marL="342900">
              <a:lnSpc>
                <a:spcPct val="150000"/>
              </a:lnSpc>
            </a:pPr>
            <a:endParaRPr lang="en-US" sz="1800" dirty="0">
              <a:solidFill>
                <a:srgbClr val="40474B"/>
              </a:solidFill>
            </a:endParaRPr>
          </a:p>
          <a:p>
            <a:pPr marL="342900">
              <a:lnSpc>
                <a:spcPct val="150000"/>
              </a:lnSpc>
            </a:pPr>
            <a:endParaRPr lang="en-US" sz="1800" dirty="0"/>
          </a:p>
          <a:p>
            <a:r>
              <a:rPr lang="en-US" sz="1800" dirty="0"/>
              <a:t>SELECT from the parent table includes rows from child tables by default.</a:t>
            </a:r>
          </a:p>
          <a:p>
            <a:r>
              <a:rPr lang="en-US" sz="1800" dirty="0"/>
              <a:t>You can use only parent table to exclude child rows.</a:t>
            </a:r>
          </a:p>
          <a:p>
            <a:r>
              <a:rPr lang="en-US" sz="1800" dirty="0"/>
              <a:t>Inheritance doesn't support foreign keys between parent and child.</a:t>
            </a:r>
          </a:p>
          <a:p>
            <a:r>
              <a:rPr lang="en-US" sz="1800" dirty="0"/>
              <a:t>Not widely used — modern practice prefers partitioning or app-level logic.</a:t>
            </a:r>
          </a:p>
        </p:txBody>
      </p:sp>
      <p:grpSp>
        <p:nvGrpSpPr>
          <p:cNvPr id="6" name="Google Shape;11971;p142">
            <a:extLst>
              <a:ext uri="{FF2B5EF4-FFF2-40B4-BE49-F238E27FC236}">
                <a16:creationId xmlns:a16="http://schemas.microsoft.com/office/drawing/2014/main" id="{1E391B4E-1EA0-9324-D62F-170AC3354B13}"/>
              </a:ext>
            </a:extLst>
          </p:cNvPr>
          <p:cNvGrpSpPr/>
          <p:nvPr/>
        </p:nvGrpSpPr>
        <p:grpSpPr>
          <a:xfrm flipH="1">
            <a:off x="7723651" y="4169910"/>
            <a:ext cx="1058763" cy="659913"/>
            <a:chOff x="-33676975" y="2275049"/>
            <a:chExt cx="295375" cy="293000"/>
          </a:xfrm>
        </p:grpSpPr>
        <p:sp>
          <p:nvSpPr>
            <p:cNvPr id="7" name="Google Shape;11972;p142">
              <a:extLst>
                <a:ext uri="{FF2B5EF4-FFF2-40B4-BE49-F238E27FC236}">
                  <a16:creationId xmlns:a16="http://schemas.microsoft.com/office/drawing/2014/main" id="{4296F2B6-6505-4A6E-DC2A-B6C69A84E2F2}"/>
                </a:ext>
              </a:extLst>
            </p:cNvPr>
            <p:cNvSpPr/>
            <p:nvPr/>
          </p:nvSpPr>
          <p:spPr>
            <a:xfrm>
              <a:off x="-33502125" y="2309700"/>
              <a:ext cx="52800" cy="67750"/>
            </a:xfrm>
            <a:custGeom>
              <a:avLst/>
              <a:gdLst/>
              <a:ahLst/>
              <a:cxnLst/>
              <a:rect l="l" t="t" r="r" b="b"/>
              <a:pathLst>
                <a:path w="2112" h="2710" extrusionOk="0">
                  <a:moveTo>
                    <a:pt x="1040" y="0"/>
                  </a:moveTo>
                  <a:cubicBezTo>
                    <a:pt x="473" y="0"/>
                    <a:pt x="1" y="473"/>
                    <a:pt x="1" y="1040"/>
                  </a:cubicBezTo>
                  <a:cubicBezTo>
                    <a:pt x="1" y="1229"/>
                    <a:pt x="158" y="1387"/>
                    <a:pt x="379" y="1387"/>
                  </a:cubicBezTo>
                  <a:cubicBezTo>
                    <a:pt x="568" y="1387"/>
                    <a:pt x="725" y="1229"/>
                    <a:pt x="725" y="1040"/>
                  </a:cubicBezTo>
                  <a:cubicBezTo>
                    <a:pt x="725" y="820"/>
                    <a:pt x="883" y="662"/>
                    <a:pt x="1072" y="662"/>
                  </a:cubicBezTo>
                  <a:cubicBezTo>
                    <a:pt x="1261" y="662"/>
                    <a:pt x="1450" y="820"/>
                    <a:pt x="1450" y="1040"/>
                  </a:cubicBezTo>
                  <a:cubicBezTo>
                    <a:pt x="1450" y="1198"/>
                    <a:pt x="1355" y="1292"/>
                    <a:pt x="1198" y="1355"/>
                  </a:cubicBezTo>
                  <a:cubicBezTo>
                    <a:pt x="914" y="1418"/>
                    <a:pt x="725" y="1702"/>
                    <a:pt x="725" y="1985"/>
                  </a:cubicBezTo>
                  <a:lnTo>
                    <a:pt x="725" y="2363"/>
                  </a:lnTo>
                  <a:cubicBezTo>
                    <a:pt x="725" y="2552"/>
                    <a:pt x="883" y="2710"/>
                    <a:pt x="1072" y="2710"/>
                  </a:cubicBezTo>
                  <a:cubicBezTo>
                    <a:pt x="1292" y="2710"/>
                    <a:pt x="1450" y="2552"/>
                    <a:pt x="1450" y="2363"/>
                  </a:cubicBezTo>
                  <a:lnTo>
                    <a:pt x="1450" y="1985"/>
                  </a:lnTo>
                  <a:cubicBezTo>
                    <a:pt x="1828" y="1828"/>
                    <a:pt x="2111" y="1418"/>
                    <a:pt x="2111" y="977"/>
                  </a:cubicBezTo>
                  <a:cubicBezTo>
                    <a:pt x="2048" y="473"/>
                    <a:pt x="1576" y="0"/>
                    <a:pt x="10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73;p142">
              <a:extLst>
                <a:ext uri="{FF2B5EF4-FFF2-40B4-BE49-F238E27FC236}">
                  <a16:creationId xmlns:a16="http://schemas.microsoft.com/office/drawing/2014/main" id="{05B8AAF0-12ED-5371-673B-09BC35A7F9A1}"/>
                </a:ext>
              </a:extLst>
            </p:cNvPr>
            <p:cNvSpPr/>
            <p:nvPr/>
          </p:nvSpPr>
          <p:spPr>
            <a:xfrm>
              <a:off x="-33484800" y="2395550"/>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62"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74;p142">
              <a:extLst>
                <a:ext uri="{FF2B5EF4-FFF2-40B4-BE49-F238E27FC236}">
                  <a16:creationId xmlns:a16="http://schemas.microsoft.com/office/drawing/2014/main" id="{7A5A13B6-E118-3689-5C0E-D7A6E882BF04}"/>
                </a:ext>
              </a:extLst>
            </p:cNvPr>
            <p:cNvSpPr/>
            <p:nvPr/>
          </p:nvSpPr>
          <p:spPr>
            <a:xfrm>
              <a:off x="-33676975" y="2275049"/>
              <a:ext cx="295375" cy="293000"/>
            </a:xfrm>
            <a:custGeom>
              <a:avLst/>
              <a:gdLst/>
              <a:ahLst/>
              <a:cxnLst/>
              <a:rect l="l" t="t" r="r" b="b"/>
              <a:pathLst>
                <a:path w="11815" h="11720" extrusionOk="0">
                  <a:moveTo>
                    <a:pt x="8034" y="725"/>
                  </a:moveTo>
                  <a:cubicBezTo>
                    <a:pt x="9735" y="725"/>
                    <a:pt x="11090" y="2080"/>
                    <a:pt x="11090" y="3781"/>
                  </a:cubicBezTo>
                  <a:cubicBezTo>
                    <a:pt x="11090" y="5482"/>
                    <a:pt x="9735" y="6868"/>
                    <a:pt x="8034" y="6868"/>
                  </a:cubicBezTo>
                  <a:cubicBezTo>
                    <a:pt x="6333" y="6868"/>
                    <a:pt x="4947" y="5482"/>
                    <a:pt x="4947" y="3781"/>
                  </a:cubicBezTo>
                  <a:cubicBezTo>
                    <a:pt x="4947" y="2080"/>
                    <a:pt x="6333" y="725"/>
                    <a:pt x="8034" y="725"/>
                  </a:cubicBezTo>
                  <a:close/>
                  <a:moveTo>
                    <a:pt x="5104" y="6207"/>
                  </a:moveTo>
                  <a:cubicBezTo>
                    <a:pt x="5262" y="6364"/>
                    <a:pt x="5419" y="6553"/>
                    <a:pt x="5577" y="6679"/>
                  </a:cubicBezTo>
                  <a:lnTo>
                    <a:pt x="5325" y="6931"/>
                  </a:lnTo>
                  <a:cubicBezTo>
                    <a:pt x="5262" y="6994"/>
                    <a:pt x="5167" y="7026"/>
                    <a:pt x="5077" y="7026"/>
                  </a:cubicBezTo>
                  <a:cubicBezTo>
                    <a:pt x="4986" y="7026"/>
                    <a:pt x="4899" y="6994"/>
                    <a:pt x="4852" y="6931"/>
                  </a:cubicBezTo>
                  <a:cubicBezTo>
                    <a:pt x="4726" y="6805"/>
                    <a:pt x="4726" y="6585"/>
                    <a:pt x="4852" y="6459"/>
                  </a:cubicBezTo>
                  <a:lnTo>
                    <a:pt x="5104" y="6207"/>
                  </a:lnTo>
                  <a:close/>
                  <a:moveTo>
                    <a:pt x="3104" y="8380"/>
                  </a:moveTo>
                  <a:cubicBezTo>
                    <a:pt x="3190" y="8380"/>
                    <a:pt x="3277" y="8412"/>
                    <a:pt x="3340" y="8475"/>
                  </a:cubicBezTo>
                  <a:cubicBezTo>
                    <a:pt x="3466" y="8601"/>
                    <a:pt x="3466" y="8822"/>
                    <a:pt x="3340" y="8948"/>
                  </a:cubicBezTo>
                  <a:lnTo>
                    <a:pt x="1387" y="10932"/>
                  </a:lnTo>
                  <a:cubicBezTo>
                    <a:pt x="1324" y="10980"/>
                    <a:pt x="1229" y="11003"/>
                    <a:pt x="1139" y="11003"/>
                  </a:cubicBezTo>
                  <a:cubicBezTo>
                    <a:pt x="1048" y="11003"/>
                    <a:pt x="961" y="10980"/>
                    <a:pt x="914" y="10932"/>
                  </a:cubicBezTo>
                  <a:cubicBezTo>
                    <a:pt x="788" y="10806"/>
                    <a:pt x="788" y="10554"/>
                    <a:pt x="914" y="10460"/>
                  </a:cubicBezTo>
                  <a:lnTo>
                    <a:pt x="2867" y="8475"/>
                  </a:lnTo>
                  <a:cubicBezTo>
                    <a:pt x="2930" y="8412"/>
                    <a:pt x="3017" y="8380"/>
                    <a:pt x="3104" y="8380"/>
                  </a:cubicBezTo>
                  <a:close/>
                  <a:moveTo>
                    <a:pt x="8034" y="0"/>
                  </a:moveTo>
                  <a:cubicBezTo>
                    <a:pt x="5955" y="0"/>
                    <a:pt x="4285" y="1701"/>
                    <a:pt x="4285" y="3749"/>
                  </a:cubicBezTo>
                  <a:cubicBezTo>
                    <a:pt x="4285" y="4411"/>
                    <a:pt x="4443" y="5041"/>
                    <a:pt x="4758" y="5608"/>
                  </a:cubicBezTo>
                  <a:lnTo>
                    <a:pt x="4380" y="5986"/>
                  </a:lnTo>
                  <a:cubicBezTo>
                    <a:pt x="4065" y="6301"/>
                    <a:pt x="3970" y="6774"/>
                    <a:pt x="4159" y="7183"/>
                  </a:cubicBezTo>
                  <a:lnTo>
                    <a:pt x="3529" y="7813"/>
                  </a:lnTo>
                  <a:cubicBezTo>
                    <a:pt x="3387" y="7743"/>
                    <a:pt x="3232" y="7707"/>
                    <a:pt x="3077" y="7707"/>
                  </a:cubicBezTo>
                  <a:cubicBezTo>
                    <a:pt x="2819" y="7707"/>
                    <a:pt x="2560" y="7806"/>
                    <a:pt x="2363" y="8002"/>
                  </a:cubicBezTo>
                  <a:lnTo>
                    <a:pt x="378" y="9987"/>
                  </a:lnTo>
                  <a:cubicBezTo>
                    <a:pt x="0" y="10365"/>
                    <a:pt x="0" y="11027"/>
                    <a:pt x="378" y="11436"/>
                  </a:cubicBezTo>
                  <a:cubicBezTo>
                    <a:pt x="583" y="11625"/>
                    <a:pt x="851" y="11720"/>
                    <a:pt x="1119" y="11720"/>
                  </a:cubicBezTo>
                  <a:cubicBezTo>
                    <a:pt x="1387" y="11720"/>
                    <a:pt x="1654" y="11625"/>
                    <a:pt x="1859" y="11436"/>
                  </a:cubicBezTo>
                  <a:lnTo>
                    <a:pt x="3813" y="9452"/>
                  </a:lnTo>
                  <a:cubicBezTo>
                    <a:pt x="4128" y="9137"/>
                    <a:pt x="4222" y="8664"/>
                    <a:pt x="4002" y="8286"/>
                  </a:cubicBezTo>
                  <a:lnTo>
                    <a:pt x="4632" y="7656"/>
                  </a:lnTo>
                  <a:cubicBezTo>
                    <a:pt x="4782" y="7725"/>
                    <a:pt x="4940" y="7761"/>
                    <a:pt x="5097" y="7761"/>
                  </a:cubicBezTo>
                  <a:cubicBezTo>
                    <a:pt x="5367" y="7761"/>
                    <a:pt x="5629" y="7655"/>
                    <a:pt x="5829" y="7435"/>
                  </a:cubicBezTo>
                  <a:lnTo>
                    <a:pt x="6207" y="7057"/>
                  </a:lnTo>
                  <a:cubicBezTo>
                    <a:pt x="6774" y="7372"/>
                    <a:pt x="7404" y="7530"/>
                    <a:pt x="8066" y="7530"/>
                  </a:cubicBezTo>
                  <a:cubicBezTo>
                    <a:pt x="10145" y="7530"/>
                    <a:pt x="11815" y="5829"/>
                    <a:pt x="11815" y="3781"/>
                  </a:cubicBezTo>
                  <a:cubicBezTo>
                    <a:pt x="11815" y="1733"/>
                    <a:pt x="10082" y="0"/>
                    <a:pt x="80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Google Shape;2740;p131">
            <a:extLst>
              <a:ext uri="{FF2B5EF4-FFF2-40B4-BE49-F238E27FC236}">
                <a16:creationId xmlns:a16="http://schemas.microsoft.com/office/drawing/2014/main" id="{951A1C16-76F7-B771-D462-77EA47BC5586}"/>
              </a:ext>
            </a:extLst>
          </p:cNvPr>
          <p:cNvSpPr/>
          <p:nvPr/>
        </p:nvSpPr>
        <p:spPr>
          <a:xfrm>
            <a:off x="1878805" y="1817640"/>
            <a:ext cx="3506183" cy="623306"/>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pPr algn="ctr"/>
            <a:r>
              <a:rPr lang="en-US" sz="1600" dirty="0">
                <a:solidFill>
                  <a:schemeClr val="tx1"/>
                </a:solidFill>
              </a:rPr>
              <a:t>SELECT * FROM vehicles;</a:t>
            </a:r>
          </a:p>
        </p:txBody>
      </p:sp>
    </p:spTree>
    <p:extLst>
      <p:ext uri="{BB962C8B-B14F-4D97-AF65-F5344CB8AC3E}">
        <p14:creationId xmlns:p14="http://schemas.microsoft.com/office/powerpoint/2010/main" val="2148332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3">
          <a:extLst>
            <a:ext uri="{FF2B5EF4-FFF2-40B4-BE49-F238E27FC236}">
              <a16:creationId xmlns:a16="http://schemas.microsoft.com/office/drawing/2014/main" id="{97E6C0B3-273F-B889-AE77-EF676327C615}"/>
            </a:ext>
          </a:extLst>
        </p:cNvPr>
        <p:cNvGrpSpPr/>
        <p:nvPr/>
      </p:nvGrpSpPr>
      <p:grpSpPr>
        <a:xfrm>
          <a:off x="0" y="0"/>
          <a:ext cx="0" cy="0"/>
          <a:chOff x="0" y="0"/>
          <a:chExt cx="0" cy="0"/>
        </a:xfrm>
      </p:grpSpPr>
      <p:sp>
        <p:nvSpPr>
          <p:cNvPr id="1416" name="Google Shape;1416;p67">
            <a:extLst>
              <a:ext uri="{FF2B5EF4-FFF2-40B4-BE49-F238E27FC236}">
                <a16:creationId xmlns:a16="http://schemas.microsoft.com/office/drawing/2014/main" id="{E3FF6005-9123-62D0-D770-BB5F1B4B77D2}"/>
              </a:ext>
            </a:extLst>
          </p:cNvPr>
          <p:cNvSpPr/>
          <p:nvPr/>
        </p:nvSpPr>
        <p:spPr>
          <a:xfrm>
            <a:off x="3621152" y="2037516"/>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23"/>
          <p:cNvSpPr txBox="1">
            <a:spLocks noGrp="1"/>
          </p:cNvSpPr>
          <p:nvPr>
            <p:ph type="title"/>
          </p:nvPr>
        </p:nvSpPr>
        <p:spPr>
          <a:xfrm>
            <a:off x="2381550" y="1172075"/>
            <a:ext cx="3999900" cy="106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2559" name="Google Shape;2559;p123"/>
          <p:cNvSpPr txBox="1">
            <a:spLocks/>
          </p:cNvSpPr>
          <p:nvPr/>
        </p:nvSpPr>
        <p:spPr>
          <a:xfrm>
            <a:off x="2462048" y="2362389"/>
            <a:ext cx="3999900" cy="7731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r>
              <a:rPr lang="en-US" dirty="0">
                <a:uFill>
                  <a:noFill/>
                </a:uFill>
                <a:hlinkClick r:id="rId3"/>
              </a:rPr>
              <a:t>	zeyadashraf015@gmail.com </a:t>
            </a:r>
            <a:endParaRPr lang="en-US" dirty="0">
              <a:uFill>
                <a:noFill/>
              </a:uFill>
            </a:endParaRPr>
          </a:p>
          <a:p>
            <a:pPr lvl="1" algn="ctr"/>
            <a:endParaRPr lang="en-US" dirty="0"/>
          </a:p>
          <a:p>
            <a:pPr lvl="1" algn="ctr"/>
            <a:r>
              <a:rPr lang="en-US" dirty="0">
                <a:hlinkClick r:id="rId4"/>
              </a:rPr>
              <a:t>01097143595</a:t>
            </a:r>
            <a:endParaRPr lang="en-US" dirty="0"/>
          </a:p>
        </p:txBody>
      </p:sp>
      <p:grpSp>
        <p:nvGrpSpPr>
          <p:cNvPr id="2566" name="Google Shape;2566;p123"/>
          <p:cNvGrpSpPr/>
          <p:nvPr/>
        </p:nvGrpSpPr>
        <p:grpSpPr>
          <a:xfrm>
            <a:off x="3352579" y="3256398"/>
            <a:ext cx="350509" cy="355304"/>
            <a:chOff x="1323129" y="2571761"/>
            <a:chExt cx="417024" cy="417024"/>
          </a:xfrm>
        </p:grpSpPr>
        <p:sp>
          <p:nvSpPr>
            <p:cNvPr id="2567" name="Google Shape;2567;p12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2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2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23">
              <a:hlinkClick r:id="rId5"/>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3104;p145">
            <a:extLst>
              <a:ext uri="{FF2B5EF4-FFF2-40B4-BE49-F238E27FC236}">
                <a16:creationId xmlns:a16="http://schemas.microsoft.com/office/drawing/2014/main" id="{DF175163-19ED-4D92-F8ED-43BCFED5526F}"/>
              </a:ext>
            </a:extLst>
          </p:cNvPr>
          <p:cNvGrpSpPr/>
          <p:nvPr/>
        </p:nvGrpSpPr>
        <p:grpSpPr>
          <a:xfrm>
            <a:off x="3352579" y="2887215"/>
            <a:ext cx="350508" cy="306295"/>
            <a:chOff x="2344476" y="2571761"/>
            <a:chExt cx="417671" cy="417045"/>
          </a:xfrm>
        </p:grpSpPr>
        <p:sp>
          <p:nvSpPr>
            <p:cNvPr id="5" name="Google Shape;13105;p145">
              <a:extLst>
                <a:ext uri="{FF2B5EF4-FFF2-40B4-BE49-F238E27FC236}">
                  <a16:creationId xmlns:a16="http://schemas.microsoft.com/office/drawing/2014/main" id="{C636638F-765B-DF18-6B47-48F76EB3BB4F}"/>
                </a:ext>
              </a:extLst>
            </p:cNvPr>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3106;p145">
              <a:extLst>
                <a:ext uri="{FF2B5EF4-FFF2-40B4-BE49-F238E27FC236}">
                  <a16:creationId xmlns:a16="http://schemas.microsoft.com/office/drawing/2014/main" id="{B45FFA8B-EBBC-019E-E873-7D89A4A02B21}"/>
                </a:ext>
              </a:extLst>
            </p:cNvPr>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7FB2F003-8510-49CA-2ED6-9466F54285B7}"/>
              </a:ext>
            </a:extLst>
          </p:cNvPr>
          <p:cNvSpPr txBox="1"/>
          <p:nvPr/>
        </p:nvSpPr>
        <p:spPr>
          <a:xfrm>
            <a:off x="3835179" y="3274976"/>
            <a:ext cx="1622544" cy="307777"/>
          </a:xfrm>
          <a:prstGeom prst="rect">
            <a:avLst/>
          </a:prstGeom>
          <a:noFill/>
        </p:spPr>
        <p:txBody>
          <a:bodyPr wrap="square" rtlCol="0">
            <a:spAutoFit/>
          </a:bodyPr>
          <a:lstStyle/>
          <a:p>
            <a:r>
              <a:rPr lang="en-US" dirty="0">
                <a:hlinkClick r:id="rId5"/>
              </a:rPr>
              <a:t>Zeyad Elmalky</a:t>
            </a:r>
            <a:endParaRPr lang="en-US" dirty="0"/>
          </a:p>
        </p:txBody>
      </p:sp>
      <p:sp>
        <p:nvSpPr>
          <p:cNvPr id="8" name="Google Shape;12869;p145">
            <a:extLst>
              <a:ext uri="{FF2B5EF4-FFF2-40B4-BE49-F238E27FC236}">
                <a16:creationId xmlns:a16="http://schemas.microsoft.com/office/drawing/2014/main" id="{615312F4-FC0C-41E0-7A04-AA27D144C842}"/>
              </a:ext>
            </a:extLst>
          </p:cNvPr>
          <p:cNvSpPr/>
          <p:nvPr/>
        </p:nvSpPr>
        <p:spPr>
          <a:xfrm>
            <a:off x="3352269" y="2440000"/>
            <a:ext cx="415334" cy="370665"/>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rgbClr val="5F7D9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50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328CEA0C-6165-C74E-0726-416496F9DB97}"/>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8AD4672B-02FA-5758-A05E-4731650CFB48}"/>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dirty="0"/>
              <a:t>Subqueries</a:t>
            </a:r>
          </a:p>
        </p:txBody>
      </p:sp>
      <p:sp>
        <p:nvSpPr>
          <p:cNvPr id="1686" name="Google Shape;1686;p74">
            <a:hlinkClick r:id="rId3" action="ppaction://hlinksldjump"/>
            <a:extLst>
              <a:ext uri="{FF2B5EF4-FFF2-40B4-BE49-F238E27FC236}">
                <a16:creationId xmlns:a16="http://schemas.microsoft.com/office/drawing/2014/main" id="{FC498EFD-E526-F563-85CE-A371955C72FD}"/>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76BC7485-7E0C-A3CE-7E83-3C52F6040184}"/>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C91BCE82-219A-E026-3E24-C9DD27A24057}"/>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3" name="TextBox 2">
            <a:extLst>
              <a:ext uri="{FF2B5EF4-FFF2-40B4-BE49-F238E27FC236}">
                <a16:creationId xmlns:a16="http://schemas.microsoft.com/office/drawing/2014/main" id="{AF00A87E-8C80-1775-2FF0-083586743DB0}"/>
              </a:ext>
            </a:extLst>
          </p:cNvPr>
          <p:cNvSpPr txBox="1"/>
          <p:nvPr/>
        </p:nvSpPr>
        <p:spPr>
          <a:xfrm>
            <a:off x="1020601" y="2152640"/>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 :</a:t>
            </a:r>
          </a:p>
        </p:txBody>
      </p:sp>
      <p:sp>
        <p:nvSpPr>
          <p:cNvPr id="8" name="Google Shape;2740;p131">
            <a:extLst>
              <a:ext uri="{FF2B5EF4-FFF2-40B4-BE49-F238E27FC236}">
                <a16:creationId xmlns:a16="http://schemas.microsoft.com/office/drawing/2014/main" id="{696D87C1-50FD-F967-4A42-66DDAEBA0CA5}"/>
              </a:ext>
            </a:extLst>
          </p:cNvPr>
          <p:cNvSpPr/>
          <p:nvPr/>
        </p:nvSpPr>
        <p:spPr>
          <a:xfrm>
            <a:off x="1117444" y="2681322"/>
            <a:ext cx="6651518" cy="1347727"/>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SELECT name</a:t>
            </a:r>
          </a:p>
          <a:p>
            <a:r>
              <a:rPr lang="en-US" sz="1200" dirty="0">
                <a:solidFill>
                  <a:schemeClr val="tx1"/>
                </a:solidFill>
              </a:rPr>
              <a:t>FROM customers</a:t>
            </a:r>
          </a:p>
          <a:p>
            <a:r>
              <a:rPr lang="en-US" sz="1200" dirty="0">
                <a:solidFill>
                  <a:schemeClr val="tx1"/>
                </a:solidFill>
              </a:rPr>
              <a:t>WHERE id IN (</a:t>
            </a:r>
          </a:p>
          <a:p>
            <a:r>
              <a:rPr lang="en-US" sz="1200" dirty="0">
                <a:solidFill>
                  <a:schemeClr val="tx1"/>
                </a:solidFill>
              </a:rPr>
              <a:t>  SELECT </a:t>
            </a:r>
            <a:r>
              <a:rPr lang="en-US" sz="1200" dirty="0" err="1">
                <a:solidFill>
                  <a:schemeClr val="tx1"/>
                </a:solidFill>
              </a:rPr>
              <a:t>customer_id</a:t>
            </a:r>
            <a:endParaRPr lang="en-US" sz="1200" dirty="0">
              <a:solidFill>
                <a:schemeClr val="tx1"/>
              </a:solidFill>
            </a:endParaRPr>
          </a:p>
          <a:p>
            <a:r>
              <a:rPr lang="en-US" sz="1200" dirty="0">
                <a:solidFill>
                  <a:schemeClr val="tx1"/>
                </a:solidFill>
              </a:rPr>
              <a:t>  FROM orders</a:t>
            </a:r>
          </a:p>
          <a:p>
            <a:r>
              <a:rPr lang="en-US" sz="1200" dirty="0">
                <a:solidFill>
                  <a:schemeClr val="tx1"/>
                </a:solidFill>
              </a:rPr>
              <a:t>  WHERE total &gt; 1000</a:t>
            </a:r>
          </a:p>
          <a:p>
            <a:r>
              <a:rPr lang="en-US" sz="1200" dirty="0">
                <a:solidFill>
                  <a:schemeClr val="tx1"/>
                </a:solidFill>
              </a:rPr>
              <a:t>);</a:t>
            </a:r>
          </a:p>
        </p:txBody>
      </p:sp>
      <p:sp>
        <p:nvSpPr>
          <p:cNvPr id="9" name="TextBox 8">
            <a:extLst>
              <a:ext uri="{FF2B5EF4-FFF2-40B4-BE49-F238E27FC236}">
                <a16:creationId xmlns:a16="http://schemas.microsoft.com/office/drawing/2014/main" id="{DA758D1E-C7F2-8096-14F5-561CB7810A72}"/>
              </a:ext>
            </a:extLst>
          </p:cNvPr>
          <p:cNvSpPr txBox="1"/>
          <p:nvPr/>
        </p:nvSpPr>
        <p:spPr>
          <a:xfrm>
            <a:off x="859399" y="1150963"/>
            <a:ext cx="7665472" cy="738664"/>
          </a:xfrm>
          <a:prstGeom prst="rect">
            <a:avLst/>
          </a:prstGeom>
          <a:noFill/>
        </p:spPr>
        <p:txBody>
          <a:bodyPr wrap="square" rtlCol="0">
            <a:spAutoFit/>
          </a:bodyPr>
          <a:lstStyle/>
          <a:p>
            <a:pPr marL="285750" lvl="0" indent="-285750" eaLnBrk="0" fontAlgn="base" hangingPunct="0">
              <a:spcBef>
                <a:spcPct val="0"/>
              </a:spcBef>
              <a:spcAft>
                <a:spcPct val="0"/>
              </a:spcAft>
              <a:buClrTx/>
              <a:buFont typeface="Arial" panose="020B0604020202020204" pitchFamily="34" charset="0"/>
              <a:buChar char="•"/>
            </a:pPr>
            <a:r>
              <a:rPr lang="en-US" dirty="0"/>
              <a:t>A query </a:t>
            </a:r>
            <a:r>
              <a:rPr lang="en-US" b="1" dirty="0"/>
              <a:t>inside another query</a:t>
            </a:r>
            <a:r>
              <a:rPr lang="en-US" dirty="0"/>
              <a:t>.</a:t>
            </a:r>
          </a:p>
          <a:p>
            <a:pPr lvl="0" eaLnBrk="0" fontAlgn="base" hangingPunct="0">
              <a:spcBef>
                <a:spcPct val="0"/>
              </a:spcBef>
              <a:spcAft>
                <a:spcPct val="0"/>
              </a:spcAft>
              <a:buClrTx/>
            </a:pPr>
            <a:endParaRPr lang="en-US" dirty="0"/>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bg1">
                    <a:lumMod val="25000"/>
                  </a:schemeClr>
                </a:solidFill>
                <a:latin typeface="Verdana" panose="020B0604030504040204" pitchFamily="34" charset="0"/>
              </a:rPr>
              <a:t>Used in WHERE, FROM, or SELECT. </a:t>
            </a:r>
          </a:p>
        </p:txBody>
      </p:sp>
    </p:spTree>
    <p:extLst>
      <p:ext uri="{BB962C8B-B14F-4D97-AF65-F5344CB8AC3E}">
        <p14:creationId xmlns:p14="http://schemas.microsoft.com/office/powerpoint/2010/main" val="189237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896D269F-98ED-0D65-456D-D29CC25E99D2}"/>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59BAE87C-BF0D-BD0F-4F5A-14FD431FC5D8}"/>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dirty="0"/>
              <a:t>Transaction</a:t>
            </a:r>
            <a:endParaRPr lang="en-US" b="0" dirty="0"/>
          </a:p>
        </p:txBody>
      </p:sp>
      <p:sp>
        <p:nvSpPr>
          <p:cNvPr id="1686" name="Google Shape;1686;p74">
            <a:hlinkClick r:id="rId3" action="ppaction://hlinksldjump"/>
            <a:extLst>
              <a:ext uri="{FF2B5EF4-FFF2-40B4-BE49-F238E27FC236}">
                <a16:creationId xmlns:a16="http://schemas.microsoft.com/office/drawing/2014/main" id="{BBA33934-E0D2-CEAA-DB92-4B6A8AED7388}"/>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49130790-1857-DE6E-B065-02A7F31D747B}"/>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A6717A56-C5D8-2BDB-634C-8ED3437B4631}"/>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9" name="TextBox 8">
            <a:extLst>
              <a:ext uri="{FF2B5EF4-FFF2-40B4-BE49-F238E27FC236}">
                <a16:creationId xmlns:a16="http://schemas.microsoft.com/office/drawing/2014/main" id="{B8C7404B-C884-87A4-5781-00CEB899AFF7}"/>
              </a:ext>
            </a:extLst>
          </p:cNvPr>
          <p:cNvSpPr txBox="1"/>
          <p:nvPr/>
        </p:nvSpPr>
        <p:spPr>
          <a:xfrm>
            <a:off x="859399" y="1150963"/>
            <a:ext cx="7665472" cy="954107"/>
          </a:xfrm>
          <a:prstGeom prst="rect">
            <a:avLst/>
          </a:prstGeom>
          <a:noFill/>
        </p:spPr>
        <p:txBody>
          <a:bodyPr wrap="square" rtlCol="0">
            <a:spAutoFit/>
          </a:bodyPr>
          <a:lstStyle/>
          <a:p>
            <a:pPr lvl="0" eaLnBrk="0" fontAlgn="base" hangingPunct="0">
              <a:spcBef>
                <a:spcPct val="0"/>
              </a:spcBef>
              <a:spcAft>
                <a:spcPct val="0"/>
              </a:spcAft>
              <a:buClrTx/>
            </a:pPr>
            <a:r>
              <a:rPr lang="en-US" altLang="en-US" dirty="0">
                <a:solidFill>
                  <a:schemeClr val="bg1">
                    <a:lumMod val="25000"/>
                  </a:schemeClr>
                </a:solidFill>
                <a:latin typeface="Verdana" panose="020B0604030504040204" pitchFamily="34" charset="0"/>
              </a:rPr>
              <a:t>A logical unit of work that uses SQL queries to combine one or more database operations. These operations shows the sequences like INSERT, UPDATE, DELETE, or SELECT. When executing multiple queries as a transaction, proper error handling is required for maintaining data integrity.</a:t>
            </a:r>
          </a:p>
        </p:txBody>
      </p:sp>
      <p:pic>
        <p:nvPicPr>
          <p:cNvPr id="7" name="Picture 6">
            <a:extLst>
              <a:ext uri="{FF2B5EF4-FFF2-40B4-BE49-F238E27FC236}">
                <a16:creationId xmlns:a16="http://schemas.microsoft.com/office/drawing/2014/main" id="{6DD29F2A-33AD-8280-6155-43A1E18FEB10}"/>
              </a:ext>
            </a:extLst>
          </p:cNvPr>
          <p:cNvPicPr>
            <a:picLocks noChangeAspect="1"/>
          </p:cNvPicPr>
          <p:nvPr/>
        </p:nvPicPr>
        <p:blipFill>
          <a:blip r:embed="rId4"/>
          <a:srcRect t="11061"/>
          <a:stretch>
            <a:fillRect/>
          </a:stretch>
        </p:blipFill>
        <p:spPr>
          <a:xfrm>
            <a:off x="1768097" y="2443936"/>
            <a:ext cx="5731360" cy="2150914"/>
          </a:xfrm>
          <a:prstGeom prst="rect">
            <a:avLst/>
          </a:prstGeom>
        </p:spPr>
      </p:pic>
    </p:spTree>
    <p:extLst>
      <p:ext uri="{BB962C8B-B14F-4D97-AF65-F5344CB8AC3E}">
        <p14:creationId xmlns:p14="http://schemas.microsoft.com/office/powerpoint/2010/main" val="30199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E53F88A7-019F-FCD6-E9D8-425F37B4AE12}"/>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02E19F8E-02B5-4DF3-2EBA-F3B4AA3BD800}"/>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dirty="0"/>
              <a:t>Transaction</a:t>
            </a:r>
            <a:endParaRPr lang="en-US" b="0" dirty="0"/>
          </a:p>
        </p:txBody>
      </p:sp>
      <p:sp>
        <p:nvSpPr>
          <p:cNvPr id="1686" name="Google Shape;1686;p74">
            <a:hlinkClick r:id="rId3" action="ppaction://hlinksldjump"/>
            <a:extLst>
              <a:ext uri="{FF2B5EF4-FFF2-40B4-BE49-F238E27FC236}">
                <a16:creationId xmlns:a16="http://schemas.microsoft.com/office/drawing/2014/main" id="{E6E450B9-15EF-84EC-52F6-8720B28E9626}"/>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E5232E3F-3021-A4E2-ED9B-EB722BFDA2D8}"/>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AF543E20-DAC2-99B1-88EB-D9148D1A1009}"/>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3" name="TextBox 2">
            <a:extLst>
              <a:ext uri="{FF2B5EF4-FFF2-40B4-BE49-F238E27FC236}">
                <a16:creationId xmlns:a16="http://schemas.microsoft.com/office/drawing/2014/main" id="{656A1604-11F0-C80B-C088-49724E5BF5C2}"/>
              </a:ext>
            </a:extLst>
          </p:cNvPr>
          <p:cNvSpPr txBox="1"/>
          <p:nvPr/>
        </p:nvSpPr>
        <p:spPr>
          <a:xfrm>
            <a:off x="773093" y="1262219"/>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Syntax :</a:t>
            </a:r>
          </a:p>
        </p:txBody>
      </p:sp>
      <p:sp>
        <p:nvSpPr>
          <p:cNvPr id="8" name="Google Shape;2740;p131">
            <a:extLst>
              <a:ext uri="{FF2B5EF4-FFF2-40B4-BE49-F238E27FC236}">
                <a16:creationId xmlns:a16="http://schemas.microsoft.com/office/drawing/2014/main" id="{5669E277-FDD0-D940-5578-7D32A3C71BEA}"/>
              </a:ext>
            </a:extLst>
          </p:cNvPr>
          <p:cNvSpPr/>
          <p:nvPr/>
        </p:nvSpPr>
        <p:spPr>
          <a:xfrm>
            <a:off x="1504228" y="1631551"/>
            <a:ext cx="5156132" cy="904915"/>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BEGIN;</a:t>
            </a:r>
          </a:p>
          <a:p>
            <a:r>
              <a:rPr lang="en-US" sz="1200" dirty="0">
                <a:solidFill>
                  <a:schemeClr val="tx1"/>
                </a:solidFill>
              </a:rPr>
              <a:t>-- SQL statements</a:t>
            </a:r>
          </a:p>
          <a:p>
            <a:r>
              <a:rPr lang="en-US" sz="1200" dirty="0">
                <a:solidFill>
                  <a:schemeClr val="tx1"/>
                </a:solidFill>
              </a:rPr>
              <a:t>COMMIT;    -- to save changes</a:t>
            </a:r>
          </a:p>
          <a:p>
            <a:r>
              <a:rPr lang="en-US" sz="1200" dirty="0">
                <a:solidFill>
                  <a:schemeClr val="tx1"/>
                </a:solidFill>
              </a:rPr>
              <a:t>ROLLBACK;  -- to undo changes (if needed)</a:t>
            </a:r>
          </a:p>
        </p:txBody>
      </p:sp>
      <p:sp>
        <p:nvSpPr>
          <p:cNvPr id="4" name="Google Shape;2740;p131">
            <a:extLst>
              <a:ext uri="{FF2B5EF4-FFF2-40B4-BE49-F238E27FC236}">
                <a16:creationId xmlns:a16="http://schemas.microsoft.com/office/drawing/2014/main" id="{53CA8280-201E-6E1C-7A46-B4F2321BD79F}"/>
              </a:ext>
            </a:extLst>
          </p:cNvPr>
          <p:cNvSpPr/>
          <p:nvPr/>
        </p:nvSpPr>
        <p:spPr>
          <a:xfrm>
            <a:off x="1552350" y="3010438"/>
            <a:ext cx="5156132" cy="1822820"/>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BEGIN;</a:t>
            </a:r>
          </a:p>
          <a:p>
            <a:r>
              <a:rPr lang="en-US" sz="1200" dirty="0">
                <a:solidFill>
                  <a:schemeClr val="tx1"/>
                </a:solidFill>
              </a:rPr>
              <a:t>UPDATE accounts</a:t>
            </a:r>
          </a:p>
          <a:p>
            <a:r>
              <a:rPr lang="en-US" sz="1200" dirty="0">
                <a:solidFill>
                  <a:schemeClr val="tx1"/>
                </a:solidFill>
              </a:rPr>
              <a:t>SET balance = balance - 500</a:t>
            </a:r>
          </a:p>
          <a:p>
            <a:r>
              <a:rPr lang="en-US" sz="1200" dirty="0">
                <a:solidFill>
                  <a:schemeClr val="tx1"/>
                </a:solidFill>
              </a:rPr>
              <a:t>WHERE </a:t>
            </a:r>
            <a:r>
              <a:rPr lang="en-US" sz="1200" dirty="0" err="1">
                <a:solidFill>
                  <a:schemeClr val="tx1"/>
                </a:solidFill>
              </a:rPr>
              <a:t>account_id</a:t>
            </a:r>
            <a:r>
              <a:rPr lang="en-US" sz="1200" dirty="0">
                <a:solidFill>
                  <a:schemeClr val="tx1"/>
                </a:solidFill>
              </a:rPr>
              <a:t> = 1;</a:t>
            </a:r>
          </a:p>
          <a:p>
            <a:endParaRPr lang="en-US" sz="1200" dirty="0">
              <a:solidFill>
                <a:schemeClr val="tx1"/>
              </a:solidFill>
            </a:endParaRPr>
          </a:p>
          <a:p>
            <a:r>
              <a:rPr lang="en-US" sz="1200" dirty="0">
                <a:solidFill>
                  <a:schemeClr val="tx1"/>
                </a:solidFill>
              </a:rPr>
              <a:t>UPDATE accounts</a:t>
            </a:r>
          </a:p>
          <a:p>
            <a:r>
              <a:rPr lang="en-US" sz="1200" dirty="0">
                <a:solidFill>
                  <a:schemeClr val="tx1"/>
                </a:solidFill>
              </a:rPr>
              <a:t>SET balance = balance + 500</a:t>
            </a:r>
          </a:p>
          <a:p>
            <a:r>
              <a:rPr lang="en-US" sz="1200" dirty="0">
                <a:solidFill>
                  <a:schemeClr val="tx1"/>
                </a:solidFill>
              </a:rPr>
              <a:t>WHERE </a:t>
            </a:r>
            <a:r>
              <a:rPr lang="en-US" sz="1200" dirty="0" err="1">
                <a:solidFill>
                  <a:schemeClr val="tx1"/>
                </a:solidFill>
              </a:rPr>
              <a:t>account_id</a:t>
            </a:r>
            <a:r>
              <a:rPr lang="en-US" sz="1200" dirty="0">
                <a:solidFill>
                  <a:schemeClr val="tx1"/>
                </a:solidFill>
              </a:rPr>
              <a:t> = 2;</a:t>
            </a:r>
          </a:p>
          <a:p>
            <a:r>
              <a:rPr lang="en-US" sz="1200" dirty="0">
                <a:solidFill>
                  <a:schemeClr val="tx1"/>
                </a:solidFill>
              </a:rPr>
              <a:t>COMMIT;</a:t>
            </a:r>
          </a:p>
        </p:txBody>
      </p:sp>
      <p:sp>
        <p:nvSpPr>
          <p:cNvPr id="6" name="TextBox 5">
            <a:extLst>
              <a:ext uri="{FF2B5EF4-FFF2-40B4-BE49-F238E27FC236}">
                <a16:creationId xmlns:a16="http://schemas.microsoft.com/office/drawing/2014/main" id="{1953C135-DECC-98DC-4368-4E0509E43359}"/>
              </a:ext>
            </a:extLst>
          </p:cNvPr>
          <p:cNvSpPr txBox="1"/>
          <p:nvPr/>
        </p:nvSpPr>
        <p:spPr>
          <a:xfrm>
            <a:off x="773093" y="2641105"/>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a:t>
            </a:r>
          </a:p>
        </p:txBody>
      </p:sp>
    </p:spTree>
    <p:extLst>
      <p:ext uri="{BB962C8B-B14F-4D97-AF65-F5344CB8AC3E}">
        <p14:creationId xmlns:p14="http://schemas.microsoft.com/office/powerpoint/2010/main" val="106596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0FF5F9E4-306F-998B-A861-2A15D2813960}"/>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B366DCB6-05A0-5DCD-8845-DE31B1AC00D1}"/>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b="0" dirty="0"/>
              <a:t>VIEWS</a:t>
            </a:r>
          </a:p>
        </p:txBody>
      </p:sp>
      <p:sp>
        <p:nvSpPr>
          <p:cNvPr id="1686" name="Google Shape;1686;p74">
            <a:hlinkClick r:id="rId3" action="ppaction://hlinksldjump"/>
            <a:extLst>
              <a:ext uri="{FF2B5EF4-FFF2-40B4-BE49-F238E27FC236}">
                <a16:creationId xmlns:a16="http://schemas.microsoft.com/office/drawing/2014/main" id="{DE0DDFAF-DE6B-1002-14D5-07E679D2B6F7}"/>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ED4AE4E3-8C15-6B25-B8D0-4586FBCEA68F}"/>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DA4B519A-160D-4B96-4445-7DAA05BC41F5}"/>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9" name="TextBox 8">
            <a:extLst>
              <a:ext uri="{FF2B5EF4-FFF2-40B4-BE49-F238E27FC236}">
                <a16:creationId xmlns:a16="http://schemas.microsoft.com/office/drawing/2014/main" id="{06F82226-3F6C-9746-0217-782691694E5F}"/>
              </a:ext>
            </a:extLst>
          </p:cNvPr>
          <p:cNvSpPr txBox="1"/>
          <p:nvPr/>
        </p:nvSpPr>
        <p:spPr>
          <a:xfrm>
            <a:off x="859399" y="1150963"/>
            <a:ext cx="7665472" cy="738664"/>
          </a:xfrm>
          <a:prstGeom prst="rect">
            <a:avLst/>
          </a:prstGeom>
          <a:noFill/>
        </p:spPr>
        <p:txBody>
          <a:bodyPr wrap="square" rtlCol="0">
            <a:spAutoFit/>
          </a:bodyPr>
          <a:lstStyle/>
          <a:p>
            <a:pPr lvl="0" eaLnBrk="0" fontAlgn="base" hangingPunct="0">
              <a:spcBef>
                <a:spcPct val="0"/>
              </a:spcBef>
              <a:spcAft>
                <a:spcPct val="0"/>
              </a:spcAft>
              <a:buClrTx/>
            </a:pPr>
            <a:r>
              <a:rPr lang="en-US" altLang="en-US" dirty="0">
                <a:solidFill>
                  <a:schemeClr val="bg1">
                    <a:lumMod val="25000"/>
                  </a:schemeClr>
                </a:solidFill>
                <a:latin typeface="Verdana" panose="020B0604030504040204" pitchFamily="34" charset="0"/>
              </a:rPr>
              <a:t>A </a:t>
            </a:r>
            <a:r>
              <a:rPr lang="en-US" altLang="en-US" dirty="0">
                <a:solidFill>
                  <a:schemeClr val="bg1">
                    <a:lumMod val="50000"/>
                  </a:schemeClr>
                </a:solidFill>
                <a:latin typeface="Verdana" panose="020B0604030504040204" pitchFamily="34" charset="0"/>
              </a:rPr>
              <a:t>view</a:t>
            </a:r>
            <a:r>
              <a:rPr lang="en-US" altLang="en-US" dirty="0">
                <a:solidFill>
                  <a:schemeClr val="bg1">
                    <a:lumMod val="25000"/>
                  </a:schemeClr>
                </a:solidFill>
                <a:latin typeface="Verdana" panose="020B0604030504040204" pitchFamily="34" charset="0"/>
              </a:rPr>
              <a:t> can contain all rows of a table or selected rows from one or more tables. A view can be created from one or many tables, which depends on the written PostgreSQL query to create a view.</a:t>
            </a:r>
          </a:p>
        </p:txBody>
      </p:sp>
      <p:pic>
        <p:nvPicPr>
          <p:cNvPr id="4" name="Picture 3">
            <a:extLst>
              <a:ext uri="{FF2B5EF4-FFF2-40B4-BE49-F238E27FC236}">
                <a16:creationId xmlns:a16="http://schemas.microsoft.com/office/drawing/2014/main" id="{F0F11237-EC18-D73D-EF7D-E72145B78B5C}"/>
              </a:ext>
            </a:extLst>
          </p:cNvPr>
          <p:cNvPicPr>
            <a:picLocks noChangeAspect="1"/>
          </p:cNvPicPr>
          <p:nvPr/>
        </p:nvPicPr>
        <p:blipFill>
          <a:blip r:embed="rId4"/>
          <a:stretch>
            <a:fillRect/>
          </a:stretch>
        </p:blipFill>
        <p:spPr>
          <a:xfrm>
            <a:off x="2054750" y="2177028"/>
            <a:ext cx="4769100" cy="1815509"/>
          </a:xfrm>
          <a:prstGeom prst="rect">
            <a:avLst/>
          </a:prstGeom>
        </p:spPr>
      </p:pic>
    </p:spTree>
    <p:extLst>
      <p:ext uri="{BB962C8B-B14F-4D97-AF65-F5344CB8AC3E}">
        <p14:creationId xmlns:p14="http://schemas.microsoft.com/office/powerpoint/2010/main" val="331894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8703ECF9-60F0-C9DE-A36B-7B8588AF3F92}"/>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019B8507-1667-18CC-9B29-49546496A533}"/>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b="0" dirty="0"/>
              <a:t>View</a:t>
            </a:r>
          </a:p>
        </p:txBody>
      </p:sp>
      <p:sp>
        <p:nvSpPr>
          <p:cNvPr id="1686" name="Google Shape;1686;p74">
            <a:hlinkClick r:id="rId3" action="ppaction://hlinksldjump"/>
            <a:extLst>
              <a:ext uri="{FF2B5EF4-FFF2-40B4-BE49-F238E27FC236}">
                <a16:creationId xmlns:a16="http://schemas.microsoft.com/office/drawing/2014/main" id="{1EFF4A0A-073E-0AEB-CB05-EBB36E00EE30}"/>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12BB657F-9262-04F8-B378-5BD493EFA0A8}"/>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540474D8-B510-012D-EE4A-8DB9890F3AFE}"/>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3" name="TextBox 2">
            <a:extLst>
              <a:ext uri="{FF2B5EF4-FFF2-40B4-BE49-F238E27FC236}">
                <a16:creationId xmlns:a16="http://schemas.microsoft.com/office/drawing/2014/main" id="{58A7FEF6-D931-32AA-7646-64036E3BBF3F}"/>
              </a:ext>
            </a:extLst>
          </p:cNvPr>
          <p:cNvSpPr txBox="1"/>
          <p:nvPr/>
        </p:nvSpPr>
        <p:spPr>
          <a:xfrm>
            <a:off x="773093" y="1262219"/>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Syntax :</a:t>
            </a:r>
          </a:p>
        </p:txBody>
      </p:sp>
      <p:sp>
        <p:nvSpPr>
          <p:cNvPr id="8" name="Google Shape;2740;p131">
            <a:extLst>
              <a:ext uri="{FF2B5EF4-FFF2-40B4-BE49-F238E27FC236}">
                <a16:creationId xmlns:a16="http://schemas.microsoft.com/office/drawing/2014/main" id="{502690A4-8E53-3AFB-699A-DF6235842A96}"/>
              </a:ext>
            </a:extLst>
          </p:cNvPr>
          <p:cNvSpPr/>
          <p:nvPr/>
        </p:nvSpPr>
        <p:spPr>
          <a:xfrm>
            <a:off x="1504228" y="1631551"/>
            <a:ext cx="5156132" cy="904915"/>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BEGIN;</a:t>
            </a:r>
          </a:p>
          <a:p>
            <a:r>
              <a:rPr lang="en-US" sz="1200" dirty="0">
                <a:solidFill>
                  <a:schemeClr val="tx1"/>
                </a:solidFill>
              </a:rPr>
              <a:t>-- SQL statements</a:t>
            </a:r>
          </a:p>
          <a:p>
            <a:r>
              <a:rPr lang="en-US" sz="1200" dirty="0">
                <a:solidFill>
                  <a:schemeClr val="tx1"/>
                </a:solidFill>
              </a:rPr>
              <a:t>COMMIT;    -- to save changes</a:t>
            </a:r>
          </a:p>
          <a:p>
            <a:r>
              <a:rPr lang="en-US" sz="1200" dirty="0">
                <a:solidFill>
                  <a:schemeClr val="tx1"/>
                </a:solidFill>
              </a:rPr>
              <a:t>ROLLBACK;  -- to undo changes (if needed)</a:t>
            </a:r>
          </a:p>
        </p:txBody>
      </p:sp>
      <p:sp>
        <p:nvSpPr>
          <p:cNvPr id="4" name="Google Shape;2740;p131">
            <a:extLst>
              <a:ext uri="{FF2B5EF4-FFF2-40B4-BE49-F238E27FC236}">
                <a16:creationId xmlns:a16="http://schemas.microsoft.com/office/drawing/2014/main" id="{2CD50C38-6218-CDE8-7AC4-6FD07ED3B4B7}"/>
              </a:ext>
            </a:extLst>
          </p:cNvPr>
          <p:cNvSpPr/>
          <p:nvPr/>
        </p:nvSpPr>
        <p:spPr>
          <a:xfrm>
            <a:off x="1552350" y="3077867"/>
            <a:ext cx="5156132" cy="904915"/>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CREATE VIEW </a:t>
            </a:r>
            <a:r>
              <a:rPr lang="en-US" sz="1200" dirty="0" err="1">
                <a:solidFill>
                  <a:schemeClr val="tx1"/>
                </a:solidFill>
              </a:rPr>
              <a:t>expensive_products</a:t>
            </a:r>
            <a:r>
              <a:rPr lang="en-US" sz="1200" dirty="0">
                <a:solidFill>
                  <a:schemeClr val="tx1"/>
                </a:solidFill>
              </a:rPr>
              <a:t> AS</a:t>
            </a:r>
          </a:p>
          <a:p>
            <a:r>
              <a:rPr lang="en-US" sz="1200" dirty="0">
                <a:solidFill>
                  <a:schemeClr val="tx1"/>
                </a:solidFill>
              </a:rPr>
              <a:t>SELECT </a:t>
            </a:r>
            <a:r>
              <a:rPr lang="en-US" sz="1200" dirty="0" err="1">
                <a:solidFill>
                  <a:schemeClr val="tx1"/>
                </a:solidFill>
              </a:rPr>
              <a:t>product_name</a:t>
            </a:r>
            <a:r>
              <a:rPr lang="en-US" sz="1200" dirty="0">
                <a:solidFill>
                  <a:schemeClr val="tx1"/>
                </a:solidFill>
              </a:rPr>
              <a:t>, price</a:t>
            </a:r>
          </a:p>
          <a:p>
            <a:r>
              <a:rPr lang="en-US" sz="1200" dirty="0">
                <a:solidFill>
                  <a:schemeClr val="tx1"/>
                </a:solidFill>
              </a:rPr>
              <a:t>FROM products</a:t>
            </a:r>
          </a:p>
          <a:p>
            <a:r>
              <a:rPr lang="en-US" sz="1200" dirty="0">
                <a:solidFill>
                  <a:schemeClr val="tx1"/>
                </a:solidFill>
              </a:rPr>
              <a:t>WHERE price &gt; 100;</a:t>
            </a:r>
          </a:p>
        </p:txBody>
      </p:sp>
      <p:sp>
        <p:nvSpPr>
          <p:cNvPr id="6" name="TextBox 5">
            <a:extLst>
              <a:ext uri="{FF2B5EF4-FFF2-40B4-BE49-F238E27FC236}">
                <a16:creationId xmlns:a16="http://schemas.microsoft.com/office/drawing/2014/main" id="{EFF2B7CC-DAB6-1120-2E85-560DEDA29BE2}"/>
              </a:ext>
            </a:extLst>
          </p:cNvPr>
          <p:cNvSpPr txBox="1"/>
          <p:nvPr/>
        </p:nvSpPr>
        <p:spPr>
          <a:xfrm>
            <a:off x="773093" y="2641105"/>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a:t>
            </a:r>
          </a:p>
        </p:txBody>
      </p:sp>
    </p:spTree>
    <p:extLst>
      <p:ext uri="{BB962C8B-B14F-4D97-AF65-F5344CB8AC3E}">
        <p14:creationId xmlns:p14="http://schemas.microsoft.com/office/powerpoint/2010/main" val="259426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731106D5-6C9E-A6D6-495D-EB3ECE458BA3}"/>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0A44FF42-80F7-04EF-3CDB-774455B0E8C5}"/>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b="0" dirty="0"/>
              <a:t>VIEWS</a:t>
            </a:r>
          </a:p>
        </p:txBody>
      </p:sp>
      <p:sp>
        <p:nvSpPr>
          <p:cNvPr id="1686" name="Google Shape;1686;p74">
            <a:hlinkClick r:id="rId3" action="ppaction://hlinksldjump"/>
            <a:extLst>
              <a:ext uri="{FF2B5EF4-FFF2-40B4-BE49-F238E27FC236}">
                <a16:creationId xmlns:a16="http://schemas.microsoft.com/office/drawing/2014/main" id="{2635E157-9031-C657-B610-04A18B7C35F5}"/>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3B01C554-A4A4-EF67-B412-FA01FFE202D6}"/>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6830C8CE-0CB3-646A-AD82-C6E3DA5485EE}"/>
              </a:ext>
            </a:extLst>
          </p:cNvPr>
          <p:cNvSpPr/>
          <p:nvPr/>
        </p:nvSpPr>
        <p:spPr>
          <a:xfrm>
            <a:off x="713249" y="1090150"/>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9" name="TextBox 8">
            <a:extLst>
              <a:ext uri="{FF2B5EF4-FFF2-40B4-BE49-F238E27FC236}">
                <a16:creationId xmlns:a16="http://schemas.microsoft.com/office/drawing/2014/main" id="{8E9C3491-75FF-98D1-FD3B-A42A96B218C9}"/>
              </a:ext>
            </a:extLst>
          </p:cNvPr>
          <p:cNvSpPr txBox="1"/>
          <p:nvPr/>
        </p:nvSpPr>
        <p:spPr>
          <a:xfrm>
            <a:off x="1120656" y="1436783"/>
            <a:ext cx="7665472" cy="369332"/>
          </a:xfrm>
          <a:prstGeom prst="rect">
            <a:avLst/>
          </a:prstGeom>
          <a:noFill/>
        </p:spPr>
        <p:txBody>
          <a:bodyPr wrap="square" rtlCol="0">
            <a:spAutoFit/>
          </a:bodyPr>
          <a:lstStyle/>
          <a:p>
            <a:pPr lvl="0" eaLnBrk="0" fontAlgn="base" hangingPunct="0">
              <a:spcBef>
                <a:spcPct val="0"/>
              </a:spcBef>
              <a:spcAft>
                <a:spcPct val="0"/>
              </a:spcAft>
              <a:buClrTx/>
            </a:pPr>
            <a:r>
              <a:rPr lang="en-US" sz="1800" b="1" dirty="0"/>
              <a:t>Rules for Performing Operations on Views</a:t>
            </a:r>
            <a:endParaRPr lang="en-US" altLang="en-US" sz="1800" b="1" dirty="0">
              <a:solidFill>
                <a:schemeClr val="bg1">
                  <a:lumMod val="25000"/>
                </a:schemeClr>
              </a:solidFill>
              <a:latin typeface="Verdana" panose="020B0604030504040204" pitchFamily="34" charset="0"/>
            </a:endParaRPr>
          </a:p>
        </p:txBody>
      </p:sp>
      <p:sp>
        <p:nvSpPr>
          <p:cNvPr id="3" name="Rectangle 1">
            <a:extLst>
              <a:ext uri="{FF2B5EF4-FFF2-40B4-BE49-F238E27FC236}">
                <a16:creationId xmlns:a16="http://schemas.microsoft.com/office/drawing/2014/main" id="{40FC6E83-37E6-798D-CC7E-ED568B024E7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D88731A-D004-3B51-FF14-4FC14A5076D8}"/>
              </a:ext>
            </a:extLst>
          </p:cNvPr>
          <p:cNvSpPr txBox="1"/>
          <p:nvPr/>
        </p:nvSpPr>
        <p:spPr>
          <a:xfrm>
            <a:off x="1251184" y="2344438"/>
            <a:ext cx="6641432" cy="2031325"/>
          </a:xfrm>
          <a:prstGeom prst="rect">
            <a:avLst/>
          </a:prstGeom>
          <a:noFill/>
        </p:spPr>
        <p:txBody>
          <a:bodyPr wrap="square" rtlCol="0">
            <a:spAutoFit/>
          </a:bodyPr>
          <a:lstStyle/>
          <a:p>
            <a:pPr lvl="0" eaLnBrk="0" fontAlgn="base" hangingPunct="0">
              <a:spcBef>
                <a:spcPct val="0"/>
              </a:spcBef>
              <a:spcAft>
                <a:spcPct val="0"/>
              </a:spcAft>
              <a:buClrTx/>
              <a:buFontTx/>
              <a:buChar char="•"/>
            </a:pPr>
            <a:r>
              <a:rPr lang="en-US" altLang="en-US" sz="1800" dirty="0"/>
              <a:t> GROUP BY, HAVING</a:t>
            </a:r>
          </a:p>
          <a:p>
            <a:pPr lvl="0" eaLnBrk="0" fontAlgn="base" hangingPunct="0">
              <a:spcBef>
                <a:spcPct val="0"/>
              </a:spcBef>
              <a:spcAft>
                <a:spcPct val="0"/>
              </a:spcAft>
              <a:buClrTx/>
              <a:buFontTx/>
              <a:buChar char="•"/>
            </a:pPr>
            <a:r>
              <a:rPr lang="en-US" altLang="en-US" sz="1800" dirty="0"/>
              <a:t> Aggregate functions like SUM(), AVG(), COUNT()</a:t>
            </a:r>
          </a:p>
          <a:p>
            <a:pPr lvl="0" eaLnBrk="0" fontAlgn="base" hangingPunct="0">
              <a:spcBef>
                <a:spcPct val="0"/>
              </a:spcBef>
              <a:spcAft>
                <a:spcPct val="0"/>
              </a:spcAft>
              <a:buClrTx/>
              <a:buFontTx/>
              <a:buChar char="•"/>
            </a:pPr>
            <a:r>
              <a:rPr lang="en-US" altLang="en-US" sz="1800" dirty="0"/>
              <a:t> DISTINCT or UNION</a:t>
            </a:r>
          </a:p>
          <a:p>
            <a:pPr lvl="0" eaLnBrk="0" fontAlgn="base" hangingPunct="0">
              <a:spcBef>
                <a:spcPct val="0"/>
              </a:spcBef>
              <a:spcAft>
                <a:spcPct val="0"/>
              </a:spcAft>
              <a:buClrTx/>
              <a:buFontTx/>
              <a:buChar char="•"/>
            </a:pPr>
            <a:r>
              <a:rPr lang="en-US" altLang="en-US" sz="1800" dirty="0"/>
              <a:t> JOIN or Subqueries (in many cases)</a:t>
            </a:r>
          </a:p>
          <a:p>
            <a:pPr lvl="0" eaLnBrk="0" fontAlgn="base" hangingPunct="0">
              <a:spcBef>
                <a:spcPct val="0"/>
              </a:spcBef>
              <a:spcAft>
                <a:spcPct val="0"/>
              </a:spcAft>
              <a:buClrTx/>
              <a:buFontTx/>
              <a:buChar char="•"/>
            </a:pPr>
            <a:r>
              <a:rPr lang="ar-EG" altLang="en-US" sz="1800" dirty="0"/>
              <a:t> </a:t>
            </a:r>
            <a:r>
              <a:rPr lang="en-US" altLang="en-US" sz="1800" dirty="0"/>
              <a:t>Calculated (computed) columns (e.g., price * quantity)</a:t>
            </a:r>
          </a:p>
          <a:p>
            <a:pPr lvl="0" eaLnBrk="0" fontAlgn="base" hangingPunct="0">
              <a:spcBef>
                <a:spcPct val="0"/>
              </a:spcBef>
              <a:spcAft>
                <a:spcPct val="0"/>
              </a:spcAft>
              <a:buClrTx/>
              <a:buFontTx/>
              <a:buChar char="•"/>
            </a:pPr>
            <a:r>
              <a:rPr lang="ar-EG" altLang="en-US" sz="1800" dirty="0"/>
              <a:t> </a:t>
            </a:r>
            <a:r>
              <a:rPr lang="en-US" altLang="en-US" sz="1800" dirty="0"/>
              <a:t>Multiple base tables (must reference only one table)</a:t>
            </a:r>
          </a:p>
          <a:p>
            <a:pPr lvl="0" eaLnBrk="0" fontAlgn="base" hangingPunct="0">
              <a:spcBef>
                <a:spcPct val="0"/>
              </a:spcBef>
              <a:spcAft>
                <a:spcPct val="0"/>
              </a:spcAft>
              <a:buClrTx/>
              <a:buFontTx/>
              <a:buChar char="•"/>
            </a:pPr>
            <a:r>
              <a:rPr lang="en-US" altLang="en-US" sz="1800" dirty="0"/>
              <a:t> Missing NOT NULL columns (for INSERT)</a:t>
            </a:r>
          </a:p>
        </p:txBody>
      </p:sp>
      <p:sp>
        <p:nvSpPr>
          <p:cNvPr id="6" name="TextBox 5">
            <a:extLst>
              <a:ext uri="{FF2B5EF4-FFF2-40B4-BE49-F238E27FC236}">
                <a16:creationId xmlns:a16="http://schemas.microsoft.com/office/drawing/2014/main" id="{A2305F83-0C6E-EF5A-0CE0-EA52D62CF1E2}"/>
              </a:ext>
            </a:extLst>
          </p:cNvPr>
          <p:cNvSpPr txBox="1"/>
          <p:nvPr/>
        </p:nvSpPr>
        <p:spPr>
          <a:xfrm>
            <a:off x="1395663" y="1991745"/>
            <a:ext cx="2337564" cy="307777"/>
          </a:xfrm>
          <a:prstGeom prst="rect">
            <a:avLst/>
          </a:prstGeom>
          <a:noFill/>
        </p:spPr>
        <p:txBody>
          <a:bodyPr wrap="square" rtlCol="0">
            <a:spAutoFit/>
          </a:bodyPr>
          <a:lstStyle/>
          <a:p>
            <a:pPr>
              <a:spcBef>
                <a:spcPts val="400"/>
              </a:spcBef>
              <a:buClr>
                <a:schemeClr val="bg1">
                  <a:lumMod val="75000"/>
                </a:schemeClr>
              </a:buClr>
            </a:pPr>
            <a:r>
              <a:rPr lang="en-US" b="1" dirty="0">
                <a:solidFill>
                  <a:schemeClr val="bg1">
                    <a:lumMod val="50000"/>
                  </a:schemeClr>
                </a:solidFill>
              </a:rPr>
              <a:t>(View must NOT contain)</a:t>
            </a:r>
          </a:p>
        </p:txBody>
      </p:sp>
    </p:spTree>
    <p:extLst>
      <p:ext uri="{BB962C8B-B14F-4D97-AF65-F5344CB8AC3E}">
        <p14:creationId xmlns:p14="http://schemas.microsoft.com/office/powerpoint/2010/main" val="230855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0">
          <a:extLst>
            <a:ext uri="{FF2B5EF4-FFF2-40B4-BE49-F238E27FC236}">
              <a16:creationId xmlns:a16="http://schemas.microsoft.com/office/drawing/2014/main" id="{05348FC8-BC8B-C1FE-B184-9CB6CC00AF80}"/>
            </a:ext>
          </a:extLst>
        </p:cNvPr>
        <p:cNvGrpSpPr/>
        <p:nvPr/>
      </p:nvGrpSpPr>
      <p:grpSpPr>
        <a:xfrm>
          <a:off x="0" y="0"/>
          <a:ext cx="0" cy="0"/>
          <a:chOff x="0" y="0"/>
          <a:chExt cx="0" cy="0"/>
        </a:xfrm>
      </p:grpSpPr>
      <p:sp>
        <p:nvSpPr>
          <p:cNvPr id="1684" name="Google Shape;1684;p74">
            <a:extLst>
              <a:ext uri="{FF2B5EF4-FFF2-40B4-BE49-F238E27FC236}">
                <a16:creationId xmlns:a16="http://schemas.microsoft.com/office/drawing/2014/main" id="{AA30F28B-8F44-D80F-D809-0F629946AE82}"/>
              </a:ext>
            </a:extLst>
          </p:cNvPr>
          <p:cNvSpPr txBox="1">
            <a:spLocks noGrp="1"/>
          </p:cNvSpPr>
          <p:nvPr>
            <p:ph type="title"/>
          </p:nvPr>
        </p:nvSpPr>
        <p:spPr>
          <a:xfrm>
            <a:off x="713150" y="458819"/>
            <a:ext cx="7717500" cy="541500"/>
          </a:xfrm>
          <a:prstGeom prst="rect">
            <a:avLst/>
          </a:prstGeom>
        </p:spPr>
        <p:txBody>
          <a:bodyPr spcFirstLastPara="1" wrap="square" lIns="91425" tIns="91425" rIns="91425" bIns="91425" anchor="b" anchorCtr="0">
            <a:noAutofit/>
          </a:bodyPr>
          <a:lstStyle/>
          <a:p>
            <a:r>
              <a:rPr lang="en-US" dirty="0"/>
              <a:t>Functions</a:t>
            </a:r>
            <a:endParaRPr lang="en-US" b="0" dirty="0"/>
          </a:p>
        </p:txBody>
      </p:sp>
      <p:sp>
        <p:nvSpPr>
          <p:cNvPr id="1686" name="Google Shape;1686;p74">
            <a:hlinkClick r:id="rId3" action="ppaction://hlinksldjump"/>
            <a:extLst>
              <a:ext uri="{FF2B5EF4-FFF2-40B4-BE49-F238E27FC236}">
                <a16:creationId xmlns:a16="http://schemas.microsoft.com/office/drawing/2014/main" id="{D738606B-C51E-E85D-BDDB-08A763BA2E16}"/>
              </a:ext>
            </a:extLst>
          </p:cNvPr>
          <p:cNvSpPr/>
          <p:nvPr/>
        </p:nvSpPr>
        <p:spPr>
          <a:xfrm>
            <a:off x="713250" y="548650"/>
            <a:ext cx="16782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1687" name="Google Shape;1687;p74">
            <a:hlinkClick r:id="" action="ppaction://noaction"/>
            <a:extLst>
              <a:ext uri="{FF2B5EF4-FFF2-40B4-BE49-F238E27FC236}">
                <a16:creationId xmlns:a16="http://schemas.microsoft.com/office/drawing/2014/main" id="{30A1E839-3A86-9673-4355-B78BFCDF5FA2}"/>
              </a:ext>
            </a:extLst>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2"/>
              </a:solidFill>
              <a:latin typeface="Hammersmith One"/>
              <a:ea typeface="Hammersmith One"/>
              <a:cs typeface="Hammersmith One"/>
              <a:sym typeface="Hammersmith One"/>
            </a:endParaRPr>
          </a:p>
        </p:txBody>
      </p:sp>
      <p:sp>
        <p:nvSpPr>
          <p:cNvPr id="2" name="Google Shape;1642;p73">
            <a:extLst>
              <a:ext uri="{FF2B5EF4-FFF2-40B4-BE49-F238E27FC236}">
                <a16:creationId xmlns:a16="http://schemas.microsoft.com/office/drawing/2014/main" id="{64686101-FF14-7741-1853-415AB19682D8}"/>
              </a:ext>
            </a:extLst>
          </p:cNvPr>
          <p:cNvSpPr/>
          <p:nvPr/>
        </p:nvSpPr>
        <p:spPr>
          <a:xfrm>
            <a:off x="713249" y="1097025"/>
            <a:ext cx="7717401" cy="3840575"/>
          </a:xfrm>
          <a:prstGeom prst="rect">
            <a:avLst/>
          </a:prstGeom>
          <a:solidFill>
            <a:schemeClr val="lt1"/>
          </a:solidFill>
          <a:ln>
            <a:noFill/>
          </a:ln>
        </p:spPr>
        <p:txBody>
          <a:bodyPr spcFirstLastPara="1" wrap="square" lIns="91425" tIns="91425" rIns="91425" bIns="91425" anchor="ctr" anchorCtr="0">
            <a:noAutofit/>
          </a:bodyPr>
          <a:lstStyle/>
          <a:p>
            <a:pPr>
              <a:spcBef>
                <a:spcPts val="400"/>
              </a:spcBef>
              <a:buClr>
                <a:schemeClr val="bg1">
                  <a:lumMod val="75000"/>
                </a:schemeClr>
              </a:buClr>
            </a:pPr>
            <a:endParaRPr lang="en-US" sz="1200" dirty="0">
              <a:solidFill>
                <a:srgbClr val="435D74"/>
              </a:solidFill>
            </a:endParaRPr>
          </a:p>
        </p:txBody>
      </p:sp>
      <p:sp>
        <p:nvSpPr>
          <p:cNvPr id="9" name="TextBox 8">
            <a:extLst>
              <a:ext uri="{FF2B5EF4-FFF2-40B4-BE49-F238E27FC236}">
                <a16:creationId xmlns:a16="http://schemas.microsoft.com/office/drawing/2014/main" id="{4B12A96F-C0F3-355B-09AD-A5F7D3D897B9}"/>
              </a:ext>
            </a:extLst>
          </p:cNvPr>
          <p:cNvSpPr txBox="1"/>
          <p:nvPr/>
        </p:nvSpPr>
        <p:spPr>
          <a:xfrm>
            <a:off x="859399" y="1150963"/>
            <a:ext cx="7665472" cy="954107"/>
          </a:xfrm>
          <a:prstGeom prst="rect">
            <a:avLst/>
          </a:prstGeom>
          <a:noFill/>
        </p:spPr>
        <p:txBody>
          <a:bodyPr wrap="square" rtlCol="0">
            <a:spAutoFit/>
          </a:bodyPr>
          <a:lstStyle/>
          <a:p>
            <a:pPr lvl="0" eaLnBrk="0" fontAlgn="base" hangingPunct="0">
              <a:spcBef>
                <a:spcPct val="0"/>
              </a:spcBef>
              <a:spcAft>
                <a:spcPct val="0"/>
              </a:spcAft>
              <a:buClrTx/>
            </a:pPr>
            <a:r>
              <a:rPr lang="en-US" altLang="en-US" dirty="0">
                <a:solidFill>
                  <a:schemeClr val="bg1">
                    <a:lumMod val="25000"/>
                  </a:schemeClr>
                </a:solidFill>
                <a:latin typeface="Verdana" panose="020B0604030504040204" pitchFamily="34" charset="0"/>
              </a:rPr>
              <a:t>Also known as Stored Procedures, allow you to carry out operations that would normally take several queries and round trips in a single function within the database. Functions allow database reuse as other applications can interact directly with your stored procedures instead of a middle-tier or duplicating code.</a:t>
            </a:r>
          </a:p>
        </p:txBody>
      </p:sp>
      <p:sp>
        <p:nvSpPr>
          <p:cNvPr id="3" name="Google Shape;2740;p131">
            <a:extLst>
              <a:ext uri="{FF2B5EF4-FFF2-40B4-BE49-F238E27FC236}">
                <a16:creationId xmlns:a16="http://schemas.microsoft.com/office/drawing/2014/main" id="{D627088D-B141-C8B6-8354-53A2B59EC369}"/>
              </a:ext>
            </a:extLst>
          </p:cNvPr>
          <p:cNvSpPr/>
          <p:nvPr/>
        </p:nvSpPr>
        <p:spPr>
          <a:xfrm>
            <a:off x="899168" y="2474403"/>
            <a:ext cx="2984564" cy="2413398"/>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CREATE [OR REPLACE] FUNCTION </a:t>
            </a:r>
            <a:r>
              <a:rPr lang="en-US" sz="1200" dirty="0" err="1">
                <a:solidFill>
                  <a:schemeClr val="tx1"/>
                </a:solidFill>
              </a:rPr>
              <a:t>function_name</a:t>
            </a:r>
            <a:r>
              <a:rPr lang="en-US" sz="1200" dirty="0">
                <a:solidFill>
                  <a:schemeClr val="tx1"/>
                </a:solidFill>
              </a:rPr>
              <a:t> (arguments) </a:t>
            </a:r>
          </a:p>
          <a:p>
            <a:r>
              <a:rPr lang="en-US" sz="1200" dirty="0">
                <a:solidFill>
                  <a:schemeClr val="tx1"/>
                </a:solidFill>
              </a:rPr>
              <a:t>RETURNS </a:t>
            </a:r>
            <a:r>
              <a:rPr lang="en-US" sz="1200" dirty="0" err="1">
                <a:solidFill>
                  <a:schemeClr val="tx1"/>
                </a:solidFill>
              </a:rPr>
              <a:t>return_type</a:t>
            </a:r>
            <a:r>
              <a:rPr lang="en-US" sz="1200" dirty="0">
                <a:solidFill>
                  <a:schemeClr val="tx1"/>
                </a:solidFill>
              </a:rPr>
              <a:t> AS $$</a:t>
            </a:r>
          </a:p>
          <a:p>
            <a:r>
              <a:rPr lang="en-US" sz="1200" dirty="0">
                <a:solidFill>
                  <a:schemeClr val="tx1"/>
                </a:solidFill>
              </a:rPr>
              <a:t>DECLARE</a:t>
            </a:r>
          </a:p>
          <a:p>
            <a:r>
              <a:rPr lang="en-US" sz="1200" dirty="0">
                <a:solidFill>
                  <a:schemeClr val="tx1"/>
                </a:solidFill>
              </a:rPr>
              <a:t>   -- variable declarations</a:t>
            </a:r>
          </a:p>
          <a:p>
            <a:r>
              <a:rPr lang="en-US" sz="1200" dirty="0">
                <a:solidFill>
                  <a:schemeClr val="tx1"/>
                </a:solidFill>
              </a:rPr>
              <a:t>BEGIN</a:t>
            </a:r>
          </a:p>
          <a:p>
            <a:r>
              <a:rPr lang="en-US" sz="1200" dirty="0">
                <a:solidFill>
                  <a:schemeClr val="tx1"/>
                </a:solidFill>
              </a:rPr>
              <a:t>   -- function logic</a:t>
            </a:r>
          </a:p>
          <a:p>
            <a:r>
              <a:rPr lang="en-US" sz="1200" dirty="0">
                <a:solidFill>
                  <a:schemeClr val="tx1"/>
                </a:solidFill>
              </a:rPr>
              <a:t>   RETURN value;</a:t>
            </a:r>
          </a:p>
          <a:p>
            <a:r>
              <a:rPr lang="en-US" sz="1200" dirty="0">
                <a:solidFill>
                  <a:schemeClr val="tx1"/>
                </a:solidFill>
              </a:rPr>
              <a:t>END;</a:t>
            </a:r>
          </a:p>
          <a:p>
            <a:r>
              <a:rPr lang="en-US" sz="1200" dirty="0">
                <a:solidFill>
                  <a:schemeClr val="tx1"/>
                </a:solidFill>
              </a:rPr>
              <a:t>$$ LANGUAGE </a:t>
            </a:r>
            <a:r>
              <a:rPr lang="en-US" sz="1200" dirty="0" err="1">
                <a:solidFill>
                  <a:schemeClr val="tx1"/>
                </a:solidFill>
              </a:rPr>
              <a:t>plpgsql</a:t>
            </a:r>
            <a:r>
              <a:rPr lang="en-US" sz="1200" dirty="0">
                <a:solidFill>
                  <a:schemeClr val="tx1"/>
                </a:solidFill>
              </a:rPr>
              <a:t>;</a:t>
            </a:r>
          </a:p>
        </p:txBody>
      </p:sp>
      <p:sp>
        <p:nvSpPr>
          <p:cNvPr id="6" name="TextBox 5">
            <a:extLst>
              <a:ext uri="{FF2B5EF4-FFF2-40B4-BE49-F238E27FC236}">
                <a16:creationId xmlns:a16="http://schemas.microsoft.com/office/drawing/2014/main" id="{ED6B31E5-DA83-2ABC-F89B-74EC2C93FD28}"/>
              </a:ext>
            </a:extLst>
          </p:cNvPr>
          <p:cNvSpPr txBox="1"/>
          <p:nvPr/>
        </p:nvSpPr>
        <p:spPr>
          <a:xfrm>
            <a:off x="865810" y="2165883"/>
            <a:ext cx="4572000"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Syntax :</a:t>
            </a:r>
          </a:p>
        </p:txBody>
      </p:sp>
      <p:sp>
        <p:nvSpPr>
          <p:cNvPr id="7" name="TextBox 6">
            <a:extLst>
              <a:ext uri="{FF2B5EF4-FFF2-40B4-BE49-F238E27FC236}">
                <a16:creationId xmlns:a16="http://schemas.microsoft.com/office/drawing/2014/main" id="{C8E6F065-1E47-1635-BE22-5A464B73CBC7}"/>
              </a:ext>
            </a:extLst>
          </p:cNvPr>
          <p:cNvSpPr txBox="1"/>
          <p:nvPr/>
        </p:nvSpPr>
        <p:spPr>
          <a:xfrm>
            <a:off x="4844696" y="2165882"/>
            <a:ext cx="3116772" cy="369332"/>
          </a:xfrm>
          <a:prstGeom prst="rect">
            <a:avLst/>
          </a:prstGeom>
          <a:noFill/>
        </p:spPr>
        <p:txBody>
          <a:bodyPr wrap="square">
            <a:spAutoFit/>
          </a:bodyPr>
          <a:lstStyle/>
          <a:p>
            <a:pPr marL="342900" indent="-342900">
              <a:buClr>
                <a:schemeClr val="bg1">
                  <a:lumMod val="75000"/>
                </a:schemeClr>
              </a:buClr>
              <a:buFont typeface="Arial" panose="020B0604020202020204" pitchFamily="34" charset="0"/>
              <a:buChar char="•"/>
            </a:pPr>
            <a:r>
              <a:rPr lang="en-US" sz="1800" b="1" dirty="0">
                <a:solidFill>
                  <a:schemeClr val="accent1">
                    <a:lumMod val="75000"/>
                  </a:schemeClr>
                </a:solidFill>
                <a:latin typeface="Manjari"/>
                <a:cs typeface="Manjari"/>
                <a:sym typeface="Manjari"/>
              </a:rPr>
              <a:t>Example:</a:t>
            </a:r>
          </a:p>
        </p:txBody>
      </p:sp>
      <p:sp>
        <p:nvSpPr>
          <p:cNvPr id="11" name="Google Shape;2740;p131">
            <a:extLst>
              <a:ext uri="{FF2B5EF4-FFF2-40B4-BE49-F238E27FC236}">
                <a16:creationId xmlns:a16="http://schemas.microsoft.com/office/drawing/2014/main" id="{298495B1-BB76-258A-4F55-274528E4429C}"/>
              </a:ext>
            </a:extLst>
          </p:cNvPr>
          <p:cNvSpPr/>
          <p:nvPr/>
        </p:nvSpPr>
        <p:spPr>
          <a:xfrm>
            <a:off x="4692135" y="2461317"/>
            <a:ext cx="2984564" cy="2469407"/>
          </a:xfrm>
          <a:prstGeom prst="roundRect">
            <a:avLst>
              <a:gd name="adj" fmla="val 16667"/>
            </a:avLst>
          </a:prstGeom>
          <a:solidFill>
            <a:srgbClr val="40474B"/>
          </a:solidFill>
          <a:ln>
            <a:noFill/>
          </a:ln>
        </p:spPr>
        <p:txBody>
          <a:bodyPr spcFirstLastPara="1" wrap="square" lIns="91425" tIns="91425" rIns="91425" bIns="91425" anchor="ctr" anchorCtr="0">
            <a:noAutofit/>
          </a:bodyPr>
          <a:lstStyle/>
          <a:p>
            <a:r>
              <a:rPr lang="en-US" sz="1200" dirty="0">
                <a:solidFill>
                  <a:schemeClr val="tx1"/>
                </a:solidFill>
              </a:rPr>
              <a:t>CREATE OR REPLACE FUNCTION </a:t>
            </a:r>
            <a:r>
              <a:rPr lang="en-US" sz="1200" dirty="0" err="1">
                <a:solidFill>
                  <a:schemeClr val="tx1"/>
                </a:solidFill>
              </a:rPr>
              <a:t>get_product_name</a:t>
            </a:r>
            <a:r>
              <a:rPr lang="en-US" sz="1200" dirty="0">
                <a:solidFill>
                  <a:schemeClr val="tx1"/>
                </a:solidFill>
              </a:rPr>
              <a:t>(</a:t>
            </a:r>
            <a:r>
              <a:rPr lang="en-US" sz="1200" dirty="0" err="1">
                <a:solidFill>
                  <a:schemeClr val="tx1"/>
                </a:solidFill>
              </a:rPr>
              <a:t>p_id</a:t>
            </a:r>
            <a:r>
              <a:rPr lang="en-US" sz="1200" dirty="0">
                <a:solidFill>
                  <a:schemeClr val="tx1"/>
                </a:solidFill>
              </a:rPr>
              <a:t> INT)</a:t>
            </a:r>
          </a:p>
          <a:p>
            <a:r>
              <a:rPr lang="en-US" sz="1200" dirty="0">
                <a:solidFill>
                  <a:schemeClr val="tx1"/>
                </a:solidFill>
              </a:rPr>
              <a:t>RETURNS VARCHAR AS $$</a:t>
            </a:r>
          </a:p>
          <a:p>
            <a:r>
              <a:rPr lang="en-US" sz="1200" dirty="0">
                <a:solidFill>
                  <a:schemeClr val="tx1"/>
                </a:solidFill>
              </a:rPr>
              <a:t>DECLARE</a:t>
            </a:r>
          </a:p>
          <a:p>
            <a:r>
              <a:rPr lang="en-US" sz="1200" dirty="0">
                <a:solidFill>
                  <a:schemeClr val="tx1"/>
                </a:solidFill>
              </a:rPr>
              <a:t>  </a:t>
            </a:r>
            <a:r>
              <a:rPr lang="en-US" sz="1200" dirty="0" err="1">
                <a:solidFill>
                  <a:schemeClr val="tx1"/>
                </a:solidFill>
              </a:rPr>
              <a:t>prod_name</a:t>
            </a:r>
            <a:r>
              <a:rPr lang="en-US" sz="1200" dirty="0">
                <a:solidFill>
                  <a:schemeClr val="tx1"/>
                </a:solidFill>
              </a:rPr>
              <a:t> VARCHAR;</a:t>
            </a:r>
          </a:p>
          <a:p>
            <a:r>
              <a:rPr lang="en-US" sz="1200" dirty="0">
                <a:solidFill>
                  <a:schemeClr val="tx1"/>
                </a:solidFill>
              </a:rPr>
              <a:t>BEGIN</a:t>
            </a:r>
          </a:p>
          <a:p>
            <a:r>
              <a:rPr lang="en-US" sz="1200" dirty="0">
                <a:solidFill>
                  <a:schemeClr val="tx1"/>
                </a:solidFill>
              </a:rPr>
              <a:t>  SELECT </a:t>
            </a:r>
            <a:r>
              <a:rPr lang="en-US" sz="1200" dirty="0" err="1">
                <a:solidFill>
                  <a:schemeClr val="tx1"/>
                </a:solidFill>
              </a:rPr>
              <a:t>product_name</a:t>
            </a:r>
            <a:r>
              <a:rPr lang="en-US" sz="1200" dirty="0">
                <a:solidFill>
                  <a:schemeClr val="tx1"/>
                </a:solidFill>
              </a:rPr>
              <a:t> INTO </a:t>
            </a:r>
            <a:r>
              <a:rPr lang="en-US" sz="1200" dirty="0" err="1">
                <a:solidFill>
                  <a:schemeClr val="tx1"/>
                </a:solidFill>
              </a:rPr>
              <a:t>prod_name</a:t>
            </a:r>
            <a:endParaRPr lang="en-US" sz="1200" dirty="0">
              <a:solidFill>
                <a:schemeClr val="tx1"/>
              </a:solidFill>
            </a:endParaRPr>
          </a:p>
          <a:p>
            <a:r>
              <a:rPr lang="en-US" sz="1200" dirty="0">
                <a:solidFill>
                  <a:schemeClr val="tx1"/>
                </a:solidFill>
              </a:rPr>
              <a:t>  FROM products</a:t>
            </a:r>
          </a:p>
          <a:p>
            <a:r>
              <a:rPr lang="en-US" sz="1200" dirty="0">
                <a:solidFill>
                  <a:schemeClr val="tx1"/>
                </a:solidFill>
              </a:rPr>
              <a:t>  WHERE </a:t>
            </a:r>
            <a:r>
              <a:rPr lang="en-US" sz="1200" dirty="0" err="1">
                <a:solidFill>
                  <a:schemeClr val="tx1"/>
                </a:solidFill>
              </a:rPr>
              <a:t>product_id</a:t>
            </a:r>
            <a:r>
              <a:rPr lang="en-US" sz="1200" dirty="0">
                <a:solidFill>
                  <a:schemeClr val="tx1"/>
                </a:solidFill>
              </a:rPr>
              <a:t> = </a:t>
            </a:r>
            <a:r>
              <a:rPr lang="en-US" sz="1200" dirty="0" err="1">
                <a:solidFill>
                  <a:schemeClr val="tx1"/>
                </a:solidFill>
              </a:rPr>
              <a:t>p_id</a:t>
            </a:r>
            <a:r>
              <a:rPr lang="en-US" sz="1200" dirty="0">
                <a:solidFill>
                  <a:schemeClr val="tx1"/>
                </a:solidFill>
              </a:rPr>
              <a:t>;</a:t>
            </a:r>
          </a:p>
          <a:p>
            <a:r>
              <a:rPr lang="en-US" sz="1200" dirty="0">
                <a:solidFill>
                  <a:schemeClr val="tx1"/>
                </a:solidFill>
              </a:rPr>
              <a:t>  RETURN </a:t>
            </a:r>
            <a:r>
              <a:rPr lang="en-US" sz="1200" dirty="0" err="1">
                <a:solidFill>
                  <a:schemeClr val="tx1"/>
                </a:solidFill>
              </a:rPr>
              <a:t>prod_name</a:t>
            </a:r>
            <a:r>
              <a:rPr lang="en-US" sz="1200" dirty="0">
                <a:solidFill>
                  <a:schemeClr val="tx1"/>
                </a:solidFill>
              </a:rPr>
              <a:t>;</a:t>
            </a:r>
          </a:p>
          <a:p>
            <a:r>
              <a:rPr lang="en-US" sz="1200" dirty="0">
                <a:solidFill>
                  <a:schemeClr val="tx1"/>
                </a:solidFill>
              </a:rPr>
              <a:t>END;</a:t>
            </a:r>
          </a:p>
          <a:p>
            <a:r>
              <a:rPr lang="en-US" sz="1200" dirty="0">
                <a:solidFill>
                  <a:schemeClr val="tx1"/>
                </a:solidFill>
              </a:rPr>
              <a:t>$$ LANGUAGE </a:t>
            </a:r>
            <a:r>
              <a:rPr lang="en-US" sz="1200" dirty="0" err="1">
                <a:solidFill>
                  <a:schemeClr val="tx1"/>
                </a:solidFill>
              </a:rPr>
              <a:t>plpgsql</a:t>
            </a:r>
            <a:r>
              <a:rPr lang="en-US" sz="1200" dirty="0">
                <a:solidFill>
                  <a:schemeClr val="tx1"/>
                </a:solidFill>
              </a:rPr>
              <a:t>;</a:t>
            </a:r>
          </a:p>
        </p:txBody>
      </p:sp>
    </p:spTree>
    <p:extLst>
      <p:ext uri="{BB962C8B-B14F-4D97-AF65-F5344CB8AC3E}">
        <p14:creationId xmlns:p14="http://schemas.microsoft.com/office/powerpoint/2010/main" val="2845672666"/>
      </p:ext>
    </p:extLst>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F1DEDE"/>
      </a:lt1>
      <a:dk2>
        <a:srgbClr val="DB9191"/>
      </a:dk2>
      <a:lt2>
        <a:srgbClr val="FFFFFF"/>
      </a:lt2>
      <a:accent1>
        <a:srgbClr val="ACBBC0"/>
      </a:accent1>
      <a:accent2>
        <a:srgbClr val="40474B"/>
      </a:accent2>
      <a:accent3>
        <a:srgbClr val="DB9191"/>
      </a:accent3>
      <a:accent4>
        <a:srgbClr val="F1DEDE"/>
      </a:accent4>
      <a:accent5>
        <a:srgbClr val="ACBBC0"/>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2669</TotalTime>
  <Words>1170</Words>
  <Application>Microsoft Office PowerPoint</Application>
  <PresentationFormat>On-screen Show (16:9)</PresentationFormat>
  <Paragraphs>211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Hammersmith One</vt:lpstr>
      <vt:lpstr>Ubuntu</vt:lpstr>
      <vt:lpstr>Manjari</vt:lpstr>
      <vt:lpstr>Arial</vt:lpstr>
      <vt:lpstr>Verdana</vt:lpstr>
      <vt:lpstr>Elegant Education Pack for Students by Slidesgo</vt:lpstr>
      <vt:lpstr>Introduction to Databases (Postgres)</vt:lpstr>
      <vt:lpstr>Agenda</vt:lpstr>
      <vt:lpstr>Subqueries</vt:lpstr>
      <vt:lpstr>Transaction</vt:lpstr>
      <vt:lpstr>Transaction</vt:lpstr>
      <vt:lpstr>VIEWS</vt:lpstr>
      <vt:lpstr>View</vt:lpstr>
      <vt:lpstr>VIEWS</vt:lpstr>
      <vt:lpstr>Functions</vt:lpstr>
      <vt:lpstr>Triggers</vt:lpstr>
      <vt:lpstr>Indexes </vt:lpstr>
      <vt:lpstr>Privladges</vt:lpstr>
      <vt:lpstr>GRANT  </vt:lpstr>
      <vt:lpstr>REVOKE  </vt:lpstr>
      <vt:lpstr>Backup &amp;Restore</vt:lpstr>
      <vt:lpstr>Backup &amp; Restore</vt:lpstr>
      <vt:lpstr>Backup  </vt:lpstr>
      <vt:lpstr>Restore   </vt:lpstr>
      <vt:lpstr>What Is Inheritance ?</vt:lpstr>
      <vt:lpstr>INHERITS</vt:lpstr>
      <vt:lpstr>Important Notes On Inheritance!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zeyad ashraf</cp:lastModifiedBy>
  <cp:revision>27</cp:revision>
  <dcterms:modified xsi:type="dcterms:W3CDTF">2025-07-20T20:04:39Z</dcterms:modified>
</cp:coreProperties>
</file>