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88" r:id="rId4"/>
    <p:sldId id="287" r:id="rId5"/>
    <p:sldId id="289" r:id="rId6"/>
    <p:sldId id="290" r:id="rId7"/>
    <p:sldId id="294" r:id="rId8"/>
    <p:sldId id="293" r:id="rId9"/>
    <p:sldId id="292" r:id="rId10"/>
    <p:sldId id="295" r:id="rId11"/>
    <p:sldId id="291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93E9D7-B3E3-44B1-903F-27811E95B3F9}">
  <a:tblStyle styleId="{4393E9D7-B3E3-44B1-903F-27811E95B3F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7132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181051" y="126338"/>
            <a:ext cx="8781899" cy="4890825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692001" y="2449013"/>
            <a:ext cx="5759999" cy="11598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855151" y="1380207"/>
            <a:ext cx="1433699" cy="71684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pink">
    <p:bg>
      <p:bgPr>
        <a:solidFill>
          <a:srgbClr val="FD8E8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81051" y="126338"/>
            <a:ext cx="8781899" cy="4890825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65225" y="1513519"/>
            <a:ext cx="4927500" cy="115987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854251" y="2941707"/>
            <a:ext cx="3815400" cy="745424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139933" y="2730544"/>
            <a:ext cx="274800" cy="206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81051" y="998963"/>
            <a:ext cx="8781899" cy="401827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6" name="Shape 36"/>
          <p:cNvGrpSpPr/>
          <p:nvPr/>
        </p:nvGrpSpPr>
        <p:grpSpPr>
          <a:xfrm>
            <a:off x="180851" y="126338"/>
            <a:ext cx="8781899" cy="972497"/>
            <a:chOff x="180850" y="168450"/>
            <a:chExt cx="8781899" cy="1296663"/>
          </a:xfrm>
        </p:grpSpPr>
        <p:sp>
          <p:nvSpPr>
            <p:cNvPr id="37" name="Shape 37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2476" y="126338"/>
            <a:ext cx="7951799" cy="73012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3994500" cy="351517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4" y="1200151"/>
            <a:ext cx="3994500" cy="351517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180851" y="126338"/>
            <a:ext cx="8781899" cy="972497"/>
            <a:chOff x="180850" y="168450"/>
            <a:chExt cx="8781899" cy="1296663"/>
          </a:xfrm>
        </p:grpSpPr>
        <p:sp>
          <p:nvSpPr>
            <p:cNvPr id="55" name="Shape 55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2476" y="126338"/>
            <a:ext cx="7951799" cy="73012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80051" y="205988"/>
            <a:ext cx="738389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0051" y="1200157"/>
            <a:ext cx="7383899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s.co/text-classification-using-neu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1371600" y="2419350"/>
            <a:ext cx="6689999" cy="8085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NLP </a:t>
            </a:r>
            <a:r>
              <a:rPr lang="en-GB" dirty="0"/>
              <a:t>Literature Review</a:t>
            </a:r>
            <a:br>
              <a:rPr lang="en-GB" dirty="0"/>
            </a:br>
            <a:br>
              <a:rPr lang="en-GB" dirty="0"/>
            </a:br>
            <a:endParaRPr lang="en" dirty="0"/>
          </a:p>
        </p:txBody>
      </p:sp>
      <p:pic>
        <p:nvPicPr>
          <p:cNvPr id="4" name="Picture 3" descr="D:\uOttawa\uottawa_ver_black.png"/>
          <p:cNvPicPr/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"/>
            <a:ext cx="59499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11"/>
          <p:cNvSpPr txBox="1"/>
          <p:nvPr/>
        </p:nvSpPr>
        <p:spPr>
          <a:xfrm>
            <a:off x="1857375" y="3174317"/>
            <a:ext cx="5610225" cy="165020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600" b="1" dirty="0">
                <a:solidFill>
                  <a:srgbClr val="4F81BD"/>
                </a:solidFill>
                <a:effectLst/>
                <a:latin typeface="Cambria"/>
                <a:ea typeface="Calibri"/>
                <a:cs typeface="Arial"/>
              </a:rPr>
              <a:t>Mostafa – Mohamad Helmy – Sameh – Mohamad Fouad </a:t>
            </a:r>
          </a:p>
          <a:p>
            <a:pPr algn="ctr"/>
            <a:r>
              <a:rPr lang="en-GB" sz="1600" b="1" dirty="0">
                <a:solidFill>
                  <a:srgbClr val="4F81BD"/>
                </a:solidFill>
                <a:latin typeface="Cambria"/>
                <a:ea typeface="Calibri"/>
                <a:cs typeface="Arial"/>
              </a:rPr>
              <a:t>Assignment 3</a:t>
            </a:r>
            <a:endParaRPr lang="en-GB" sz="1100" dirty="0">
              <a:ea typeface="Calibri"/>
              <a:cs typeface="Arial"/>
            </a:endParaRPr>
          </a:p>
          <a:p>
            <a:pPr algn="ctr">
              <a:spcAft>
                <a:spcPts val="0"/>
              </a:spcAft>
            </a:pPr>
            <a:r>
              <a:rPr lang="en-GB" sz="1600" b="1" dirty="0">
                <a:solidFill>
                  <a:srgbClr val="4F81BD"/>
                </a:solidFill>
                <a:latin typeface="Cambria"/>
                <a:ea typeface="Calibri"/>
                <a:cs typeface="Arial"/>
              </a:rPr>
              <a:t>Group 7</a:t>
            </a:r>
          </a:p>
          <a:p>
            <a:pPr algn="ctr">
              <a:spcAft>
                <a:spcPts val="0"/>
              </a:spcAft>
            </a:pPr>
            <a:endParaRPr lang="en-GB" sz="1600" b="1" dirty="0">
              <a:solidFill>
                <a:srgbClr val="4F81BD"/>
              </a:solidFill>
              <a:latin typeface="Cambria"/>
              <a:ea typeface="Calibri"/>
              <a:cs typeface="Arial"/>
            </a:endParaRPr>
          </a:p>
          <a:p>
            <a:pPr algn="ctr">
              <a:spcAft>
                <a:spcPts val="0"/>
              </a:spcAft>
            </a:pPr>
            <a:endParaRPr lang="en-GB" sz="1600" b="1" dirty="0">
              <a:solidFill>
                <a:srgbClr val="4F81BD"/>
              </a:solidFill>
              <a:latin typeface="Cambria"/>
              <a:ea typeface="Calibri"/>
              <a:cs typeface="Arial"/>
            </a:endParaRPr>
          </a:p>
          <a:p>
            <a:pPr algn="ctr">
              <a:spcAft>
                <a:spcPts val="0"/>
              </a:spcAft>
            </a:pPr>
            <a:r>
              <a:rPr lang="en-GB" sz="1600" i="1" dirty="0">
                <a:solidFill>
                  <a:srgbClr val="4F81BD"/>
                </a:solidFill>
                <a:effectLst/>
                <a:latin typeface="Cambria"/>
                <a:ea typeface="Calibri"/>
                <a:cs typeface="Arial"/>
              </a:rPr>
              <a:t>Prof. Arya Rahgozar</a:t>
            </a:r>
            <a:endParaRPr lang="en-GB" sz="1100" dirty="0">
              <a:effectLst/>
              <a:ea typeface="Calibri"/>
              <a:cs typeface="Arial"/>
            </a:endParaRPr>
          </a:p>
          <a:p>
            <a:pPr algn="ctr">
              <a:spcAft>
                <a:spcPts val="0"/>
              </a:spcAft>
            </a:pPr>
            <a:r>
              <a:rPr lang="en-GB" sz="1600" i="1" dirty="0">
                <a:solidFill>
                  <a:srgbClr val="4F81BD"/>
                </a:solidFill>
                <a:effectLst/>
                <a:latin typeface="Cambria"/>
                <a:ea typeface="Calibri"/>
                <a:cs typeface="Arial"/>
              </a:rPr>
              <a:t>Dr. Migao Wu </a:t>
            </a:r>
            <a:endParaRPr lang="en-GB" sz="1100" dirty="0">
              <a:effectLst/>
              <a:ea typeface="Calibri"/>
              <a:cs typeface="Ari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>
                <a:effectLst/>
                <a:ea typeface="Calibri"/>
                <a:cs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EF0B-BB9F-4561-BF5A-5A4A90DC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1AA6E-45C3-4FB2-BC32-78AF3E03A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AAA08-A1FD-4EFA-8A74-E4272BEAAB2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D1F2F-53E5-448F-B483-B925337B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3" y="1224050"/>
            <a:ext cx="4250028" cy="2266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8AAC42-19A1-4560-8006-7034BF61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28" y="1328560"/>
            <a:ext cx="4250028" cy="32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0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4148-6A4C-4C3C-91F3-64B93789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8814B-84A5-46DD-9B21-5007A7B8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153400" cy="3515174"/>
          </a:xfrm>
        </p:spPr>
        <p:txBody>
          <a:bodyPr/>
          <a:lstStyle/>
          <a:p>
            <a:pPr algn="l"/>
            <a:r>
              <a:rPr lang="en-US" sz="1600" b="0" i="0" u="none" strike="noStrike" baseline="0" dirty="0">
                <a:solidFill>
                  <a:srgbClr val="1155CD"/>
                </a:solidFill>
                <a:latin typeface="Times-Roman"/>
              </a:rPr>
              <a:t>https://www.researchgate.net/publication/348668779_Development_of_An_e-commerce_Sales_Chatbot</a:t>
            </a:r>
          </a:p>
          <a:p>
            <a:pPr algn="l"/>
            <a:r>
              <a:rPr lang="en-US" sz="1600" b="0" i="0" u="none" strike="noStrike" baseline="0" dirty="0" err="1">
                <a:solidFill>
                  <a:srgbClr val="000000"/>
                </a:solidFill>
                <a:latin typeface="Times-Roman"/>
              </a:rPr>
              <a:t>Kassabgi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, G. (2017, January 11). Text Classification using Algorithms.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Times-Roman"/>
              </a:rPr>
              <a:t>Chatbotslife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. Retrieved from </a:t>
            </a:r>
            <a:r>
              <a:rPr lang="en-US" sz="1600" b="0" i="0" u="none" strike="noStrike" baseline="0" dirty="0">
                <a:solidFill>
                  <a:srgbClr val="1155CD"/>
                </a:solidFill>
                <a:latin typeface="Times-Roman"/>
              </a:rPr>
              <a:t>https://chatbotslife.com/textclassification-using-algorithms-e4d50dcba45/</a:t>
            </a: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[5]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Times-Roman"/>
              </a:rPr>
              <a:t>Kassabgi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, G. (2017, January 24). Text Classification using Neural Networks. Machine learnings. Retrieved from </a:t>
            </a:r>
            <a:r>
              <a:rPr lang="en-US" sz="1600" b="0" i="0" u="none" strike="noStrike" baseline="0" dirty="0">
                <a:solidFill>
                  <a:srgbClr val="1155CD"/>
                </a:solidFill>
                <a:latin typeface="Times-Roman"/>
                <a:hlinkClick r:id="rId2"/>
              </a:rPr>
              <a:t>https://machinelearnings.co/text-classification-using-neural</a:t>
            </a:r>
            <a:r>
              <a:rPr lang="en-US" sz="1600" b="0" i="0" u="none" strike="noStrike" baseline="0" dirty="0">
                <a:solidFill>
                  <a:srgbClr val="1155CD"/>
                </a:solidFill>
                <a:latin typeface="Times-Roman"/>
              </a:rPr>
              <a:t> networksf5cd7b8765c6/</a:t>
            </a:r>
            <a:endParaRPr lang="en-US" sz="16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[6]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TimesNewRoman"/>
              </a:rPr>
              <a:t>Polosukhin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NewRoman"/>
              </a:rPr>
              <a:t>, I. (2016, November 19). TensorFlow — Text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Classification. Medium. Retrieved from </a:t>
            </a:r>
            <a:r>
              <a:rPr lang="en-US" sz="1600" b="0" i="0" u="none" strike="noStrike" baseline="0" dirty="0">
                <a:solidFill>
                  <a:srgbClr val="1155CD"/>
                </a:solidFill>
                <a:latin typeface="Times-Roman"/>
              </a:rPr>
              <a:t>https://medium.com/@ilblackdragon/tensorflow-text-classification- 615198df9231/</a:t>
            </a:r>
          </a:p>
          <a:p>
            <a:pPr algn="l"/>
            <a:r>
              <a:rPr lang="da-DK" sz="1600" b="0" i="0" u="none" strike="noStrike" baseline="0" dirty="0">
                <a:solidFill>
                  <a:srgbClr val="000000"/>
                </a:solidFill>
                <a:latin typeface="Times-Roman"/>
              </a:rPr>
              <a:t>[7] Mishu, S. Z., &amp; Rafiuddin, S. M. (2016, December). Performance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-Roman"/>
              </a:rPr>
              <a:t>analysis of supervised machine learning algorithms for text classification. In Computer and Information Technology (ICCIT), 2016 19th International Conference on (pp. 409-413). IEEE.</a:t>
            </a:r>
          </a:p>
          <a:p>
            <a:pPr algn="l"/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033C3-AFD1-47EA-A25E-92745782B83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81799" y="2993231"/>
            <a:ext cx="1933576" cy="1735932"/>
          </a:xfrm>
        </p:spPr>
        <p:txBody>
          <a:bodyPr/>
          <a:lstStyle/>
          <a:p>
            <a:pPr algn="l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432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32476" y="126338"/>
            <a:ext cx="7951799" cy="730124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/>
              <a:t>Chatbot </a:t>
            </a:r>
            <a:r>
              <a:rPr lang="en-GB" dirty="0"/>
              <a:t>Literature Review Objectives</a:t>
            </a:r>
            <a:r>
              <a:rPr lang="en" dirty="0"/>
              <a:t> </a:t>
            </a:r>
          </a:p>
        </p:txBody>
      </p:sp>
      <p:sp>
        <p:nvSpPr>
          <p:cNvPr id="7" name="Shape 257"/>
          <p:cNvSpPr/>
          <p:nvPr/>
        </p:nvSpPr>
        <p:spPr>
          <a:xfrm>
            <a:off x="5181600" y="1047750"/>
            <a:ext cx="3657600" cy="3886200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27" name="Picture 3" descr="D:\uOttawa\DS Applications NLP\3rd.Group.Assignment.Literature Review\Literature Review-Research\Lit Rev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52550"/>
            <a:ext cx="3200400" cy="3212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D75195-AB81-455A-9989-CD8A375F5946}"/>
              </a:ext>
            </a:extLst>
          </p:cNvPr>
          <p:cNvSpPr txBox="1"/>
          <p:nvPr/>
        </p:nvSpPr>
        <p:spPr>
          <a:xfrm>
            <a:off x="914400" y="1509921"/>
            <a:ext cx="37033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Times-Bold"/>
              </a:rPr>
              <a:t>Gool</a:t>
            </a:r>
            <a:r>
              <a:rPr lang="en-US" sz="1800" b="1" i="0" u="none" strike="noStrike" baseline="0" dirty="0">
                <a:latin typeface="Times-Bold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Times-Bold"/>
              </a:rPr>
              <a:t>presents the development of an ecommerce sales chatbot in order to provide customer support and increase sales. The system uses machine learning for natural language understanding.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F81C-1902-43EE-88EE-C31C144F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EFB54-1E81-4EDA-9850-148E4E6EC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-Bold"/>
              </a:rPr>
              <a:t> presents the development of an ecommerce sales chatbot in order to provide customer support and increase sales. The system uses machine learning for natural language understanding.</a:t>
            </a:r>
          </a:p>
          <a:p>
            <a:pPr algn="l"/>
            <a:endParaRPr lang="en-US" sz="1800" b="1" i="0" u="none" strike="noStrike" baseline="0" dirty="0">
              <a:latin typeface="Times-Bold"/>
            </a:endParaRPr>
          </a:p>
          <a:p>
            <a:pPr algn="l"/>
            <a:r>
              <a:rPr lang="en-US" sz="1800" b="1" dirty="0">
                <a:latin typeface="Times-Bold"/>
              </a:rPr>
              <a:t>Some company try to serve his customer online by provide live chat support </a:t>
            </a:r>
          </a:p>
          <a:p>
            <a:pPr algn="l">
              <a:buNone/>
            </a:pP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44E53-6438-4B6D-96C2-04DE2D669D9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/>
            <a:r>
              <a:rPr lang="en-US" sz="1800" b="1" dirty="0">
                <a:latin typeface="Times-Bold"/>
              </a:rPr>
              <a:t>The solution try to use natural language processing (NLP) and natural language understanding (NLU) and take them a step closer to understanding context</a:t>
            </a:r>
          </a:p>
          <a:p>
            <a:pPr algn="l"/>
            <a:endParaRPr lang="en-US" sz="1800" b="1" dirty="0">
              <a:latin typeface="Times-Bold"/>
            </a:endParaRPr>
          </a:p>
          <a:p>
            <a:pPr algn="l"/>
            <a:r>
              <a:rPr lang="en-US" sz="1800" b="1" dirty="0">
                <a:latin typeface="Times-Bold"/>
              </a:rPr>
              <a:t>Other attempts have been to develop and train artificial intelligence to answer basic </a:t>
            </a:r>
            <a:r>
              <a:rPr lang="en-US" sz="1800" b="1" dirty="0" err="1">
                <a:latin typeface="Times-Bold"/>
              </a:rPr>
              <a:t>faq</a:t>
            </a:r>
            <a:r>
              <a:rPr lang="en-US" sz="1800" b="1" dirty="0">
                <a:latin typeface="Times-Bold"/>
              </a:rPr>
              <a:t> questions.</a:t>
            </a:r>
          </a:p>
          <a:p>
            <a:pPr algn="l"/>
            <a:endParaRPr lang="en-US" sz="1800" b="1" dirty="0">
              <a:latin typeface="Times-Bold"/>
            </a:endParaRPr>
          </a:p>
        </p:txBody>
      </p:sp>
    </p:spTree>
    <p:extLst>
      <p:ext uri="{BB962C8B-B14F-4D97-AF65-F5344CB8AC3E}">
        <p14:creationId xmlns:p14="http://schemas.microsoft.com/office/powerpoint/2010/main" val="302193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2F7E-75F9-4292-BCE7-BAFA592C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latin typeface="Times-Roman"/>
              </a:rPr>
              <a:t>downside e-commerce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236C8-E009-4253-8057-548CEA300A2D}"/>
              </a:ext>
            </a:extLst>
          </p:cNvPr>
          <p:cNvSpPr txBox="1"/>
          <p:nvPr/>
        </p:nvSpPr>
        <p:spPr>
          <a:xfrm>
            <a:off x="152400" y="1593057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downside about using e-commerce as a means to sell your products could be that some customers are wary of not having direct face to face contact with a sales representative.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1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DE1A-04DD-4CBA-855C-ACA66E4F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challenge and solution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BA7C-E746-4B3A-B258-F69D0D4B4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dirty="0">
                <a:latin typeface="Times-Bold"/>
              </a:rPr>
              <a:t>is to develop a chatbot that can render an experience for real human sales agents, bringing together two industries, e-commerce sales and AI to create an immersive model to perform synergy.</a:t>
            </a:r>
          </a:p>
          <a:p>
            <a:pPr algn="l"/>
            <a:r>
              <a:rPr lang="en-US" sz="1800" b="1" dirty="0">
                <a:latin typeface="Times-Bold"/>
              </a:rPr>
              <a:t>the major challenges of building an automated customer support system is categorizing natural language.</a:t>
            </a:r>
          </a:p>
          <a:p>
            <a:pPr algn="l"/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94D63-B9EA-47DA-92AC-D55CF4CBDF9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/>
            <a:r>
              <a:rPr lang="en-US" sz="1800" b="1" dirty="0">
                <a:latin typeface="Times-Bold"/>
              </a:rPr>
              <a:t>tried to explore the Support Vector Machines (SVMs) to categorize texts</a:t>
            </a:r>
          </a:p>
          <a:p>
            <a:pPr marL="285750" indent="-285750"/>
            <a:r>
              <a:rPr lang="en-US" sz="1800" b="1" dirty="0">
                <a:latin typeface="Times-Bold"/>
              </a:rPr>
              <a:t>SVM performs better for text categorization because of high dimensional input space, fewer irrelevant features, sparse document vectors and the ability to linearly separate text categorization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38299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DF23-ACE6-4C1D-BD77-59D99CEB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CBE3-BFB0-4ED6-8350-AF8F71C0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3886200" cy="3515174"/>
          </a:xfrm>
        </p:spPr>
        <p:txBody>
          <a:bodyPr/>
          <a:lstStyle/>
          <a:p>
            <a:r>
              <a:rPr lang="en-US" sz="1800" b="1" dirty="0">
                <a:latin typeface="Times-Bold"/>
              </a:rPr>
              <a:t>George </a:t>
            </a:r>
            <a:r>
              <a:rPr lang="en-US" sz="1800" b="1" dirty="0" err="1">
                <a:latin typeface="Times-Bold"/>
              </a:rPr>
              <a:t>Kassabgi</a:t>
            </a:r>
            <a:r>
              <a:rPr lang="en-US" sz="1800" b="1" dirty="0">
                <a:latin typeface="Times-Bold"/>
              </a:rPr>
              <a:t> </a:t>
            </a:r>
            <a:r>
              <a:rPr lang="en-US" sz="1800" dirty="0">
                <a:latin typeface="Times-Bold"/>
              </a:rPr>
              <a:t>[4]</a:t>
            </a:r>
            <a:r>
              <a:rPr lang="en-US" sz="1800" b="1" dirty="0">
                <a:latin typeface="Times-Bold"/>
              </a:rPr>
              <a:t> has shown a very simple algorithmic approach to classify texts using multinomial naive bayes.</a:t>
            </a:r>
          </a:p>
          <a:p>
            <a:pPr algn="l"/>
            <a:r>
              <a:rPr lang="en-US" sz="1800" b="1" dirty="0">
                <a:latin typeface="Times-Bold"/>
              </a:rPr>
              <a:t>He also explained a simple machine learning approach using a neural network to classify texts.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BA683-9EE8-47C7-BED5-BDFFABF86D9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5800" y="1200151"/>
            <a:ext cx="4190974" cy="3515174"/>
          </a:xfrm>
        </p:spPr>
        <p:txBody>
          <a:bodyPr/>
          <a:lstStyle/>
          <a:p>
            <a:pPr marL="285750" indent="-285750"/>
            <a:r>
              <a:rPr lang="en-US" sz="1800" b="1" dirty="0" err="1">
                <a:latin typeface="Times-Bold"/>
              </a:rPr>
              <a:t>Tensorflow</a:t>
            </a:r>
            <a:r>
              <a:rPr lang="en-US" sz="1800" b="1" dirty="0">
                <a:latin typeface="Times-Bold"/>
              </a:rPr>
              <a:t> is a great tool machine learning developed by Google. </a:t>
            </a:r>
          </a:p>
          <a:p>
            <a:pPr marL="285750" indent="-285750"/>
            <a:r>
              <a:rPr lang="en-US" sz="1800" b="1" dirty="0" err="1">
                <a:latin typeface="Times-Bold"/>
              </a:rPr>
              <a:t>Illia</a:t>
            </a:r>
            <a:r>
              <a:rPr lang="en-US" sz="1800" b="1" dirty="0">
                <a:latin typeface="Times-Bold"/>
              </a:rPr>
              <a:t> </a:t>
            </a:r>
            <a:r>
              <a:rPr lang="en-US" sz="1800" b="1" dirty="0" err="1">
                <a:latin typeface="Times-Bold"/>
              </a:rPr>
              <a:t>Polosukhin</a:t>
            </a:r>
            <a:r>
              <a:rPr lang="en-US" sz="1800" b="1" dirty="0">
                <a:latin typeface="Times-Bold"/>
              </a:rPr>
              <a:t> </a:t>
            </a:r>
            <a:r>
              <a:rPr lang="en-US" sz="1800" dirty="0">
                <a:latin typeface="Times-Bold"/>
              </a:rPr>
              <a:t>[6]</a:t>
            </a:r>
            <a:r>
              <a:rPr lang="en-US" sz="1800" b="1" dirty="0">
                <a:latin typeface="Times-Bold"/>
              </a:rPr>
              <a:t> explained a text classification model by using </a:t>
            </a:r>
            <a:r>
              <a:rPr lang="en-US" sz="1800" b="1" dirty="0" err="1">
                <a:latin typeface="Times-Bold"/>
              </a:rPr>
              <a:t>Tensorflow</a:t>
            </a:r>
            <a:endParaRPr lang="en-US" sz="1800" b="1" dirty="0">
              <a:latin typeface="Times-Bold"/>
            </a:endParaRPr>
          </a:p>
          <a:p>
            <a:pPr marL="285750" indent="-285750"/>
            <a:r>
              <a:rPr lang="fi-FI" sz="1800" b="1" dirty="0">
                <a:latin typeface="Times-Bold"/>
              </a:rPr>
              <a:t>Sadia Zaman Mishu and S. M.</a:t>
            </a:r>
            <a:r>
              <a:rPr lang="en-US" sz="1800" b="1" dirty="0" err="1">
                <a:latin typeface="Times-Bold"/>
              </a:rPr>
              <a:t>Rafiuddin</a:t>
            </a:r>
            <a:r>
              <a:rPr lang="en-US" sz="1800" b="1" dirty="0">
                <a:latin typeface="Times-Bold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[7] </a:t>
            </a:r>
            <a:r>
              <a:rPr lang="en-US" sz="1800" b="1" dirty="0">
                <a:latin typeface="Times-Bold"/>
              </a:rPr>
              <a:t>have compared the performance among Naïve Bayes, Multinomial Naive Bayes, Bernoulli Naive Bayes, Logistic Regression, Stochastic Gradient Descent, SVC, Linear SVC and Back Propagation Network. </a:t>
            </a:r>
          </a:p>
          <a:p>
            <a:pPr marL="285750" indent="-285750"/>
            <a:endParaRPr lang="en-US" sz="1800" b="1" dirty="0">
              <a:latin typeface="Times-Bold"/>
            </a:endParaRPr>
          </a:p>
        </p:txBody>
      </p:sp>
    </p:spTree>
    <p:extLst>
      <p:ext uri="{BB962C8B-B14F-4D97-AF65-F5344CB8AC3E}">
        <p14:creationId xmlns:p14="http://schemas.microsoft.com/office/powerpoint/2010/main" val="18538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DCAF-C7B3-4155-BAF8-C5CFF5CB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structure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BE792-0DE7-4FFC-947B-B5B3EB2D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209" y="1047750"/>
            <a:ext cx="3994500" cy="3515174"/>
          </a:xfrm>
        </p:spPr>
        <p:txBody>
          <a:bodyPr/>
          <a:lstStyle/>
          <a:p>
            <a:pPr marL="285750" indent="-285750"/>
            <a:r>
              <a:rPr lang="en-US" sz="1600" b="1" dirty="0">
                <a:latin typeface="Times-Bold"/>
              </a:rPr>
              <a:t>NLU : </a:t>
            </a:r>
          </a:p>
          <a:p>
            <a:pPr>
              <a:buNone/>
            </a:pPr>
            <a:r>
              <a:rPr lang="en-US" sz="1600" b="1" dirty="0">
                <a:latin typeface="Times-Bold"/>
              </a:rPr>
              <a:t>Engine The Natural Language Understanding engine is one of the major parts of the system.</a:t>
            </a:r>
          </a:p>
          <a:p>
            <a:pPr marL="285750" indent="-285750"/>
            <a:r>
              <a:rPr lang="en-US" sz="1600" b="1" dirty="0">
                <a:latin typeface="Times-Bold"/>
              </a:rPr>
              <a:t>Recommendation Engine: </a:t>
            </a:r>
          </a:p>
          <a:p>
            <a:pPr>
              <a:buNone/>
            </a:pPr>
            <a:r>
              <a:rPr lang="en-US" sz="1600" b="1" dirty="0">
                <a:latin typeface="Times-Bold"/>
              </a:rPr>
              <a:t>The purpose of the recommendation engine is to find the products that users are more interested to purchase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761C5-1D76-493D-86F6-2F5592815C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00615" y="1047750"/>
            <a:ext cx="3994500" cy="3515174"/>
          </a:xfrm>
        </p:spPr>
        <p:txBody>
          <a:bodyPr/>
          <a:lstStyle/>
          <a:p>
            <a:pPr marL="285750" indent="-285750"/>
            <a:r>
              <a:rPr lang="en-US" sz="1600" b="1" dirty="0">
                <a:latin typeface="Times-Bold"/>
              </a:rPr>
              <a:t>Adaptive Pricing Engine: </a:t>
            </a:r>
          </a:p>
          <a:p>
            <a:pPr>
              <a:buNone/>
            </a:pPr>
            <a:r>
              <a:rPr lang="en-US" sz="1600" b="1" dirty="0">
                <a:latin typeface="Times-Bold"/>
              </a:rPr>
              <a:t>The adaptive pricing engine generates real time discounts or deals for users.</a:t>
            </a:r>
          </a:p>
          <a:p>
            <a:pPr marL="285750" indent="-285750"/>
            <a:r>
              <a:rPr lang="en-US" sz="1600" b="1" dirty="0">
                <a:latin typeface="Times-Bold"/>
              </a:rPr>
              <a:t>Bot Engine :</a:t>
            </a:r>
          </a:p>
          <a:p>
            <a:pPr>
              <a:buNone/>
            </a:pPr>
            <a:r>
              <a:rPr lang="en-US" sz="1600" b="1" dirty="0">
                <a:latin typeface="Times-Bold"/>
              </a:rPr>
              <a:t>The Bot Engine is the core platform of this system. It is connected with the NLU Engine and Adaptive Pricing Engine.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33C4F-0040-431A-B43B-918A83EA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80" y="3105150"/>
            <a:ext cx="5727354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6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D73A-DD62-4DC9-87E8-78AF7AA7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1" u="none" strike="noStrike" baseline="0" dirty="0">
                <a:latin typeface="Times-Italic"/>
              </a:rPr>
              <a:t>Bot Engine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9EB5-F160-47D3-B2AD-96E37E24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3429000" cy="2524575"/>
          </a:xfrm>
        </p:spPr>
        <p:txBody>
          <a:bodyPr/>
          <a:lstStyle/>
          <a:p>
            <a:pPr algn="l"/>
            <a:r>
              <a:rPr lang="en-US" sz="1600" b="0" i="0" u="none" strike="noStrike" baseline="0" dirty="0">
                <a:latin typeface="Times-Roman"/>
              </a:rPr>
              <a:t>The main focus of the project is to develop a modular chatbot architecture so that accuracy can be improved, new features can be added easily. In order to do that we choose  microservice architecture Instead of creating a larger system, several smaller components were developed which are connected with each other.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06659-2B66-406F-A909-28589AF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55" y="1733550"/>
            <a:ext cx="4825120" cy="206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0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2705-9C88-475C-B5B6-D4542366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B318-8E78-4CE3-B09A-A613DCCE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26" y="1200151"/>
            <a:ext cx="3994500" cy="3515174"/>
          </a:xfrm>
        </p:spPr>
        <p:txBody>
          <a:bodyPr/>
          <a:lstStyle/>
          <a:p>
            <a:pPr algn="l"/>
            <a:r>
              <a:rPr lang="en-US" sz="1600" b="0" i="0" u="none" strike="noStrike" baseline="0" dirty="0">
                <a:latin typeface="Times-Roman"/>
              </a:rPr>
              <a:t>building such modular system is to make the system available to more platforms</a:t>
            </a:r>
          </a:p>
          <a:p>
            <a:pPr algn="l"/>
            <a:r>
              <a:rPr lang="en-US" sz="1600" b="0" i="0" u="none" strike="noStrike" baseline="0" dirty="0">
                <a:latin typeface="Times-Roman"/>
              </a:rPr>
              <a:t>This present NLU engine trains its classifier from the classified training data provided by the admins. </a:t>
            </a:r>
          </a:p>
          <a:p>
            <a:pPr algn="l"/>
            <a:r>
              <a:rPr lang="en-US" sz="1600" b="0" i="0" u="none" strike="noStrike" baseline="0" dirty="0">
                <a:latin typeface="Times-Roman"/>
              </a:rPr>
              <a:t>e-commerce has had a major impact on society and the way business is done on a global scale.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100E0-01D3-44FC-BF8F-B49EF5D3C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/>
            <a:r>
              <a:rPr lang="en-US" sz="1600" b="0" i="0" u="none" strike="noStrike" baseline="0" dirty="0">
                <a:latin typeface="Times-Roman"/>
              </a:rPr>
              <a:t>This project may help improve the relationship with customers which can lead to more sales. </a:t>
            </a:r>
            <a:endParaRPr lang="en-US" sz="1600" dirty="0">
              <a:latin typeface="Times-Roman"/>
            </a:endParaRPr>
          </a:p>
          <a:p>
            <a:pPr algn="l"/>
            <a:r>
              <a:rPr lang="en-US" sz="1600" b="0" i="0" u="none" strike="noStrike" baseline="0" dirty="0">
                <a:latin typeface="Times-Roman"/>
              </a:rPr>
              <a:t> lead to customer service cheaper and more satisfying.</a:t>
            </a:r>
          </a:p>
        </p:txBody>
      </p:sp>
    </p:spTree>
    <p:extLst>
      <p:ext uri="{BB962C8B-B14F-4D97-AF65-F5344CB8AC3E}">
        <p14:creationId xmlns:p14="http://schemas.microsoft.com/office/powerpoint/2010/main" val="3019588273"/>
      </p:ext>
    </p:extLst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767</Words>
  <Application>Microsoft Office PowerPoint</Application>
  <PresentationFormat>On-screen Show (16:9)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Cambria</vt:lpstr>
      <vt:lpstr>Source Sans Pro</vt:lpstr>
      <vt:lpstr>Times-Bold</vt:lpstr>
      <vt:lpstr>Times-Italic</vt:lpstr>
      <vt:lpstr>TimesNewRoman</vt:lpstr>
      <vt:lpstr>Times-Roman</vt:lpstr>
      <vt:lpstr>Benedick template</vt:lpstr>
      <vt:lpstr>NLP Literature Review  </vt:lpstr>
      <vt:lpstr>Chatbot Literature Review Objectives </vt:lpstr>
      <vt:lpstr>Introduction </vt:lpstr>
      <vt:lpstr>downside e-commerce</vt:lpstr>
      <vt:lpstr>The biggest challenge and solution </vt:lpstr>
      <vt:lpstr>Improvements</vt:lpstr>
      <vt:lpstr>SYSTEM structure </vt:lpstr>
      <vt:lpstr>Bot Engine</vt:lpstr>
      <vt:lpstr>Results </vt:lpstr>
      <vt:lpstr>Application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Literature Review</dc:title>
  <dc:creator>Fo2sh</dc:creator>
  <cp:lastModifiedBy>Sameh Mohamed Ismail Deabes</cp:lastModifiedBy>
  <cp:revision>7</cp:revision>
  <dcterms:modified xsi:type="dcterms:W3CDTF">2021-11-13T22:27:37Z</dcterms:modified>
</cp:coreProperties>
</file>