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c68c7557e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c68c7557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c68c7557e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c68c7557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c68c7557e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c68c7557e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c68c7557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c68c7557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c68c7557e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c68c7557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c68c7557e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c68c7557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c68c7557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c68c7557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c68c7557e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c68c7557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c68c7557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c68c7557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c68c7557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c68c7557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c68c7557e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c68c7557e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619075" y="1296800"/>
            <a:ext cx="76881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8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Review of the paper, </a:t>
            </a:r>
            <a:endParaRPr sz="218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8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Primitive Contrastive Learning for Handwritten Mathematical Expression Recognition</a:t>
            </a:r>
            <a:endParaRPr b="1" sz="248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8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Author : </a:t>
            </a:r>
            <a:r>
              <a:rPr lang="en-GB" sz="158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H. Y. Guo, C. Wang, F. Yin, H. Y. Liu, J. W. Wu and C. L. Liu</a:t>
            </a:r>
            <a:endParaRPr sz="158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8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619075" y="3492925"/>
            <a:ext cx="26523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Team : 5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Name : Sameha Kamrul 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ID : 23266016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079725" y="3245150"/>
            <a:ext cx="47739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CSE713:Advanced Syntactic Pattern Recognition</a:t>
            </a:r>
            <a:endParaRPr b="1"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Instructor: Annajiat Alim Rasel (AAR)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RA: Md. Humaion Kabir Mehedi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ST: Farah Binta Haque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1)</a:t>
            </a:r>
            <a:r>
              <a:rPr lang="en-GB"/>
              <a:t>H. -Y. Guo, C. Wang, F. Yin, H. -Y. Liu, J. -W. Wu and C. -L. Liu, "Primitive Contrastive Learning for Handwritten Mathematical Expression Recognition," 2022 26th International Conference on Pattern Recognition (ICPR), Montreal, QC, Canada, 2022, pp. 847-854, doi: 10.1109/ICPR56361.2022.9956214.</a:t>
            </a:r>
            <a:endParaRPr/>
          </a:p>
        </p:txBody>
      </p:sp>
      <p:sp>
        <p:nvSpPr>
          <p:cNvPr id="197" name="Google Shape;197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727650" y="1695700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200"/>
              <a:t>Thank you for Listening</a:t>
            </a:r>
            <a:endParaRPr b="1" sz="3200"/>
          </a:p>
        </p:txBody>
      </p:sp>
      <p:sp>
        <p:nvSpPr>
          <p:cNvPr id="203" name="Google Shape;203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847350" y="12523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Outline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925275" y="1848900"/>
            <a:ext cx="8513400" cy="29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Section 1: Summary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Section 1.1: Motivation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Section 1.2: Contribution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Section 1.3: Methodology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Section 1.4: Conclusion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Section 2: Limitations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Section 3: Synthesis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1.Summary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729450" y="1808875"/>
            <a:ext cx="8275500" cy="30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12" u="sng"/>
              <a:t>PrimCLR Introduction:</a:t>
            </a:r>
            <a:endParaRPr b="1" sz="1212"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12"/>
              <a:t>Objective</a:t>
            </a:r>
            <a:r>
              <a:rPr lang="en-GB" sz="1212"/>
              <a:t>: Unsupervised pretrained model for handwritten mathematical expression recognition.</a:t>
            </a:r>
            <a:endParaRPr sz="1212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12"/>
              <a:t>Technique</a:t>
            </a:r>
            <a:r>
              <a:rPr lang="en-GB" sz="1212"/>
              <a:t>: Utilizes contrastive learning to learn representations from unlabeled data, improving downstream tasks.</a:t>
            </a:r>
            <a:endParaRPr sz="1212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12" u="sng"/>
              <a:t>Pretrained Representation:</a:t>
            </a:r>
            <a:endParaRPr b="1" sz="1212"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12"/>
              <a:t>Contrastive Loss:</a:t>
            </a:r>
            <a:r>
              <a:rPr lang="en-GB" sz="1212"/>
              <a:t>  Computed from pairs of patches to enhance discrimination of primitives.</a:t>
            </a:r>
            <a:endParaRPr sz="1212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12"/>
              <a:t>Transfer:  </a:t>
            </a:r>
            <a:r>
              <a:rPr lang="en-GB" sz="1212"/>
              <a:t>Applied to supervised finetuning for downstream formula recognition.</a:t>
            </a:r>
            <a:endParaRPr sz="1212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12" u="sng"/>
              <a:t>Experimental Results:</a:t>
            </a:r>
            <a:endParaRPr b="1" sz="1212"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12"/>
              <a:t>Performance Improvement:</a:t>
            </a:r>
            <a:r>
              <a:rPr lang="en-GB" sz="1212"/>
              <a:t>  PrimCLR pretraining significantly enhances formula recognition, surpassing traditional contrastive learning methods.</a:t>
            </a:r>
            <a:endParaRPr sz="1212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12"/>
              <a:t>StateoftheArt Performance:</a:t>
            </a:r>
            <a:r>
              <a:rPr lang="en-GB" sz="1212"/>
              <a:t>  Achieves top performance on benchmark datasets.</a:t>
            </a:r>
            <a:endParaRPr sz="1212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12"/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1.1 Motivation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727650" y="1929450"/>
            <a:ext cx="8112300" cy="28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225"/>
              <a:t>Challenges in HMER:</a:t>
            </a:r>
            <a:endParaRPr b="1" sz="122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225"/>
              <a:t>Complexity</a:t>
            </a:r>
            <a:r>
              <a:rPr lang="en-GB" sz="1225"/>
              <a:t>: Diverse layout and varied writing styles make HMER challenging.</a:t>
            </a:r>
            <a:endParaRPr sz="122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225"/>
              <a:t>Data Limitation:</a:t>
            </a:r>
            <a:r>
              <a:rPr lang="en-GB" sz="1225"/>
              <a:t> Insufficient large labeled datasets for training recognition models.</a:t>
            </a:r>
            <a:endParaRPr sz="122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225"/>
              <a:t>  </a:t>
            </a:r>
            <a:endParaRPr sz="122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225"/>
              <a:t>PrimCLR Proposal:</a:t>
            </a:r>
            <a:endParaRPr b="1" sz="122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225"/>
              <a:t> Objective:</a:t>
            </a:r>
            <a:r>
              <a:rPr lang="en-GB" sz="1225"/>
              <a:t> Address HMER challenges with an unsupervised pretrained model.</a:t>
            </a:r>
            <a:endParaRPr sz="122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225"/>
              <a:t> Goal</a:t>
            </a:r>
            <a:r>
              <a:rPr lang="en-GB" sz="1225"/>
              <a:t>: Improve formula recognition performance significantly and attain stateoftheart results on benchmarks.</a:t>
            </a:r>
            <a:endParaRPr sz="122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225"/>
              <a:t>  </a:t>
            </a:r>
            <a:endParaRPr sz="122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225"/>
              <a:t>Representation Enhancement:</a:t>
            </a:r>
            <a:endParaRPr b="1" sz="122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225"/>
              <a:t>Focus: </a:t>
            </a:r>
            <a:r>
              <a:rPr lang="en-GB" sz="1225"/>
              <a:t>Enhance representation learning for structured prediction problems.</a:t>
            </a:r>
            <a:endParaRPr sz="122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225"/>
              <a:t>Approach: </a:t>
            </a:r>
            <a:r>
              <a:rPr lang="en-GB" sz="1225"/>
              <a:t>Capture structural and contextual information in formula images through PrimCLR pretraining.</a:t>
            </a:r>
            <a:endParaRPr sz="122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25"/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1.2 Contribution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821100" y="1853850"/>
            <a:ext cx="83229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205"/>
              <a:t>PrimCLR Overview:</a:t>
            </a:r>
            <a:endParaRPr b="1"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205"/>
              <a:t>Purpose</a:t>
            </a:r>
            <a:r>
              <a:rPr lang="en-GB" sz="1205"/>
              <a:t>: Structured contrastive learning for Handwritten Math Expression Recognition (HMER).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205"/>
              <a:t>Method: </a:t>
            </a:r>
            <a:r>
              <a:rPr lang="en-GB" sz="1205"/>
              <a:t> Computes contrastive loss on patch pairs to enhance primitive discrimination.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205"/>
              <a:t>  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205"/>
              <a:t>Objective:</a:t>
            </a:r>
            <a:endParaRPr b="1"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205"/>
              <a:t>Enhanced Representation: </a:t>
            </a:r>
            <a:r>
              <a:rPr lang="en-GB" sz="1205"/>
              <a:t> Aims to improve HMER and other visual tasks through selfsupervised pretraining.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205"/>
              <a:t>  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205"/>
              <a:t>Contributions:</a:t>
            </a:r>
            <a:endParaRPr b="1"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205"/>
              <a:t>PrimCLR Development:  </a:t>
            </a:r>
            <a:r>
              <a:rPr lang="en-GB" sz="1205"/>
              <a:t>Introduces a structured contrastive learning method.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205"/>
              <a:t>Effectiveness Demonstration:</a:t>
            </a:r>
            <a:r>
              <a:rPr lang="en-GB" sz="1205"/>
              <a:t> Shows PrimCLR's efficacy in boosting HMER performance.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205"/>
              <a:t>Exploration:</a:t>
            </a:r>
            <a:r>
              <a:rPr lang="en-GB" sz="1205"/>
              <a:t>  Investigates contrastive learning's potential for structured prediction problems.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205"/>
              <a:t>Considerations:</a:t>
            </a:r>
            <a:endParaRPr b="1"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205"/>
              <a:t>Augmentation Impact:</a:t>
            </a:r>
            <a:r>
              <a:rPr lang="en-GB" sz="1205"/>
              <a:t>  Discusses various augmentation effects.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205"/>
              <a:t>Encoder Choice</a:t>
            </a:r>
            <a:r>
              <a:rPr b="1" lang="en-GB" sz="1205"/>
              <a:t>: </a:t>
            </a:r>
            <a:r>
              <a:rPr lang="en-GB" sz="1205"/>
              <a:t> Considers image encoder impact on PrimCLR's performance.</a:t>
            </a:r>
            <a:endParaRPr sz="1205"/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1.3 Methodology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PrimCLR for HMER: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Objective:</a:t>
            </a:r>
            <a:r>
              <a:rPr lang="en-GB"/>
              <a:t> Unsupervised pre trained model for Handwritten Math Expression Recognition (HMER).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Technique:</a:t>
            </a:r>
            <a:r>
              <a:rPr lang="en-GB"/>
              <a:t> Utilizes contrastive learning for improved primitive discrimination.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 Architecture: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Foundation:</a:t>
            </a:r>
            <a:r>
              <a:rPr lang="en-GB"/>
              <a:t> Based on an </a:t>
            </a:r>
            <a:r>
              <a:rPr lang="en-GB"/>
              <a:t>image markup</a:t>
            </a:r>
            <a:r>
              <a:rPr lang="en-GB"/>
              <a:t> method using an encoder decoder neural network.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Enhancements:</a:t>
            </a:r>
            <a:r>
              <a:rPr lang="en-GB"/>
              <a:t> Integrates self supervised </a:t>
            </a:r>
            <a:r>
              <a:rPr lang="en-GB"/>
              <a:t>pre training</a:t>
            </a:r>
            <a:r>
              <a:rPr lang="en-GB"/>
              <a:t> and supervised </a:t>
            </a:r>
            <a:r>
              <a:rPr lang="en-GB"/>
              <a:t>fine tuning</a:t>
            </a:r>
            <a:r>
              <a:rPr lang="en-GB"/>
              <a:t> for structured formula recognition.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Performance Improvement: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PrimCLR Impact:</a:t>
            </a:r>
            <a:r>
              <a:rPr lang="en-GB"/>
              <a:t> Significantly boosts formula recognition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Achievement:</a:t>
            </a:r>
            <a:r>
              <a:rPr lang="en-GB"/>
              <a:t> Attains state of the art results on standard datasets.</a:t>
            </a:r>
            <a:endParaRPr/>
          </a:p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1.4 Conclusion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205"/>
              <a:t>PrimCLR Framework Overview:</a:t>
            </a:r>
            <a:endParaRPr b="1"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205"/>
              <a:t>  </a:t>
            </a:r>
            <a:r>
              <a:rPr b="1" lang="en-GB" sz="1205"/>
              <a:t>Objective</a:t>
            </a:r>
            <a:r>
              <a:rPr lang="en-GB" sz="1205"/>
              <a:t>: Self-supervised learning for Handwritten Math Expression Recognition (HMER).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205"/>
              <a:t>  </a:t>
            </a:r>
            <a:r>
              <a:rPr b="1" lang="en-GB" sz="1205"/>
              <a:t>Focus: </a:t>
            </a:r>
            <a:r>
              <a:rPr lang="en-GB" sz="1205"/>
              <a:t>Captures structural and contextual information in formula images.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205"/>
              <a:t>  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205"/>
              <a:t>Advantages Over Contrastive Learning:</a:t>
            </a:r>
            <a:endParaRPr b="1"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205"/>
              <a:t>  </a:t>
            </a:r>
            <a:r>
              <a:rPr b="1" lang="en-GB" sz="1205"/>
              <a:t>Robustness:</a:t>
            </a:r>
            <a:r>
              <a:rPr lang="en-GB" sz="1205"/>
              <a:t> Outperforms mainstream contrastive learning methods.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205"/>
              <a:t>  </a:t>
            </a:r>
            <a:r>
              <a:rPr b="1" lang="en-GB" sz="1205"/>
              <a:t>Versatility:</a:t>
            </a:r>
            <a:r>
              <a:rPr lang="en-GB" sz="1205"/>
              <a:t> Works well across diverse pre-training datasets.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205"/>
              <a:t>  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205"/>
              <a:t>Achievements and Performance:</a:t>
            </a:r>
            <a:endParaRPr b="1"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205"/>
              <a:t>  </a:t>
            </a:r>
            <a:r>
              <a:rPr b="1" lang="en-GB" sz="1205"/>
              <a:t>State-of-the-Art Performance: </a:t>
            </a:r>
            <a:r>
              <a:rPr lang="en-GB" sz="1205"/>
              <a:t>Surpasses existing methods on the CROHME dataset.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205"/>
              <a:t>  </a:t>
            </a:r>
            <a:r>
              <a:rPr b="1" lang="en-GB" sz="1205"/>
              <a:t>Dataset Distinctions:</a:t>
            </a:r>
            <a:r>
              <a:rPr lang="en-GB" sz="1205"/>
              <a:t> Excels on images with distortions, differentiating from common datasets.</a:t>
            </a:r>
            <a:endParaRPr sz="1205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5"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2.Limitations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2.1 First Limitation: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Performance Analysis</a:t>
            </a:r>
            <a:r>
              <a:rPr lang="en-GB"/>
              <a:t>: Lacks comprehensive evaluation of PrimCLR across varied datasets or detailed comparison with existing methods.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Computational Efficiency Oversight:</a:t>
            </a:r>
            <a:r>
              <a:rPr lang="en-GB"/>
              <a:t> Doesn't address computational efficiency or training time concerns for PrimCLR.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2.2 Second Limitation: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Generalizability Scope</a:t>
            </a:r>
            <a:r>
              <a:rPr lang="en-GB"/>
              <a:t>: Doesn't explore PrimCLR's applicability to structured prediction problems beyond HMER.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Dataset Impact Ignored</a:t>
            </a:r>
            <a:r>
              <a:rPr lang="en-GB"/>
              <a:t>: Fails to discuss how dataset limitations, particularly the scarcity of large labeled mathematical formula images, might affect PrimCLR's performance.</a:t>
            </a:r>
            <a:endParaRPr/>
          </a:p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3.Synthesis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729450" y="2078875"/>
            <a:ext cx="8016000" cy="24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29"/>
              <a:t>Enhanced Representation Learning:</a:t>
            </a:r>
            <a:endParaRPr b="1" sz="14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29"/>
              <a:t>Contextual Information: </a:t>
            </a:r>
            <a:r>
              <a:rPr lang="en-GB" sz="1429"/>
              <a:t>Explore more structural cues for better representation in structured prediction problems.</a:t>
            </a:r>
            <a:endParaRPr sz="14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29"/>
              <a:t>Augmentation Impact: </a:t>
            </a:r>
            <a:r>
              <a:rPr lang="en-GB" sz="1429"/>
              <a:t>Analyze diverse data augmentation effects on PrimCLR's performance.</a:t>
            </a:r>
            <a:endParaRPr sz="14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29"/>
              <a:t>Image Encoder Study:</a:t>
            </a:r>
            <a:endParaRPr b="1" sz="14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29"/>
              <a:t>Encoder Investigation:</a:t>
            </a:r>
            <a:r>
              <a:rPr lang="en-GB" sz="1429"/>
              <a:t> Further explore ResNest-101's impact on model performance.</a:t>
            </a:r>
            <a:endParaRPr sz="14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29"/>
              <a:t>Generalizability Check:</a:t>
            </a:r>
            <a:endParaRPr b="1" sz="14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29"/>
              <a:t>Beyond HMER:</a:t>
            </a:r>
            <a:r>
              <a:rPr lang="en-GB" sz="1429"/>
              <a:t> Assess PrimCLR's applicability to varied structured prediction tasks.</a:t>
            </a:r>
            <a:endParaRPr sz="14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29"/>
              <a:t>Efficiency Optimization:</a:t>
            </a:r>
            <a:endParaRPr b="1" sz="14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29"/>
              <a:t>Computational Improvement:</a:t>
            </a:r>
            <a:r>
              <a:rPr lang="en-GB" sz="1429"/>
              <a:t> Optimize PrimCLR's efficiency and training time for real-world use.</a:t>
            </a:r>
            <a:endParaRPr sz="14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