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EG" sz="1800" spc="-1" strike="noStrike">
                <a:latin typeface="Arial"/>
              </a:rPr>
              <a:t>Click to edit the title text format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Click to edit the outline text format</a:t>
            </a:r>
            <a:endParaRPr b="0" lang="en-E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800" spc="-1" strike="noStrike">
                <a:latin typeface="Arial"/>
              </a:rPr>
              <a:t>Second Outline Level</a:t>
            </a:r>
            <a:endParaRPr b="0" lang="en-E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latin typeface="Arial"/>
              </a:rPr>
              <a:t>Third Outline Level</a:t>
            </a:r>
            <a:endParaRPr b="0" lang="en-E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000" spc="-1" strike="noStrike">
                <a:latin typeface="Arial"/>
              </a:rPr>
              <a:t>Fourth Outline Level</a:t>
            </a:r>
            <a:endParaRPr b="0" lang="en-E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Fifth Outline Level</a:t>
            </a:r>
            <a:endParaRPr b="0" lang="en-E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Sixth Outline Level</a:t>
            </a:r>
            <a:endParaRPr b="0" lang="en-E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Seventh Outline Level</a:t>
            </a:r>
            <a:endParaRPr b="0" lang="en-E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EG" sz="1800" spc="-1" strike="noStrike">
                <a:latin typeface="Arial"/>
              </a:rPr>
              <a:t>Click to edit the title text format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Click to edit the outline text format</a:t>
            </a:r>
            <a:endParaRPr b="0" lang="en-E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latin typeface="Arial"/>
              </a:rPr>
              <a:t>Second Outline Level</a:t>
            </a:r>
            <a:endParaRPr b="0" lang="en-E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Third Outline Level</a:t>
            </a:r>
            <a:endParaRPr b="0" lang="en-E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latin typeface="Arial"/>
              </a:rPr>
              <a:t>Fourth Outline Level</a:t>
            </a:r>
            <a:endParaRPr b="0" lang="en-E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Fifth Outline Level</a:t>
            </a:r>
            <a:endParaRPr b="0" lang="en-E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Sixth Outline Level</a:t>
            </a:r>
            <a:endParaRPr b="0" lang="en-E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Seventh Outline Level</a:t>
            </a:r>
            <a:endParaRPr b="0" lang="en-E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EG" sz="1800" spc="-1" strike="noStrike">
                <a:latin typeface="Arial"/>
              </a:rPr>
              <a:t>Click to edit the title text format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Click to edit the outline text format</a:t>
            </a:r>
            <a:endParaRPr b="0" lang="en-E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latin typeface="Arial"/>
              </a:rPr>
              <a:t>Second Outline Level</a:t>
            </a:r>
            <a:endParaRPr b="0" lang="en-E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Third Outline Level</a:t>
            </a:r>
            <a:endParaRPr b="0" lang="en-E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latin typeface="Arial"/>
              </a:rPr>
              <a:t>Fourth Outline Level</a:t>
            </a:r>
            <a:endParaRPr b="0" lang="en-E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Fifth Outline Level</a:t>
            </a:r>
            <a:endParaRPr b="0" lang="en-E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Sixth Outline Level</a:t>
            </a:r>
            <a:endParaRPr b="0" lang="en-E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Seventh Outline Level</a:t>
            </a:r>
            <a:endParaRPr b="0" lang="en-E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6362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006699"/>
                </a:solidFill>
                <a:latin typeface="Arial"/>
              </a:rPr>
              <a:t>Tweet Sentiment Analysis</a:t>
            </a:r>
            <a:endParaRPr b="0" lang="en-E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Logistic Regression</a:t>
            </a:r>
            <a:endParaRPr b="0" lang="en-E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EG" sz="2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30360" y="1717560"/>
            <a:ext cx="9090360" cy="39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SVM</a:t>
            </a:r>
            <a:endParaRPr b="0" lang="en-E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EG" sz="2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914040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296360"/>
            <a:ext cx="9071280" cy="33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006699"/>
                </a:solidFill>
                <a:latin typeface="Arial"/>
              </a:rPr>
              <a:t>Thanks</a:t>
            </a:r>
            <a:endParaRPr b="0" lang="en-EG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EG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EG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006699"/>
                </a:solidFill>
                <a:latin typeface="Arial"/>
              </a:rPr>
              <a:t>Sameh Amin</a:t>
            </a:r>
            <a:endParaRPr b="0" lang="en-EG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006699"/>
                </a:solidFill>
                <a:latin typeface="Arial"/>
              </a:rPr>
              <a:t>24 July 2019</a:t>
            </a:r>
            <a:endParaRPr b="0" lang="en-E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The Big Picture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805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3200" spc="-1" strike="noStrike">
                <a:solidFill>
                  <a:srgbClr val="0066cc"/>
                </a:solidFill>
                <a:latin typeface="Arial"/>
              </a:rPr>
              <a:t>Problem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rgbClr val="0066cc"/>
                </a:solidFill>
                <a:latin typeface="Arial"/>
              </a:rPr>
              <a:t>Detect the sentiment of a given tweet using machine learning model.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3200" spc="-1" strike="noStrike">
                <a:solidFill>
                  <a:srgbClr val="0066cc"/>
                </a:solidFill>
                <a:latin typeface="Arial"/>
              </a:rPr>
              <a:t>Performance score metrics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rgbClr val="0066cc"/>
                </a:solidFill>
                <a:latin typeface="Arial"/>
              </a:rPr>
              <a:t>Recall, Precision, F1 score</a:t>
            </a:r>
            <a:endParaRPr b="0" lang="en-E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Exploration – the data attributes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24000" y="158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2400" spc="-1" strike="noStrike">
                <a:solidFill>
                  <a:srgbClr val="0066cc"/>
                </a:solidFill>
                <a:latin typeface="Arial"/>
              </a:rPr>
              <a:t>Airline sentiment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solidFill>
                  <a:srgbClr val="0066cc"/>
                </a:solidFill>
                <a:latin typeface="Arial"/>
              </a:rPr>
              <a:t>The label, including 3 classes (Positive, negative and Neutral). Will be used for multiclass classification of the sentiment.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2400" spc="-1" strike="noStrike">
                <a:solidFill>
                  <a:srgbClr val="0066cc"/>
                </a:solidFill>
                <a:latin typeface="Arial"/>
              </a:rPr>
              <a:t>Features will be used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solidFill>
                  <a:srgbClr val="0066cc"/>
                </a:solidFill>
                <a:latin typeface="Arial"/>
              </a:rPr>
              <a:t>For this assignment i’m going to use (name, text or “the tweet”, user timezone) as machine learning features to predict the sentiment.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2400" spc="-1" strike="noStrike">
                <a:solidFill>
                  <a:srgbClr val="0066cc"/>
                </a:solidFill>
                <a:latin typeface="Arial"/>
              </a:rPr>
              <a:t>Features may be used later to enhance the accuracy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solidFill>
                  <a:srgbClr val="0066cc"/>
                </a:solidFill>
                <a:latin typeface="Arial"/>
              </a:rPr>
              <a:t>Add (tweet coordinates and tweet created date) to the features, which should enhance the prediction accuracy.</a:t>
            </a:r>
            <a:endParaRPr b="0" lang="en-E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Exploration – Insights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24000" y="1589040"/>
            <a:ext cx="3607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solidFill>
                  <a:srgbClr val="0066cc"/>
                </a:solidFill>
                <a:latin typeface="Arial"/>
              </a:rPr>
              <a:t>Most of sentiment classes are negative.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solidFill>
                  <a:srgbClr val="0066cc"/>
                </a:solidFill>
                <a:latin typeface="Arial"/>
              </a:rPr>
              <a:t>Most of tweets come from US &amp; Canada.</a:t>
            </a:r>
            <a:endParaRPr b="0" lang="en-EG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solidFill>
                  <a:srgbClr val="0066cc"/>
                </a:solidFill>
                <a:latin typeface="Arial"/>
              </a:rPr>
              <a:t>Most of tweets come from Boston.</a:t>
            </a:r>
            <a:endParaRPr b="0" lang="en-EG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714840" y="933480"/>
            <a:ext cx="6356160" cy="564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Data Cleansing &amp; Pre-processing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Remove duplicates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removed the duplicates tweets text.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Null values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found some null values in the location and timezone fields, i handled them by fill it with ‘None’ value.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User Handles (@user)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removed all @user handles from all tweets text, which will not make difference in the model training.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Clean the text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removed the Punctuations, Numbers, and Special Characters.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Short words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removed the short words &lt; 3 characters.</a:t>
            </a:r>
            <a:endParaRPr b="0" lang="en-E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Data Cleansing &amp; Pre-processing 2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Stemming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used Potter Stemmer to normalize all tweets.</a:t>
            </a:r>
            <a:endParaRPr b="0" lang="en-E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EG" sz="2000" spc="-1" strike="noStrike">
                <a:solidFill>
                  <a:srgbClr val="0066cc"/>
                </a:solidFill>
                <a:latin typeface="Arial"/>
              </a:rPr>
              <a:t>Common words</a:t>
            </a:r>
            <a:endParaRPr b="0" lang="en-EG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solidFill>
                  <a:srgbClr val="0066cc"/>
                </a:solidFill>
                <a:latin typeface="Arial"/>
              </a:rPr>
              <a:t>I used wordcloud to draw the map of most common words in tweets, words such as (Flights, Plane, Thi, Cancel, Seat).</a:t>
            </a:r>
            <a:endParaRPr b="0" lang="en-EG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Model Training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I created test set of 20% of the total data.</a:t>
            </a:r>
            <a:endParaRPr b="0" lang="en-E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I used TF-IDF vectorizer to create the features, with L2 normalization,  ngram of 1 word and English stop words.</a:t>
            </a:r>
            <a:endParaRPr b="0" lang="en-E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  <a:ea typeface="PingFang SC"/>
              </a:rPr>
              <a:t>I tried different models and check the accuracy. e.g. SVM, logistic regression, naiive bayes, ...).</a:t>
            </a: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check next page for results.</a:t>
            </a:r>
            <a:endParaRPr b="0" lang="en-E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Naiive Bayes</a:t>
            </a:r>
            <a:endParaRPr b="0" lang="en-E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EG" sz="2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21800" y="1735200"/>
            <a:ext cx="8952840" cy="42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4320" y="1280160"/>
            <a:ext cx="945972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255600" y="1136160"/>
            <a:ext cx="90712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600" spc="-1" strike="noStrike">
                <a:solidFill>
                  <a:srgbClr val="0066cc"/>
                </a:solidFill>
                <a:latin typeface="Arial"/>
              </a:rPr>
              <a:t>RandomForest</a:t>
            </a:r>
            <a:endParaRPr b="0" lang="en-E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EG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0080" y="1645920"/>
            <a:ext cx="903744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Application>LibreOffice/6.2.0.3$MacOSX_X86_64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2019-06-20T17:46:01Z</dcterms:created>
  <dc:creator/>
  <dc:description/>
  <dc:language>en-EG</dc:language>
  <cp:lastModifiedBy/>
  <dcterms:modified xsi:type="dcterms:W3CDTF">2019-06-24T15:52:43Z</dcterms:modified>
  <cp:revision>79</cp:revision>
  <dc:subject/>
  <dc:title>Blue Curve</dc:title>
</cp:coreProperties>
</file>