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E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E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EG" sz="1800" spc="-1" strike="noStrike">
                <a:latin typeface="Arial"/>
              </a:rPr>
              <a:t>Click to edit the title text format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Click to edit the outline text format</a:t>
            </a:r>
            <a:endParaRPr b="0" lang="en-E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800" spc="-1" strike="noStrike">
                <a:latin typeface="Arial"/>
              </a:rPr>
              <a:t>Second Outline Level</a:t>
            </a:r>
            <a:endParaRPr b="0" lang="en-E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latin typeface="Arial"/>
              </a:rPr>
              <a:t>Third Outline Level</a:t>
            </a:r>
            <a:endParaRPr b="0" lang="en-E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000" spc="-1" strike="noStrike">
                <a:latin typeface="Arial"/>
              </a:rPr>
              <a:t>Fourth Outline Level</a:t>
            </a:r>
            <a:endParaRPr b="0" lang="en-E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Fifth Outline Level</a:t>
            </a:r>
            <a:endParaRPr b="0" lang="en-E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Sixth Outline Level</a:t>
            </a:r>
            <a:endParaRPr b="0" lang="en-E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Seventh Outline Level</a:t>
            </a:r>
            <a:endParaRPr b="0" lang="en-E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3125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EG" sz="1800" spc="-1" strike="noStrike">
                <a:latin typeface="Arial"/>
              </a:rPr>
              <a:t>Click to edit the title text format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Click to edit the outline text format</a:t>
            </a:r>
            <a:endParaRPr b="0" lang="en-E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Second Outline Level</a:t>
            </a:r>
            <a:endParaRPr b="0" lang="en-E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Third Outline Level</a:t>
            </a:r>
            <a:endParaRPr b="0" lang="en-E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1800" spc="-1" strike="noStrike">
                <a:latin typeface="Arial"/>
              </a:rPr>
              <a:t>Fourth Outline Level</a:t>
            </a:r>
            <a:endParaRPr b="0" lang="en-E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Fifth Outline Level</a:t>
            </a:r>
            <a:endParaRPr b="0" lang="en-E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Sixth Outline Level</a:t>
            </a:r>
            <a:endParaRPr b="0" lang="en-E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1800" spc="-1" strike="noStrike">
                <a:latin typeface="Arial"/>
              </a:rPr>
              <a:t>Seventh Outline Level</a:t>
            </a:r>
            <a:endParaRPr b="0" lang="en-E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EG" sz="4400" spc="-1" strike="noStrike">
                <a:latin typeface="Arial"/>
              </a:rPr>
              <a:t>Click to edit the title text format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Click to edit the outline text format</a:t>
            </a:r>
            <a:endParaRPr b="0" lang="en-E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800" spc="-1" strike="noStrike">
                <a:latin typeface="Arial"/>
              </a:rPr>
              <a:t>Second Outline Level</a:t>
            </a:r>
            <a:endParaRPr b="0" lang="en-E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400" spc="-1" strike="noStrike">
                <a:latin typeface="Arial"/>
              </a:rPr>
              <a:t>Third Outline Level</a:t>
            </a:r>
            <a:endParaRPr b="0" lang="en-E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EG" sz="2000" spc="-1" strike="noStrike">
                <a:latin typeface="Arial"/>
              </a:rPr>
              <a:t>Fourth Outline Level</a:t>
            </a:r>
            <a:endParaRPr b="0" lang="en-E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Fifth Outline Level</a:t>
            </a:r>
            <a:endParaRPr b="0" lang="en-E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Sixth Outline Level</a:t>
            </a:r>
            <a:endParaRPr b="0" lang="en-E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2000" spc="-1" strike="noStrike">
                <a:latin typeface="Arial"/>
              </a:rPr>
              <a:t>Seventh Outline Level</a:t>
            </a:r>
            <a:endParaRPr b="0" lang="en-E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496880"/>
            <a:ext cx="9071280" cy="8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5860" spc="-1" strike="noStrike">
                <a:solidFill>
                  <a:srgbClr val="ffffff"/>
                </a:solidFill>
                <a:latin typeface="Arial"/>
              </a:rPr>
              <a:t>Digit Recognition</a:t>
            </a:r>
            <a:endParaRPr b="0" lang="en-EG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The Big Picture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3200" spc="-1" strike="noStrike">
                <a:latin typeface="Arial"/>
              </a:rPr>
              <a:t>Problem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Recognize the digit using a machine learning model given the digit image.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EG" sz="3200" spc="-1" strike="noStrike">
                <a:latin typeface="Arial"/>
              </a:rPr>
              <a:t>Performance score metrics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Accuracy.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Exploration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There around 200 images per each digit with different augmentations.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Each image is 100X100 dimension. So no need to reshape its size.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All images in RGB channel, which give us an input shape of 100X100X3.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Low size of test data. Which i was enforced either to use the full set of the training set, or to create another evaluation set from the training set.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Selecting the model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used the deep learning CNN network architecture to create this model.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used input layer of 32 X 3 X 3, with relu activation function.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All max pooling layers i used with pool size 2X2.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added 2 hidden layers with filters 32, 64 respectively.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added output layer with softmax function of 10 categorical output.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used SGD optimizer.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1788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CNN architecture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34640" y="6608160"/>
            <a:ext cx="3657240" cy="548280"/>
          </a:xfrm>
          <a:prstGeom prst="rect">
            <a:avLst/>
          </a:prstGeom>
          <a:solidFill>
            <a:srgbClr val="b4c7dc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Conv2D (32X3X3)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834640" y="6150960"/>
            <a:ext cx="3657240" cy="365400"/>
          </a:xfrm>
          <a:prstGeom prst="rect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pool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 flipV="1">
            <a:off x="4738320" y="5760720"/>
            <a:ext cx="0" cy="326880"/>
          </a:xfrm>
          <a:prstGeom prst="line">
            <a:avLst/>
          </a:prstGeom>
          <a:ln w="38160">
            <a:solidFill>
              <a:srgbClr val="30270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2834640" y="5132160"/>
            <a:ext cx="3657240" cy="548280"/>
          </a:xfrm>
          <a:prstGeom prst="rect">
            <a:avLst/>
          </a:prstGeom>
          <a:solidFill>
            <a:srgbClr val="5983b0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Conv2D (32X3X3)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2834640" y="4674960"/>
            <a:ext cx="3657240" cy="365400"/>
          </a:xfrm>
          <a:prstGeom prst="rect">
            <a:avLst/>
          </a:prstGeom>
          <a:solidFill>
            <a:srgbClr val="5983b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pool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2834640" y="3692160"/>
            <a:ext cx="3657240" cy="548280"/>
          </a:xfrm>
          <a:prstGeom prst="rect">
            <a:avLst/>
          </a:prstGeom>
          <a:solidFill>
            <a:srgbClr val="5983b0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Conv2D (64X3X3)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2834640" y="3234960"/>
            <a:ext cx="3657240" cy="365400"/>
          </a:xfrm>
          <a:prstGeom prst="rect">
            <a:avLst/>
          </a:prstGeom>
          <a:solidFill>
            <a:srgbClr val="5983b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 pool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30" name="CustomShape 9"/>
          <p:cNvSpPr/>
          <p:nvPr/>
        </p:nvSpPr>
        <p:spPr>
          <a:xfrm>
            <a:off x="2870640" y="2560320"/>
            <a:ext cx="3657240" cy="276120"/>
          </a:xfrm>
          <a:prstGeom prst="rect">
            <a:avLst/>
          </a:prstGeom>
          <a:solidFill>
            <a:srgbClr val="3faf46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Flatten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31" name="Line 10"/>
          <p:cNvSpPr/>
          <p:nvPr/>
        </p:nvSpPr>
        <p:spPr>
          <a:xfrm flipV="1">
            <a:off x="4738320" y="4294440"/>
            <a:ext cx="0" cy="326880"/>
          </a:xfrm>
          <a:prstGeom prst="line">
            <a:avLst/>
          </a:prstGeom>
          <a:ln w="38160">
            <a:solidFill>
              <a:srgbClr val="30270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1"/>
          <p:cNvSpPr/>
          <p:nvPr/>
        </p:nvSpPr>
        <p:spPr>
          <a:xfrm flipV="1">
            <a:off x="4738320" y="2864160"/>
            <a:ext cx="0" cy="326880"/>
          </a:xfrm>
          <a:prstGeom prst="line">
            <a:avLst/>
          </a:prstGeom>
          <a:ln w="38160">
            <a:solidFill>
              <a:srgbClr val="30270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2"/>
          <p:cNvSpPr/>
          <p:nvPr/>
        </p:nvSpPr>
        <p:spPr>
          <a:xfrm>
            <a:off x="2870640" y="1885680"/>
            <a:ext cx="3657240" cy="276120"/>
          </a:xfrm>
          <a:prstGeom prst="rect">
            <a:avLst/>
          </a:prstGeom>
          <a:solidFill>
            <a:srgbClr val="3faf46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Fully Connected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34" name="Line 13"/>
          <p:cNvSpPr/>
          <p:nvPr/>
        </p:nvSpPr>
        <p:spPr>
          <a:xfrm flipV="1">
            <a:off x="4738320" y="2189520"/>
            <a:ext cx="0" cy="326880"/>
          </a:xfrm>
          <a:prstGeom prst="line">
            <a:avLst/>
          </a:prstGeom>
          <a:ln w="38160">
            <a:solidFill>
              <a:srgbClr val="30270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4"/>
          <p:cNvSpPr/>
          <p:nvPr/>
        </p:nvSpPr>
        <p:spPr>
          <a:xfrm>
            <a:off x="2870640" y="1211040"/>
            <a:ext cx="3657240" cy="276120"/>
          </a:xfrm>
          <a:prstGeom prst="rect">
            <a:avLst/>
          </a:prstGeom>
          <a:solidFill>
            <a:srgbClr val="bbe33d"/>
          </a:solidFill>
          <a:ln>
            <a:solidFill>
              <a:srgbClr val="3465a4"/>
            </a:solidFill>
          </a:ln>
          <a:effectLst>
            <a:outerShdw dir="2700000" dist="101823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EG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EG" sz="1800" spc="-1" strike="noStrike">
              <a:latin typeface="Arial"/>
            </a:endParaRPr>
          </a:p>
        </p:txBody>
      </p:sp>
      <p:sp>
        <p:nvSpPr>
          <p:cNvPr id="136" name="Line 15"/>
          <p:cNvSpPr/>
          <p:nvPr/>
        </p:nvSpPr>
        <p:spPr>
          <a:xfrm flipV="1">
            <a:off x="4738320" y="1514880"/>
            <a:ext cx="0" cy="326880"/>
          </a:xfrm>
          <a:prstGeom prst="line">
            <a:avLst/>
          </a:prstGeom>
          <a:ln w="38160">
            <a:solidFill>
              <a:srgbClr val="30270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6"/>
          <p:cNvSpPr/>
          <p:nvPr/>
        </p:nvSpPr>
        <p:spPr>
          <a:xfrm rot="16200000">
            <a:off x="1367280" y="6368400"/>
            <a:ext cx="972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EG" sz="2800" spc="-1" strike="noStrike">
                <a:solidFill>
                  <a:srgbClr val="ffffff"/>
                </a:solidFill>
                <a:latin typeface="Arial"/>
              </a:rPr>
              <a:t>Input</a:t>
            </a:r>
            <a:endParaRPr b="0" lang="en-EG" sz="2800" spc="-1" strike="noStrike"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 rot="16200000">
            <a:off x="-49680" y="3258720"/>
            <a:ext cx="3808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EG" sz="2800" spc="-1" strike="noStrike">
                <a:solidFill>
                  <a:srgbClr val="ffffff"/>
                </a:solidFill>
                <a:latin typeface="Arial"/>
              </a:rPr>
              <a:t>Hidden layers</a:t>
            </a:r>
            <a:endParaRPr b="0" lang="en-EG" sz="2800" spc="-1" strike="noStrike">
              <a:latin typeface="Arial"/>
            </a:endParaRPr>
          </a:p>
        </p:txBody>
      </p:sp>
      <p:sp>
        <p:nvSpPr>
          <p:cNvPr id="139" name="CustomShape 18"/>
          <p:cNvSpPr/>
          <p:nvPr/>
        </p:nvSpPr>
        <p:spPr>
          <a:xfrm rot="16200000">
            <a:off x="1158480" y="1221120"/>
            <a:ext cx="14626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EG" sz="2800" spc="-1" strike="noStrike">
                <a:solidFill>
                  <a:srgbClr val="ffffff"/>
                </a:solidFill>
                <a:latin typeface="Arial"/>
              </a:rPr>
              <a:t>Output</a:t>
            </a:r>
            <a:endParaRPr b="0" lang="en-E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Model Training and Accuracy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Using SGD learning rate of 0.03 is achieving higher accuracy than learning rate of 0.01. specially for this small amount of data.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used categorical_crossentropy loss function for the sake of multi-class classification.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add data augmentation step to the pipeline. With three parameters (rescale, shear and zoom), in order to give the data more variance. On the training and test sets.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fitted the model with 10 epochs and with batch size of 20 images. Which gave me the highest accuracy.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59652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4400" spc="-1" strike="noStrike">
                <a:latin typeface="Arial"/>
              </a:rPr>
              <a:t>Enhancements</a:t>
            </a:r>
            <a:endParaRPr b="0" lang="en-EG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I think to get more enhanced accuracy performance, we should feed the model with more training / test data. With different augmentations. Comes from different sources.</a:t>
            </a:r>
            <a:endParaRPr b="0" lang="en-E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EG" sz="3200" spc="-1" strike="noStrike">
                <a:latin typeface="Arial"/>
              </a:rPr>
              <a:t>This model in action, can be used in a mobile application to speak the recognized digit, recognize all alphabet characters not only digits. Also may be used later for sign language translation app.</a:t>
            </a:r>
            <a:endParaRPr b="0" lang="en-E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376000" y="3021480"/>
            <a:ext cx="719928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EG" sz="2200" spc="-1" strike="noStrike">
                <a:solidFill>
                  <a:srgbClr val="ffffff"/>
                </a:solidFill>
                <a:latin typeface="Arial"/>
              </a:rPr>
              <a:t>Thanks</a:t>
            </a:r>
            <a:br/>
            <a:br/>
            <a:br/>
            <a:r>
              <a:rPr b="0" lang="en-EG" sz="2200" spc="-1" strike="noStrike">
                <a:solidFill>
                  <a:srgbClr val="ffffff"/>
                </a:solidFill>
                <a:latin typeface="Arial"/>
              </a:rPr>
              <a:t>Sameh Amin </a:t>
            </a:r>
            <a:br/>
            <a:r>
              <a:rPr b="0" lang="en-EG" sz="2200" spc="-1" strike="noStrike">
                <a:solidFill>
                  <a:srgbClr val="ffffff"/>
                </a:solidFill>
                <a:latin typeface="Arial"/>
              </a:rPr>
              <a:t>24 July 2019</a:t>
            </a:r>
            <a:endParaRPr b="0" lang="en-E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LibreOffice/6.2.0.3$MacOSX_X86_64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2019-06-24T14:15:41Z</dcterms:created>
  <dc:creator/>
  <dc:description/>
  <dc:language>en-EG</dc:language>
  <cp:lastModifiedBy/>
  <dcterms:modified xsi:type="dcterms:W3CDTF">2019-06-24T15:15:20Z</dcterms:modified>
  <cp:revision>72</cp:revision>
  <dc:subject/>
  <dc:title>Blueprint Plans</dc:title>
</cp:coreProperties>
</file>