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58" r:id="rId5"/>
    <p:sldId id="259" r:id="rId6"/>
    <p:sldId id="260" r:id="rId7"/>
    <p:sldId id="261" r:id="rId8"/>
    <p:sldId id="262" r:id="rId9"/>
    <p:sldId id="273" r:id="rId10"/>
    <p:sldId id="264" r:id="rId11"/>
    <p:sldId id="265" r:id="rId12"/>
    <p:sldId id="266" r:id="rId13"/>
    <p:sldId id="267" r:id="rId14"/>
    <p:sldId id="268" r:id="rId15"/>
    <p:sldId id="269" r:id="rId16"/>
    <p:sldId id="270" r:id="rId17"/>
    <p:sldId id="271" r:id="rId18"/>
    <p:sldId id="272" r:id="rId19"/>
    <p:sldId id="275" r:id="rId20"/>
    <p:sldId id="276" r:id="rId21"/>
    <p:sldId id="283" r:id="rId22"/>
    <p:sldId id="277" r:id="rId23"/>
    <p:sldId id="284" r:id="rId24"/>
    <p:sldId id="278" r:id="rId25"/>
    <p:sldId id="279" r:id="rId26"/>
    <p:sldId id="281" r:id="rId27"/>
    <p:sldId id="282" r:id="rId28"/>
    <p:sldId id="280"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25" autoAdjust="0"/>
    <p:restoredTop sz="94660"/>
  </p:normalViewPr>
  <p:slideViewPr>
    <p:cSldViewPr snapToGrid="0">
      <p:cViewPr varScale="1">
        <p:scale>
          <a:sx n="50" d="100"/>
          <a:sy n="50" d="100"/>
        </p:scale>
        <p:origin x="43" y="8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eha Hasan" userId="bf72aee9d0eabf87" providerId="LiveId" clId="{7268043A-FE50-4F8C-B052-92E1A3FAFBA4}"/>
    <pc:docChg chg="undo redo custSel addSld delSld modSld">
      <pc:chgData name="Sameha Hasan" userId="bf72aee9d0eabf87" providerId="LiveId" clId="{7268043A-FE50-4F8C-B052-92E1A3FAFBA4}" dt="2022-05-27T16:56:40.572" v="1102"/>
      <pc:docMkLst>
        <pc:docMk/>
      </pc:docMkLst>
      <pc:sldChg chg="modSp mod">
        <pc:chgData name="Sameha Hasan" userId="bf72aee9d0eabf87" providerId="LiveId" clId="{7268043A-FE50-4F8C-B052-92E1A3FAFBA4}" dt="2022-05-15T14:56:04.399" v="477" actId="207"/>
        <pc:sldMkLst>
          <pc:docMk/>
          <pc:sldMk cId="2246620047" sldId="256"/>
        </pc:sldMkLst>
        <pc:spChg chg="mod">
          <ac:chgData name="Sameha Hasan" userId="bf72aee9d0eabf87" providerId="LiveId" clId="{7268043A-FE50-4F8C-B052-92E1A3FAFBA4}" dt="2022-05-15T10:09:32.096" v="205" actId="20577"/>
          <ac:spMkLst>
            <pc:docMk/>
            <pc:sldMk cId="2246620047" sldId="256"/>
            <ac:spMk id="2" creationId="{44365C7E-789F-61CF-5386-FB3DD5BE3DD9}"/>
          </ac:spMkLst>
        </pc:spChg>
        <pc:spChg chg="mod">
          <ac:chgData name="Sameha Hasan" userId="bf72aee9d0eabf87" providerId="LiveId" clId="{7268043A-FE50-4F8C-B052-92E1A3FAFBA4}" dt="2022-05-15T14:56:04.399" v="477" actId="207"/>
          <ac:spMkLst>
            <pc:docMk/>
            <pc:sldMk cId="2246620047" sldId="256"/>
            <ac:spMk id="3" creationId="{4A62D7D7-2CE5-9693-11AA-B1F78CCC0B7C}"/>
          </ac:spMkLst>
        </pc:spChg>
      </pc:sldChg>
      <pc:sldChg chg="modSp mod">
        <pc:chgData name="Sameha Hasan" userId="bf72aee9d0eabf87" providerId="LiveId" clId="{7268043A-FE50-4F8C-B052-92E1A3FAFBA4}" dt="2022-05-15T16:44:58.137" v="555" actId="27636"/>
        <pc:sldMkLst>
          <pc:docMk/>
          <pc:sldMk cId="2407057641" sldId="257"/>
        </pc:sldMkLst>
        <pc:spChg chg="mod">
          <ac:chgData name="Sameha Hasan" userId="bf72aee9d0eabf87" providerId="LiveId" clId="{7268043A-FE50-4F8C-B052-92E1A3FAFBA4}" dt="2022-05-15T16:44:58.137" v="555" actId="27636"/>
          <ac:spMkLst>
            <pc:docMk/>
            <pc:sldMk cId="2407057641" sldId="257"/>
            <ac:spMk id="3" creationId="{FE91F4B2-1DDE-9CEB-55D9-0712F963456B}"/>
          </ac:spMkLst>
        </pc:spChg>
      </pc:sldChg>
      <pc:sldChg chg="modSp mod">
        <pc:chgData name="Sameha Hasan" userId="bf72aee9d0eabf87" providerId="LiveId" clId="{7268043A-FE50-4F8C-B052-92E1A3FAFBA4}" dt="2022-05-15T15:34:47.993" v="551" actId="2711"/>
        <pc:sldMkLst>
          <pc:docMk/>
          <pc:sldMk cId="3904009011" sldId="258"/>
        </pc:sldMkLst>
        <pc:spChg chg="mod">
          <ac:chgData name="Sameha Hasan" userId="bf72aee9d0eabf87" providerId="LiveId" clId="{7268043A-FE50-4F8C-B052-92E1A3FAFBA4}" dt="2022-05-15T15:34:47.993" v="551" actId="2711"/>
          <ac:spMkLst>
            <pc:docMk/>
            <pc:sldMk cId="3904009011" sldId="258"/>
            <ac:spMk id="2" creationId="{0D350581-54D3-C945-384F-8319F2E5AD27}"/>
          </ac:spMkLst>
        </pc:spChg>
        <pc:spChg chg="mod">
          <ac:chgData name="Sameha Hasan" userId="bf72aee9d0eabf87" providerId="LiveId" clId="{7268043A-FE50-4F8C-B052-92E1A3FAFBA4}" dt="2022-05-15T14:47:02.367" v="402" actId="14100"/>
          <ac:spMkLst>
            <pc:docMk/>
            <pc:sldMk cId="3904009011" sldId="258"/>
            <ac:spMk id="3" creationId="{A5C5AF0B-A8AF-3769-4CA1-DD74FFB82C5F}"/>
          </ac:spMkLst>
        </pc:spChg>
        <pc:graphicFrameChg chg="mod">
          <ac:chgData name="Sameha Hasan" userId="bf72aee9d0eabf87" providerId="LiveId" clId="{7268043A-FE50-4F8C-B052-92E1A3FAFBA4}" dt="2022-05-15T15:31:49.797" v="525" actId="1076"/>
          <ac:graphicFrameMkLst>
            <pc:docMk/>
            <pc:sldMk cId="3904009011" sldId="258"/>
            <ac:graphicFrameMk id="4" creationId="{2575E7A2-E91F-AAC8-6A87-D266015A5DFA}"/>
          </ac:graphicFrameMkLst>
        </pc:graphicFrameChg>
      </pc:sldChg>
      <pc:sldChg chg="addSp delSp modSp mod">
        <pc:chgData name="Sameha Hasan" userId="bf72aee9d0eabf87" providerId="LiveId" clId="{7268043A-FE50-4F8C-B052-92E1A3FAFBA4}" dt="2022-05-15T15:34:39.690" v="550" actId="2711"/>
        <pc:sldMkLst>
          <pc:docMk/>
          <pc:sldMk cId="1200358803" sldId="259"/>
        </pc:sldMkLst>
        <pc:spChg chg="mod">
          <ac:chgData name="Sameha Hasan" userId="bf72aee9d0eabf87" providerId="LiveId" clId="{7268043A-FE50-4F8C-B052-92E1A3FAFBA4}" dt="2022-05-15T15:34:39.690" v="550" actId="2711"/>
          <ac:spMkLst>
            <pc:docMk/>
            <pc:sldMk cId="1200358803" sldId="259"/>
            <ac:spMk id="2" creationId="{99C6B716-8E56-C703-E16E-0D57FFC0F69D}"/>
          </ac:spMkLst>
        </pc:spChg>
        <pc:spChg chg="mod">
          <ac:chgData name="Sameha Hasan" userId="bf72aee9d0eabf87" providerId="LiveId" clId="{7268043A-FE50-4F8C-B052-92E1A3FAFBA4}" dt="2022-05-15T08:03:05.904" v="185" actId="14100"/>
          <ac:spMkLst>
            <pc:docMk/>
            <pc:sldMk cId="1200358803" sldId="259"/>
            <ac:spMk id="3" creationId="{8183C84D-C045-7CF6-6537-C5C4B738F416}"/>
          </ac:spMkLst>
        </pc:spChg>
        <pc:spChg chg="mod">
          <ac:chgData name="Sameha Hasan" userId="bf72aee9d0eabf87" providerId="LiveId" clId="{7268043A-FE50-4F8C-B052-92E1A3FAFBA4}" dt="2022-05-15T08:03:09.025" v="188" actId="14100"/>
          <ac:spMkLst>
            <pc:docMk/>
            <pc:sldMk cId="1200358803" sldId="259"/>
            <ac:spMk id="5" creationId="{2FDE1B03-4ADA-1F89-6441-C8283BEBA484}"/>
          </ac:spMkLst>
        </pc:spChg>
        <pc:spChg chg="add del mod">
          <ac:chgData name="Sameha Hasan" userId="bf72aee9d0eabf87" providerId="LiveId" clId="{7268043A-FE50-4F8C-B052-92E1A3FAFBA4}" dt="2022-05-15T15:27:30.846" v="487"/>
          <ac:spMkLst>
            <pc:docMk/>
            <pc:sldMk cId="1200358803" sldId="259"/>
            <ac:spMk id="6" creationId="{7D3C5FC0-5E9E-CFA9-3DEA-B7F37C5A91DE}"/>
          </ac:spMkLst>
        </pc:spChg>
        <pc:picChg chg="mod modCrop">
          <ac:chgData name="Sameha Hasan" userId="bf72aee9d0eabf87" providerId="LiveId" clId="{7268043A-FE50-4F8C-B052-92E1A3FAFBA4}" dt="2022-05-15T15:29:30.557" v="507" actId="14100"/>
          <ac:picMkLst>
            <pc:docMk/>
            <pc:sldMk cId="1200358803" sldId="259"/>
            <ac:picMk id="4" creationId="{6608AFDA-33DE-DB99-7EAC-A2C86584EE4E}"/>
          </ac:picMkLst>
        </pc:picChg>
        <pc:picChg chg="add mod">
          <ac:chgData name="Sameha Hasan" userId="bf72aee9d0eabf87" providerId="LiveId" clId="{7268043A-FE50-4F8C-B052-92E1A3FAFBA4}" dt="2022-05-15T11:55:47.409" v="258" actId="1076"/>
          <ac:picMkLst>
            <pc:docMk/>
            <pc:sldMk cId="1200358803" sldId="259"/>
            <ac:picMk id="7" creationId="{C08B97C9-DA3B-34B9-C1FE-AAD415717C3E}"/>
          </ac:picMkLst>
        </pc:picChg>
        <pc:picChg chg="add del mod">
          <ac:chgData name="Sameha Hasan" userId="bf72aee9d0eabf87" providerId="LiveId" clId="{7268043A-FE50-4F8C-B052-92E1A3FAFBA4}" dt="2022-05-15T08:03:06.773" v="186"/>
          <ac:picMkLst>
            <pc:docMk/>
            <pc:sldMk cId="1200358803" sldId="259"/>
            <ac:picMk id="1026" creationId="{A366D92C-B87B-D951-5735-1F2271357268}"/>
          </ac:picMkLst>
        </pc:picChg>
      </pc:sldChg>
      <pc:sldChg chg="addSp modSp mod">
        <pc:chgData name="Sameha Hasan" userId="bf72aee9d0eabf87" providerId="LiveId" clId="{7268043A-FE50-4F8C-B052-92E1A3FAFBA4}" dt="2022-05-20T16:48:21.397" v="819" actId="20577"/>
        <pc:sldMkLst>
          <pc:docMk/>
          <pc:sldMk cId="2837218625" sldId="260"/>
        </pc:sldMkLst>
        <pc:spChg chg="mod">
          <ac:chgData name="Sameha Hasan" userId="bf72aee9d0eabf87" providerId="LiveId" clId="{7268043A-FE50-4F8C-B052-92E1A3FAFBA4}" dt="2022-05-15T15:34:29.375" v="549" actId="2711"/>
          <ac:spMkLst>
            <pc:docMk/>
            <pc:sldMk cId="2837218625" sldId="260"/>
            <ac:spMk id="2" creationId="{0D4B527E-727A-F521-214E-498B1AA6C1D0}"/>
          </ac:spMkLst>
        </pc:spChg>
        <pc:spChg chg="mod">
          <ac:chgData name="Sameha Hasan" userId="bf72aee9d0eabf87" providerId="LiveId" clId="{7268043A-FE50-4F8C-B052-92E1A3FAFBA4}" dt="2022-05-20T16:48:13.532" v="810" actId="20577"/>
          <ac:spMkLst>
            <pc:docMk/>
            <pc:sldMk cId="2837218625" sldId="260"/>
            <ac:spMk id="3" creationId="{8C6B5D1F-CFB4-1137-C6A3-C2A3AD294A5B}"/>
          </ac:spMkLst>
        </pc:spChg>
        <pc:graphicFrameChg chg="modGraphic">
          <ac:chgData name="Sameha Hasan" userId="bf72aee9d0eabf87" providerId="LiveId" clId="{7268043A-FE50-4F8C-B052-92E1A3FAFBA4}" dt="2022-05-20T16:48:21.397" v="819" actId="20577"/>
          <ac:graphicFrameMkLst>
            <pc:docMk/>
            <pc:sldMk cId="2837218625" sldId="260"/>
            <ac:graphicFrameMk id="4" creationId="{1A9B93E4-BE15-1D75-7F47-47ADFAC77EEA}"/>
          </ac:graphicFrameMkLst>
        </pc:graphicFrameChg>
        <pc:picChg chg="add mod">
          <ac:chgData name="Sameha Hasan" userId="bf72aee9d0eabf87" providerId="LiveId" clId="{7268043A-FE50-4F8C-B052-92E1A3FAFBA4}" dt="2022-05-15T17:04:09.290" v="571" actId="1076"/>
          <ac:picMkLst>
            <pc:docMk/>
            <pc:sldMk cId="2837218625" sldId="260"/>
            <ac:picMk id="5" creationId="{5A5A28D6-943E-4A38-3E73-82C96FB33086}"/>
          </ac:picMkLst>
        </pc:picChg>
      </pc:sldChg>
      <pc:sldChg chg="addSp modSp mod">
        <pc:chgData name="Sameha Hasan" userId="bf72aee9d0eabf87" providerId="LiveId" clId="{7268043A-FE50-4F8C-B052-92E1A3FAFBA4}" dt="2022-05-20T17:09:19.837" v="866" actId="20577"/>
        <pc:sldMkLst>
          <pc:docMk/>
          <pc:sldMk cId="2972125109" sldId="261"/>
        </pc:sldMkLst>
        <pc:spChg chg="mod">
          <ac:chgData name="Sameha Hasan" userId="bf72aee9d0eabf87" providerId="LiveId" clId="{7268043A-FE50-4F8C-B052-92E1A3FAFBA4}" dt="2022-05-15T17:38:12.448" v="586" actId="1076"/>
          <ac:spMkLst>
            <pc:docMk/>
            <pc:sldMk cId="2972125109" sldId="261"/>
            <ac:spMk id="2" creationId="{AAC9306E-6182-A917-7038-AA572BC82BDA}"/>
          </ac:spMkLst>
        </pc:spChg>
        <pc:spChg chg="mod">
          <ac:chgData name="Sameha Hasan" userId="bf72aee9d0eabf87" providerId="LiveId" clId="{7268043A-FE50-4F8C-B052-92E1A3FAFBA4}" dt="2022-05-20T17:09:19.837" v="866" actId="20577"/>
          <ac:spMkLst>
            <pc:docMk/>
            <pc:sldMk cId="2972125109" sldId="261"/>
            <ac:spMk id="7" creationId="{10A3CDF6-DAD8-C156-EA2B-0829BD7CCC2F}"/>
          </ac:spMkLst>
        </pc:spChg>
        <pc:graphicFrameChg chg="add mod modGraphic">
          <ac:chgData name="Sameha Hasan" userId="bf72aee9d0eabf87" providerId="LiveId" clId="{7268043A-FE50-4F8C-B052-92E1A3FAFBA4}" dt="2022-05-20T16:48:43.480" v="828" actId="20577"/>
          <ac:graphicFrameMkLst>
            <pc:docMk/>
            <pc:sldMk cId="2972125109" sldId="261"/>
            <ac:graphicFrameMk id="6" creationId="{A77CEC0B-FF84-3190-448D-203260892E96}"/>
          </ac:graphicFrameMkLst>
        </pc:graphicFrameChg>
        <pc:picChg chg="mod modCrop">
          <ac:chgData name="Sameha Hasan" userId="bf72aee9d0eabf87" providerId="LiveId" clId="{7268043A-FE50-4F8C-B052-92E1A3FAFBA4}" dt="2022-05-15T17:38:14.663" v="587" actId="1076"/>
          <ac:picMkLst>
            <pc:docMk/>
            <pc:sldMk cId="2972125109" sldId="261"/>
            <ac:picMk id="5" creationId="{C65CB31A-AAE0-FA95-3FFB-457846319CCB}"/>
          </ac:picMkLst>
        </pc:picChg>
      </pc:sldChg>
      <pc:sldChg chg="addSp delSp modSp mod">
        <pc:chgData name="Sameha Hasan" userId="bf72aee9d0eabf87" providerId="LiveId" clId="{7268043A-FE50-4F8C-B052-92E1A3FAFBA4}" dt="2022-05-20T17:10:08.371" v="874" actId="20577"/>
        <pc:sldMkLst>
          <pc:docMk/>
          <pc:sldMk cId="4011103177" sldId="262"/>
        </pc:sldMkLst>
        <pc:spChg chg="mod">
          <ac:chgData name="Sameha Hasan" userId="bf72aee9d0eabf87" providerId="LiveId" clId="{7268043A-FE50-4F8C-B052-92E1A3FAFBA4}" dt="2022-05-15T15:34:11.688" v="547" actId="2711"/>
          <ac:spMkLst>
            <pc:docMk/>
            <pc:sldMk cId="4011103177" sldId="262"/>
            <ac:spMk id="2" creationId="{7F157953-6055-1105-5A25-760ECF571ABB}"/>
          </ac:spMkLst>
        </pc:spChg>
        <pc:spChg chg="add del mod">
          <ac:chgData name="Sameha Hasan" userId="bf72aee9d0eabf87" providerId="LiveId" clId="{7268043A-FE50-4F8C-B052-92E1A3FAFBA4}" dt="2022-05-14T19:05:23.685" v="81" actId="3680"/>
          <ac:spMkLst>
            <pc:docMk/>
            <pc:sldMk cId="4011103177" sldId="262"/>
            <ac:spMk id="3" creationId="{52EE49D9-339F-5906-F0B9-21BFD1F1458F}"/>
          </ac:spMkLst>
        </pc:spChg>
        <pc:spChg chg="add del mod">
          <ac:chgData name="Sameha Hasan" userId="bf72aee9d0eabf87" providerId="LiveId" clId="{7268043A-FE50-4F8C-B052-92E1A3FAFBA4}" dt="2022-05-14T19:05:01.125" v="69" actId="21"/>
          <ac:spMkLst>
            <pc:docMk/>
            <pc:sldMk cId="4011103177" sldId="262"/>
            <ac:spMk id="8" creationId="{179EAB69-D292-1733-ACEB-4B167C45BFFC}"/>
          </ac:spMkLst>
        </pc:spChg>
        <pc:graphicFrameChg chg="add del mod ord modGraphic">
          <ac:chgData name="Sameha Hasan" userId="bf72aee9d0eabf87" providerId="LiveId" clId="{7268043A-FE50-4F8C-B052-92E1A3FAFBA4}" dt="2022-05-14T19:03:37.598" v="60" actId="3680"/>
          <ac:graphicFrameMkLst>
            <pc:docMk/>
            <pc:sldMk cId="4011103177" sldId="262"/>
            <ac:graphicFrameMk id="4" creationId="{2A46B5FF-7CC9-F6D2-54A3-6079B5048552}"/>
          </ac:graphicFrameMkLst>
        </pc:graphicFrameChg>
        <pc:graphicFrameChg chg="add mod ord modGraphic">
          <ac:chgData name="Sameha Hasan" userId="bf72aee9d0eabf87" providerId="LiveId" clId="{7268043A-FE50-4F8C-B052-92E1A3FAFBA4}" dt="2022-05-20T17:10:08.371" v="874" actId="20577"/>
          <ac:graphicFrameMkLst>
            <pc:docMk/>
            <pc:sldMk cId="4011103177" sldId="262"/>
            <ac:graphicFrameMk id="9" creationId="{C607F599-67E3-4372-7F1E-12794CBEB566}"/>
          </ac:graphicFrameMkLst>
        </pc:graphicFrameChg>
        <pc:picChg chg="add del mod ord">
          <ac:chgData name="Sameha Hasan" userId="bf72aee9d0eabf87" providerId="LiveId" clId="{7268043A-FE50-4F8C-B052-92E1A3FAFBA4}" dt="2022-05-14T19:05:14.868" v="80" actId="22"/>
          <ac:picMkLst>
            <pc:docMk/>
            <pc:sldMk cId="4011103177" sldId="262"/>
            <ac:picMk id="6" creationId="{CDFBF05F-38BA-8E15-F978-98D3A72DDCE4}"/>
          </ac:picMkLst>
        </pc:picChg>
      </pc:sldChg>
      <pc:sldChg chg="modSp new del mod">
        <pc:chgData name="Sameha Hasan" userId="bf72aee9d0eabf87" providerId="LiveId" clId="{7268043A-FE50-4F8C-B052-92E1A3FAFBA4}" dt="2022-05-15T14:33:21.278" v="263" actId="2696"/>
        <pc:sldMkLst>
          <pc:docMk/>
          <pc:sldMk cId="527990440" sldId="263"/>
        </pc:sldMkLst>
        <pc:spChg chg="mod">
          <ac:chgData name="Sameha Hasan" userId="bf72aee9d0eabf87" providerId="LiveId" clId="{7268043A-FE50-4F8C-B052-92E1A3FAFBA4}" dt="2022-05-15T14:32:51.919" v="261" actId="14100"/>
          <ac:spMkLst>
            <pc:docMk/>
            <pc:sldMk cId="527990440" sldId="263"/>
            <ac:spMk id="2" creationId="{12346C7A-C015-03B7-80E6-2FE9FF0C1E69}"/>
          </ac:spMkLst>
        </pc:spChg>
        <pc:spChg chg="mod">
          <ac:chgData name="Sameha Hasan" userId="bf72aee9d0eabf87" providerId="LiveId" clId="{7268043A-FE50-4F8C-B052-92E1A3FAFBA4}" dt="2022-05-15T14:32:53.848" v="262" actId="14100"/>
          <ac:spMkLst>
            <pc:docMk/>
            <pc:sldMk cId="527990440" sldId="263"/>
            <ac:spMk id="3" creationId="{01075F69-7698-15A7-878B-89824B21731F}"/>
          </ac:spMkLst>
        </pc:spChg>
      </pc:sldChg>
      <pc:sldChg chg="addSp delSp modSp new mod">
        <pc:chgData name="Sameha Hasan" userId="bf72aee9d0eabf87" providerId="LiveId" clId="{7268043A-FE50-4F8C-B052-92E1A3FAFBA4}" dt="2022-05-15T14:44:24.311" v="386" actId="14100"/>
        <pc:sldMkLst>
          <pc:docMk/>
          <pc:sldMk cId="2550969520" sldId="263"/>
        </pc:sldMkLst>
        <pc:spChg chg="del mod">
          <ac:chgData name="Sameha Hasan" userId="bf72aee9d0eabf87" providerId="LiveId" clId="{7268043A-FE50-4F8C-B052-92E1A3FAFBA4}" dt="2022-05-15T14:43:29.402" v="373" actId="21"/>
          <ac:spMkLst>
            <pc:docMk/>
            <pc:sldMk cId="2550969520" sldId="263"/>
            <ac:spMk id="2" creationId="{EE2D4DF8-47C5-F232-AE54-97B93CE070A1}"/>
          </ac:spMkLst>
        </pc:spChg>
        <pc:spChg chg="mod">
          <ac:chgData name="Sameha Hasan" userId="bf72aee9d0eabf87" providerId="LiveId" clId="{7268043A-FE50-4F8C-B052-92E1A3FAFBA4}" dt="2022-05-15T14:43:43.463" v="377" actId="1076"/>
          <ac:spMkLst>
            <pc:docMk/>
            <pc:sldMk cId="2550969520" sldId="263"/>
            <ac:spMk id="3" creationId="{030B4F1C-422C-96B8-8C2C-9648892397E8}"/>
          </ac:spMkLst>
        </pc:spChg>
        <pc:spChg chg="del">
          <ac:chgData name="Sameha Hasan" userId="bf72aee9d0eabf87" providerId="LiveId" clId="{7268043A-FE50-4F8C-B052-92E1A3FAFBA4}" dt="2022-05-15T14:36:33.174" v="278" actId="3680"/>
          <ac:spMkLst>
            <pc:docMk/>
            <pc:sldMk cId="2550969520" sldId="263"/>
            <ac:spMk id="4" creationId="{3C9A5F9C-91D9-284F-7517-36522BFF2454}"/>
          </ac:spMkLst>
        </pc:spChg>
        <pc:spChg chg="mod">
          <ac:chgData name="Sameha Hasan" userId="bf72aee9d0eabf87" providerId="LiveId" clId="{7268043A-FE50-4F8C-B052-92E1A3FAFBA4}" dt="2022-05-15T14:44:09.487" v="381" actId="1076"/>
          <ac:spMkLst>
            <pc:docMk/>
            <pc:sldMk cId="2550969520" sldId="263"/>
            <ac:spMk id="5" creationId="{04DC7240-ED27-BE3E-020E-EFD1BE695BDE}"/>
          </ac:spMkLst>
        </pc:spChg>
        <pc:spChg chg="del">
          <ac:chgData name="Sameha Hasan" userId="bf72aee9d0eabf87" providerId="LiveId" clId="{7268043A-FE50-4F8C-B052-92E1A3FAFBA4}" dt="2022-05-15T14:34:02.459" v="265" actId="22"/>
          <ac:spMkLst>
            <pc:docMk/>
            <pc:sldMk cId="2550969520" sldId="263"/>
            <ac:spMk id="6" creationId="{2F5E332E-2C46-091E-6082-4A89233D999A}"/>
          </ac:spMkLst>
        </pc:spChg>
        <pc:graphicFrameChg chg="add mod ord modGraphic">
          <ac:chgData name="Sameha Hasan" userId="bf72aee9d0eabf87" providerId="LiveId" clId="{7268043A-FE50-4F8C-B052-92E1A3FAFBA4}" dt="2022-05-15T14:43:47.726" v="378" actId="1076"/>
          <ac:graphicFrameMkLst>
            <pc:docMk/>
            <pc:sldMk cId="2550969520" sldId="263"/>
            <ac:graphicFrameMk id="9" creationId="{E1777280-729C-F127-1617-7D197E977D4E}"/>
          </ac:graphicFrameMkLst>
        </pc:graphicFrameChg>
        <pc:picChg chg="add mod ord">
          <ac:chgData name="Sameha Hasan" userId="bf72aee9d0eabf87" providerId="LiveId" clId="{7268043A-FE50-4F8C-B052-92E1A3FAFBA4}" dt="2022-05-15T14:43:58.847" v="380" actId="1076"/>
          <ac:picMkLst>
            <pc:docMk/>
            <pc:sldMk cId="2550969520" sldId="263"/>
            <ac:picMk id="8" creationId="{50B6E3EF-F295-C830-E171-02225C5E8674}"/>
          </ac:picMkLst>
        </pc:picChg>
        <pc:picChg chg="add mod">
          <ac:chgData name="Sameha Hasan" userId="bf72aee9d0eabf87" providerId="LiveId" clId="{7268043A-FE50-4F8C-B052-92E1A3FAFBA4}" dt="2022-05-15T14:44:24.311" v="386" actId="14100"/>
          <ac:picMkLst>
            <pc:docMk/>
            <pc:sldMk cId="2550969520" sldId="263"/>
            <ac:picMk id="2050" creationId="{F844C488-A76E-4A63-FB7F-1BAA95FEE6AB}"/>
          </ac:picMkLst>
        </pc:picChg>
      </pc:sldChg>
      <pc:sldChg chg="modSp mod">
        <pc:chgData name="Sameha Hasan" userId="bf72aee9d0eabf87" providerId="LiveId" clId="{7268043A-FE50-4F8C-B052-92E1A3FAFBA4}" dt="2022-05-25T14:55:40.963" v="892" actId="20577"/>
        <pc:sldMkLst>
          <pc:docMk/>
          <pc:sldMk cId="2409423127" sldId="266"/>
        </pc:sldMkLst>
        <pc:spChg chg="mod">
          <ac:chgData name="Sameha Hasan" userId="bf72aee9d0eabf87" providerId="LiveId" clId="{7268043A-FE50-4F8C-B052-92E1A3FAFBA4}" dt="2022-05-25T14:55:40.963" v="892" actId="20577"/>
          <ac:spMkLst>
            <pc:docMk/>
            <pc:sldMk cId="2409423127" sldId="266"/>
            <ac:spMk id="3" creationId="{2B37EE43-12EA-378A-5CA1-05929B5046C9}"/>
          </ac:spMkLst>
        </pc:spChg>
      </pc:sldChg>
      <pc:sldChg chg="modSp mod">
        <pc:chgData name="Sameha Hasan" userId="bf72aee9d0eabf87" providerId="LiveId" clId="{7268043A-FE50-4F8C-B052-92E1A3FAFBA4}" dt="2022-05-25T15:24:11.253" v="957" actId="20577"/>
        <pc:sldMkLst>
          <pc:docMk/>
          <pc:sldMk cId="3553071626" sldId="267"/>
        </pc:sldMkLst>
        <pc:spChg chg="mod">
          <ac:chgData name="Sameha Hasan" userId="bf72aee9d0eabf87" providerId="LiveId" clId="{7268043A-FE50-4F8C-B052-92E1A3FAFBA4}" dt="2022-05-25T14:55:55.389" v="894" actId="20577"/>
          <ac:spMkLst>
            <pc:docMk/>
            <pc:sldMk cId="3553071626" sldId="267"/>
            <ac:spMk id="7" creationId="{C661B5BB-5D27-5F8C-FB11-9AFE7CF415E1}"/>
          </ac:spMkLst>
        </pc:spChg>
        <pc:graphicFrameChg chg="modGraphic">
          <ac:chgData name="Sameha Hasan" userId="bf72aee9d0eabf87" providerId="LiveId" clId="{7268043A-FE50-4F8C-B052-92E1A3FAFBA4}" dt="2022-05-25T15:22:47.870" v="928" actId="20577"/>
          <ac:graphicFrameMkLst>
            <pc:docMk/>
            <pc:sldMk cId="3553071626" sldId="267"/>
            <ac:graphicFrameMk id="4" creationId="{6288FE3B-EFE9-3ACA-12F5-ED41D6E04329}"/>
          </ac:graphicFrameMkLst>
        </pc:graphicFrameChg>
        <pc:graphicFrameChg chg="modGraphic">
          <ac:chgData name="Sameha Hasan" userId="bf72aee9d0eabf87" providerId="LiveId" clId="{7268043A-FE50-4F8C-B052-92E1A3FAFBA4}" dt="2022-05-25T15:24:11.253" v="957" actId="20577"/>
          <ac:graphicFrameMkLst>
            <pc:docMk/>
            <pc:sldMk cId="3553071626" sldId="267"/>
            <ac:graphicFrameMk id="9" creationId="{281CC58D-D836-989C-55E0-B04C4CCD21C1}"/>
          </ac:graphicFrameMkLst>
        </pc:graphicFrameChg>
      </pc:sldChg>
      <pc:sldChg chg="modSp mod">
        <pc:chgData name="Sameha Hasan" userId="bf72aee9d0eabf87" providerId="LiveId" clId="{7268043A-FE50-4F8C-B052-92E1A3FAFBA4}" dt="2022-05-27T11:34:17.118" v="992" actId="20577"/>
        <pc:sldMkLst>
          <pc:docMk/>
          <pc:sldMk cId="887252580" sldId="268"/>
        </pc:sldMkLst>
        <pc:graphicFrameChg chg="mod modGraphic">
          <ac:chgData name="Sameha Hasan" userId="bf72aee9d0eabf87" providerId="LiveId" clId="{7268043A-FE50-4F8C-B052-92E1A3FAFBA4}" dt="2022-05-27T11:34:17.118" v="992" actId="20577"/>
          <ac:graphicFrameMkLst>
            <pc:docMk/>
            <pc:sldMk cId="887252580" sldId="268"/>
            <ac:graphicFrameMk id="4" creationId="{1F2E45F3-7C63-32C8-48C0-A8E471B56AD1}"/>
          </ac:graphicFrameMkLst>
        </pc:graphicFrameChg>
      </pc:sldChg>
      <pc:sldChg chg="addSp delSp modSp mod">
        <pc:chgData name="Sameha Hasan" userId="bf72aee9d0eabf87" providerId="LiveId" clId="{7268043A-FE50-4F8C-B052-92E1A3FAFBA4}" dt="2022-05-27T11:42:59.262" v="1040" actId="20577"/>
        <pc:sldMkLst>
          <pc:docMk/>
          <pc:sldMk cId="923236619" sldId="269"/>
        </pc:sldMkLst>
        <pc:spChg chg="mod">
          <ac:chgData name="Sameha Hasan" userId="bf72aee9d0eabf87" providerId="LiveId" clId="{7268043A-FE50-4F8C-B052-92E1A3FAFBA4}" dt="2022-05-27T11:01:27.905" v="990" actId="20577"/>
          <ac:spMkLst>
            <pc:docMk/>
            <pc:sldMk cId="923236619" sldId="269"/>
            <ac:spMk id="6" creationId="{5D6201AE-5C72-D9B1-A07F-195DCB45A615}"/>
          </ac:spMkLst>
        </pc:spChg>
        <pc:spChg chg="mod">
          <ac:chgData name="Sameha Hasan" userId="bf72aee9d0eabf87" providerId="LiveId" clId="{7268043A-FE50-4F8C-B052-92E1A3FAFBA4}" dt="2022-05-27T11:36:44.417" v="1006" actId="20577"/>
          <ac:spMkLst>
            <pc:docMk/>
            <pc:sldMk cId="923236619" sldId="269"/>
            <ac:spMk id="8" creationId="{2A84EA54-28B2-73F6-CF78-8EC37F0CBA2F}"/>
          </ac:spMkLst>
        </pc:spChg>
        <pc:graphicFrameChg chg="add mod modGraphic">
          <ac:chgData name="Sameha Hasan" userId="bf72aee9d0eabf87" providerId="LiveId" clId="{7268043A-FE50-4F8C-B052-92E1A3FAFBA4}" dt="2022-05-27T11:42:59.262" v="1040" actId="20577"/>
          <ac:graphicFrameMkLst>
            <pc:docMk/>
            <pc:sldMk cId="923236619" sldId="269"/>
            <ac:graphicFrameMk id="3" creationId="{75C51819-3493-BD70-2559-F4766BF699AA}"/>
          </ac:graphicFrameMkLst>
        </pc:graphicFrameChg>
        <pc:graphicFrameChg chg="del modGraphic">
          <ac:chgData name="Sameha Hasan" userId="bf72aee9d0eabf87" providerId="LiveId" clId="{7268043A-FE50-4F8C-B052-92E1A3FAFBA4}" dt="2022-05-27T11:42:05.103" v="1027" actId="21"/>
          <ac:graphicFrameMkLst>
            <pc:docMk/>
            <pc:sldMk cId="923236619" sldId="269"/>
            <ac:graphicFrameMk id="10" creationId="{6D595444-395A-5157-A8A9-44B1160AD9F9}"/>
          </ac:graphicFrameMkLst>
        </pc:graphicFrameChg>
      </pc:sldChg>
      <pc:sldChg chg="addSp delSp modSp mod">
        <pc:chgData name="Sameha Hasan" userId="bf72aee9d0eabf87" providerId="LiveId" clId="{7268043A-FE50-4F8C-B052-92E1A3FAFBA4}" dt="2022-05-27T11:44:42.880" v="1058" actId="20577"/>
        <pc:sldMkLst>
          <pc:docMk/>
          <pc:sldMk cId="934557925" sldId="270"/>
        </pc:sldMkLst>
        <pc:spChg chg="mod">
          <ac:chgData name="Sameha Hasan" userId="bf72aee9d0eabf87" providerId="LiveId" clId="{7268043A-FE50-4F8C-B052-92E1A3FAFBA4}" dt="2022-05-27T11:37:57.734" v="1012" actId="20577"/>
          <ac:spMkLst>
            <pc:docMk/>
            <pc:sldMk cId="934557925" sldId="270"/>
            <ac:spMk id="3" creationId="{431F9122-2161-64C6-93D5-869D0F525E2A}"/>
          </ac:spMkLst>
        </pc:spChg>
        <pc:graphicFrameChg chg="add mod modGraphic">
          <ac:chgData name="Sameha Hasan" userId="bf72aee9d0eabf87" providerId="LiveId" clId="{7268043A-FE50-4F8C-B052-92E1A3FAFBA4}" dt="2022-05-27T11:44:42.880" v="1058" actId="20577"/>
          <ac:graphicFrameMkLst>
            <pc:docMk/>
            <pc:sldMk cId="934557925" sldId="270"/>
            <ac:graphicFrameMk id="2" creationId="{EE252F59-033D-C67A-C416-EF81BDBD7430}"/>
          </ac:graphicFrameMkLst>
        </pc:graphicFrameChg>
        <pc:graphicFrameChg chg="del modGraphic">
          <ac:chgData name="Sameha Hasan" userId="bf72aee9d0eabf87" providerId="LiveId" clId="{7268043A-FE50-4F8C-B052-92E1A3FAFBA4}" dt="2022-05-27T11:43:31.594" v="1042" actId="21"/>
          <ac:graphicFrameMkLst>
            <pc:docMk/>
            <pc:sldMk cId="934557925" sldId="270"/>
            <ac:graphicFrameMk id="9" creationId="{6018D410-6025-0344-EDCD-F44AC94C5862}"/>
          </ac:graphicFrameMkLst>
        </pc:graphicFrameChg>
      </pc:sldChg>
      <pc:sldChg chg="addSp delSp modSp mod">
        <pc:chgData name="Sameha Hasan" userId="bf72aee9d0eabf87" providerId="LiveId" clId="{7268043A-FE50-4F8C-B052-92E1A3FAFBA4}" dt="2022-05-27T11:46:08.869" v="1068" actId="20577"/>
        <pc:sldMkLst>
          <pc:docMk/>
          <pc:sldMk cId="4062014790" sldId="271"/>
        </pc:sldMkLst>
        <pc:spChg chg="mod">
          <ac:chgData name="Sameha Hasan" userId="bf72aee9d0eabf87" providerId="LiveId" clId="{7268043A-FE50-4F8C-B052-92E1A3FAFBA4}" dt="2022-05-27T11:41:25.452" v="1026" actId="20577"/>
          <ac:spMkLst>
            <pc:docMk/>
            <pc:sldMk cId="4062014790" sldId="271"/>
            <ac:spMk id="3" creationId="{AACFFFD9-8417-2D78-6589-C8FBE817CF86}"/>
          </ac:spMkLst>
        </pc:spChg>
        <pc:graphicFrameChg chg="add mod modGraphic">
          <ac:chgData name="Sameha Hasan" userId="bf72aee9d0eabf87" providerId="LiveId" clId="{7268043A-FE50-4F8C-B052-92E1A3FAFBA4}" dt="2022-05-27T11:46:08.869" v="1068" actId="20577"/>
          <ac:graphicFrameMkLst>
            <pc:docMk/>
            <pc:sldMk cId="4062014790" sldId="271"/>
            <ac:graphicFrameMk id="2" creationId="{9C0DE6E8-7F3C-E8DD-9071-EA88C14F4F5D}"/>
          </ac:graphicFrameMkLst>
        </pc:graphicFrameChg>
        <pc:graphicFrameChg chg="del modGraphic">
          <ac:chgData name="Sameha Hasan" userId="bf72aee9d0eabf87" providerId="LiveId" clId="{7268043A-FE50-4F8C-B052-92E1A3FAFBA4}" dt="2022-05-27T11:45:15.897" v="1060" actId="21"/>
          <ac:graphicFrameMkLst>
            <pc:docMk/>
            <pc:sldMk cId="4062014790" sldId="271"/>
            <ac:graphicFrameMk id="4" creationId="{866E97C5-B7C9-665D-759D-CA560CD5EC5E}"/>
          </ac:graphicFrameMkLst>
        </pc:graphicFrameChg>
      </pc:sldChg>
      <pc:sldChg chg="modSp mod">
        <pc:chgData name="Sameha Hasan" userId="bf72aee9d0eabf87" providerId="LiveId" clId="{7268043A-FE50-4F8C-B052-92E1A3FAFBA4}" dt="2022-05-27T11:51:27.647" v="1090" actId="20577"/>
        <pc:sldMkLst>
          <pc:docMk/>
          <pc:sldMk cId="3778712595" sldId="272"/>
        </pc:sldMkLst>
        <pc:graphicFrameChg chg="mod modGraphic">
          <ac:chgData name="Sameha Hasan" userId="bf72aee9d0eabf87" providerId="LiveId" clId="{7268043A-FE50-4F8C-B052-92E1A3FAFBA4}" dt="2022-05-27T11:51:27.647" v="1090" actId="20577"/>
          <ac:graphicFrameMkLst>
            <pc:docMk/>
            <pc:sldMk cId="3778712595" sldId="272"/>
            <ac:graphicFrameMk id="4" creationId="{9BB42D8E-2D7A-9F73-EF57-1C86D834FA80}"/>
          </ac:graphicFrameMkLst>
        </pc:graphicFrameChg>
      </pc:sldChg>
      <pc:sldChg chg="new del">
        <pc:chgData name="Sameha Hasan" userId="bf72aee9d0eabf87" providerId="LiveId" clId="{7268043A-FE50-4F8C-B052-92E1A3FAFBA4}" dt="2022-05-27T16:55:49.657" v="1095" actId="2696"/>
        <pc:sldMkLst>
          <pc:docMk/>
          <pc:sldMk cId="3017093662" sldId="274"/>
        </pc:sldMkLst>
      </pc:sldChg>
      <pc:sldChg chg="add">
        <pc:chgData name="Sameha Hasan" userId="bf72aee9d0eabf87" providerId="LiveId" clId="{7268043A-FE50-4F8C-B052-92E1A3FAFBA4}" dt="2022-05-27T16:55:32.731" v="1092"/>
        <pc:sldMkLst>
          <pc:docMk/>
          <pc:sldMk cId="1950955515" sldId="275"/>
        </pc:sldMkLst>
      </pc:sldChg>
      <pc:sldChg chg="add">
        <pc:chgData name="Sameha Hasan" userId="bf72aee9d0eabf87" providerId="LiveId" clId="{7268043A-FE50-4F8C-B052-92E1A3FAFBA4}" dt="2022-05-27T16:55:40.022" v="1093"/>
        <pc:sldMkLst>
          <pc:docMk/>
          <pc:sldMk cId="1694517091" sldId="276"/>
        </pc:sldMkLst>
      </pc:sldChg>
      <pc:sldChg chg="add">
        <pc:chgData name="Sameha Hasan" userId="bf72aee9d0eabf87" providerId="LiveId" clId="{7268043A-FE50-4F8C-B052-92E1A3FAFBA4}" dt="2022-05-27T16:56:09.009" v="1096"/>
        <pc:sldMkLst>
          <pc:docMk/>
          <pc:sldMk cId="3156146172" sldId="277"/>
        </pc:sldMkLst>
      </pc:sldChg>
      <pc:sldChg chg="add">
        <pc:chgData name="Sameha Hasan" userId="bf72aee9d0eabf87" providerId="LiveId" clId="{7268043A-FE50-4F8C-B052-92E1A3FAFBA4}" dt="2022-05-27T16:56:19.091" v="1098"/>
        <pc:sldMkLst>
          <pc:docMk/>
          <pc:sldMk cId="2706459672" sldId="278"/>
        </pc:sldMkLst>
      </pc:sldChg>
      <pc:sldChg chg="add">
        <pc:chgData name="Sameha Hasan" userId="bf72aee9d0eabf87" providerId="LiveId" clId="{7268043A-FE50-4F8C-B052-92E1A3FAFBA4}" dt="2022-05-27T16:56:23.176" v="1099"/>
        <pc:sldMkLst>
          <pc:docMk/>
          <pc:sldMk cId="3426500530" sldId="279"/>
        </pc:sldMkLst>
      </pc:sldChg>
      <pc:sldChg chg="add">
        <pc:chgData name="Sameha Hasan" userId="bf72aee9d0eabf87" providerId="LiveId" clId="{7268043A-FE50-4F8C-B052-92E1A3FAFBA4}" dt="2022-05-27T16:56:40.572" v="1102"/>
        <pc:sldMkLst>
          <pc:docMk/>
          <pc:sldMk cId="294255429" sldId="280"/>
        </pc:sldMkLst>
      </pc:sldChg>
      <pc:sldChg chg="add">
        <pc:chgData name="Sameha Hasan" userId="bf72aee9d0eabf87" providerId="LiveId" clId="{7268043A-FE50-4F8C-B052-92E1A3FAFBA4}" dt="2022-05-27T16:56:30.885" v="1100"/>
        <pc:sldMkLst>
          <pc:docMk/>
          <pc:sldMk cId="3628890545" sldId="281"/>
        </pc:sldMkLst>
      </pc:sldChg>
      <pc:sldChg chg="add">
        <pc:chgData name="Sameha Hasan" userId="bf72aee9d0eabf87" providerId="LiveId" clId="{7268043A-FE50-4F8C-B052-92E1A3FAFBA4}" dt="2022-05-27T16:56:34.923" v="1101"/>
        <pc:sldMkLst>
          <pc:docMk/>
          <pc:sldMk cId="1592266608" sldId="282"/>
        </pc:sldMkLst>
      </pc:sldChg>
      <pc:sldChg chg="add">
        <pc:chgData name="Sameha Hasan" userId="bf72aee9d0eabf87" providerId="LiveId" clId="{7268043A-FE50-4F8C-B052-92E1A3FAFBA4}" dt="2022-05-27T16:55:44.535" v="1094"/>
        <pc:sldMkLst>
          <pc:docMk/>
          <pc:sldMk cId="1762887137" sldId="283"/>
        </pc:sldMkLst>
      </pc:sldChg>
      <pc:sldChg chg="add">
        <pc:chgData name="Sameha Hasan" userId="bf72aee9d0eabf87" providerId="LiveId" clId="{7268043A-FE50-4F8C-B052-92E1A3FAFBA4}" dt="2022-05-27T16:56:15.008" v="1097"/>
        <pc:sldMkLst>
          <pc:docMk/>
          <pc:sldMk cId="3499656951" sldId="28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5/27/2022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5/27/2022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5/27/2022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5/27/2022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5/27/2022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5/27/2022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5/27/2022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5/27/2022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5/27/2022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65C7E-789F-61CF-5386-FB3DD5BE3DD9}"/>
              </a:ext>
            </a:extLst>
          </p:cNvPr>
          <p:cNvSpPr>
            <a:spLocks noGrp="1"/>
          </p:cNvSpPr>
          <p:nvPr>
            <p:ph type="ctrTitle"/>
          </p:nvPr>
        </p:nvSpPr>
        <p:spPr>
          <a:xfrm>
            <a:off x="1259305" y="1467852"/>
            <a:ext cx="9665369" cy="3180217"/>
          </a:xfrm>
        </p:spPr>
        <p:txBody>
          <a:bodyPr/>
          <a:lstStyle/>
          <a:p>
            <a:r>
              <a:rPr lang="en-US" b="1" i="0" dirty="0">
                <a:solidFill>
                  <a:schemeClr val="tx1"/>
                </a:solidFill>
                <a:effectLst/>
                <a:latin typeface="sofia-pro"/>
              </a:rPr>
              <a:t>Fuzzy Clustering /</a:t>
            </a:r>
            <a:br>
              <a:rPr lang="en-US" b="1" i="0" dirty="0">
                <a:solidFill>
                  <a:schemeClr val="tx1"/>
                </a:solidFill>
                <a:effectLst/>
                <a:latin typeface="sofia-pro"/>
              </a:rPr>
            </a:br>
            <a:r>
              <a:rPr lang="en-US" b="1" i="0" dirty="0">
                <a:solidFill>
                  <a:schemeClr val="tx1"/>
                </a:solidFill>
                <a:effectLst/>
                <a:latin typeface="sofia-pro"/>
              </a:rPr>
              <a:t>Fuzzy C Means (FCM)/</a:t>
            </a:r>
            <a:br>
              <a:rPr lang="en-US" b="1" i="0" dirty="0">
                <a:solidFill>
                  <a:schemeClr val="tx1"/>
                </a:solidFill>
                <a:effectLst/>
                <a:latin typeface="sofia-pro"/>
              </a:rPr>
            </a:br>
            <a:r>
              <a:rPr lang="en-US" b="1" i="0" dirty="0">
                <a:solidFill>
                  <a:schemeClr val="tx1"/>
                </a:solidFill>
                <a:effectLst/>
                <a:latin typeface="sofia-pro"/>
              </a:rPr>
              <a:t>Fuzzy K Means</a:t>
            </a:r>
            <a:endParaRPr lang="en-US" dirty="0"/>
          </a:p>
        </p:txBody>
      </p:sp>
      <p:sp>
        <p:nvSpPr>
          <p:cNvPr id="3" name="Subtitle 2">
            <a:extLst>
              <a:ext uri="{FF2B5EF4-FFF2-40B4-BE49-F238E27FC236}">
                <a16:creationId xmlns:a16="http://schemas.microsoft.com/office/drawing/2014/main" id="{4A62D7D7-2CE5-9693-11AA-B1F78CCC0B7C}"/>
              </a:ext>
            </a:extLst>
          </p:cNvPr>
          <p:cNvSpPr>
            <a:spLocks noGrp="1"/>
          </p:cNvSpPr>
          <p:nvPr>
            <p:ph type="subTitle" idx="1"/>
          </p:nvPr>
        </p:nvSpPr>
        <p:spPr>
          <a:xfrm>
            <a:off x="2488758" y="5136541"/>
            <a:ext cx="6345141" cy="1160890"/>
          </a:xfrm>
        </p:spPr>
        <p:txBody>
          <a:bodyPr>
            <a:normAutofit/>
          </a:bodyPr>
          <a:lstStyle/>
          <a:p>
            <a:r>
              <a:rPr lang="en-US" sz="3000" b="1" dirty="0">
                <a:solidFill>
                  <a:schemeClr val="tx1"/>
                </a:solidFill>
                <a:latin typeface="Times New Roman" panose="02020603050405020304" pitchFamily="18" charset="0"/>
                <a:cs typeface="Times New Roman" panose="02020603050405020304" pitchFamily="18" charset="0"/>
              </a:rPr>
              <a:t>M</a:t>
            </a:r>
            <a:r>
              <a:rPr lang="en-US" sz="3000" b="1" i="0" dirty="0">
                <a:solidFill>
                  <a:schemeClr val="tx1"/>
                </a:solidFill>
                <a:effectLst/>
                <a:latin typeface="Times New Roman" panose="02020603050405020304" pitchFamily="18" charset="0"/>
                <a:cs typeface="Times New Roman" panose="02020603050405020304" pitchFamily="18" charset="0"/>
              </a:rPr>
              <a:t>achine </a:t>
            </a:r>
            <a:r>
              <a:rPr lang="en-US" sz="3000" b="1" dirty="0">
                <a:solidFill>
                  <a:schemeClr val="tx1"/>
                </a:solidFill>
                <a:latin typeface="Times New Roman" panose="02020603050405020304" pitchFamily="18" charset="0"/>
                <a:cs typeface="Times New Roman" panose="02020603050405020304" pitchFamily="18" charset="0"/>
              </a:rPr>
              <a:t>L</a:t>
            </a:r>
            <a:r>
              <a:rPr lang="en-US" sz="3000" b="1" i="0" dirty="0">
                <a:solidFill>
                  <a:schemeClr val="tx1"/>
                </a:solidFill>
                <a:effectLst/>
                <a:latin typeface="Times New Roman" panose="02020603050405020304" pitchFamily="18" charset="0"/>
                <a:cs typeface="Times New Roman" panose="02020603050405020304" pitchFamily="18" charset="0"/>
              </a:rPr>
              <a:t>earning</a:t>
            </a:r>
          </a:p>
          <a:p>
            <a:r>
              <a:rPr lang="en-US" sz="2000" b="1" dirty="0">
                <a:solidFill>
                  <a:schemeClr val="tx1"/>
                </a:solidFill>
                <a:latin typeface="Times New Roman" panose="02020603050405020304" pitchFamily="18" charset="0"/>
                <a:cs typeface="Times New Roman" panose="02020603050405020304" pitchFamily="18" charset="0"/>
              </a:rPr>
              <a:t>Group 6 (C181206  ,  C181208  ,  C181222)</a:t>
            </a:r>
          </a:p>
        </p:txBody>
      </p:sp>
    </p:spTree>
    <p:extLst>
      <p:ext uri="{BB962C8B-B14F-4D97-AF65-F5344CB8AC3E}">
        <p14:creationId xmlns:p14="http://schemas.microsoft.com/office/powerpoint/2010/main" val="2246620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A74B9-6A8A-B889-B90D-9C49639D01D5}"/>
              </a:ext>
            </a:extLst>
          </p:cNvPr>
          <p:cNvSpPr>
            <a:spLocks noGrp="1"/>
          </p:cNvSpPr>
          <p:nvPr>
            <p:ph type="title"/>
          </p:nvPr>
        </p:nvSpPr>
        <p:spPr>
          <a:xfrm>
            <a:off x="1371599" y="198783"/>
            <a:ext cx="10396330" cy="1971923"/>
          </a:xfrm>
        </p:spPr>
        <p:txBody>
          <a:bodyPr>
            <a:normAutofit fontScale="90000"/>
          </a:bodyPr>
          <a:lstStyle/>
          <a:p>
            <a:r>
              <a:rPr kumimoji="0" lang="en-US" sz="30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The steps to perform FCM algorithm are:</a:t>
            </a:r>
            <a:br>
              <a:rPr kumimoji="0" lang="en-US" sz="30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br>
            <a:r>
              <a:rPr kumimoji="0" lang="en-US" sz="3000" b="1" i="0" u="none" strike="noStrike" kern="1200" cap="none" spc="0" normalizeH="0" baseline="0" noProof="0" dirty="0">
                <a:ln>
                  <a:noFill/>
                </a:ln>
                <a:solidFill>
                  <a:srgbClr val="191B0E"/>
                </a:solidFill>
                <a:effectLst/>
                <a:uLnTx/>
                <a:uFillTx/>
                <a:latin typeface="Times New Roman" panose="02020603050405020304" pitchFamily="18" charset="0"/>
                <a:ea typeface="+mj-ea"/>
                <a:cs typeface="Times New Roman" panose="02020603050405020304" pitchFamily="18" charset="0"/>
              </a:rPr>
              <a:t>Step 1: Initialize the data points into desired number of clusters randomly.</a:t>
            </a:r>
            <a:br>
              <a:rPr kumimoji="0" lang="en-US" sz="3000" b="1" i="0" u="none" strike="noStrike" kern="1200" cap="none" spc="0" normalizeH="0" baseline="0" noProof="0" dirty="0">
                <a:ln>
                  <a:noFill/>
                </a:ln>
                <a:solidFill>
                  <a:srgbClr val="191B0E"/>
                </a:solidFill>
                <a:effectLst/>
                <a:uLnTx/>
                <a:uFillTx/>
                <a:latin typeface="Times New Roman" panose="02020603050405020304" pitchFamily="18" charset="0"/>
                <a:ea typeface="+mj-ea"/>
                <a:cs typeface="Times New Roman" panose="02020603050405020304" pitchFamily="18" charset="0"/>
              </a:rPr>
            </a:br>
            <a:br>
              <a:rPr kumimoji="0" lang="en-US" sz="3000" b="1" i="0" u="none" strike="noStrike" kern="1200" cap="none" spc="0" normalizeH="0" baseline="0" noProof="0" dirty="0">
                <a:ln>
                  <a:noFill/>
                </a:ln>
                <a:solidFill>
                  <a:srgbClr val="191B0E"/>
                </a:solidFill>
                <a:effectLst/>
                <a:uLnTx/>
                <a:uFillTx/>
                <a:latin typeface="Times New Roman" panose="02020603050405020304" pitchFamily="18" charset="0"/>
                <a:ea typeface="+mj-ea"/>
                <a:cs typeface="Times New Roman" panose="02020603050405020304" pitchFamily="18" charset="0"/>
              </a:rPr>
            </a:br>
            <a:r>
              <a:rPr kumimoji="0" lang="en-US" sz="2400" b="1" i="0" u="none" strike="noStrike" kern="1200" cap="none" spc="0" normalizeH="0" baseline="0" noProof="0" dirty="0">
                <a:ln>
                  <a:noFill/>
                </a:ln>
                <a:solidFill>
                  <a:srgbClr val="191B0E"/>
                </a:solidFill>
                <a:effectLst/>
                <a:uLnTx/>
                <a:uFillTx/>
                <a:latin typeface="Times New Roman" panose="02020603050405020304" pitchFamily="18" charset="0"/>
                <a:ea typeface="+mj-ea"/>
                <a:cs typeface="Times New Roman" panose="02020603050405020304" pitchFamily="18" charset="0"/>
              </a:rPr>
              <a:t>Example :</a:t>
            </a:r>
            <a:r>
              <a:rPr kumimoji="0" lang="en-US" sz="3000" b="1" i="0" u="none" strike="noStrike" kern="1200" cap="none" spc="0" normalizeH="0" baseline="0" noProof="0" dirty="0">
                <a:ln>
                  <a:noFill/>
                </a:ln>
                <a:solidFill>
                  <a:srgbClr val="191B0E"/>
                </a:solidFill>
                <a:effectLst/>
                <a:uLnTx/>
                <a:uFillTx/>
                <a:latin typeface="Times New Roman" panose="02020603050405020304" pitchFamily="18" charset="0"/>
                <a:ea typeface="+mj-ea"/>
                <a:cs typeface="Times New Roman" panose="02020603050405020304" pitchFamily="18" charset="0"/>
              </a:rPr>
              <a:t> </a:t>
            </a: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The given data points are {(2,10), (2,5), (8,4), (5, </a:t>
            </a:r>
            <a:r>
              <a:rPr lang="en-US" sz="2400" b="1" dirty="0">
                <a:solidFill>
                  <a:prstClr val="black"/>
                </a:solidFill>
                <a:latin typeface="Times New Roman" panose="02020603050405020304" pitchFamily="18" charset="0"/>
                <a:cs typeface="Times New Roman" panose="02020603050405020304" pitchFamily="18" charset="0"/>
              </a:rPr>
              <a:t>8</a:t>
            </a: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 (7,5), (6,4), (1,2), (4,9</a:t>
            </a:r>
            <a:r>
              <a:rPr lang="en-US" sz="2400" b="1" dirty="0">
                <a:solidFill>
                  <a:prstClr val="black"/>
                </a:solidFill>
                <a:latin typeface="Times New Roman" panose="02020603050405020304" pitchFamily="18" charset="0"/>
                <a:cs typeface="Times New Roman" panose="02020603050405020304" pitchFamily="18" charset="0"/>
              </a:rPr>
              <a:t>)</a:t>
            </a: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a:t>
            </a:r>
            <a:endParaRPr lang="en-US" dirty="0"/>
          </a:p>
        </p:txBody>
      </p:sp>
      <p:sp>
        <p:nvSpPr>
          <p:cNvPr id="3" name="Content Placeholder 2">
            <a:extLst>
              <a:ext uri="{FF2B5EF4-FFF2-40B4-BE49-F238E27FC236}">
                <a16:creationId xmlns:a16="http://schemas.microsoft.com/office/drawing/2014/main" id="{3C6ABC5A-C663-8AC4-C14A-E8FE266D9975}"/>
              </a:ext>
            </a:extLst>
          </p:cNvPr>
          <p:cNvSpPr>
            <a:spLocks noGrp="1"/>
          </p:cNvSpPr>
          <p:nvPr>
            <p:ph idx="1"/>
          </p:nvPr>
        </p:nvSpPr>
        <p:spPr>
          <a:xfrm>
            <a:off x="1371599" y="2313831"/>
            <a:ext cx="3844456" cy="4063116"/>
          </a:xfrm>
        </p:spPr>
        <p:txBody>
          <a:bodyPr>
            <a:normAutofit/>
          </a:bodyPr>
          <a:lstStyle/>
          <a:p>
            <a:pPr algn="just"/>
            <a:r>
              <a:rPr lang="en-US" sz="2000" b="1" dirty="0">
                <a:latin typeface="Times New Roman" panose="02020603050405020304" pitchFamily="18" charset="0"/>
                <a:cs typeface="Times New Roman" panose="02020603050405020304" pitchFamily="18" charset="0"/>
              </a:rPr>
              <a:t>There are 3 clusters in which the data is to be divided, initializing the data point randomly. Each data point lies in both the clusters with some membership value which can be assumed anything in the initial state.</a:t>
            </a:r>
          </a:p>
          <a:p>
            <a:pPr algn="just"/>
            <a:r>
              <a:rPr lang="en-US" sz="2000" b="1" dirty="0">
                <a:latin typeface="Times New Roman" panose="02020603050405020304" pitchFamily="18" charset="0"/>
                <a:cs typeface="Times New Roman" panose="02020603050405020304" pitchFamily="18" charset="0"/>
              </a:rPr>
              <a:t>The table represents the values of the data points along with their membership (gamma) in each of the cluster.</a:t>
            </a:r>
          </a:p>
          <a:p>
            <a:endParaRPr lang="en-US" dirty="0"/>
          </a:p>
        </p:txBody>
      </p:sp>
      <p:graphicFrame>
        <p:nvGraphicFramePr>
          <p:cNvPr id="4" name="Table 4">
            <a:extLst>
              <a:ext uri="{FF2B5EF4-FFF2-40B4-BE49-F238E27FC236}">
                <a16:creationId xmlns:a16="http://schemas.microsoft.com/office/drawing/2014/main" id="{63299DBB-2F74-5EA9-EB43-3900C0D6F236}"/>
              </a:ext>
            </a:extLst>
          </p:cNvPr>
          <p:cNvGraphicFramePr>
            <a:graphicFrameLocks noGrp="1"/>
          </p:cNvGraphicFramePr>
          <p:nvPr>
            <p:extLst>
              <p:ext uri="{D42A27DB-BD31-4B8C-83A1-F6EECF244321}">
                <p14:modId xmlns:p14="http://schemas.microsoft.com/office/powerpoint/2010/main" val="3768041338"/>
              </p:ext>
            </p:extLst>
          </p:nvPr>
        </p:nvGraphicFramePr>
        <p:xfrm>
          <a:off x="5621572" y="2397650"/>
          <a:ext cx="6209967" cy="3895477"/>
        </p:xfrm>
        <a:graphic>
          <a:graphicData uri="http://schemas.openxmlformats.org/drawingml/2006/table">
            <a:tbl>
              <a:tblPr firstRow="1" bandRow="1">
                <a:tableStyleId>{5C22544A-7EE6-4342-B048-85BDC9FD1C3A}</a:tableStyleId>
              </a:tblPr>
              <a:tblGrid>
                <a:gridCol w="699714">
                  <a:extLst>
                    <a:ext uri="{9D8B030D-6E8A-4147-A177-3AD203B41FA5}">
                      <a16:colId xmlns:a16="http://schemas.microsoft.com/office/drawing/2014/main" val="1434163692"/>
                    </a:ext>
                  </a:extLst>
                </a:gridCol>
                <a:gridCol w="1486894">
                  <a:extLst>
                    <a:ext uri="{9D8B030D-6E8A-4147-A177-3AD203B41FA5}">
                      <a16:colId xmlns:a16="http://schemas.microsoft.com/office/drawing/2014/main" val="1456015218"/>
                    </a:ext>
                  </a:extLst>
                </a:gridCol>
                <a:gridCol w="1375576">
                  <a:extLst>
                    <a:ext uri="{9D8B030D-6E8A-4147-A177-3AD203B41FA5}">
                      <a16:colId xmlns:a16="http://schemas.microsoft.com/office/drawing/2014/main" val="2037383283"/>
                    </a:ext>
                  </a:extLst>
                </a:gridCol>
                <a:gridCol w="1311965">
                  <a:extLst>
                    <a:ext uri="{9D8B030D-6E8A-4147-A177-3AD203B41FA5}">
                      <a16:colId xmlns:a16="http://schemas.microsoft.com/office/drawing/2014/main" val="2765956154"/>
                    </a:ext>
                  </a:extLst>
                </a:gridCol>
                <a:gridCol w="1335818">
                  <a:extLst>
                    <a:ext uri="{9D8B030D-6E8A-4147-A177-3AD203B41FA5}">
                      <a16:colId xmlns:a16="http://schemas.microsoft.com/office/drawing/2014/main" val="2697398030"/>
                    </a:ext>
                  </a:extLst>
                </a:gridCol>
              </a:tblGrid>
              <a:tr h="429371">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dirty="0">
                          <a:solidFill>
                            <a:schemeClr val="tx1"/>
                          </a:solidFill>
                          <a:latin typeface="Times New Roman" panose="02020603050405020304" pitchFamily="18" charset="0"/>
                          <a:cs typeface="Times New Roman" panose="02020603050405020304" pitchFamily="18" charset="0"/>
                        </a:rPr>
                        <a:t>Datapoint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dirty="0">
                          <a:solidFill>
                            <a:schemeClr val="tx1"/>
                          </a:solidFill>
                          <a:latin typeface="Times New Roman" panose="02020603050405020304" pitchFamily="18" charset="0"/>
                          <a:cs typeface="Times New Roman" panose="02020603050405020304" pitchFamily="18" charset="0"/>
                        </a:rPr>
                        <a:t>Cluster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dirty="0">
                          <a:solidFill>
                            <a:schemeClr val="tx1"/>
                          </a:solidFill>
                          <a:latin typeface="Times New Roman" panose="02020603050405020304" pitchFamily="18" charset="0"/>
                          <a:cs typeface="Times New Roman" panose="02020603050405020304" pitchFamily="18" charset="0"/>
                        </a:rPr>
                        <a:t>Cluster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dirty="0">
                          <a:solidFill>
                            <a:schemeClr val="tx1"/>
                          </a:solidFill>
                          <a:latin typeface="Times New Roman" panose="02020603050405020304" pitchFamily="18" charset="0"/>
                          <a:cs typeface="Times New Roman" panose="02020603050405020304" pitchFamily="18" charset="0"/>
                        </a:rPr>
                        <a:t>Cluster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47730534"/>
                  </a:ext>
                </a:extLst>
              </a:tr>
              <a:tr h="442291">
                <a:tc>
                  <a:txBody>
                    <a:bodyPr/>
                    <a:lstStyle/>
                    <a:p>
                      <a:pPr algn="ctr"/>
                      <a:r>
                        <a:rPr lang="en-US" sz="2200" b="1" dirty="0">
                          <a:latin typeface="Times New Roman" panose="02020603050405020304" pitchFamily="18" charset="0"/>
                          <a:cs typeface="Times New Roman" panose="02020603050405020304" pitchFamily="18"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latin typeface="Times New Roman" panose="02020603050405020304" pitchFamily="18" charset="0"/>
                          <a:cs typeface="Times New Roman" panose="02020603050405020304" pitchFamily="18" charset="0"/>
                        </a:rPr>
                        <a:t>(2,10)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83573004"/>
                  </a:ext>
                </a:extLst>
              </a:tr>
              <a:tr h="429371">
                <a:tc>
                  <a:txBody>
                    <a:bodyPr/>
                    <a:lstStyle/>
                    <a:p>
                      <a:pPr algn="ctr"/>
                      <a:r>
                        <a:rPr lang="en-US" sz="2200" b="1" dirty="0">
                          <a:latin typeface="Times New Roman" panose="02020603050405020304" pitchFamily="18" charset="0"/>
                          <a:cs typeface="Times New Roman" panose="02020603050405020304" pitchFamily="18" charset="0"/>
                        </a:rPr>
                        <a:t>A2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latin typeface="Times New Roman" panose="02020603050405020304" pitchFamily="18" charset="0"/>
                          <a:cs typeface="Times New Roman" panose="02020603050405020304" pitchFamily="18" charset="0"/>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95372068"/>
                  </a:ext>
                </a:extLst>
              </a:tr>
              <a:tr h="426389">
                <a:tc>
                  <a:txBody>
                    <a:bodyPr/>
                    <a:lstStyle/>
                    <a:p>
                      <a:pPr algn="ctr"/>
                      <a:r>
                        <a:rPr lang="en-US" sz="2200" b="1" dirty="0">
                          <a:latin typeface="Times New Roman" panose="02020603050405020304" pitchFamily="18" charset="0"/>
                          <a:cs typeface="Times New Roman" panose="02020603050405020304" pitchFamily="18" charset="0"/>
                        </a:rPr>
                        <a:t>A3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latin typeface="Times New Roman" panose="02020603050405020304" pitchFamily="18" charset="0"/>
                          <a:cs typeface="Times New Roman" panose="02020603050405020304" pitchFamily="18" charset="0"/>
                        </a:rPr>
                        <a:t>(8,4)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994535"/>
                  </a:ext>
                </a:extLst>
              </a:tr>
              <a:tr h="452893">
                <a:tc>
                  <a:txBody>
                    <a:bodyPr/>
                    <a:lstStyle/>
                    <a:p>
                      <a:pPr algn="ctr"/>
                      <a:r>
                        <a:rPr lang="en-US" sz="2200" b="1" dirty="0">
                          <a:latin typeface="Times New Roman" panose="02020603050405020304" pitchFamily="18" charset="0"/>
                          <a:cs typeface="Times New Roman" panose="02020603050405020304" pitchFamily="18" charset="0"/>
                        </a:rPr>
                        <a:t>A4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latin typeface="Times New Roman" panose="02020603050405020304" pitchFamily="18" charset="0"/>
                          <a:cs typeface="Times New Roman" panose="02020603050405020304" pitchFamily="18" charset="0"/>
                        </a:rPr>
                        <a:t>(5,8)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9768409"/>
                  </a:ext>
                </a:extLst>
              </a:tr>
              <a:tr h="397565">
                <a:tc>
                  <a:txBody>
                    <a:bodyPr/>
                    <a:lstStyle/>
                    <a:p>
                      <a:pPr algn="ctr"/>
                      <a:r>
                        <a:rPr lang="en-US" sz="2200" b="1" dirty="0">
                          <a:latin typeface="Times New Roman" panose="02020603050405020304" pitchFamily="18" charset="0"/>
                          <a:cs typeface="Times New Roman" panose="02020603050405020304" pitchFamily="18" charset="0"/>
                        </a:rPr>
                        <a:t>A5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latin typeface="Times New Roman" panose="02020603050405020304" pitchFamily="18" charset="0"/>
                          <a:cs typeface="Times New Roman" panose="02020603050405020304" pitchFamily="18" charset="0"/>
                        </a:rPr>
                        <a:t>(7,5)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70077134"/>
                  </a:ext>
                </a:extLst>
              </a:tr>
              <a:tr h="416118">
                <a:tc>
                  <a:txBody>
                    <a:bodyPr/>
                    <a:lstStyle/>
                    <a:p>
                      <a:pPr algn="ctr"/>
                      <a:r>
                        <a:rPr lang="en-US" sz="2200" b="1" dirty="0">
                          <a:latin typeface="Times New Roman" panose="02020603050405020304" pitchFamily="18" charset="0"/>
                          <a:cs typeface="Times New Roman" panose="02020603050405020304" pitchFamily="18" charset="0"/>
                        </a:rPr>
                        <a:t>A6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latin typeface="Times New Roman" panose="02020603050405020304" pitchFamily="18" charset="0"/>
                          <a:cs typeface="Times New Roman" panose="02020603050405020304" pitchFamily="18" charset="0"/>
                        </a:rPr>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4158218"/>
                  </a:ext>
                </a:extLst>
              </a:tr>
              <a:tr h="434671">
                <a:tc>
                  <a:txBody>
                    <a:bodyPr/>
                    <a:lstStyle/>
                    <a:p>
                      <a:pPr algn="ctr"/>
                      <a:r>
                        <a:rPr lang="en-US" sz="2200" b="1" dirty="0">
                          <a:latin typeface="Times New Roman" panose="02020603050405020304" pitchFamily="18" charset="0"/>
                          <a:cs typeface="Times New Roman" panose="02020603050405020304" pitchFamily="18" charset="0"/>
                        </a:rPr>
                        <a:t>A7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latin typeface="Times New Roman" panose="02020603050405020304" pitchFamily="18" charset="0"/>
                          <a:cs typeface="Times New Roman" panose="02020603050405020304"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6201340"/>
                  </a:ext>
                </a:extLst>
              </a:tr>
              <a:tr h="389611">
                <a:tc>
                  <a:txBody>
                    <a:bodyPr/>
                    <a:lstStyle/>
                    <a:p>
                      <a:pPr algn="ctr"/>
                      <a:r>
                        <a:rPr lang="en-US" sz="2200" b="1" dirty="0">
                          <a:latin typeface="Times New Roman" panose="02020603050405020304" pitchFamily="18" charset="0"/>
                          <a:cs typeface="Times New Roman" panose="02020603050405020304" pitchFamily="18" charset="0"/>
                        </a:rPr>
                        <a:t>A8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latin typeface="Times New Roman" panose="02020603050405020304" pitchFamily="18" charset="0"/>
                          <a:cs typeface="Times New Roman" panose="02020603050405020304" pitchFamily="18" charset="0"/>
                        </a:rPr>
                        <a:t>(4,9)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9790456"/>
                  </a:ext>
                </a:extLst>
              </a:tr>
            </a:tbl>
          </a:graphicData>
        </a:graphic>
      </p:graphicFrame>
    </p:spTree>
    <p:extLst>
      <p:ext uri="{BB962C8B-B14F-4D97-AF65-F5344CB8AC3E}">
        <p14:creationId xmlns:p14="http://schemas.microsoft.com/office/powerpoint/2010/main" val="734244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A8975-5AD4-DCAE-6A52-69B51518BCCF}"/>
              </a:ext>
            </a:extLst>
          </p:cNvPr>
          <p:cNvSpPr>
            <a:spLocks noGrp="1"/>
          </p:cNvSpPr>
          <p:nvPr>
            <p:ph type="title"/>
          </p:nvPr>
        </p:nvSpPr>
        <p:spPr>
          <a:xfrm>
            <a:off x="1219200" y="346699"/>
            <a:ext cx="9601200" cy="809045"/>
          </a:xfrm>
        </p:spPr>
        <p:txBody>
          <a:bodyPr>
            <a:normAutofit/>
          </a:bodyPr>
          <a:lstStyle/>
          <a:p>
            <a:r>
              <a:rPr lang="en-US" sz="3200" b="1" i="0" dirty="0">
                <a:solidFill>
                  <a:schemeClr val="tx1"/>
                </a:solidFill>
                <a:effectLst/>
                <a:latin typeface="Times New Roman" panose="02020603050405020304" pitchFamily="18" charset="0"/>
                <a:cs typeface="Times New Roman" panose="02020603050405020304" pitchFamily="18" charset="0"/>
              </a:rPr>
              <a:t>Step 2: Find out the centroid.</a:t>
            </a:r>
            <a:endParaRPr lang="en-US" sz="3200" dirty="0"/>
          </a:p>
        </p:txBody>
      </p:sp>
      <p:sp>
        <p:nvSpPr>
          <p:cNvPr id="3" name="Content Placeholder 2">
            <a:extLst>
              <a:ext uri="{FF2B5EF4-FFF2-40B4-BE49-F238E27FC236}">
                <a16:creationId xmlns:a16="http://schemas.microsoft.com/office/drawing/2014/main" id="{7B193639-A000-4D11-423D-34C06BB777B5}"/>
              </a:ext>
            </a:extLst>
          </p:cNvPr>
          <p:cNvSpPr>
            <a:spLocks noGrp="1"/>
          </p:cNvSpPr>
          <p:nvPr>
            <p:ph idx="1"/>
          </p:nvPr>
        </p:nvSpPr>
        <p:spPr>
          <a:xfrm>
            <a:off x="1219201" y="922351"/>
            <a:ext cx="5936974" cy="5804452"/>
          </a:xfrm>
        </p:spPr>
        <p:txBody>
          <a:bodyPr>
            <a:normAutofit/>
          </a:bodyPr>
          <a:lstStyle/>
          <a:p>
            <a:r>
              <a:rPr lang="en-US" sz="2000" b="1" i="0" dirty="0">
                <a:solidFill>
                  <a:schemeClr val="tx1"/>
                </a:solidFill>
                <a:effectLst/>
                <a:latin typeface="Times New Roman" panose="02020603050405020304" pitchFamily="18" charset="0"/>
                <a:cs typeface="Times New Roman" panose="02020603050405020304" pitchFamily="18" charset="0"/>
              </a:rPr>
              <a:t>The formula for finding out the centroid (V) is:</a:t>
            </a:r>
          </a:p>
          <a:p>
            <a:endParaRPr lang="en-US" sz="2000" b="1" dirty="0">
              <a:solidFill>
                <a:schemeClr val="tx1"/>
              </a:solidFill>
              <a:latin typeface="Times New Roman" panose="02020603050405020304" pitchFamily="18" charset="0"/>
              <a:cs typeface="Times New Roman" panose="02020603050405020304" pitchFamily="18" charset="0"/>
            </a:endParaRPr>
          </a:p>
          <a:p>
            <a:endParaRPr lang="en-US" sz="2000" b="1" i="0" dirty="0">
              <a:solidFill>
                <a:schemeClr val="tx1"/>
              </a:solidFill>
              <a:effectLst/>
              <a:latin typeface="Times New Roman" panose="02020603050405020304" pitchFamily="18" charset="0"/>
              <a:cs typeface="Times New Roman" panose="02020603050405020304" pitchFamily="18" charset="0"/>
            </a:endParaRPr>
          </a:p>
          <a:p>
            <a:endParaRPr lang="en-US" sz="2000" b="1" i="0" dirty="0">
              <a:solidFill>
                <a:schemeClr val="tx1"/>
              </a:solidFill>
              <a:effectLst/>
              <a:latin typeface="Times New Roman" panose="02020603050405020304" pitchFamily="18" charset="0"/>
              <a:cs typeface="Times New Roman" panose="02020603050405020304" pitchFamily="18" charset="0"/>
            </a:endParaRPr>
          </a:p>
          <a:p>
            <a:endParaRPr lang="en-US" sz="2000" b="1" i="0" dirty="0">
              <a:solidFill>
                <a:schemeClr val="tx1"/>
              </a:solidFill>
              <a:effectLst/>
              <a:latin typeface="Times New Roman" panose="02020603050405020304" pitchFamily="18" charset="0"/>
              <a:cs typeface="Times New Roman" panose="02020603050405020304" pitchFamily="18" charset="0"/>
            </a:endParaRPr>
          </a:p>
          <a:p>
            <a:r>
              <a:rPr lang="en-US" sz="2000" b="1" i="0" dirty="0">
                <a:solidFill>
                  <a:schemeClr val="tx1"/>
                </a:solidFill>
                <a:effectLst/>
                <a:latin typeface="Times New Roman" panose="02020603050405020304" pitchFamily="18" charset="0"/>
                <a:cs typeface="Times New Roman" panose="02020603050405020304" pitchFamily="18" charset="0"/>
              </a:rPr>
              <a:t>Where, µ is fuzzy membership value of the data point, m is the fuzziness parameter (generally taken as 2), and </a:t>
            </a:r>
            <a:r>
              <a:rPr lang="en-US" sz="2000" b="1" i="0" dirty="0" err="1">
                <a:solidFill>
                  <a:schemeClr val="tx1"/>
                </a:solidFill>
                <a:effectLst/>
                <a:latin typeface="Times New Roman" panose="02020603050405020304" pitchFamily="18" charset="0"/>
                <a:cs typeface="Times New Roman" panose="02020603050405020304" pitchFamily="18" charset="0"/>
              </a:rPr>
              <a:t>xk</a:t>
            </a:r>
            <a:r>
              <a:rPr lang="en-US" sz="2000" b="1" i="0" dirty="0">
                <a:solidFill>
                  <a:schemeClr val="tx1"/>
                </a:solidFill>
                <a:effectLst/>
                <a:latin typeface="Times New Roman" panose="02020603050405020304" pitchFamily="18" charset="0"/>
                <a:cs typeface="Times New Roman" panose="02020603050405020304" pitchFamily="18" charset="0"/>
              </a:rPr>
              <a:t> is the data point.</a:t>
            </a:r>
            <a:r>
              <a:rPr lang="en-US" b="1" i="0" dirty="0">
                <a:solidFill>
                  <a:schemeClr val="tx1"/>
                </a:solidFill>
                <a:effectLst/>
                <a:latin typeface="Times New Roman" panose="02020603050405020304" pitchFamily="18" charset="0"/>
                <a:cs typeface="Times New Roman" panose="02020603050405020304" pitchFamily="18" charset="0"/>
              </a:rPr>
              <a:t> </a:t>
            </a:r>
            <a:r>
              <a:rPr lang="en-US" sz="2000" b="1" i="0" dirty="0">
                <a:solidFill>
                  <a:schemeClr val="tx1"/>
                </a:solidFill>
                <a:effectLst/>
                <a:latin typeface="Times New Roman" panose="02020603050405020304" pitchFamily="18" charset="0"/>
                <a:cs typeface="Times New Roman" panose="02020603050405020304" pitchFamily="18" charset="0"/>
              </a:rPr>
              <a:t>Here,</a:t>
            </a:r>
          </a:p>
          <a:p>
            <a:r>
              <a:rPr lang="en-US" b="1" u="sng" dirty="0">
                <a:solidFill>
                  <a:schemeClr val="tx1"/>
                </a:solidFill>
                <a:latin typeface="Times New Roman" panose="02020603050405020304" pitchFamily="18" charset="0"/>
                <a:cs typeface="Times New Roman" panose="02020603050405020304" pitchFamily="18" charset="0"/>
              </a:rPr>
              <a:t>Centroid of cluster 1:</a:t>
            </a:r>
            <a:endParaRPr lang="en-US" sz="2000" b="1" i="0" u="sng" dirty="0">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V11 = (1² *2 + 0² * 2 + 0² * 8 + 1² * 5 + 0² *7 + 0² * 6 + 0² * 1 + 1² * 4) / ( (1² + 0² + 0² + 1² + 0² + 0² + 0² + 1² )   = 3.67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V12 = (1² *10 + 1² * 8 + 1² * 9) / ( (1² +1² +1² )   = 9 </a:t>
            </a:r>
          </a:p>
          <a:p>
            <a:r>
              <a:rPr lang="en-US" b="1" dirty="0">
                <a:solidFill>
                  <a:schemeClr val="tx1"/>
                </a:solidFill>
                <a:latin typeface="Times New Roman" panose="02020603050405020304" pitchFamily="18" charset="0"/>
                <a:cs typeface="Times New Roman" panose="02020603050405020304" pitchFamily="18" charset="0"/>
              </a:rPr>
              <a:t>So , the Centroid of cluster 1 is ( 3.67 , 9 )</a:t>
            </a:r>
          </a:p>
          <a:p>
            <a:pPr marL="0" indent="0">
              <a:buNone/>
            </a:pPr>
            <a:endParaRPr lang="en-US" dirty="0"/>
          </a:p>
        </p:txBody>
      </p:sp>
      <p:pic>
        <p:nvPicPr>
          <p:cNvPr id="4" name="Picture 3">
            <a:extLst>
              <a:ext uri="{FF2B5EF4-FFF2-40B4-BE49-F238E27FC236}">
                <a16:creationId xmlns:a16="http://schemas.microsoft.com/office/drawing/2014/main" id="{48F056EA-953C-2E6C-0CA7-86D0D768FB8F}"/>
              </a:ext>
            </a:extLst>
          </p:cNvPr>
          <p:cNvPicPr>
            <a:picLocks noChangeAspect="1"/>
          </p:cNvPicPr>
          <p:nvPr/>
        </p:nvPicPr>
        <p:blipFill rotWithShape="1">
          <a:blip r:embed="rId2"/>
          <a:srcRect l="10729" t="43523" r="11417" b="29016"/>
          <a:stretch/>
        </p:blipFill>
        <p:spPr>
          <a:xfrm>
            <a:off x="3625796" y="1319917"/>
            <a:ext cx="5295568" cy="1176793"/>
          </a:xfrm>
          <a:prstGeom prst="rect">
            <a:avLst/>
          </a:prstGeom>
        </p:spPr>
      </p:pic>
      <p:pic>
        <p:nvPicPr>
          <p:cNvPr id="6" name="Picture 5">
            <a:extLst>
              <a:ext uri="{FF2B5EF4-FFF2-40B4-BE49-F238E27FC236}">
                <a16:creationId xmlns:a16="http://schemas.microsoft.com/office/drawing/2014/main" id="{4CC28053-25FF-AFF4-320E-FC5DA2C841EE}"/>
              </a:ext>
            </a:extLst>
          </p:cNvPr>
          <p:cNvPicPr>
            <a:picLocks noChangeAspect="1"/>
          </p:cNvPicPr>
          <p:nvPr/>
        </p:nvPicPr>
        <p:blipFill>
          <a:blip r:embed="rId3"/>
          <a:stretch>
            <a:fillRect/>
          </a:stretch>
        </p:blipFill>
        <p:spPr>
          <a:xfrm>
            <a:off x="7601447" y="2619954"/>
            <a:ext cx="4493919" cy="3597966"/>
          </a:xfrm>
          <a:prstGeom prst="rect">
            <a:avLst/>
          </a:prstGeom>
        </p:spPr>
      </p:pic>
    </p:spTree>
    <p:extLst>
      <p:ext uri="{BB962C8B-B14F-4D97-AF65-F5344CB8AC3E}">
        <p14:creationId xmlns:p14="http://schemas.microsoft.com/office/powerpoint/2010/main" val="3604681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37EE43-12EA-378A-5CA1-05929B5046C9}"/>
              </a:ext>
            </a:extLst>
          </p:cNvPr>
          <p:cNvSpPr>
            <a:spLocks noGrp="1"/>
          </p:cNvSpPr>
          <p:nvPr>
            <p:ph idx="1"/>
          </p:nvPr>
        </p:nvSpPr>
        <p:spPr>
          <a:xfrm>
            <a:off x="1212574" y="508884"/>
            <a:ext cx="6333214" cy="5621571"/>
          </a:xfrm>
        </p:spPr>
        <p:txBody>
          <a:bodyPr>
            <a:normAutofit fontScale="92500" lnSpcReduction="20000"/>
          </a:bodyPr>
          <a:lstStyle/>
          <a:p>
            <a:endParaRPr lang="en-US" b="1" dirty="0">
              <a:solidFill>
                <a:schemeClr val="tx1"/>
              </a:solidFill>
              <a:latin typeface="Times New Roman" panose="02020603050405020304" pitchFamily="18" charset="0"/>
              <a:cs typeface="Times New Roman" panose="02020603050405020304" pitchFamily="18" charset="0"/>
            </a:endParaRPr>
          </a:p>
          <a:p>
            <a:endParaRPr lang="en-US" b="1" dirty="0">
              <a:solidFill>
                <a:schemeClr val="tx1"/>
              </a:solidFill>
              <a:latin typeface="Times New Roman" panose="02020603050405020304" pitchFamily="18" charset="0"/>
              <a:cs typeface="Times New Roman" panose="02020603050405020304" pitchFamily="18" charset="0"/>
            </a:endParaRPr>
          </a:p>
          <a:p>
            <a:endParaRPr lang="en-US" b="1" dirty="0">
              <a:solidFill>
                <a:schemeClr val="tx1"/>
              </a:solidFill>
              <a:latin typeface="Times New Roman" panose="02020603050405020304" pitchFamily="18" charset="0"/>
              <a:cs typeface="Times New Roman" panose="02020603050405020304" pitchFamily="18" charset="0"/>
            </a:endParaRPr>
          </a:p>
          <a:p>
            <a:endParaRPr lang="en-US" b="1" dirty="0">
              <a:solidFill>
                <a:schemeClr val="tx1"/>
              </a:solidFill>
              <a:latin typeface="Times New Roman" panose="02020603050405020304" pitchFamily="18" charset="0"/>
              <a:cs typeface="Times New Roman" panose="02020603050405020304" pitchFamily="18" charset="0"/>
            </a:endParaRPr>
          </a:p>
          <a:p>
            <a:endParaRPr lang="en-US" b="1" dirty="0">
              <a:solidFill>
                <a:schemeClr val="tx1"/>
              </a:solidFill>
              <a:latin typeface="Times New Roman" panose="02020603050405020304" pitchFamily="18" charset="0"/>
              <a:cs typeface="Times New Roman" panose="02020603050405020304" pitchFamily="18" charset="0"/>
            </a:endParaRPr>
          </a:p>
          <a:p>
            <a:r>
              <a:rPr lang="en-US" b="1" u="sng" dirty="0">
                <a:solidFill>
                  <a:schemeClr val="tx1"/>
                </a:solidFill>
                <a:latin typeface="Times New Roman" panose="02020603050405020304" pitchFamily="18" charset="0"/>
                <a:cs typeface="Times New Roman" panose="02020603050405020304" pitchFamily="18" charset="0"/>
              </a:rPr>
              <a:t>Centroid of cluster 2:</a:t>
            </a:r>
          </a:p>
          <a:p>
            <a:endParaRPr lang="en-US" sz="2000" b="1" i="0" u="sng" dirty="0">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V21 = (1² *8 + 1² * 7 + 1² * 6) / ( (1² +1² +1² ) = 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V22 = (1² *4 + 1² * 5 + 1² * 4) / ( (1² +1² +1² )   = 4.33</a:t>
            </a:r>
          </a:p>
          <a:p>
            <a:r>
              <a:rPr lang="en-US" b="1" dirty="0">
                <a:solidFill>
                  <a:schemeClr val="tx1"/>
                </a:solidFill>
                <a:latin typeface="Times New Roman" panose="02020603050405020304" pitchFamily="18" charset="0"/>
                <a:cs typeface="Times New Roman" panose="02020603050405020304" pitchFamily="18" charset="0"/>
              </a:rPr>
              <a:t>So , the Centroid of cluster 1 is ( 7 , 4.33 )</a:t>
            </a:r>
          </a:p>
          <a:p>
            <a:pPr marL="0" indent="0">
              <a:buNone/>
            </a:pPr>
            <a:endParaRPr lang="en-US" b="1" dirty="0">
              <a:solidFill>
                <a:schemeClr val="tx1"/>
              </a:solidFill>
              <a:latin typeface="Times New Roman" panose="02020603050405020304" pitchFamily="18" charset="0"/>
              <a:cs typeface="Times New Roman" panose="02020603050405020304" pitchFamily="18" charset="0"/>
            </a:endParaRPr>
          </a:p>
          <a:p>
            <a:r>
              <a:rPr lang="en-US" b="1" u="sng" dirty="0">
                <a:solidFill>
                  <a:schemeClr val="tx1"/>
                </a:solidFill>
                <a:latin typeface="Times New Roman" panose="02020603050405020304" pitchFamily="18" charset="0"/>
                <a:cs typeface="Times New Roman" panose="02020603050405020304" pitchFamily="18" charset="0"/>
              </a:rPr>
              <a:t>Centroid of cluster 3:</a:t>
            </a:r>
          </a:p>
          <a:p>
            <a:endParaRPr lang="en-US" sz="2000" b="1" i="0" u="sng" dirty="0">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(1² *2 + 1² * 1) / ( ( 1² +1² ) = 1.5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V32 = (1² *5 + 1² * 2) / ( (1² +1²)   = 3.5</a:t>
            </a:r>
          </a:p>
          <a:p>
            <a:r>
              <a:rPr lang="en-US" b="1" dirty="0">
                <a:solidFill>
                  <a:schemeClr val="tx1"/>
                </a:solidFill>
                <a:latin typeface="Times New Roman" panose="02020603050405020304" pitchFamily="18" charset="0"/>
                <a:cs typeface="Times New Roman" panose="02020603050405020304" pitchFamily="18" charset="0"/>
              </a:rPr>
              <a:t>So , the Centroid of cluster 1 is ( 1.5, 3.5 )</a:t>
            </a:r>
          </a:p>
          <a:p>
            <a:endParaRPr lang="en-US" dirty="0"/>
          </a:p>
        </p:txBody>
      </p:sp>
      <p:pic>
        <p:nvPicPr>
          <p:cNvPr id="4" name="Picture 3">
            <a:extLst>
              <a:ext uri="{FF2B5EF4-FFF2-40B4-BE49-F238E27FC236}">
                <a16:creationId xmlns:a16="http://schemas.microsoft.com/office/drawing/2014/main" id="{0A4C884B-20E3-A6D5-E4ED-DE40DE249BCF}"/>
              </a:ext>
            </a:extLst>
          </p:cNvPr>
          <p:cNvPicPr>
            <a:picLocks noChangeAspect="1"/>
          </p:cNvPicPr>
          <p:nvPr/>
        </p:nvPicPr>
        <p:blipFill rotWithShape="1">
          <a:blip r:embed="rId2"/>
          <a:srcRect l="10729" t="43523" r="11417" b="29016"/>
          <a:stretch/>
        </p:blipFill>
        <p:spPr>
          <a:xfrm>
            <a:off x="3864335" y="727545"/>
            <a:ext cx="5295568" cy="1176793"/>
          </a:xfrm>
          <a:prstGeom prst="rect">
            <a:avLst/>
          </a:prstGeom>
        </p:spPr>
      </p:pic>
      <p:pic>
        <p:nvPicPr>
          <p:cNvPr id="5" name="Picture 4">
            <a:extLst>
              <a:ext uri="{FF2B5EF4-FFF2-40B4-BE49-F238E27FC236}">
                <a16:creationId xmlns:a16="http://schemas.microsoft.com/office/drawing/2014/main" id="{C6181F4A-65FC-6517-93ED-88D627733E5F}"/>
              </a:ext>
            </a:extLst>
          </p:cNvPr>
          <p:cNvPicPr>
            <a:picLocks noChangeAspect="1"/>
          </p:cNvPicPr>
          <p:nvPr/>
        </p:nvPicPr>
        <p:blipFill>
          <a:blip r:embed="rId3"/>
          <a:stretch>
            <a:fillRect/>
          </a:stretch>
        </p:blipFill>
        <p:spPr>
          <a:xfrm>
            <a:off x="7545788" y="2532489"/>
            <a:ext cx="4493919" cy="3597966"/>
          </a:xfrm>
          <a:prstGeom prst="rect">
            <a:avLst/>
          </a:prstGeom>
        </p:spPr>
      </p:pic>
    </p:spTree>
    <p:extLst>
      <p:ext uri="{BB962C8B-B14F-4D97-AF65-F5344CB8AC3E}">
        <p14:creationId xmlns:p14="http://schemas.microsoft.com/office/powerpoint/2010/main" val="2409423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FA7C4-D046-9EAD-D156-BD3CD963C467}"/>
              </a:ext>
            </a:extLst>
          </p:cNvPr>
          <p:cNvSpPr>
            <a:spLocks noGrp="1"/>
          </p:cNvSpPr>
          <p:nvPr>
            <p:ph type="title"/>
          </p:nvPr>
        </p:nvSpPr>
        <p:spPr>
          <a:xfrm>
            <a:off x="771277" y="216674"/>
            <a:ext cx="11341209" cy="546652"/>
          </a:xfrm>
        </p:spPr>
        <p:txBody>
          <a:bodyPr>
            <a:normAutofit fontScale="90000"/>
          </a:bodyPr>
          <a:lstStyle/>
          <a:p>
            <a:r>
              <a:rPr kumimoji="0" lang="en-US" sz="40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Step 3: Find out the distance of each point from centroid.</a:t>
            </a:r>
            <a:endParaRPr lang="en-US" dirty="0"/>
          </a:p>
        </p:txBody>
      </p:sp>
      <p:graphicFrame>
        <p:nvGraphicFramePr>
          <p:cNvPr id="4" name="Table 4">
            <a:extLst>
              <a:ext uri="{FF2B5EF4-FFF2-40B4-BE49-F238E27FC236}">
                <a16:creationId xmlns:a16="http://schemas.microsoft.com/office/drawing/2014/main" id="{6288FE3B-EFE9-3ACA-12F5-ED41D6E04329}"/>
              </a:ext>
            </a:extLst>
          </p:cNvPr>
          <p:cNvGraphicFramePr>
            <a:graphicFrameLocks noGrp="1"/>
          </p:cNvGraphicFramePr>
          <p:nvPr>
            <p:ph idx="1"/>
            <p:extLst>
              <p:ext uri="{D42A27DB-BD31-4B8C-83A1-F6EECF244321}">
                <p14:modId xmlns:p14="http://schemas.microsoft.com/office/powerpoint/2010/main" val="264771319"/>
              </p:ext>
            </p:extLst>
          </p:nvPr>
        </p:nvGraphicFramePr>
        <p:xfrm>
          <a:off x="1365635" y="2343293"/>
          <a:ext cx="4542184" cy="4389120"/>
        </p:xfrm>
        <a:graphic>
          <a:graphicData uri="http://schemas.openxmlformats.org/drawingml/2006/table">
            <a:tbl>
              <a:tblPr firstRow="1" bandRow="1">
                <a:tableStyleId>{5C22544A-7EE6-4342-B048-85BDC9FD1C3A}</a:tableStyleId>
              </a:tblPr>
              <a:tblGrid>
                <a:gridCol w="741460">
                  <a:extLst>
                    <a:ext uri="{9D8B030D-6E8A-4147-A177-3AD203B41FA5}">
                      <a16:colId xmlns:a16="http://schemas.microsoft.com/office/drawing/2014/main" val="2973488594"/>
                    </a:ext>
                  </a:extLst>
                </a:gridCol>
                <a:gridCol w="2854519">
                  <a:extLst>
                    <a:ext uri="{9D8B030D-6E8A-4147-A177-3AD203B41FA5}">
                      <a16:colId xmlns:a16="http://schemas.microsoft.com/office/drawing/2014/main" val="1180229837"/>
                    </a:ext>
                  </a:extLst>
                </a:gridCol>
                <a:gridCol w="946205">
                  <a:extLst>
                    <a:ext uri="{9D8B030D-6E8A-4147-A177-3AD203B41FA5}">
                      <a16:colId xmlns:a16="http://schemas.microsoft.com/office/drawing/2014/main" val="3658104727"/>
                    </a:ext>
                  </a:extLst>
                </a:gridCol>
              </a:tblGrid>
              <a:tr h="359441">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D11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800" b="1" dirty="0">
                          <a:solidFill>
                            <a:schemeClr val="tx1"/>
                          </a:solidFill>
                          <a:latin typeface="Times New Roman" panose="02020603050405020304" pitchFamily="18" charset="0"/>
                          <a:cs typeface="Times New Roman" panose="02020603050405020304" pitchFamily="18" charset="0"/>
                        </a:rPr>
                        <a:t>((2 – 3.67) ² + (10 - 9)²) ½ </a:t>
                      </a:r>
                      <a:endParaRPr lang="en-US"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1.9465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396603602"/>
                  </a:ext>
                </a:extLst>
              </a:tr>
              <a:tr h="328338">
                <a:tc>
                  <a:txBody>
                    <a:bodyPr/>
                    <a:lstStyle/>
                    <a:p>
                      <a:pPr algn="ctr"/>
                      <a:r>
                        <a:rPr lang="en-US" b="1" dirty="0">
                          <a:latin typeface="Times New Roman" panose="02020603050405020304" pitchFamily="18" charset="0"/>
                          <a:cs typeface="Times New Roman" panose="02020603050405020304" pitchFamily="18" charset="0"/>
                        </a:rPr>
                        <a:t>D12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latin typeface="Times New Roman" panose="02020603050405020304" pitchFamily="18" charset="0"/>
                          <a:cs typeface="Times New Roman" panose="02020603050405020304" pitchFamily="18" charset="0"/>
                        </a:rPr>
                        <a:t>((2 – 7) ² + (10 - 4.33)²) ½ </a:t>
                      </a:r>
                      <a:endParaRPr lang="en-US"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b="1" dirty="0">
                          <a:latin typeface="Times New Roman" panose="02020603050405020304" pitchFamily="18" charset="0"/>
                          <a:cs typeface="Times New Roman" panose="02020603050405020304" pitchFamily="18" charset="0"/>
                        </a:rPr>
                        <a:t>7.5596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349216926"/>
                  </a:ext>
                </a:extLst>
              </a:tr>
              <a:tr h="288581">
                <a:tc>
                  <a:txBody>
                    <a:bodyPr/>
                    <a:lstStyle/>
                    <a:p>
                      <a:pPr algn="ctr"/>
                      <a:r>
                        <a:rPr lang="en-US" b="1" dirty="0">
                          <a:latin typeface="Times New Roman" panose="02020603050405020304" pitchFamily="18" charset="0"/>
                          <a:cs typeface="Times New Roman" panose="02020603050405020304" pitchFamily="18" charset="0"/>
                        </a:rPr>
                        <a:t>D13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latin typeface="Times New Roman" panose="02020603050405020304" pitchFamily="18" charset="0"/>
                          <a:cs typeface="Times New Roman" panose="02020603050405020304" pitchFamily="18" charset="0"/>
                        </a:rPr>
                        <a:t>((2 – 1) ² + (10 - 3.5)²) ½ </a:t>
                      </a:r>
                      <a:endParaRPr lang="en-US"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b="1" dirty="0">
                          <a:latin typeface="Times New Roman" panose="02020603050405020304" pitchFamily="18" charset="0"/>
                          <a:cs typeface="Times New Roman" panose="02020603050405020304" pitchFamily="18" charset="0"/>
                        </a:rPr>
                        <a:t>6.52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746580286"/>
                  </a:ext>
                </a:extLst>
              </a:tr>
              <a:tr h="248825">
                <a:tc>
                  <a:txBody>
                    <a:bodyPr/>
                    <a:lstStyle/>
                    <a:p>
                      <a:pPr algn="ctr"/>
                      <a:r>
                        <a:rPr lang="en-US" b="1" dirty="0">
                          <a:latin typeface="Times New Roman" panose="02020603050405020304" pitchFamily="18" charset="0"/>
                          <a:cs typeface="Times New Roman" panose="02020603050405020304" pitchFamily="18" charset="0"/>
                        </a:rPr>
                        <a:t>D21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800" b="1" dirty="0">
                          <a:solidFill>
                            <a:schemeClr val="tx1"/>
                          </a:solidFill>
                          <a:latin typeface="Times New Roman" panose="02020603050405020304" pitchFamily="18" charset="0"/>
                          <a:cs typeface="Times New Roman" panose="02020603050405020304" pitchFamily="18" charset="0"/>
                        </a:rPr>
                        <a:t>((2 – 3.67) ² + (5 - 9)²) ½</a:t>
                      </a:r>
                      <a:endParaRPr 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b="1" dirty="0">
                          <a:latin typeface="Times New Roman" panose="02020603050405020304" pitchFamily="18" charset="0"/>
                          <a:cs typeface="Times New Roman" panose="02020603050405020304" pitchFamily="18" charset="0"/>
                        </a:rPr>
                        <a:t>4.3346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934219606"/>
                  </a:ext>
                </a:extLst>
              </a:tr>
              <a:tr h="312435">
                <a:tc>
                  <a:txBody>
                    <a:bodyPr/>
                    <a:lstStyle/>
                    <a:p>
                      <a:pPr algn="ctr"/>
                      <a:r>
                        <a:rPr lang="en-US" b="1" dirty="0">
                          <a:latin typeface="Times New Roman" panose="02020603050405020304" pitchFamily="18" charset="0"/>
                          <a:cs typeface="Times New Roman" panose="02020603050405020304" pitchFamily="18" charset="0"/>
                        </a:rPr>
                        <a:t>D22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800" b="1" dirty="0">
                          <a:solidFill>
                            <a:schemeClr val="tx1"/>
                          </a:solidFill>
                          <a:latin typeface="Times New Roman" panose="02020603050405020304" pitchFamily="18" charset="0"/>
                          <a:cs typeface="Times New Roman" panose="02020603050405020304" pitchFamily="18" charset="0"/>
                        </a:rPr>
                        <a:t>((2 – 7) ² + (5 - 4.33)²) ½</a:t>
                      </a:r>
                      <a:endParaRPr 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b="1" dirty="0">
                          <a:latin typeface="Times New Roman" panose="02020603050405020304" pitchFamily="18" charset="0"/>
                          <a:cs typeface="Times New Roman" panose="02020603050405020304" pitchFamily="18" charset="0"/>
                        </a:rPr>
                        <a:t>5.0447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425026602"/>
                  </a:ext>
                </a:extLst>
              </a:tr>
              <a:tr h="320387">
                <a:tc>
                  <a:txBody>
                    <a:bodyPr/>
                    <a:lstStyle/>
                    <a:p>
                      <a:pPr algn="ctr"/>
                      <a:r>
                        <a:rPr lang="en-US" b="1" dirty="0">
                          <a:latin typeface="Times New Roman" panose="02020603050405020304" pitchFamily="18" charset="0"/>
                          <a:cs typeface="Times New Roman" panose="02020603050405020304" pitchFamily="18" charset="0"/>
                        </a:rPr>
                        <a:t>D23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800" b="1" dirty="0">
                          <a:solidFill>
                            <a:schemeClr val="tx1"/>
                          </a:solidFill>
                          <a:latin typeface="Times New Roman" panose="02020603050405020304" pitchFamily="18" charset="0"/>
                          <a:cs typeface="Times New Roman" panose="02020603050405020304" pitchFamily="18" charset="0"/>
                        </a:rPr>
                        <a:t>((2 – 1) ² + (5 - 3.5)²) ½</a:t>
                      </a:r>
                      <a:endParaRPr 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b="1" dirty="0">
                          <a:latin typeface="Times New Roman" panose="02020603050405020304" pitchFamily="18" charset="0"/>
                          <a:cs typeface="Times New Roman" panose="02020603050405020304" pitchFamily="18" charset="0"/>
                        </a:rPr>
                        <a:t>1.581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798711557"/>
                  </a:ext>
                </a:extLst>
              </a:tr>
              <a:tr h="304484">
                <a:tc>
                  <a:txBody>
                    <a:bodyPr/>
                    <a:lstStyle/>
                    <a:p>
                      <a:pPr algn="ctr"/>
                      <a:r>
                        <a:rPr lang="en-US" b="1" dirty="0">
                          <a:latin typeface="Times New Roman" panose="02020603050405020304" pitchFamily="18" charset="0"/>
                          <a:cs typeface="Times New Roman" panose="02020603050405020304" pitchFamily="18" charset="0"/>
                        </a:rPr>
                        <a:t>D31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800" b="1" dirty="0">
                          <a:solidFill>
                            <a:schemeClr val="tx1"/>
                          </a:solidFill>
                          <a:latin typeface="Times New Roman" panose="02020603050405020304" pitchFamily="18" charset="0"/>
                          <a:cs typeface="Times New Roman" panose="02020603050405020304" pitchFamily="18" charset="0"/>
                        </a:rPr>
                        <a:t>((8 – 3.67) ² + (4 - 9)²) ½</a:t>
                      </a:r>
                      <a:endParaRPr 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b="1" dirty="0">
                          <a:latin typeface="Times New Roman" panose="02020603050405020304" pitchFamily="18" charset="0"/>
                          <a:cs typeface="Times New Roman" panose="02020603050405020304" pitchFamily="18" charset="0"/>
                        </a:rPr>
                        <a:t>6.6143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240834040"/>
                  </a:ext>
                </a:extLst>
              </a:tr>
              <a:tr h="320387">
                <a:tc>
                  <a:txBody>
                    <a:bodyPr/>
                    <a:lstStyle/>
                    <a:p>
                      <a:pPr algn="ctr"/>
                      <a:r>
                        <a:rPr lang="en-US" b="1" dirty="0">
                          <a:latin typeface="Times New Roman" panose="02020603050405020304" pitchFamily="18" charset="0"/>
                          <a:cs typeface="Times New Roman" panose="02020603050405020304" pitchFamily="18" charset="0"/>
                        </a:rPr>
                        <a:t>D32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800" b="1" dirty="0">
                          <a:solidFill>
                            <a:schemeClr val="tx1"/>
                          </a:solidFill>
                          <a:latin typeface="Times New Roman" panose="02020603050405020304" pitchFamily="18" charset="0"/>
                          <a:cs typeface="Times New Roman" panose="02020603050405020304" pitchFamily="18" charset="0"/>
                        </a:rPr>
                        <a:t>((8 – 7) ² + (4 - 4.33)²) ½</a:t>
                      </a:r>
                      <a:endParaRPr 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b="1" dirty="0">
                          <a:latin typeface="Times New Roman" panose="02020603050405020304" pitchFamily="18" charset="0"/>
                          <a:cs typeface="Times New Roman" panose="02020603050405020304" pitchFamily="18" charset="0"/>
                        </a:rPr>
                        <a:t>1.053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122227699"/>
                  </a:ext>
                </a:extLst>
              </a:tr>
              <a:tr h="0">
                <a:tc>
                  <a:txBody>
                    <a:bodyPr/>
                    <a:lstStyle/>
                    <a:p>
                      <a:pPr algn="ctr"/>
                      <a:r>
                        <a:rPr lang="en-US" b="1" dirty="0">
                          <a:latin typeface="Times New Roman" panose="02020603050405020304" pitchFamily="18" charset="0"/>
                          <a:cs typeface="Times New Roman" panose="02020603050405020304" pitchFamily="18" charset="0"/>
                        </a:rPr>
                        <a:t>D33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800" b="1" dirty="0">
                          <a:solidFill>
                            <a:schemeClr val="tx1"/>
                          </a:solidFill>
                          <a:latin typeface="Times New Roman" panose="02020603050405020304" pitchFamily="18" charset="0"/>
                          <a:cs typeface="Times New Roman" panose="02020603050405020304" pitchFamily="18" charset="0"/>
                        </a:rPr>
                        <a:t>((8 – 1) ² + (4 - 3.5)²) ½</a:t>
                      </a:r>
                      <a:endParaRPr 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b="1" dirty="0">
                          <a:latin typeface="Times New Roman" panose="02020603050405020304" pitchFamily="18" charset="0"/>
                          <a:cs typeface="Times New Roman" panose="02020603050405020304" pitchFamily="18" charset="0"/>
                        </a:rPr>
                        <a:t>6.52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862359734"/>
                  </a:ext>
                </a:extLst>
              </a:tr>
              <a:tr h="0">
                <a:tc>
                  <a:txBody>
                    <a:bodyPr/>
                    <a:lstStyle/>
                    <a:p>
                      <a:pPr algn="ctr"/>
                      <a:r>
                        <a:rPr lang="en-US" b="1" dirty="0">
                          <a:latin typeface="Times New Roman" panose="02020603050405020304" pitchFamily="18" charset="0"/>
                          <a:cs typeface="Times New Roman" panose="02020603050405020304" pitchFamily="18" charset="0"/>
                        </a:rPr>
                        <a:t>D41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800" b="1" dirty="0">
                          <a:solidFill>
                            <a:schemeClr val="tx1"/>
                          </a:solidFill>
                          <a:latin typeface="Times New Roman" panose="02020603050405020304" pitchFamily="18" charset="0"/>
                          <a:cs typeface="Times New Roman" panose="02020603050405020304" pitchFamily="18" charset="0"/>
                        </a:rPr>
                        <a:t>((5 – 3.67) ² + (8 - 9)²) ½</a:t>
                      </a:r>
                      <a:endParaRPr 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b="1" dirty="0">
                          <a:latin typeface="Times New Roman" panose="02020603050405020304" pitchFamily="18" charset="0"/>
                          <a:cs typeface="Times New Roman" panose="02020603050405020304" pitchFamily="18" charset="0"/>
                        </a:rPr>
                        <a:t>1.664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519369155"/>
                  </a:ext>
                </a:extLst>
              </a:tr>
              <a:tr h="0">
                <a:tc>
                  <a:txBody>
                    <a:bodyPr/>
                    <a:lstStyle/>
                    <a:p>
                      <a:pPr algn="ctr"/>
                      <a:r>
                        <a:rPr lang="en-US" b="1" dirty="0">
                          <a:latin typeface="Times New Roman" panose="02020603050405020304" pitchFamily="18" charset="0"/>
                          <a:cs typeface="Times New Roman" panose="02020603050405020304" pitchFamily="18" charset="0"/>
                        </a:rPr>
                        <a:t>D42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800" b="1" dirty="0">
                          <a:solidFill>
                            <a:schemeClr val="tx1"/>
                          </a:solidFill>
                          <a:latin typeface="Times New Roman" panose="02020603050405020304" pitchFamily="18" charset="0"/>
                          <a:cs typeface="Times New Roman" panose="02020603050405020304" pitchFamily="18" charset="0"/>
                        </a:rPr>
                        <a:t>((5 – 7) ² + (8 - 4.33)²) ½</a:t>
                      </a:r>
                      <a:endParaRPr 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b="1" dirty="0">
                          <a:latin typeface="Times New Roman" panose="02020603050405020304" pitchFamily="18" charset="0"/>
                          <a:cs typeface="Times New Roman" panose="02020603050405020304" pitchFamily="18" charset="0"/>
                        </a:rPr>
                        <a:t>4.1795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642371630"/>
                  </a:ext>
                </a:extLst>
              </a:tr>
              <a:tr h="0">
                <a:tc>
                  <a:txBody>
                    <a:bodyPr/>
                    <a:lstStyle/>
                    <a:p>
                      <a:pPr algn="ctr"/>
                      <a:r>
                        <a:rPr lang="en-US" b="1" dirty="0">
                          <a:latin typeface="Times New Roman" panose="02020603050405020304" pitchFamily="18" charset="0"/>
                          <a:cs typeface="Times New Roman" panose="02020603050405020304" pitchFamily="18" charset="0"/>
                        </a:rPr>
                        <a:t>D43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800" b="1" dirty="0">
                          <a:solidFill>
                            <a:schemeClr val="tx1"/>
                          </a:solidFill>
                          <a:latin typeface="Times New Roman" panose="02020603050405020304" pitchFamily="18" charset="0"/>
                          <a:cs typeface="Times New Roman" panose="02020603050405020304" pitchFamily="18" charset="0"/>
                        </a:rPr>
                        <a:t>((5 – 1) ² + (8 - 3.5)²) ½</a:t>
                      </a:r>
                      <a:endParaRPr 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b="1" dirty="0">
                          <a:latin typeface="Times New Roman" panose="02020603050405020304" pitchFamily="18" charset="0"/>
                          <a:cs typeface="Times New Roman" panose="02020603050405020304" pitchFamily="18" charset="0"/>
                        </a:rPr>
                        <a:t>5.70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34688661"/>
                  </a:ext>
                </a:extLst>
              </a:tr>
            </a:tbl>
          </a:graphicData>
        </a:graphic>
      </p:graphicFrame>
      <p:sp>
        <p:nvSpPr>
          <p:cNvPr id="7" name="TextBox 6">
            <a:extLst>
              <a:ext uri="{FF2B5EF4-FFF2-40B4-BE49-F238E27FC236}">
                <a16:creationId xmlns:a16="http://schemas.microsoft.com/office/drawing/2014/main" id="{C661B5BB-5D27-5F8C-FB11-9AFE7CF415E1}"/>
              </a:ext>
            </a:extLst>
          </p:cNvPr>
          <p:cNvSpPr txBox="1"/>
          <p:nvPr/>
        </p:nvSpPr>
        <p:spPr>
          <a:xfrm>
            <a:off x="1230463" y="1673817"/>
            <a:ext cx="7017026" cy="646331"/>
          </a:xfrm>
          <a:prstGeom prst="rect">
            <a:avLst/>
          </a:prstGeom>
          <a:noFill/>
        </p:spPr>
        <p:txBody>
          <a:bodyPr wrap="square">
            <a:spAutoFit/>
          </a:bodyPr>
          <a:lstStyle/>
          <a:p>
            <a:pPr algn="just"/>
            <a:r>
              <a:rPr lang="en-US" sz="1800" b="1" dirty="0">
                <a:latin typeface="Times New Roman" panose="02020603050405020304" pitchFamily="18" charset="0"/>
                <a:cs typeface="Times New Roman" panose="02020603050405020304" pitchFamily="18" charset="0"/>
              </a:rPr>
              <a:t>Data Points are: </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{(2,10), (2,5), (8,4), (5, </a:t>
            </a:r>
            <a:r>
              <a:rPr lang="en-US" sz="1800" b="1" dirty="0">
                <a:solidFill>
                  <a:prstClr val="black"/>
                </a:solidFill>
                <a:latin typeface="Times New Roman" panose="02020603050405020304" pitchFamily="18" charset="0"/>
                <a:cs typeface="Times New Roman" panose="02020603050405020304" pitchFamily="18" charset="0"/>
              </a:rPr>
              <a:t>8</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 (7,5), (6,4), (1,2), (4,9</a:t>
            </a:r>
            <a:r>
              <a:rPr lang="en-US" sz="1800" b="1" dirty="0">
                <a:solidFill>
                  <a:prstClr val="black"/>
                </a:solidFill>
                <a:latin typeface="Times New Roman" panose="02020603050405020304" pitchFamily="18" charset="0"/>
                <a:cs typeface="Times New Roman" panose="02020603050405020304" pitchFamily="18" charset="0"/>
              </a:rPr>
              <a:t>)</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 </a:t>
            </a:r>
            <a: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t>Centroids are:      </a:t>
            </a:r>
            <a:r>
              <a:rPr lang="en-US" b="1" dirty="0">
                <a:solidFill>
                  <a:schemeClr val="tx1"/>
                </a:solidFill>
                <a:latin typeface="Times New Roman" panose="02020603050405020304" pitchFamily="18" charset="0"/>
                <a:cs typeface="Times New Roman" panose="02020603050405020304" pitchFamily="18" charset="0"/>
              </a:rPr>
              <a:t>( 3.67 , 9 ) , ( 7 , 4.33 ) </a:t>
            </a:r>
            <a: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t>and </a:t>
            </a:r>
            <a:r>
              <a:rPr lang="en-US" b="1" dirty="0">
                <a:solidFill>
                  <a:schemeClr val="tx1"/>
                </a:solidFill>
                <a:latin typeface="Times New Roman" panose="02020603050405020304" pitchFamily="18" charset="0"/>
                <a:cs typeface="Times New Roman" panose="02020603050405020304" pitchFamily="18" charset="0"/>
              </a:rPr>
              <a:t>( 1.5 , 3.5 )</a:t>
            </a:r>
          </a:p>
        </p:txBody>
      </p:sp>
      <p:pic>
        <p:nvPicPr>
          <p:cNvPr id="8" name="Picture 7">
            <a:extLst>
              <a:ext uri="{FF2B5EF4-FFF2-40B4-BE49-F238E27FC236}">
                <a16:creationId xmlns:a16="http://schemas.microsoft.com/office/drawing/2014/main" id="{8EF1753A-67ED-AAEA-C2F5-C3A0584553AE}"/>
              </a:ext>
            </a:extLst>
          </p:cNvPr>
          <p:cNvPicPr>
            <a:picLocks noChangeAspect="1"/>
          </p:cNvPicPr>
          <p:nvPr/>
        </p:nvPicPr>
        <p:blipFill>
          <a:blip r:embed="rId2"/>
          <a:stretch>
            <a:fillRect/>
          </a:stretch>
        </p:blipFill>
        <p:spPr>
          <a:xfrm>
            <a:off x="4834392" y="951642"/>
            <a:ext cx="3048504" cy="605421"/>
          </a:xfrm>
          <a:prstGeom prst="rect">
            <a:avLst/>
          </a:prstGeom>
        </p:spPr>
      </p:pic>
      <p:graphicFrame>
        <p:nvGraphicFramePr>
          <p:cNvPr id="9" name="Table 4">
            <a:extLst>
              <a:ext uri="{FF2B5EF4-FFF2-40B4-BE49-F238E27FC236}">
                <a16:creationId xmlns:a16="http://schemas.microsoft.com/office/drawing/2014/main" id="{281CC58D-D836-989C-55E0-B04C4CCD21C1}"/>
              </a:ext>
            </a:extLst>
          </p:cNvPr>
          <p:cNvGraphicFramePr>
            <a:graphicFrameLocks/>
          </p:cNvGraphicFramePr>
          <p:nvPr>
            <p:extLst>
              <p:ext uri="{D42A27DB-BD31-4B8C-83A1-F6EECF244321}">
                <p14:modId xmlns:p14="http://schemas.microsoft.com/office/powerpoint/2010/main" val="341574840"/>
              </p:ext>
            </p:extLst>
          </p:nvPr>
        </p:nvGraphicFramePr>
        <p:xfrm>
          <a:off x="6854024" y="2343293"/>
          <a:ext cx="4492487" cy="4389120"/>
        </p:xfrm>
        <a:graphic>
          <a:graphicData uri="http://schemas.openxmlformats.org/drawingml/2006/table">
            <a:tbl>
              <a:tblPr firstRow="1" bandRow="1">
                <a:tableStyleId>{5C22544A-7EE6-4342-B048-85BDC9FD1C3A}</a:tableStyleId>
              </a:tblPr>
              <a:tblGrid>
                <a:gridCol w="706637">
                  <a:extLst>
                    <a:ext uri="{9D8B030D-6E8A-4147-A177-3AD203B41FA5}">
                      <a16:colId xmlns:a16="http://schemas.microsoft.com/office/drawing/2014/main" val="2973488594"/>
                    </a:ext>
                  </a:extLst>
                </a:gridCol>
                <a:gridCol w="2855548">
                  <a:extLst>
                    <a:ext uri="{9D8B030D-6E8A-4147-A177-3AD203B41FA5}">
                      <a16:colId xmlns:a16="http://schemas.microsoft.com/office/drawing/2014/main" val="1180229837"/>
                    </a:ext>
                  </a:extLst>
                </a:gridCol>
                <a:gridCol w="930302">
                  <a:extLst>
                    <a:ext uri="{9D8B030D-6E8A-4147-A177-3AD203B41FA5}">
                      <a16:colId xmlns:a16="http://schemas.microsoft.com/office/drawing/2014/main" val="3658104727"/>
                    </a:ext>
                  </a:extLst>
                </a:gridCol>
              </a:tblGrid>
              <a:tr h="359441">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D51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800" b="1" dirty="0">
                          <a:solidFill>
                            <a:schemeClr val="tx1"/>
                          </a:solidFill>
                          <a:latin typeface="Times New Roman" panose="02020603050405020304" pitchFamily="18" charset="0"/>
                          <a:cs typeface="Times New Roman" panose="02020603050405020304" pitchFamily="18" charset="0"/>
                        </a:rPr>
                        <a:t>((7 – 3.67) ² + (5 - 9)²) ½ </a:t>
                      </a:r>
                      <a:endParaRPr lang="en-US"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5.2047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396603602"/>
                  </a:ext>
                </a:extLst>
              </a:tr>
              <a:tr h="328338">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D52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800" b="1" dirty="0">
                          <a:solidFill>
                            <a:schemeClr val="tx1"/>
                          </a:solidFill>
                          <a:latin typeface="Times New Roman" panose="02020603050405020304" pitchFamily="18" charset="0"/>
                          <a:cs typeface="Times New Roman" panose="02020603050405020304" pitchFamily="18" charset="0"/>
                        </a:rPr>
                        <a:t>((7 – 7) ² + (5 - 4.33)²) ½</a:t>
                      </a:r>
                      <a:endParaRPr lang="en-US"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0.67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349216926"/>
                  </a:ext>
                </a:extLst>
              </a:tr>
              <a:tr h="288581">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D53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800" b="1" dirty="0">
                          <a:solidFill>
                            <a:schemeClr val="tx1"/>
                          </a:solidFill>
                          <a:latin typeface="Times New Roman" panose="02020603050405020304" pitchFamily="18" charset="0"/>
                          <a:cs typeface="Times New Roman" panose="02020603050405020304" pitchFamily="18" charset="0"/>
                        </a:rPr>
                        <a:t>((7 – 1) ² + (5 - 3.5)²) ½</a:t>
                      </a:r>
                      <a:endParaRPr lang="en-US"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5.70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746580286"/>
                  </a:ext>
                </a:extLst>
              </a:tr>
              <a:tr h="248825">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D61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800" b="1" dirty="0">
                          <a:solidFill>
                            <a:schemeClr val="tx1"/>
                          </a:solidFill>
                          <a:latin typeface="Times New Roman" panose="02020603050405020304" pitchFamily="18" charset="0"/>
                          <a:cs typeface="Times New Roman" panose="02020603050405020304" pitchFamily="18" charset="0"/>
                        </a:rPr>
                        <a:t>((6 – 3.67) ² + (4 - 9)²) ½</a:t>
                      </a:r>
                      <a:endParaRPr lang="en-US"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5.5162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934219606"/>
                  </a:ext>
                </a:extLst>
              </a:tr>
              <a:tr h="312435">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D62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800" b="1" dirty="0">
                          <a:solidFill>
                            <a:schemeClr val="tx1"/>
                          </a:solidFill>
                          <a:latin typeface="Times New Roman" panose="02020603050405020304" pitchFamily="18" charset="0"/>
                          <a:cs typeface="Times New Roman" panose="02020603050405020304" pitchFamily="18" charset="0"/>
                        </a:rPr>
                        <a:t>((6 – 7) ² + (4 - 4.33)²) ½</a:t>
                      </a:r>
                      <a:endParaRPr lang="en-US"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1.053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425026602"/>
                  </a:ext>
                </a:extLst>
              </a:tr>
              <a:tr h="320387">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D63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800" b="1" dirty="0">
                          <a:solidFill>
                            <a:schemeClr val="tx1"/>
                          </a:solidFill>
                          <a:latin typeface="Times New Roman" panose="02020603050405020304" pitchFamily="18" charset="0"/>
                          <a:cs typeface="Times New Roman" panose="02020603050405020304" pitchFamily="18" charset="0"/>
                        </a:rPr>
                        <a:t>((6 – 1) ² + (4 - 3.5)²) ½</a:t>
                      </a:r>
                      <a:endParaRPr lang="en-US"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4.528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798711557"/>
                  </a:ext>
                </a:extLst>
              </a:tr>
              <a:tr h="304484">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D71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800" b="1" dirty="0">
                          <a:solidFill>
                            <a:schemeClr val="tx1"/>
                          </a:solidFill>
                          <a:latin typeface="Times New Roman" panose="02020603050405020304" pitchFamily="18" charset="0"/>
                          <a:cs typeface="Times New Roman" panose="02020603050405020304" pitchFamily="18" charset="0"/>
                        </a:rPr>
                        <a:t>((1 – 3.67) ² + (2- 9)²) ½</a:t>
                      </a:r>
                      <a:endParaRPr lang="en-US"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7.4919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240834040"/>
                  </a:ext>
                </a:extLst>
              </a:tr>
              <a:tr h="320387">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D72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800" b="1" dirty="0">
                          <a:solidFill>
                            <a:schemeClr val="tx1"/>
                          </a:solidFill>
                          <a:latin typeface="Times New Roman" panose="02020603050405020304" pitchFamily="18" charset="0"/>
                          <a:cs typeface="Times New Roman" panose="02020603050405020304" pitchFamily="18" charset="0"/>
                        </a:rPr>
                        <a:t>((1 – 7) ² + (2 - 4.33)²) ½</a:t>
                      </a:r>
                      <a:endParaRPr lang="en-US"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6.4365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122227699"/>
                  </a:ext>
                </a:extLst>
              </a:tr>
              <a:tr h="0">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D73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800" b="1" dirty="0">
                          <a:solidFill>
                            <a:schemeClr val="tx1"/>
                          </a:solidFill>
                          <a:latin typeface="Times New Roman" panose="02020603050405020304" pitchFamily="18" charset="0"/>
                          <a:cs typeface="Times New Roman" panose="02020603050405020304" pitchFamily="18" charset="0"/>
                        </a:rPr>
                        <a:t>((1 – 1) ² + (2 - 3.5)²) ½</a:t>
                      </a:r>
                      <a:endParaRPr lang="en-US"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1.58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862359734"/>
                  </a:ext>
                </a:extLst>
              </a:tr>
              <a:tr h="0">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D81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800" b="1" dirty="0">
                          <a:solidFill>
                            <a:schemeClr val="tx1"/>
                          </a:solidFill>
                          <a:latin typeface="Times New Roman" panose="02020603050405020304" pitchFamily="18" charset="0"/>
                          <a:cs typeface="Times New Roman" panose="02020603050405020304" pitchFamily="18" charset="0"/>
                        </a:rPr>
                        <a:t>((4 – 3.67) ² + (9- 9)²) ½</a:t>
                      </a:r>
                      <a:endParaRPr lang="en-US"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0.33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519369155"/>
                  </a:ext>
                </a:extLst>
              </a:tr>
              <a:tr h="0">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D82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800" b="1" dirty="0">
                          <a:solidFill>
                            <a:schemeClr val="tx1"/>
                          </a:solidFill>
                          <a:latin typeface="Times New Roman" panose="02020603050405020304" pitchFamily="18" charset="0"/>
                          <a:cs typeface="Times New Roman" panose="02020603050405020304" pitchFamily="18" charset="0"/>
                        </a:rPr>
                        <a:t>((4 – 7) ² + (9 - 4.33)²) ½</a:t>
                      </a:r>
                      <a:endParaRPr lang="en-US"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5.55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642371630"/>
                  </a:ext>
                </a:extLst>
              </a:tr>
              <a:tr h="0">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D83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800" b="1" dirty="0">
                          <a:solidFill>
                            <a:schemeClr val="tx1"/>
                          </a:solidFill>
                          <a:latin typeface="Times New Roman" panose="02020603050405020304" pitchFamily="18" charset="0"/>
                          <a:cs typeface="Times New Roman" panose="02020603050405020304" pitchFamily="18" charset="0"/>
                        </a:rPr>
                        <a:t>((4 – 1) ² + (9 - 3.5)²) ½</a:t>
                      </a:r>
                      <a:endParaRPr lang="en-US"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6.042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34688661"/>
                  </a:ext>
                </a:extLst>
              </a:tr>
            </a:tbl>
          </a:graphicData>
        </a:graphic>
      </p:graphicFrame>
      <p:sp>
        <p:nvSpPr>
          <p:cNvPr id="11" name="TextBox 10">
            <a:extLst>
              <a:ext uri="{FF2B5EF4-FFF2-40B4-BE49-F238E27FC236}">
                <a16:creationId xmlns:a16="http://schemas.microsoft.com/office/drawing/2014/main" id="{415FB0EF-7F96-4154-E19F-78ACD491C79D}"/>
              </a:ext>
            </a:extLst>
          </p:cNvPr>
          <p:cNvSpPr txBox="1"/>
          <p:nvPr/>
        </p:nvSpPr>
        <p:spPr>
          <a:xfrm>
            <a:off x="8945219" y="1654005"/>
            <a:ext cx="3246781" cy="646331"/>
          </a:xfrm>
          <a:prstGeom prst="rect">
            <a:avLst/>
          </a:prstGeom>
          <a:noFill/>
        </p:spPr>
        <p:txBody>
          <a:bodyPr wrap="square">
            <a:spAutoFit/>
          </a:bodyPr>
          <a:lstStyle/>
          <a:p>
            <a:r>
              <a:rPr lang="en-US" sz="1800" i="1" dirty="0">
                <a:highlight>
                  <a:srgbClr val="FFFF00"/>
                </a:highlight>
                <a:latin typeface="Times New Roman" panose="02020603050405020304" pitchFamily="18" charset="0"/>
                <a:cs typeface="Times New Roman" panose="02020603050405020304" pitchFamily="18" charset="0"/>
              </a:rPr>
              <a:t>Note: D83 means  Distance from Datapoint 8 to cluster 3</a:t>
            </a:r>
            <a:endParaRPr lang="en-US" dirty="0"/>
          </a:p>
        </p:txBody>
      </p:sp>
    </p:spTree>
    <p:extLst>
      <p:ext uri="{BB962C8B-B14F-4D97-AF65-F5344CB8AC3E}">
        <p14:creationId xmlns:p14="http://schemas.microsoft.com/office/powerpoint/2010/main" val="3553071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1F2E45F3-7C63-32C8-48C0-A8E471B56AD1}"/>
              </a:ext>
            </a:extLst>
          </p:cNvPr>
          <p:cNvGraphicFramePr>
            <a:graphicFrameLocks noGrp="1"/>
          </p:cNvGraphicFramePr>
          <p:nvPr>
            <p:ph idx="1"/>
            <p:extLst>
              <p:ext uri="{D42A27DB-BD31-4B8C-83A1-F6EECF244321}">
                <p14:modId xmlns:p14="http://schemas.microsoft.com/office/powerpoint/2010/main" val="977305285"/>
              </p:ext>
            </p:extLst>
          </p:nvPr>
        </p:nvGraphicFramePr>
        <p:xfrm>
          <a:off x="1622066" y="1096099"/>
          <a:ext cx="9334830" cy="5324280"/>
        </p:xfrm>
        <a:graphic>
          <a:graphicData uri="http://schemas.openxmlformats.org/drawingml/2006/table">
            <a:tbl>
              <a:tblPr firstRow="1" bandRow="1">
                <a:tableStyleId>{5C22544A-7EE6-4342-B048-85BDC9FD1C3A}</a:tableStyleId>
              </a:tblPr>
              <a:tblGrid>
                <a:gridCol w="682803">
                  <a:extLst>
                    <a:ext uri="{9D8B030D-6E8A-4147-A177-3AD203B41FA5}">
                      <a16:colId xmlns:a16="http://schemas.microsoft.com/office/drawing/2014/main" val="370914048"/>
                    </a:ext>
                  </a:extLst>
                </a:gridCol>
                <a:gridCol w="1177800">
                  <a:extLst>
                    <a:ext uri="{9D8B030D-6E8A-4147-A177-3AD203B41FA5}">
                      <a16:colId xmlns:a16="http://schemas.microsoft.com/office/drawing/2014/main" val="239506210"/>
                    </a:ext>
                  </a:extLst>
                </a:gridCol>
                <a:gridCol w="1478943">
                  <a:extLst>
                    <a:ext uri="{9D8B030D-6E8A-4147-A177-3AD203B41FA5}">
                      <a16:colId xmlns:a16="http://schemas.microsoft.com/office/drawing/2014/main" val="1597012141"/>
                    </a:ext>
                  </a:extLst>
                </a:gridCol>
                <a:gridCol w="1256306">
                  <a:extLst>
                    <a:ext uri="{9D8B030D-6E8A-4147-A177-3AD203B41FA5}">
                      <a16:colId xmlns:a16="http://schemas.microsoft.com/office/drawing/2014/main" val="3676167675"/>
                    </a:ext>
                  </a:extLst>
                </a:gridCol>
                <a:gridCol w="1565026">
                  <a:extLst>
                    <a:ext uri="{9D8B030D-6E8A-4147-A177-3AD203B41FA5}">
                      <a16:colId xmlns:a16="http://schemas.microsoft.com/office/drawing/2014/main" val="4280876184"/>
                    </a:ext>
                  </a:extLst>
                </a:gridCol>
                <a:gridCol w="1329249">
                  <a:extLst>
                    <a:ext uri="{9D8B030D-6E8A-4147-A177-3AD203B41FA5}">
                      <a16:colId xmlns:a16="http://schemas.microsoft.com/office/drawing/2014/main" val="1885014591"/>
                    </a:ext>
                  </a:extLst>
                </a:gridCol>
                <a:gridCol w="1844703">
                  <a:extLst>
                    <a:ext uri="{9D8B030D-6E8A-4147-A177-3AD203B41FA5}">
                      <a16:colId xmlns:a16="http://schemas.microsoft.com/office/drawing/2014/main" val="3692526479"/>
                    </a:ext>
                  </a:extLst>
                </a:gridCol>
              </a:tblGrid>
              <a:tr h="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latin typeface="Times New Roman" panose="02020603050405020304" pitchFamily="18" charset="0"/>
                          <a:cs typeface="Times New Roman" panose="02020603050405020304" pitchFamily="18" charset="0"/>
                        </a:rPr>
                        <a:t>Cluster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hMerge="1">
                  <a:txBody>
                    <a:bodyPr/>
                    <a:lstStyle/>
                    <a:p>
                      <a:pPr algn="ctr"/>
                      <a:endParaRPr lang="en-US"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latin typeface="Times New Roman" panose="02020603050405020304" pitchFamily="18" charset="0"/>
                          <a:cs typeface="Times New Roman" panose="02020603050405020304" pitchFamily="18" charset="0"/>
                        </a:rPr>
                        <a:t>Cluster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hMerge="1">
                  <a:txBody>
                    <a:bodyPr/>
                    <a:lstStyle/>
                    <a:p>
                      <a:pPr algn="ctr"/>
                      <a:endParaRPr lang="en-US"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latin typeface="Times New Roman" panose="02020603050405020304" pitchFamily="18" charset="0"/>
                          <a:cs typeface="Times New Roman" panose="02020603050405020304" pitchFamily="18" charset="0"/>
                        </a:rPr>
                        <a:t>Cluster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hMerge="1">
                  <a:txBody>
                    <a:bodyPr/>
                    <a:lstStyle/>
                    <a:p>
                      <a:pPr algn="ctr"/>
                      <a:endParaRPr lang="en-US"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617296917"/>
                  </a:ext>
                </a:extLst>
              </a:tr>
              <a:tr h="481056">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Datapoint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latin typeface="Times New Roman" panose="02020603050405020304" pitchFamily="18" charset="0"/>
                          <a:cs typeface="Times New Roman" panose="02020603050405020304" pitchFamily="18" charset="0"/>
                        </a:rPr>
                        <a:t>Distance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latin typeface="Times New Roman" panose="02020603050405020304" pitchFamily="18" charset="0"/>
                          <a:cs typeface="Times New Roman" panose="02020603050405020304" pitchFamily="18" charset="0"/>
                        </a:rPr>
                        <a:t>Datapoint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a:r>
                        <a:rPr lang="en-US" b="1" dirty="0">
                          <a:latin typeface="Times New Roman" panose="02020603050405020304" pitchFamily="18" charset="0"/>
                          <a:cs typeface="Times New Roman" panose="02020603050405020304" pitchFamily="18" charset="0"/>
                        </a:rPr>
                        <a:t>Distance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latin typeface="Times New Roman" panose="02020603050405020304" pitchFamily="18" charset="0"/>
                          <a:cs typeface="Times New Roman" panose="02020603050405020304" pitchFamily="18" charset="0"/>
                        </a:rPr>
                        <a:t>Datapoint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b="1" dirty="0">
                          <a:latin typeface="Times New Roman" panose="02020603050405020304" pitchFamily="18" charset="0"/>
                          <a:cs typeface="Times New Roman" panose="02020603050405020304" pitchFamily="18" charset="0"/>
                        </a:rPr>
                        <a:t>Distance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1578059545"/>
                  </a:ext>
                </a:extLst>
              </a:tr>
              <a:tr h="559683">
                <a:tc>
                  <a:txBody>
                    <a:bodyPr/>
                    <a:lstStyle/>
                    <a:p>
                      <a:pPr algn="ctr"/>
                      <a:r>
                        <a:rPr lang="en-US" b="1" dirty="0">
                          <a:latin typeface="Times New Roman" panose="02020603050405020304" pitchFamily="18" charset="0"/>
                          <a:cs typeface="Times New Roman" panose="02020603050405020304" pitchFamily="18"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b="1" dirty="0">
                          <a:latin typeface="Times New Roman" panose="02020603050405020304" pitchFamily="18" charset="0"/>
                          <a:cs typeface="Times New Roman" panose="02020603050405020304" pitchFamily="18" charset="0"/>
                        </a:rPr>
                        <a:t>(2,10)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1.9465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(2,10)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a:r>
                        <a:rPr lang="en-US" b="1" dirty="0">
                          <a:latin typeface="Times New Roman" panose="02020603050405020304" pitchFamily="18" charset="0"/>
                          <a:cs typeface="Times New Roman" panose="02020603050405020304" pitchFamily="18" charset="0"/>
                        </a:rPr>
                        <a:t>7.559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a:r>
                        <a:rPr lang="en-US" b="1" dirty="0">
                          <a:latin typeface="Times New Roman" panose="02020603050405020304" pitchFamily="18" charset="0"/>
                          <a:cs typeface="Times New Roman" panose="02020603050405020304" pitchFamily="18" charset="0"/>
                        </a:rPr>
                        <a:t>(2,10)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b="1" dirty="0">
                          <a:latin typeface="Times New Roman" panose="02020603050405020304" pitchFamily="18" charset="0"/>
                          <a:cs typeface="Times New Roman" panose="02020603050405020304" pitchFamily="18" charset="0"/>
                        </a:rPr>
                        <a:t>6.52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3645135353"/>
                  </a:ext>
                </a:extLst>
              </a:tr>
              <a:tr h="559683">
                <a:tc>
                  <a:txBody>
                    <a:bodyPr/>
                    <a:lstStyle/>
                    <a:p>
                      <a:pPr algn="ctr"/>
                      <a:r>
                        <a:rPr lang="en-US" b="1" dirty="0">
                          <a:latin typeface="Times New Roman" panose="02020603050405020304" pitchFamily="18" charset="0"/>
                          <a:cs typeface="Times New Roman" panose="02020603050405020304" pitchFamily="18" charset="0"/>
                        </a:rPr>
                        <a:t>A2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b="1" dirty="0">
                          <a:latin typeface="Times New Roman" panose="02020603050405020304" pitchFamily="18" charset="0"/>
                          <a:cs typeface="Times New Roman" panose="02020603050405020304" pitchFamily="18" charset="0"/>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4.3346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latin typeface="Times New Roman" panose="02020603050405020304" pitchFamily="18" charset="0"/>
                          <a:cs typeface="Times New Roman" panose="02020603050405020304" pitchFamily="18" charset="0"/>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a:r>
                        <a:rPr lang="en-US" b="1" dirty="0">
                          <a:latin typeface="Times New Roman" panose="02020603050405020304" pitchFamily="18" charset="0"/>
                          <a:cs typeface="Times New Roman" panose="02020603050405020304" pitchFamily="18" charset="0"/>
                        </a:rPr>
                        <a:t>5.0447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latin typeface="Times New Roman" panose="02020603050405020304" pitchFamily="18" charset="0"/>
                          <a:cs typeface="Times New Roman" panose="02020603050405020304" pitchFamily="18" charset="0"/>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b="1" dirty="0">
                          <a:latin typeface="Times New Roman" panose="02020603050405020304" pitchFamily="18" charset="0"/>
                          <a:cs typeface="Times New Roman" panose="02020603050405020304" pitchFamily="18" charset="0"/>
                        </a:rPr>
                        <a:t>1.581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3616927048"/>
                  </a:ext>
                </a:extLst>
              </a:tr>
              <a:tr h="559683">
                <a:tc>
                  <a:txBody>
                    <a:bodyPr/>
                    <a:lstStyle/>
                    <a:p>
                      <a:pPr algn="ctr"/>
                      <a:r>
                        <a:rPr lang="en-US" b="1" dirty="0">
                          <a:latin typeface="Times New Roman" panose="02020603050405020304" pitchFamily="18" charset="0"/>
                          <a:cs typeface="Times New Roman" panose="02020603050405020304" pitchFamily="18" charset="0"/>
                        </a:rPr>
                        <a:t>A3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latin typeface="Times New Roman" panose="02020603050405020304" pitchFamily="18" charset="0"/>
                          <a:cs typeface="Times New Roman" panose="02020603050405020304" pitchFamily="18" charset="0"/>
                        </a:rPr>
                        <a:t>(8,4)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6.6143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latin typeface="Times New Roman" panose="02020603050405020304" pitchFamily="18" charset="0"/>
                          <a:cs typeface="Times New Roman" panose="02020603050405020304" pitchFamily="18" charset="0"/>
                        </a:rPr>
                        <a:t>(8,4)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a:r>
                        <a:rPr lang="en-US" b="1" dirty="0">
                          <a:latin typeface="Times New Roman" panose="02020603050405020304" pitchFamily="18" charset="0"/>
                          <a:cs typeface="Times New Roman" panose="02020603050405020304" pitchFamily="18" charset="0"/>
                        </a:rPr>
                        <a:t>1.053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latin typeface="Times New Roman" panose="02020603050405020304" pitchFamily="18" charset="0"/>
                          <a:cs typeface="Times New Roman" panose="02020603050405020304" pitchFamily="18" charset="0"/>
                        </a:rPr>
                        <a:t>(8,4)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b="1" dirty="0">
                          <a:latin typeface="Times New Roman" panose="02020603050405020304" pitchFamily="18" charset="0"/>
                          <a:cs typeface="Times New Roman" panose="02020603050405020304" pitchFamily="18" charset="0"/>
                        </a:rPr>
                        <a:t>6.52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1789981790"/>
                  </a:ext>
                </a:extLst>
              </a:tr>
              <a:tr h="559683">
                <a:tc>
                  <a:txBody>
                    <a:bodyPr/>
                    <a:lstStyle/>
                    <a:p>
                      <a:pPr algn="ctr"/>
                      <a:r>
                        <a:rPr lang="en-US" b="1" dirty="0">
                          <a:latin typeface="Times New Roman" panose="02020603050405020304" pitchFamily="18" charset="0"/>
                          <a:cs typeface="Times New Roman" panose="02020603050405020304" pitchFamily="18" charset="0"/>
                        </a:rPr>
                        <a:t>A4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b="1" dirty="0">
                          <a:latin typeface="Times New Roman" panose="02020603050405020304" pitchFamily="18" charset="0"/>
                          <a:cs typeface="Times New Roman" panose="02020603050405020304" pitchFamily="18" charset="0"/>
                        </a:rPr>
                        <a:t>(5,8)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1.664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latin typeface="Times New Roman" panose="02020603050405020304" pitchFamily="18" charset="0"/>
                          <a:cs typeface="Times New Roman" panose="02020603050405020304" pitchFamily="18" charset="0"/>
                        </a:rPr>
                        <a:t>(5,8)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a:r>
                        <a:rPr lang="en-US" b="1" dirty="0">
                          <a:latin typeface="Times New Roman" panose="02020603050405020304" pitchFamily="18" charset="0"/>
                          <a:cs typeface="Times New Roman" panose="02020603050405020304" pitchFamily="18" charset="0"/>
                        </a:rPr>
                        <a:t>4.1795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latin typeface="Times New Roman" panose="02020603050405020304" pitchFamily="18" charset="0"/>
                          <a:cs typeface="Times New Roman" panose="02020603050405020304" pitchFamily="18" charset="0"/>
                        </a:rPr>
                        <a:t>(5,8)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b="1" dirty="0">
                          <a:latin typeface="Times New Roman" panose="02020603050405020304" pitchFamily="18" charset="0"/>
                          <a:cs typeface="Times New Roman" panose="02020603050405020304" pitchFamily="18" charset="0"/>
                        </a:rPr>
                        <a:t>5.70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2109694920"/>
                  </a:ext>
                </a:extLst>
              </a:tr>
              <a:tr h="559683">
                <a:tc>
                  <a:txBody>
                    <a:bodyPr/>
                    <a:lstStyle/>
                    <a:p>
                      <a:pPr algn="ctr"/>
                      <a:r>
                        <a:rPr lang="en-US" b="1" dirty="0">
                          <a:latin typeface="Times New Roman" panose="02020603050405020304" pitchFamily="18" charset="0"/>
                          <a:cs typeface="Times New Roman" panose="02020603050405020304" pitchFamily="18" charset="0"/>
                        </a:rPr>
                        <a:t>A5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b="1" dirty="0">
                          <a:latin typeface="Times New Roman" panose="02020603050405020304" pitchFamily="18" charset="0"/>
                          <a:cs typeface="Times New Roman" panose="02020603050405020304" pitchFamily="18" charset="0"/>
                        </a:rPr>
                        <a:t>(7,5)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latin typeface="Times New Roman" panose="02020603050405020304" pitchFamily="18" charset="0"/>
                          <a:cs typeface="Times New Roman" panose="02020603050405020304" pitchFamily="18" charset="0"/>
                        </a:rPr>
                        <a:t>(7,5)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a:r>
                        <a:rPr lang="en-US" b="1" dirty="0">
                          <a:latin typeface="Times New Roman" panose="02020603050405020304" pitchFamily="18" charset="0"/>
                          <a:cs typeface="Times New Roman" panose="02020603050405020304" pitchFamily="18" charset="0"/>
                        </a:rPr>
                        <a:t>0.67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latin typeface="Times New Roman" panose="02020603050405020304" pitchFamily="18" charset="0"/>
                          <a:cs typeface="Times New Roman" panose="02020603050405020304" pitchFamily="18" charset="0"/>
                        </a:rPr>
                        <a:t>(7,5)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b="1" dirty="0">
                          <a:latin typeface="Times New Roman" panose="02020603050405020304" pitchFamily="18" charset="0"/>
                          <a:cs typeface="Times New Roman" panose="02020603050405020304" pitchFamily="18" charset="0"/>
                        </a:rPr>
                        <a:t>5.70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3576292685"/>
                  </a:ext>
                </a:extLst>
              </a:tr>
              <a:tr h="559683">
                <a:tc>
                  <a:txBody>
                    <a:bodyPr/>
                    <a:lstStyle/>
                    <a:p>
                      <a:pPr algn="ctr"/>
                      <a:r>
                        <a:rPr lang="en-US" b="1" dirty="0">
                          <a:latin typeface="Times New Roman" panose="02020603050405020304" pitchFamily="18" charset="0"/>
                          <a:cs typeface="Times New Roman" panose="02020603050405020304" pitchFamily="18" charset="0"/>
                        </a:rPr>
                        <a:t>A6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b="1" dirty="0">
                          <a:latin typeface="Times New Roman" panose="02020603050405020304" pitchFamily="18" charset="0"/>
                          <a:cs typeface="Times New Roman" panose="02020603050405020304" pitchFamily="18" charset="0"/>
                        </a:rPr>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5.5162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latin typeface="Times New Roman" panose="02020603050405020304" pitchFamily="18" charset="0"/>
                          <a:cs typeface="Times New Roman" panose="02020603050405020304" pitchFamily="18" charset="0"/>
                        </a:rPr>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a:r>
                        <a:rPr lang="en-US" b="1" dirty="0">
                          <a:latin typeface="Times New Roman" panose="02020603050405020304" pitchFamily="18" charset="0"/>
                          <a:cs typeface="Times New Roman" panose="02020603050405020304" pitchFamily="18" charset="0"/>
                        </a:rPr>
                        <a:t>1.053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latin typeface="Times New Roman" panose="02020603050405020304" pitchFamily="18" charset="0"/>
                          <a:cs typeface="Times New Roman" panose="02020603050405020304" pitchFamily="18" charset="0"/>
                        </a:rPr>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4.528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955515894"/>
                  </a:ext>
                </a:extLst>
              </a:tr>
              <a:tr h="559683">
                <a:tc>
                  <a:txBody>
                    <a:bodyPr/>
                    <a:lstStyle/>
                    <a:p>
                      <a:pPr algn="ctr"/>
                      <a:r>
                        <a:rPr lang="en-US" b="1" dirty="0">
                          <a:latin typeface="Times New Roman" panose="02020603050405020304" pitchFamily="18" charset="0"/>
                          <a:cs typeface="Times New Roman" panose="02020603050405020304" pitchFamily="18" charset="0"/>
                        </a:rPr>
                        <a:t>A7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b="1" dirty="0">
                          <a:latin typeface="Times New Roman" panose="02020603050405020304" pitchFamily="18" charset="0"/>
                          <a:cs typeface="Times New Roman" panose="02020603050405020304"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7.49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latin typeface="Times New Roman" panose="02020603050405020304" pitchFamily="18" charset="0"/>
                          <a:cs typeface="Times New Roman" panose="02020603050405020304"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a:r>
                        <a:rPr lang="en-US" b="1" dirty="0">
                          <a:latin typeface="Times New Roman" panose="02020603050405020304" pitchFamily="18" charset="0"/>
                          <a:cs typeface="Times New Roman" panose="02020603050405020304" pitchFamily="18" charset="0"/>
                        </a:rPr>
                        <a:t>6.43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latin typeface="Times New Roman" panose="02020603050405020304" pitchFamily="18" charset="0"/>
                          <a:cs typeface="Times New Roman" panose="02020603050405020304"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b="1" dirty="0">
                          <a:latin typeface="Times New Roman" panose="02020603050405020304" pitchFamily="18" charset="0"/>
                          <a:cs typeface="Times New Roman" panose="02020603050405020304" pitchFamily="18" charset="0"/>
                        </a:rPr>
                        <a:t>1.58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3842431978"/>
                  </a:ext>
                </a:extLst>
              </a:tr>
              <a:tr h="559683">
                <a:tc>
                  <a:txBody>
                    <a:bodyPr/>
                    <a:lstStyle/>
                    <a:p>
                      <a:pPr algn="ctr"/>
                      <a:r>
                        <a:rPr lang="en-US" b="1" dirty="0">
                          <a:latin typeface="Times New Roman" panose="02020603050405020304" pitchFamily="18" charset="0"/>
                          <a:cs typeface="Times New Roman" panose="02020603050405020304" pitchFamily="18" charset="0"/>
                        </a:rPr>
                        <a:t>A8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b="1" dirty="0">
                          <a:latin typeface="Times New Roman" panose="02020603050405020304" pitchFamily="18" charset="0"/>
                          <a:cs typeface="Times New Roman" panose="02020603050405020304" pitchFamily="18" charset="0"/>
                        </a:rPr>
                        <a:t>(4,9)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0.33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latin typeface="Times New Roman" panose="02020603050405020304" pitchFamily="18" charset="0"/>
                          <a:cs typeface="Times New Roman" panose="02020603050405020304" pitchFamily="18" charset="0"/>
                        </a:rPr>
                        <a:t>(4,9)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a:r>
                        <a:rPr lang="en-US" b="1" dirty="0">
                          <a:latin typeface="Times New Roman" panose="02020603050405020304" pitchFamily="18" charset="0"/>
                          <a:cs typeface="Times New Roman" panose="02020603050405020304" pitchFamily="18" charset="0"/>
                        </a:rPr>
                        <a:t>5.55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latin typeface="Times New Roman" panose="02020603050405020304" pitchFamily="18" charset="0"/>
                          <a:cs typeface="Times New Roman" panose="02020603050405020304" pitchFamily="18" charset="0"/>
                        </a:rPr>
                        <a:t>(4,9)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b="1" dirty="0">
                          <a:latin typeface="Times New Roman" panose="02020603050405020304" pitchFamily="18" charset="0"/>
                          <a:cs typeface="Times New Roman" panose="02020603050405020304" pitchFamily="18" charset="0"/>
                        </a:rPr>
                        <a:t>6.042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3362875416"/>
                  </a:ext>
                </a:extLst>
              </a:tr>
            </a:tbl>
          </a:graphicData>
        </a:graphic>
      </p:graphicFrame>
      <p:sp>
        <p:nvSpPr>
          <p:cNvPr id="6" name="TextBox 5">
            <a:extLst>
              <a:ext uri="{FF2B5EF4-FFF2-40B4-BE49-F238E27FC236}">
                <a16:creationId xmlns:a16="http://schemas.microsoft.com/office/drawing/2014/main" id="{C241F1A9-43DA-D9B6-20C9-AC28E9725E77}"/>
              </a:ext>
            </a:extLst>
          </p:cNvPr>
          <p:cNvSpPr txBox="1"/>
          <p:nvPr/>
        </p:nvSpPr>
        <p:spPr>
          <a:xfrm>
            <a:off x="1235104" y="465157"/>
            <a:ext cx="10956896" cy="630942"/>
          </a:xfrm>
          <a:prstGeom prst="rect">
            <a:avLst/>
          </a:prstGeom>
          <a:noFill/>
        </p:spPr>
        <p:txBody>
          <a:bodyPr wrap="square">
            <a:spAutoFit/>
          </a:bodyPr>
          <a:lstStyle/>
          <a:p>
            <a:r>
              <a:rPr lang="en-US" sz="3500" b="1" dirty="0">
                <a:solidFill>
                  <a:prstClr val="black"/>
                </a:solidFill>
                <a:latin typeface="Times New Roman" panose="02020603050405020304" pitchFamily="18" charset="0"/>
                <a:ea typeface="+mj-ea"/>
                <a:cs typeface="Times New Roman" panose="02020603050405020304" pitchFamily="18" charset="0"/>
              </a:rPr>
              <a:t>D</a:t>
            </a:r>
            <a:r>
              <a:rPr kumimoji="0" lang="en-US" sz="3500" b="1" i="0" u="none" strike="noStrike" kern="1200" cap="none" spc="0" normalizeH="0" baseline="0" noProof="0" dirty="0" err="1">
                <a:ln>
                  <a:noFill/>
                </a:ln>
                <a:solidFill>
                  <a:prstClr val="black"/>
                </a:solidFill>
                <a:effectLst/>
                <a:uLnTx/>
                <a:uFillTx/>
                <a:latin typeface="Times New Roman" panose="02020603050405020304" pitchFamily="18" charset="0"/>
                <a:ea typeface="+mj-ea"/>
                <a:cs typeface="Times New Roman" panose="02020603050405020304" pitchFamily="18" charset="0"/>
              </a:rPr>
              <a:t>istance</a:t>
            </a:r>
            <a:r>
              <a:rPr kumimoji="0" lang="en-US" sz="35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 of each point from centroid of each </a:t>
            </a:r>
            <a:r>
              <a:rPr lang="en-US" sz="3500" b="1" dirty="0">
                <a:solidFill>
                  <a:prstClr val="black"/>
                </a:solidFill>
                <a:latin typeface="Times New Roman" panose="02020603050405020304" pitchFamily="18" charset="0"/>
                <a:ea typeface="+mj-ea"/>
                <a:cs typeface="Times New Roman" panose="02020603050405020304" pitchFamily="18" charset="0"/>
              </a:rPr>
              <a:t>cluster</a:t>
            </a:r>
            <a:endParaRPr lang="en-US" sz="3500" dirty="0"/>
          </a:p>
        </p:txBody>
      </p:sp>
    </p:spTree>
    <p:extLst>
      <p:ext uri="{BB962C8B-B14F-4D97-AF65-F5344CB8AC3E}">
        <p14:creationId xmlns:p14="http://schemas.microsoft.com/office/powerpoint/2010/main" val="887252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D07FB-8E7F-2326-544A-7F90B3F70C7E}"/>
              </a:ext>
            </a:extLst>
          </p:cNvPr>
          <p:cNvSpPr>
            <a:spLocks noGrp="1"/>
          </p:cNvSpPr>
          <p:nvPr>
            <p:ph type="title"/>
          </p:nvPr>
        </p:nvSpPr>
        <p:spPr>
          <a:xfrm>
            <a:off x="1021742" y="237214"/>
            <a:ext cx="9601200" cy="753386"/>
          </a:xfrm>
        </p:spPr>
        <p:txBody>
          <a:bodyPr/>
          <a:lstStyle/>
          <a:p>
            <a:r>
              <a:rPr lang="en-US" b="1" i="0" dirty="0">
                <a:solidFill>
                  <a:schemeClr val="tx1"/>
                </a:solidFill>
                <a:effectLst/>
                <a:latin typeface="Times New Roman" panose="02020603050405020304" pitchFamily="18" charset="0"/>
                <a:cs typeface="Times New Roman" panose="02020603050405020304" pitchFamily="18" charset="0"/>
              </a:rPr>
              <a:t>Step 4: Updating membership values.</a:t>
            </a:r>
            <a:endParaRPr lang="en-US" dirty="0"/>
          </a:p>
        </p:txBody>
      </p:sp>
      <p:pic>
        <p:nvPicPr>
          <p:cNvPr id="4" name="Content Placeholder 4">
            <a:extLst>
              <a:ext uri="{FF2B5EF4-FFF2-40B4-BE49-F238E27FC236}">
                <a16:creationId xmlns:a16="http://schemas.microsoft.com/office/drawing/2014/main" id="{0420BB35-07D1-CF67-D5C3-306D69A725F3}"/>
              </a:ext>
            </a:extLst>
          </p:cNvPr>
          <p:cNvPicPr>
            <a:picLocks noGrp="1" noChangeAspect="1"/>
          </p:cNvPicPr>
          <p:nvPr>
            <p:ph idx="1"/>
          </p:nvPr>
        </p:nvPicPr>
        <p:blipFill rotWithShape="1">
          <a:blip r:embed="rId2"/>
          <a:srcRect l="8302" t="52088" r="18646" b="21599"/>
          <a:stretch/>
        </p:blipFill>
        <p:spPr>
          <a:xfrm>
            <a:off x="7665057" y="1386151"/>
            <a:ext cx="4272501" cy="824312"/>
          </a:xfrm>
          <a:prstGeom prst="rect">
            <a:avLst/>
          </a:prstGeom>
        </p:spPr>
      </p:pic>
      <p:sp>
        <p:nvSpPr>
          <p:cNvPr id="6" name="TextBox 5">
            <a:extLst>
              <a:ext uri="{FF2B5EF4-FFF2-40B4-BE49-F238E27FC236}">
                <a16:creationId xmlns:a16="http://schemas.microsoft.com/office/drawing/2014/main" id="{5D6201AE-5C72-D9B1-A07F-195DCB45A615}"/>
              </a:ext>
            </a:extLst>
          </p:cNvPr>
          <p:cNvSpPr txBox="1"/>
          <p:nvPr/>
        </p:nvSpPr>
        <p:spPr>
          <a:xfrm>
            <a:off x="803082" y="2893212"/>
            <a:ext cx="11290852" cy="1754326"/>
          </a:xfrm>
          <a:prstGeom prst="rect">
            <a:avLst/>
          </a:prstGeom>
          <a:noFill/>
        </p:spPr>
        <p:txBody>
          <a:bodyPr wrap="square">
            <a:spAutoFit/>
          </a:bodyPr>
          <a:lstStyle/>
          <a:p>
            <a:r>
              <a:rPr lang="en-US" sz="1800" b="1" i="0" dirty="0">
                <a:effectLst/>
                <a:latin typeface="Times New Roman" panose="02020603050405020304" pitchFamily="18" charset="0"/>
                <a:cs typeface="Times New Roman" panose="02020603050405020304" pitchFamily="18" charset="0"/>
              </a:rPr>
              <a:t>For datapoint 1 ,new membership values are</a:t>
            </a:r>
          </a:p>
          <a:p>
            <a:r>
              <a:rPr lang="en-US" sz="1800" b="1" i="0" dirty="0">
                <a:effectLst/>
                <a:latin typeface="Times New Roman" panose="02020603050405020304" pitchFamily="18" charset="0"/>
                <a:cs typeface="Times New Roman" panose="02020603050405020304" pitchFamily="18" charset="0"/>
              </a:rPr>
              <a:t> ɣ11= [{ [(1.9465)</a:t>
            </a:r>
            <a:r>
              <a:rPr lang="en-US" sz="1800" b="1" i="0" baseline="30000" dirty="0">
                <a:effectLst/>
                <a:latin typeface="Times New Roman" panose="02020603050405020304" pitchFamily="18" charset="0"/>
                <a:cs typeface="Times New Roman" panose="02020603050405020304" pitchFamily="18" charset="0"/>
              </a:rPr>
              <a:t>2</a:t>
            </a:r>
            <a:r>
              <a:rPr lang="en-US" sz="1800" b="1" i="0" dirty="0">
                <a:effectLst/>
                <a:latin typeface="Times New Roman" panose="02020603050405020304" pitchFamily="18" charset="0"/>
                <a:cs typeface="Times New Roman" panose="02020603050405020304" pitchFamily="18" charset="0"/>
              </a:rPr>
              <a:t> / (1.9465)</a:t>
            </a:r>
            <a:r>
              <a:rPr lang="en-US" sz="1800" b="1" i="0" baseline="30000" dirty="0">
                <a:effectLst/>
                <a:latin typeface="Times New Roman" panose="02020603050405020304" pitchFamily="18" charset="0"/>
                <a:cs typeface="Times New Roman" panose="02020603050405020304" pitchFamily="18" charset="0"/>
              </a:rPr>
              <a:t>2</a:t>
            </a:r>
            <a:r>
              <a:rPr lang="en-US" sz="1800" b="1" i="0" dirty="0">
                <a:effectLst/>
                <a:latin typeface="Times New Roman" panose="02020603050405020304" pitchFamily="18" charset="0"/>
                <a:cs typeface="Times New Roman" panose="02020603050405020304" pitchFamily="18" charset="0"/>
              </a:rPr>
              <a:t>] + [(1.9465)</a:t>
            </a:r>
            <a:r>
              <a:rPr lang="en-US" sz="1800" b="1" i="0" baseline="30000" dirty="0">
                <a:effectLst/>
                <a:latin typeface="Times New Roman" panose="02020603050405020304" pitchFamily="18" charset="0"/>
                <a:cs typeface="Times New Roman" panose="02020603050405020304" pitchFamily="18" charset="0"/>
              </a:rPr>
              <a:t>2</a:t>
            </a:r>
            <a:r>
              <a:rPr lang="en-US" sz="1800" b="1" i="0" dirty="0">
                <a:effectLst/>
                <a:latin typeface="Times New Roman" panose="02020603050405020304" pitchFamily="18" charset="0"/>
                <a:cs typeface="Times New Roman" panose="02020603050405020304" pitchFamily="18" charset="0"/>
              </a:rPr>
              <a:t> / (7.9956)</a:t>
            </a:r>
            <a:r>
              <a:rPr lang="en-US" sz="1800" b="1" i="0" baseline="30000" dirty="0">
                <a:effectLst/>
                <a:latin typeface="Times New Roman" panose="02020603050405020304" pitchFamily="18" charset="0"/>
                <a:cs typeface="Times New Roman" panose="02020603050405020304" pitchFamily="18" charset="0"/>
              </a:rPr>
              <a:t>2</a:t>
            </a:r>
            <a:r>
              <a:rPr lang="en-US" sz="1800" b="1" i="0" dirty="0">
                <a:effectLst/>
                <a:latin typeface="Times New Roman" panose="02020603050405020304" pitchFamily="18" charset="0"/>
                <a:cs typeface="Times New Roman" panose="02020603050405020304" pitchFamily="18" charset="0"/>
              </a:rPr>
              <a:t>] + [(1.9465)</a:t>
            </a:r>
            <a:r>
              <a:rPr lang="en-US" sz="1800" b="1" i="0" baseline="30000" dirty="0">
                <a:effectLst/>
                <a:latin typeface="Times New Roman" panose="02020603050405020304" pitchFamily="18" charset="0"/>
                <a:cs typeface="Times New Roman" panose="02020603050405020304" pitchFamily="18" charset="0"/>
              </a:rPr>
              <a:t>2</a:t>
            </a:r>
            <a:r>
              <a:rPr lang="en-US" sz="1800" b="1" i="0" dirty="0">
                <a:effectLst/>
                <a:latin typeface="Times New Roman" panose="02020603050405020304" pitchFamily="18" charset="0"/>
                <a:cs typeface="Times New Roman" panose="02020603050405020304" pitchFamily="18" charset="0"/>
              </a:rPr>
              <a:t> / (6.576)</a:t>
            </a:r>
            <a:r>
              <a:rPr lang="en-US" sz="1800" b="1" i="0" baseline="30000" dirty="0">
                <a:effectLst/>
                <a:latin typeface="Times New Roman" panose="02020603050405020304" pitchFamily="18" charset="0"/>
                <a:cs typeface="Times New Roman" panose="02020603050405020304" pitchFamily="18" charset="0"/>
              </a:rPr>
              <a:t>2 </a:t>
            </a:r>
            <a:r>
              <a:rPr lang="en-US" sz="1800" b="1" i="0" dirty="0">
                <a:effectLst/>
                <a:latin typeface="Times New Roman" panose="02020603050405020304" pitchFamily="18" charset="0"/>
                <a:cs typeface="Times New Roman" panose="02020603050405020304" pitchFamily="18" charset="0"/>
              </a:rPr>
              <a:t>]} ^ {(1 / (2 – 1))} ] </a:t>
            </a:r>
            <a:r>
              <a:rPr lang="en-US" sz="1800" b="1" i="0" baseline="30000" dirty="0">
                <a:effectLst/>
                <a:latin typeface="Times New Roman" panose="02020603050405020304" pitchFamily="18" charset="0"/>
                <a:cs typeface="Times New Roman" panose="02020603050405020304" pitchFamily="18" charset="0"/>
              </a:rPr>
              <a:t>-1</a:t>
            </a:r>
            <a:r>
              <a:rPr lang="en-US" sz="1800" b="1" i="0" dirty="0">
                <a:effectLst/>
                <a:latin typeface="Times New Roman" panose="02020603050405020304" pitchFamily="18" charset="0"/>
                <a:cs typeface="Times New Roman" panose="02020603050405020304" pitchFamily="18" charset="0"/>
              </a:rPr>
              <a:t> = 0.87  (Cluster 1)</a:t>
            </a:r>
          </a:p>
          <a:p>
            <a:r>
              <a:rPr lang="en-US" sz="1800" b="1" i="0" dirty="0">
                <a:effectLst/>
                <a:latin typeface="Times New Roman" panose="02020603050405020304" pitchFamily="18" charset="0"/>
                <a:cs typeface="Times New Roman" panose="02020603050405020304" pitchFamily="18" charset="0"/>
              </a:rPr>
              <a:t> ɣ12= [{ [(7.9956)</a:t>
            </a:r>
            <a:r>
              <a:rPr lang="en-US" sz="1800" b="1" i="0" baseline="30000" dirty="0">
                <a:effectLst/>
                <a:latin typeface="Times New Roman" panose="02020603050405020304" pitchFamily="18" charset="0"/>
                <a:cs typeface="Times New Roman" panose="02020603050405020304" pitchFamily="18" charset="0"/>
              </a:rPr>
              <a:t>2</a:t>
            </a:r>
            <a:r>
              <a:rPr lang="en-US" sz="1800" b="1" i="0" dirty="0">
                <a:effectLst/>
                <a:latin typeface="Times New Roman" panose="02020603050405020304" pitchFamily="18" charset="0"/>
                <a:cs typeface="Times New Roman" panose="02020603050405020304" pitchFamily="18" charset="0"/>
              </a:rPr>
              <a:t> / (7.9956)</a:t>
            </a:r>
            <a:r>
              <a:rPr lang="en-US" sz="1800" b="1" i="0" baseline="30000" dirty="0">
                <a:effectLst/>
                <a:latin typeface="Times New Roman" panose="02020603050405020304" pitchFamily="18" charset="0"/>
                <a:cs typeface="Times New Roman" panose="02020603050405020304" pitchFamily="18" charset="0"/>
              </a:rPr>
              <a:t>2</a:t>
            </a:r>
            <a:r>
              <a:rPr lang="en-US" sz="1800" b="1" i="0" dirty="0">
                <a:effectLst/>
                <a:latin typeface="Times New Roman" panose="02020603050405020304" pitchFamily="18" charset="0"/>
                <a:cs typeface="Times New Roman" panose="02020603050405020304" pitchFamily="18" charset="0"/>
              </a:rPr>
              <a:t>] + [(7.9956)</a:t>
            </a:r>
            <a:r>
              <a:rPr lang="en-US" sz="1800" b="1" i="0" baseline="30000" dirty="0">
                <a:effectLst/>
                <a:latin typeface="Times New Roman" panose="02020603050405020304" pitchFamily="18" charset="0"/>
                <a:cs typeface="Times New Roman" panose="02020603050405020304" pitchFamily="18" charset="0"/>
              </a:rPr>
              <a:t>2</a:t>
            </a:r>
            <a:r>
              <a:rPr lang="en-US" sz="1800" b="1" i="0" dirty="0">
                <a:effectLst/>
                <a:latin typeface="Times New Roman" panose="02020603050405020304" pitchFamily="18" charset="0"/>
                <a:cs typeface="Times New Roman" panose="02020603050405020304" pitchFamily="18" charset="0"/>
              </a:rPr>
              <a:t> / (1.9465)</a:t>
            </a:r>
            <a:r>
              <a:rPr lang="en-US" sz="1800" b="1" i="0" baseline="30000" dirty="0">
                <a:effectLst/>
                <a:latin typeface="Times New Roman" panose="02020603050405020304" pitchFamily="18" charset="0"/>
                <a:cs typeface="Times New Roman" panose="02020603050405020304" pitchFamily="18" charset="0"/>
              </a:rPr>
              <a:t>2</a:t>
            </a:r>
            <a:r>
              <a:rPr lang="en-US" sz="1800" b="1" i="0" dirty="0">
                <a:effectLst/>
                <a:latin typeface="Times New Roman" panose="02020603050405020304" pitchFamily="18" charset="0"/>
                <a:cs typeface="Times New Roman" panose="02020603050405020304" pitchFamily="18" charset="0"/>
              </a:rPr>
              <a:t>] + [(7.9956)</a:t>
            </a:r>
            <a:r>
              <a:rPr lang="en-US" sz="1800" b="1" i="0" baseline="30000" dirty="0">
                <a:effectLst/>
                <a:latin typeface="Times New Roman" panose="02020603050405020304" pitchFamily="18" charset="0"/>
                <a:cs typeface="Times New Roman" panose="02020603050405020304" pitchFamily="18" charset="0"/>
              </a:rPr>
              <a:t>2</a:t>
            </a:r>
            <a:r>
              <a:rPr lang="en-US" sz="1800" b="1" i="0" dirty="0">
                <a:effectLst/>
                <a:latin typeface="Times New Roman" panose="02020603050405020304" pitchFamily="18" charset="0"/>
                <a:cs typeface="Times New Roman" panose="02020603050405020304" pitchFamily="18" charset="0"/>
              </a:rPr>
              <a:t> / (6.576)</a:t>
            </a:r>
            <a:r>
              <a:rPr lang="en-US" sz="1800" b="1" i="0" baseline="30000" dirty="0">
                <a:effectLst/>
                <a:latin typeface="Times New Roman" panose="02020603050405020304" pitchFamily="18" charset="0"/>
                <a:cs typeface="Times New Roman" panose="02020603050405020304" pitchFamily="18" charset="0"/>
              </a:rPr>
              <a:t>2 </a:t>
            </a:r>
            <a:r>
              <a:rPr lang="en-US" sz="1800" b="1" i="0" dirty="0">
                <a:effectLst/>
                <a:latin typeface="Times New Roman" panose="02020603050405020304" pitchFamily="18" charset="0"/>
                <a:cs typeface="Times New Roman" panose="02020603050405020304" pitchFamily="18" charset="0"/>
              </a:rPr>
              <a:t>]} ^ {(1 / (2 – 1))} ] </a:t>
            </a:r>
            <a:r>
              <a:rPr lang="en-US" sz="1800" b="1" i="0" baseline="30000" dirty="0">
                <a:effectLst/>
                <a:latin typeface="Times New Roman" panose="02020603050405020304" pitchFamily="18" charset="0"/>
                <a:cs typeface="Times New Roman" panose="02020603050405020304" pitchFamily="18" charset="0"/>
              </a:rPr>
              <a:t>-1</a:t>
            </a:r>
            <a:r>
              <a:rPr lang="en-US" sz="1800" b="1" i="0" dirty="0">
                <a:effectLst/>
                <a:latin typeface="Times New Roman" panose="02020603050405020304" pitchFamily="18" charset="0"/>
                <a:cs typeface="Times New Roman" panose="02020603050405020304" pitchFamily="18" charset="0"/>
              </a:rPr>
              <a:t> = 0.06  (Cluster 2)</a:t>
            </a:r>
          </a:p>
          <a:p>
            <a:r>
              <a:rPr lang="en-US" sz="1800" b="1" i="0" dirty="0">
                <a:effectLst/>
                <a:latin typeface="Times New Roman" panose="02020603050405020304" pitchFamily="18" charset="0"/>
                <a:cs typeface="Times New Roman" panose="02020603050405020304" pitchFamily="18" charset="0"/>
              </a:rPr>
              <a:t> ɣ13= [{ [(6.576)</a:t>
            </a:r>
            <a:r>
              <a:rPr lang="en-US" sz="1800" b="1" i="0" baseline="30000" dirty="0">
                <a:effectLst/>
                <a:latin typeface="Times New Roman" panose="02020603050405020304" pitchFamily="18" charset="0"/>
                <a:cs typeface="Times New Roman" panose="02020603050405020304" pitchFamily="18" charset="0"/>
              </a:rPr>
              <a:t>2</a:t>
            </a:r>
            <a:r>
              <a:rPr lang="en-US" sz="1800" b="1" i="0" dirty="0">
                <a:effectLst/>
                <a:latin typeface="Times New Roman" panose="02020603050405020304" pitchFamily="18" charset="0"/>
                <a:cs typeface="Times New Roman" panose="02020603050405020304" pitchFamily="18" charset="0"/>
              </a:rPr>
              <a:t> / (6.576)</a:t>
            </a:r>
            <a:r>
              <a:rPr lang="en-US" sz="1800" b="1" i="0" baseline="30000" dirty="0">
                <a:effectLst/>
                <a:latin typeface="Times New Roman" panose="02020603050405020304" pitchFamily="18" charset="0"/>
                <a:cs typeface="Times New Roman" panose="02020603050405020304" pitchFamily="18" charset="0"/>
              </a:rPr>
              <a:t>2</a:t>
            </a:r>
            <a:r>
              <a:rPr lang="en-US" sz="1800" b="1" i="0" dirty="0">
                <a:effectLst/>
                <a:latin typeface="Times New Roman" panose="02020603050405020304" pitchFamily="18" charset="0"/>
                <a:cs typeface="Times New Roman" panose="02020603050405020304" pitchFamily="18" charset="0"/>
              </a:rPr>
              <a:t>] + [(6.576)</a:t>
            </a:r>
            <a:r>
              <a:rPr lang="en-US" sz="1800" b="1" i="0" baseline="30000" dirty="0">
                <a:effectLst/>
                <a:latin typeface="Times New Roman" panose="02020603050405020304" pitchFamily="18" charset="0"/>
                <a:cs typeface="Times New Roman" panose="02020603050405020304" pitchFamily="18" charset="0"/>
              </a:rPr>
              <a:t>2</a:t>
            </a:r>
            <a:r>
              <a:rPr lang="en-US" sz="1800" b="1" i="0" dirty="0">
                <a:effectLst/>
                <a:latin typeface="Times New Roman" panose="02020603050405020304" pitchFamily="18" charset="0"/>
                <a:cs typeface="Times New Roman" panose="02020603050405020304" pitchFamily="18" charset="0"/>
              </a:rPr>
              <a:t> / (7.9956)</a:t>
            </a:r>
            <a:r>
              <a:rPr lang="en-US" sz="1800" b="1" i="0" baseline="30000" dirty="0">
                <a:effectLst/>
                <a:latin typeface="Times New Roman" panose="02020603050405020304" pitchFamily="18" charset="0"/>
                <a:cs typeface="Times New Roman" panose="02020603050405020304" pitchFamily="18" charset="0"/>
              </a:rPr>
              <a:t>2</a:t>
            </a:r>
            <a:r>
              <a:rPr lang="en-US" sz="1800" b="1" i="0" dirty="0">
                <a:effectLst/>
                <a:latin typeface="Times New Roman" panose="02020603050405020304" pitchFamily="18" charset="0"/>
                <a:cs typeface="Times New Roman" panose="02020603050405020304" pitchFamily="18" charset="0"/>
              </a:rPr>
              <a:t>] + [(6.576)</a:t>
            </a:r>
            <a:r>
              <a:rPr lang="en-US" sz="1800" b="1" i="0" baseline="30000" dirty="0">
                <a:effectLst/>
                <a:latin typeface="Times New Roman" panose="02020603050405020304" pitchFamily="18" charset="0"/>
                <a:cs typeface="Times New Roman" panose="02020603050405020304" pitchFamily="18" charset="0"/>
              </a:rPr>
              <a:t>2</a:t>
            </a:r>
            <a:r>
              <a:rPr lang="en-US" sz="1800" b="1" i="0" dirty="0">
                <a:effectLst/>
                <a:latin typeface="Times New Roman" panose="02020603050405020304" pitchFamily="18" charset="0"/>
                <a:cs typeface="Times New Roman" panose="02020603050405020304" pitchFamily="18" charset="0"/>
              </a:rPr>
              <a:t> / (1.9465)</a:t>
            </a:r>
            <a:r>
              <a:rPr lang="en-US" sz="1800" b="1" i="0" baseline="30000" dirty="0">
                <a:effectLst/>
                <a:latin typeface="Times New Roman" panose="02020603050405020304" pitchFamily="18" charset="0"/>
                <a:cs typeface="Times New Roman" panose="02020603050405020304" pitchFamily="18" charset="0"/>
              </a:rPr>
              <a:t>2 </a:t>
            </a:r>
            <a:r>
              <a:rPr lang="en-US" sz="1800" b="1" i="0" dirty="0">
                <a:effectLst/>
                <a:latin typeface="Times New Roman" panose="02020603050405020304" pitchFamily="18" charset="0"/>
                <a:cs typeface="Times New Roman" panose="02020603050405020304" pitchFamily="18" charset="0"/>
              </a:rPr>
              <a:t>]} ^ {(1 / (2 – 1))} ] </a:t>
            </a:r>
            <a:r>
              <a:rPr lang="en-US" sz="1800" b="1" i="0" baseline="30000" dirty="0">
                <a:effectLst/>
                <a:latin typeface="Times New Roman" panose="02020603050405020304" pitchFamily="18" charset="0"/>
                <a:cs typeface="Times New Roman" panose="02020603050405020304" pitchFamily="18" charset="0"/>
              </a:rPr>
              <a:t>-1</a:t>
            </a:r>
            <a:r>
              <a:rPr lang="en-US" sz="1800" b="1" i="0" dirty="0">
                <a:effectLst/>
                <a:latin typeface="Times New Roman" panose="02020603050405020304" pitchFamily="18" charset="0"/>
                <a:cs typeface="Times New Roman" panose="02020603050405020304" pitchFamily="18" charset="0"/>
              </a:rPr>
              <a:t> = 0.077     (Cluster 3)</a:t>
            </a:r>
          </a:p>
          <a:p>
            <a:r>
              <a:rPr lang="en-US" sz="1800" b="1" i="0" dirty="0">
                <a:effectLst/>
                <a:latin typeface="Times New Roman" panose="02020603050405020304" pitchFamily="18" charset="0"/>
                <a:cs typeface="Times New Roman" panose="02020603050405020304" pitchFamily="18" charset="0"/>
              </a:rPr>
              <a:t>  </a:t>
            </a:r>
          </a:p>
          <a:p>
            <a:r>
              <a:rPr lang="en-US" sz="1800" b="1" i="0" dirty="0">
                <a:effectLst/>
                <a:latin typeface="Times New Roman" panose="02020603050405020304" pitchFamily="18" charset="0"/>
                <a:cs typeface="Times New Roman" panose="02020603050405020304" pitchFamily="18" charset="0"/>
              </a:rPr>
              <a:t>Alternatively,</a:t>
            </a:r>
            <a:r>
              <a:rPr lang="en-US" sz="1800" b="1" dirty="0">
                <a:latin typeface="Times New Roman" panose="02020603050405020304" pitchFamily="18" charset="0"/>
                <a:cs typeface="Times New Roman" panose="02020603050405020304" pitchFamily="18" charset="0"/>
              </a:rPr>
              <a:t> </a:t>
            </a:r>
            <a:r>
              <a:rPr lang="en-US" sz="1800" b="1" i="0" dirty="0">
                <a:effectLst/>
                <a:latin typeface="Times New Roman" panose="02020603050405020304" pitchFamily="18" charset="0"/>
                <a:cs typeface="Times New Roman" panose="02020603050405020304" pitchFamily="18" charset="0"/>
              </a:rPr>
              <a:t>ɣ13=</a:t>
            </a:r>
            <a:r>
              <a:rPr lang="en-US" sz="1800" b="1" dirty="0">
                <a:latin typeface="Times New Roman" panose="02020603050405020304" pitchFamily="18" charset="0"/>
                <a:cs typeface="Times New Roman" panose="02020603050405020304" pitchFamily="18" charset="0"/>
              </a:rPr>
              <a:t> 1 - </a:t>
            </a:r>
            <a:r>
              <a:rPr lang="en-US" sz="1800" b="1" i="0" dirty="0">
                <a:effectLst/>
                <a:latin typeface="Times New Roman" panose="02020603050405020304" pitchFamily="18" charset="0"/>
                <a:cs typeface="Times New Roman" panose="02020603050405020304" pitchFamily="18" charset="0"/>
              </a:rPr>
              <a:t>ɣ11 - ɣ12  = 0.08</a:t>
            </a:r>
          </a:p>
        </p:txBody>
      </p:sp>
      <p:sp>
        <p:nvSpPr>
          <p:cNvPr id="8" name="TextBox 7">
            <a:extLst>
              <a:ext uri="{FF2B5EF4-FFF2-40B4-BE49-F238E27FC236}">
                <a16:creationId xmlns:a16="http://schemas.microsoft.com/office/drawing/2014/main" id="{2A84EA54-28B2-73F6-CF78-8EC37F0CBA2F}"/>
              </a:ext>
            </a:extLst>
          </p:cNvPr>
          <p:cNvSpPr txBox="1"/>
          <p:nvPr/>
        </p:nvSpPr>
        <p:spPr>
          <a:xfrm>
            <a:off x="803082" y="4630572"/>
            <a:ext cx="11290852" cy="2031325"/>
          </a:xfrm>
          <a:prstGeom prst="rect">
            <a:avLst/>
          </a:prstGeom>
          <a:noFill/>
        </p:spPr>
        <p:txBody>
          <a:bodyPr wrap="square">
            <a:spAutoFit/>
          </a:bodyPr>
          <a:lstStyle/>
          <a:p>
            <a:r>
              <a:rPr lang="en-US" sz="1800" b="1" i="0" dirty="0">
                <a:effectLst/>
                <a:latin typeface="Times New Roman" panose="02020603050405020304" pitchFamily="18" charset="0"/>
                <a:cs typeface="Times New Roman" panose="02020603050405020304" pitchFamily="18" charset="0"/>
              </a:rPr>
              <a:t>Similarly, compute all other membership values, and update the matrix.</a:t>
            </a:r>
          </a:p>
          <a:p>
            <a:endParaRPr lang="en-US" sz="1800" b="1" i="0" dirty="0">
              <a:effectLst/>
              <a:latin typeface="Times New Roman" panose="02020603050405020304" pitchFamily="18" charset="0"/>
              <a:cs typeface="Times New Roman" panose="02020603050405020304" pitchFamily="18" charset="0"/>
            </a:endParaRPr>
          </a:p>
          <a:p>
            <a:r>
              <a:rPr lang="en-US" sz="1800" b="1" i="0" dirty="0">
                <a:effectLst/>
                <a:latin typeface="Times New Roman" panose="02020603050405020304" pitchFamily="18" charset="0"/>
                <a:cs typeface="Times New Roman" panose="02020603050405020304" pitchFamily="18" charset="0"/>
              </a:rPr>
              <a:t>For datapoint 2 ,new membership values are</a:t>
            </a:r>
          </a:p>
          <a:p>
            <a:r>
              <a:rPr lang="en-US" sz="1800" b="1" i="0" dirty="0">
                <a:effectLst/>
                <a:latin typeface="Times New Roman" panose="02020603050405020304" pitchFamily="18" charset="0"/>
                <a:cs typeface="Times New Roman" panose="02020603050405020304" pitchFamily="18" charset="0"/>
              </a:rPr>
              <a:t> ɣ21= [{ [(</a:t>
            </a:r>
            <a:r>
              <a:rPr lang="en-US" b="1" dirty="0">
                <a:latin typeface="Times New Roman" panose="02020603050405020304" pitchFamily="18" charset="0"/>
                <a:cs typeface="Times New Roman" panose="02020603050405020304" pitchFamily="18" charset="0"/>
              </a:rPr>
              <a:t>4.3346</a:t>
            </a:r>
            <a:r>
              <a:rPr lang="en-US" sz="1800" b="1" i="0" dirty="0">
                <a:effectLst/>
                <a:latin typeface="Times New Roman" panose="02020603050405020304" pitchFamily="18" charset="0"/>
                <a:cs typeface="Times New Roman" panose="02020603050405020304" pitchFamily="18" charset="0"/>
              </a:rPr>
              <a:t>)</a:t>
            </a:r>
            <a:r>
              <a:rPr lang="en-US" sz="1800" b="1" i="0" baseline="30000" dirty="0">
                <a:effectLst/>
                <a:latin typeface="Times New Roman" panose="02020603050405020304" pitchFamily="18" charset="0"/>
                <a:cs typeface="Times New Roman" panose="02020603050405020304" pitchFamily="18" charset="0"/>
              </a:rPr>
              <a:t>2</a:t>
            </a:r>
            <a:r>
              <a:rPr lang="en-US" sz="1800" b="1" i="0" dirty="0">
                <a:effectLst/>
                <a:latin typeface="Times New Roman" panose="02020603050405020304" pitchFamily="18" charset="0"/>
                <a:cs typeface="Times New Roman" panose="02020603050405020304" pitchFamily="18" charset="0"/>
              </a:rPr>
              <a:t> / (</a:t>
            </a:r>
            <a:r>
              <a:rPr lang="en-US" b="1" dirty="0">
                <a:latin typeface="Times New Roman" panose="02020603050405020304" pitchFamily="18" charset="0"/>
                <a:cs typeface="Times New Roman" panose="02020603050405020304" pitchFamily="18" charset="0"/>
              </a:rPr>
              <a:t>4.3346</a:t>
            </a:r>
            <a:r>
              <a:rPr lang="en-US" sz="1800" b="1" i="0" dirty="0">
                <a:effectLst/>
                <a:latin typeface="Times New Roman" panose="02020603050405020304" pitchFamily="18" charset="0"/>
                <a:cs typeface="Times New Roman" panose="02020603050405020304" pitchFamily="18" charset="0"/>
              </a:rPr>
              <a:t>)</a:t>
            </a:r>
            <a:r>
              <a:rPr lang="en-US" sz="1800" b="1" i="0" baseline="30000" dirty="0">
                <a:effectLst/>
                <a:latin typeface="Times New Roman" panose="02020603050405020304" pitchFamily="18" charset="0"/>
                <a:cs typeface="Times New Roman" panose="02020603050405020304" pitchFamily="18" charset="0"/>
              </a:rPr>
              <a:t>2</a:t>
            </a:r>
            <a:r>
              <a:rPr lang="en-US" sz="1800" b="1" i="0" dirty="0">
                <a:effectLst/>
                <a:latin typeface="Times New Roman" panose="02020603050405020304" pitchFamily="18" charset="0"/>
                <a:cs typeface="Times New Roman" panose="02020603050405020304" pitchFamily="18" charset="0"/>
              </a:rPr>
              <a:t>] + [(</a:t>
            </a:r>
            <a:r>
              <a:rPr lang="en-US" b="1" dirty="0">
                <a:latin typeface="Times New Roman" panose="02020603050405020304" pitchFamily="18" charset="0"/>
                <a:cs typeface="Times New Roman" panose="02020603050405020304" pitchFamily="18" charset="0"/>
              </a:rPr>
              <a:t>4.3346</a:t>
            </a:r>
            <a:r>
              <a:rPr lang="en-US" sz="1800" b="1" i="0" dirty="0">
                <a:effectLst/>
                <a:latin typeface="Times New Roman" panose="02020603050405020304" pitchFamily="18" charset="0"/>
                <a:cs typeface="Times New Roman" panose="02020603050405020304" pitchFamily="18" charset="0"/>
              </a:rPr>
              <a:t>)</a:t>
            </a:r>
            <a:r>
              <a:rPr lang="en-US" sz="1800" b="1" i="0" baseline="30000" dirty="0">
                <a:effectLst/>
                <a:latin typeface="Times New Roman" panose="02020603050405020304" pitchFamily="18" charset="0"/>
                <a:cs typeface="Times New Roman" panose="02020603050405020304" pitchFamily="18" charset="0"/>
              </a:rPr>
              <a:t>2</a:t>
            </a:r>
            <a:r>
              <a:rPr lang="en-US" sz="1800" b="1" i="0" dirty="0">
                <a:effectLst/>
                <a:latin typeface="Times New Roman" panose="02020603050405020304" pitchFamily="18" charset="0"/>
                <a:cs typeface="Times New Roman" panose="02020603050405020304" pitchFamily="18" charset="0"/>
              </a:rPr>
              <a:t> / (</a:t>
            </a:r>
            <a:r>
              <a:rPr lang="en-US" b="1" dirty="0">
                <a:latin typeface="Times New Roman" panose="02020603050405020304" pitchFamily="18" charset="0"/>
                <a:cs typeface="Times New Roman" panose="02020603050405020304" pitchFamily="18" charset="0"/>
              </a:rPr>
              <a:t>5.0447</a:t>
            </a:r>
            <a:r>
              <a:rPr lang="en-US" sz="1800" b="1" i="0" dirty="0">
                <a:effectLst/>
                <a:latin typeface="Times New Roman" panose="02020603050405020304" pitchFamily="18" charset="0"/>
                <a:cs typeface="Times New Roman" panose="02020603050405020304" pitchFamily="18" charset="0"/>
              </a:rPr>
              <a:t>)</a:t>
            </a:r>
            <a:r>
              <a:rPr lang="en-US" sz="1800" b="1" i="0" baseline="30000" dirty="0">
                <a:effectLst/>
                <a:latin typeface="Times New Roman" panose="02020603050405020304" pitchFamily="18" charset="0"/>
                <a:cs typeface="Times New Roman" panose="02020603050405020304" pitchFamily="18" charset="0"/>
              </a:rPr>
              <a:t>2</a:t>
            </a:r>
            <a:r>
              <a:rPr lang="en-US" sz="1800" b="1" i="0" dirty="0">
                <a:effectLst/>
                <a:latin typeface="Times New Roman" panose="02020603050405020304" pitchFamily="18" charset="0"/>
                <a:cs typeface="Times New Roman" panose="02020603050405020304" pitchFamily="18" charset="0"/>
              </a:rPr>
              <a:t>] + [(</a:t>
            </a:r>
            <a:r>
              <a:rPr lang="en-US" b="1" dirty="0">
                <a:latin typeface="Times New Roman" panose="02020603050405020304" pitchFamily="18" charset="0"/>
                <a:cs typeface="Times New Roman" panose="02020603050405020304" pitchFamily="18" charset="0"/>
              </a:rPr>
              <a:t>4.3346</a:t>
            </a:r>
            <a:r>
              <a:rPr lang="en-US" sz="1800" b="1" i="0" dirty="0">
                <a:effectLst/>
                <a:latin typeface="Times New Roman" panose="02020603050405020304" pitchFamily="18" charset="0"/>
                <a:cs typeface="Times New Roman" panose="02020603050405020304" pitchFamily="18" charset="0"/>
              </a:rPr>
              <a:t>)</a:t>
            </a:r>
            <a:r>
              <a:rPr lang="en-US" sz="1800" b="1" i="0" baseline="30000" dirty="0">
                <a:effectLst/>
                <a:latin typeface="Times New Roman" panose="02020603050405020304" pitchFamily="18" charset="0"/>
                <a:cs typeface="Times New Roman" panose="02020603050405020304" pitchFamily="18" charset="0"/>
              </a:rPr>
              <a:t>2</a:t>
            </a:r>
            <a:r>
              <a:rPr lang="en-US" sz="1800" b="1" i="0" dirty="0">
                <a:effectLst/>
                <a:latin typeface="Times New Roman" panose="02020603050405020304" pitchFamily="18" charset="0"/>
                <a:cs typeface="Times New Roman" panose="02020603050405020304" pitchFamily="18" charset="0"/>
              </a:rPr>
              <a:t> / (</a:t>
            </a:r>
            <a:r>
              <a:rPr lang="en-US" b="1" dirty="0">
                <a:latin typeface="Times New Roman" panose="02020603050405020304" pitchFamily="18" charset="0"/>
                <a:cs typeface="Times New Roman" panose="02020603050405020304" pitchFamily="18" charset="0"/>
              </a:rPr>
              <a:t>1.8027</a:t>
            </a:r>
            <a:r>
              <a:rPr lang="en-US" sz="1800" b="1" i="0" dirty="0">
                <a:effectLst/>
                <a:latin typeface="Times New Roman" panose="02020603050405020304" pitchFamily="18" charset="0"/>
                <a:cs typeface="Times New Roman" panose="02020603050405020304" pitchFamily="18" charset="0"/>
              </a:rPr>
              <a:t>)</a:t>
            </a:r>
            <a:r>
              <a:rPr lang="en-US" sz="1800" b="1" i="0" baseline="30000" dirty="0">
                <a:effectLst/>
                <a:latin typeface="Times New Roman" panose="02020603050405020304" pitchFamily="18" charset="0"/>
                <a:cs typeface="Times New Roman" panose="02020603050405020304" pitchFamily="18" charset="0"/>
              </a:rPr>
              <a:t>2 </a:t>
            </a:r>
            <a:r>
              <a:rPr lang="en-US" sz="1800" b="1" i="0" dirty="0">
                <a:effectLst/>
                <a:latin typeface="Times New Roman" panose="02020603050405020304" pitchFamily="18" charset="0"/>
                <a:cs typeface="Times New Roman" panose="02020603050405020304" pitchFamily="18" charset="0"/>
              </a:rPr>
              <a:t>]} ^ {(1 / (2 – 1))} ]</a:t>
            </a:r>
            <a:r>
              <a:rPr lang="en-US" sz="1800" b="1" i="0" baseline="30000" dirty="0">
                <a:effectLst/>
                <a:latin typeface="Times New Roman" panose="02020603050405020304" pitchFamily="18" charset="0"/>
                <a:cs typeface="Times New Roman" panose="02020603050405020304" pitchFamily="18" charset="0"/>
              </a:rPr>
              <a:t>-1</a:t>
            </a:r>
            <a:r>
              <a:rPr lang="en-US" sz="1800" b="1" i="0" dirty="0">
                <a:effectLst/>
                <a:latin typeface="Times New Roman" panose="02020603050405020304" pitchFamily="18" charset="0"/>
                <a:cs typeface="Times New Roman" panose="02020603050405020304" pitchFamily="18" charset="0"/>
              </a:rPr>
              <a:t> = 0.1 (Cluster 1)</a:t>
            </a:r>
          </a:p>
          <a:p>
            <a:r>
              <a:rPr lang="en-US" sz="1800" b="1" i="0" dirty="0">
                <a:effectLst/>
                <a:latin typeface="Times New Roman" panose="02020603050405020304" pitchFamily="18" charset="0"/>
                <a:cs typeface="Times New Roman" panose="02020603050405020304" pitchFamily="18" charset="0"/>
              </a:rPr>
              <a:t> ɣ22= [{ [(</a:t>
            </a:r>
            <a:r>
              <a:rPr lang="en-US" b="1" dirty="0">
                <a:latin typeface="Times New Roman" panose="02020603050405020304" pitchFamily="18" charset="0"/>
                <a:cs typeface="Times New Roman" panose="02020603050405020304" pitchFamily="18" charset="0"/>
              </a:rPr>
              <a:t>5.0447</a:t>
            </a:r>
            <a:r>
              <a:rPr lang="en-US" sz="1800" b="1" i="0" dirty="0">
                <a:effectLst/>
                <a:latin typeface="Times New Roman" panose="02020603050405020304" pitchFamily="18" charset="0"/>
                <a:cs typeface="Times New Roman" panose="02020603050405020304" pitchFamily="18" charset="0"/>
              </a:rPr>
              <a:t>)</a:t>
            </a:r>
            <a:r>
              <a:rPr lang="en-US" sz="1800" b="1" i="0" baseline="30000" dirty="0">
                <a:effectLst/>
                <a:latin typeface="Times New Roman" panose="02020603050405020304" pitchFamily="18" charset="0"/>
                <a:cs typeface="Times New Roman" panose="02020603050405020304" pitchFamily="18" charset="0"/>
              </a:rPr>
              <a:t>2</a:t>
            </a:r>
            <a:r>
              <a:rPr lang="en-US" sz="1800" b="1" i="0" dirty="0">
                <a:effectLst/>
                <a:latin typeface="Times New Roman" panose="02020603050405020304" pitchFamily="18" charset="0"/>
                <a:cs typeface="Times New Roman" panose="02020603050405020304" pitchFamily="18" charset="0"/>
              </a:rPr>
              <a:t> / (</a:t>
            </a:r>
            <a:r>
              <a:rPr lang="en-US" b="1" dirty="0">
                <a:latin typeface="Times New Roman" panose="02020603050405020304" pitchFamily="18" charset="0"/>
                <a:cs typeface="Times New Roman" panose="02020603050405020304" pitchFamily="18" charset="0"/>
              </a:rPr>
              <a:t>5.0447</a:t>
            </a:r>
            <a:r>
              <a:rPr lang="en-US" sz="1800" b="1" i="0" dirty="0">
                <a:effectLst/>
                <a:latin typeface="Times New Roman" panose="02020603050405020304" pitchFamily="18" charset="0"/>
                <a:cs typeface="Times New Roman" panose="02020603050405020304" pitchFamily="18" charset="0"/>
              </a:rPr>
              <a:t>)</a:t>
            </a:r>
            <a:r>
              <a:rPr lang="en-US" sz="1800" b="1" i="0" baseline="30000" dirty="0">
                <a:effectLst/>
                <a:latin typeface="Times New Roman" panose="02020603050405020304" pitchFamily="18" charset="0"/>
                <a:cs typeface="Times New Roman" panose="02020603050405020304" pitchFamily="18" charset="0"/>
              </a:rPr>
              <a:t>2</a:t>
            </a:r>
            <a:r>
              <a:rPr lang="en-US" sz="1800" b="1" i="0" dirty="0">
                <a:effectLst/>
                <a:latin typeface="Times New Roman" panose="02020603050405020304" pitchFamily="18" charset="0"/>
                <a:cs typeface="Times New Roman" panose="02020603050405020304" pitchFamily="18" charset="0"/>
              </a:rPr>
              <a:t>] + [(</a:t>
            </a:r>
            <a:r>
              <a:rPr lang="en-US" b="1" dirty="0">
                <a:latin typeface="Times New Roman" panose="02020603050405020304" pitchFamily="18" charset="0"/>
                <a:cs typeface="Times New Roman" panose="02020603050405020304" pitchFamily="18" charset="0"/>
              </a:rPr>
              <a:t>5.0447</a:t>
            </a:r>
            <a:r>
              <a:rPr lang="en-US" sz="1800" b="1" i="0" dirty="0">
                <a:effectLst/>
                <a:latin typeface="Times New Roman" panose="02020603050405020304" pitchFamily="18" charset="0"/>
                <a:cs typeface="Times New Roman" panose="02020603050405020304" pitchFamily="18" charset="0"/>
              </a:rPr>
              <a:t>)</a:t>
            </a:r>
            <a:r>
              <a:rPr lang="en-US" sz="1800" b="1" i="0" baseline="30000" dirty="0">
                <a:effectLst/>
                <a:latin typeface="Times New Roman" panose="02020603050405020304" pitchFamily="18" charset="0"/>
                <a:cs typeface="Times New Roman" panose="02020603050405020304" pitchFamily="18" charset="0"/>
              </a:rPr>
              <a:t>2</a:t>
            </a:r>
            <a:r>
              <a:rPr lang="en-US" sz="1800" b="1" i="0" dirty="0">
                <a:effectLst/>
                <a:latin typeface="Times New Roman" panose="02020603050405020304" pitchFamily="18" charset="0"/>
                <a:cs typeface="Times New Roman" panose="02020603050405020304" pitchFamily="18" charset="0"/>
              </a:rPr>
              <a:t> / (</a:t>
            </a:r>
            <a:r>
              <a:rPr lang="en-US" b="1" dirty="0">
                <a:latin typeface="Times New Roman" panose="02020603050405020304" pitchFamily="18" charset="0"/>
                <a:cs typeface="Times New Roman" panose="02020603050405020304" pitchFamily="18" charset="0"/>
              </a:rPr>
              <a:t>4.3346</a:t>
            </a:r>
            <a:r>
              <a:rPr lang="en-US" sz="1800" b="1" i="0" dirty="0">
                <a:effectLst/>
                <a:latin typeface="Times New Roman" panose="02020603050405020304" pitchFamily="18" charset="0"/>
                <a:cs typeface="Times New Roman" panose="02020603050405020304" pitchFamily="18" charset="0"/>
              </a:rPr>
              <a:t>)</a:t>
            </a:r>
            <a:r>
              <a:rPr lang="en-US" sz="1800" b="1" i="0" baseline="30000" dirty="0">
                <a:effectLst/>
                <a:latin typeface="Times New Roman" panose="02020603050405020304" pitchFamily="18" charset="0"/>
                <a:cs typeface="Times New Roman" panose="02020603050405020304" pitchFamily="18" charset="0"/>
              </a:rPr>
              <a:t>2</a:t>
            </a:r>
            <a:r>
              <a:rPr lang="en-US" sz="1800" b="1" i="0" dirty="0">
                <a:effectLst/>
                <a:latin typeface="Times New Roman" panose="02020603050405020304" pitchFamily="18" charset="0"/>
                <a:cs typeface="Times New Roman" panose="02020603050405020304" pitchFamily="18" charset="0"/>
              </a:rPr>
              <a:t>] + [(</a:t>
            </a:r>
            <a:r>
              <a:rPr lang="en-US" b="1" dirty="0">
                <a:latin typeface="Times New Roman" panose="02020603050405020304" pitchFamily="18" charset="0"/>
                <a:cs typeface="Times New Roman" panose="02020603050405020304" pitchFamily="18" charset="0"/>
              </a:rPr>
              <a:t>5.0447</a:t>
            </a:r>
            <a:r>
              <a:rPr lang="en-US" sz="1800" b="1" i="0" dirty="0">
                <a:effectLst/>
                <a:latin typeface="Times New Roman" panose="02020603050405020304" pitchFamily="18" charset="0"/>
                <a:cs typeface="Times New Roman" panose="02020603050405020304" pitchFamily="18" charset="0"/>
              </a:rPr>
              <a:t>)</a:t>
            </a:r>
            <a:r>
              <a:rPr lang="en-US" sz="1800" b="1" i="0" baseline="30000" dirty="0">
                <a:effectLst/>
                <a:latin typeface="Times New Roman" panose="02020603050405020304" pitchFamily="18" charset="0"/>
                <a:cs typeface="Times New Roman" panose="02020603050405020304" pitchFamily="18" charset="0"/>
              </a:rPr>
              <a:t>2</a:t>
            </a:r>
            <a:r>
              <a:rPr lang="en-US" sz="1800" b="1" i="0" dirty="0">
                <a:effectLst/>
                <a:latin typeface="Times New Roman" panose="02020603050405020304" pitchFamily="18" charset="0"/>
                <a:cs typeface="Times New Roman" panose="02020603050405020304" pitchFamily="18" charset="0"/>
              </a:rPr>
              <a:t> / (</a:t>
            </a:r>
            <a:r>
              <a:rPr lang="en-US" b="1" dirty="0">
                <a:latin typeface="Times New Roman" panose="02020603050405020304" pitchFamily="18" charset="0"/>
                <a:cs typeface="Times New Roman" panose="02020603050405020304" pitchFamily="18" charset="0"/>
              </a:rPr>
              <a:t>1.8027</a:t>
            </a:r>
            <a:r>
              <a:rPr lang="en-US" sz="1800" b="1" i="0" dirty="0">
                <a:effectLst/>
                <a:latin typeface="Times New Roman" panose="02020603050405020304" pitchFamily="18" charset="0"/>
                <a:cs typeface="Times New Roman" panose="02020603050405020304" pitchFamily="18" charset="0"/>
              </a:rPr>
              <a:t>)</a:t>
            </a:r>
            <a:r>
              <a:rPr lang="en-US" sz="1800" b="1" i="0" baseline="30000" dirty="0">
                <a:effectLst/>
                <a:latin typeface="Times New Roman" panose="02020603050405020304" pitchFamily="18" charset="0"/>
                <a:cs typeface="Times New Roman" panose="02020603050405020304" pitchFamily="18" charset="0"/>
              </a:rPr>
              <a:t>2 </a:t>
            </a:r>
            <a:r>
              <a:rPr lang="en-US" sz="1800" b="1" i="0" dirty="0">
                <a:effectLst/>
                <a:latin typeface="Times New Roman" panose="02020603050405020304" pitchFamily="18" charset="0"/>
                <a:cs typeface="Times New Roman" panose="02020603050405020304" pitchFamily="18" charset="0"/>
              </a:rPr>
              <a:t>]} ^ {(1 / (2 – 1))} ] </a:t>
            </a:r>
            <a:r>
              <a:rPr lang="en-US" sz="1800" b="1" i="0" baseline="30000" dirty="0">
                <a:effectLst/>
                <a:latin typeface="Times New Roman" panose="02020603050405020304" pitchFamily="18" charset="0"/>
                <a:cs typeface="Times New Roman" panose="02020603050405020304" pitchFamily="18" charset="0"/>
              </a:rPr>
              <a:t>-1</a:t>
            </a:r>
            <a:r>
              <a:rPr lang="en-US" sz="1800" b="1" i="0" dirty="0">
                <a:effectLst/>
                <a:latin typeface="Times New Roman" panose="02020603050405020304" pitchFamily="18" charset="0"/>
                <a:cs typeface="Times New Roman" panose="02020603050405020304" pitchFamily="18" charset="0"/>
              </a:rPr>
              <a:t>= 0.08 (Cluster 2)</a:t>
            </a:r>
          </a:p>
          <a:p>
            <a:r>
              <a:rPr lang="en-US" sz="1800" b="1" i="0" dirty="0">
                <a:effectLst/>
                <a:latin typeface="Times New Roman" panose="02020603050405020304" pitchFamily="18" charset="0"/>
                <a:cs typeface="Times New Roman" panose="02020603050405020304" pitchFamily="18" charset="0"/>
              </a:rPr>
              <a:t> ɣ23= [{ [(</a:t>
            </a:r>
            <a:r>
              <a:rPr lang="en-US" b="1" dirty="0">
                <a:latin typeface="Times New Roman" panose="02020603050405020304" pitchFamily="18" charset="0"/>
                <a:cs typeface="Times New Roman" panose="02020603050405020304" pitchFamily="18" charset="0"/>
              </a:rPr>
              <a:t>1.8027</a:t>
            </a:r>
            <a:r>
              <a:rPr lang="en-US" sz="1800" b="1" i="0" dirty="0">
                <a:effectLst/>
                <a:latin typeface="Times New Roman" panose="02020603050405020304" pitchFamily="18" charset="0"/>
                <a:cs typeface="Times New Roman" panose="02020603050405020304" pitchFamily="18" charset="0"/>
              </a:rPr>
              <a:t>)</a:t>
            </a:r>
            <a:r>
              <a:rPr lang="en-US" sz="1800" b="1" i="0" baseline="30000" dirty="0">
                <a:effectLst/>
                <a:latin typeface="Times New Roman" panose="02020603050405020304" pitchFamily="18" charset="0"/>
                <a:cs typeface="Times New Roman" panose="02020603050405020304" pitchFamily="18" charset="0"/>
              </a:rPr>
              <a:t>2</a:t>
            </a:r>
            <a:r>
              <a:rPr lang="en-US" sz="1800" b="1" i="0" dirty="0">
                <a:effectLst/>
                <a:latin typeface="Times New Roman" panose="02020603050405020304" pitchFamily="18" charset="0"/>
                <a:cs typeface="Times New Roman" panose="02020603050405020304" pitchFamily="18" charset="0"/>
              </a:rPr>
              <a:t> / (</a:t>
            </a:r>
            <a:r>
              <a:rPr lang="en-US" b="1" dirty="0">
                <a:latin typeface="Times New Roman" panose="02020603050405020304" pitchFamily="18" charset="0"/>
                <a:cs typeface="Times New Roman" panose="02020603050405020304" pitchFamily="18" charset="0"/>
              </a:rPr>
              <a:t>1.8027</a:t>
            </a:r>
            <a:r>
              <a:rPr lang="en-US" sz="1800" b="1" i="0" dirty="0">
                <a:effectLst/>
                <a:latin typeface="Times New Roman" panose="02020603050405020304" pitchFamily="18" charset="0"/>
                <a:cs typeface="Times New Roman" panose="02020603050405020304" pitchFamily="18" charset="0"/>
              </a:rPr>
              <a:t>)</a:t>
            </a:r>
            <a:r>
              <a:rPr lang="en-US" sz="1800" b="1" i="0" baseline="30000" dirty="0">
                <a:effectLst/>
                <a:latin typeface="Times New Roman" panose="02020603050405020304" pitchFamily="18" charset="0"/>
                <a:cs typeface="Times New Roman" panose="02020603050405020304" pitchFamily="18" charset="0"/>
              </a:rPr>
              <a:t>2</a:t>
            </a:r>
            <a:r>
              <a:rPr lang="en-US" sz="1800" b="1" i="0" dirty="0">
                <a:effectLst/>
                <a:latin typeface="Times New Roman" panose="02020603050405020304" pitchFamily="18" charset="0"/>
                <a:cs typeface="Times New Roman" panose="02020603050405020304" pitchFamily="18" charset="0"/>
              </a:rPr>
              <a:t>] + [(</a:t>
            </a:r>
            <a:r>
              <a:rPr lang="en-US" b="1" dirty="0">
                <a:latin typeface="Times New Roman" panose="02020603050405020304" pitchFamily="18" charset="0"/>
                <a:cs typeface="Times New Roman" panose="02020603050405020304" pitchFamily="18" charset="0"/>
              </a:rPr>
              <a:t>1.8027</a:t>
            </a:r>
            <a:r>
              <a:rPr lang="en-US" sz="1800" b="1" i="0" dirty="0">
                <a:effectLst/>
                <a:latin typeface="Times New Roman" panose="02020603050405020304" pitchFamily="18" charset="0"/>
                <a:cs typeface="Times New Roman" panose="02020603050405020304" pitchFamily="18" charset="0"/>
              </a:rPr>
              <a:t>)</a:t>
            </a:r>
            <a:r>
              <a:rPr lang="en-US" sz="1800" b="1" i="0" baseline="30000" dirty="0">
                <a:effectLst/>
                <a:latin typeface="Times New Roman" panose="02020603050405020304" pitchFamily="18" charset="0"/>
                <a:cs typeface="Times New Roman" panose="02020603050405020304" pitchFamily="18" charset="0"/>
              </a:rPr>
              <a:t>2</a:t>
            </a:r>
            <a:r>
              <a:rPr lang="en-US" sz="1800" b="1" i="0" dirty="0">
                <a:effectLst/>
                <a:latin typeface="Times New Roman" panose="02020603050405020304" pitchFamily="18" charset="0"/>
                <a:cs typeface="Times New Roman" panose="02020603050405020304" pitchFamily="18" charset="0"/>
              </a:rPr>
              <a:t> / (</a:t>
            </a:r>
            <a:r>
              <a:rPr lang="en-US" b="1" dirty="0">
                <a:latin typeface="Times New Roman" panose="02020603050405020304" pitchFamily="18" charset="0"/>
                <a:cs typeface="Times New Roman" panose="02020603050405020304" pitchFamily="18" charset="0"/>
              </a:rPr>
              <a:t>4.3346</a:t>
            </a:r>
            <a:r>
              <a:rPr lang="en-US" sz="1800" b="1" i="0" dirty="0">
                <a:effectLst/>
                <a:latin typeface="Times New Roman" panose="02020603050405020304" pitchFamily="18" charset="0"/>
                <a:cs typeface="Times New Roman" panose="02020603050405020304" pitchFamily="18" charset="0"/>
              </a:rPr>
              <a:t>)</a:t>
            </a:r>
            <a:r>
              <a:rPr lang="en-US" sz="1800" b="1" i="0" baseline="30000" dirty="0">
                <a:effectLst/>
                <a:latin typeface="Times New Roman" panose="02020603050405020304" pitchFamily="18" charset="0"/>
                <a:cs typeface="Times New Roman" panose="02020603050405020304" pitchFamily="18" charset="0"/>
              </a:rPr>
              <a:t>2</a:t>
            </a:r>
            <a:r>
              <a:rPr lang="en-US" sz="1800" b="1" i="0" dirty="0">
                <a:effectLst/>
                <a:latin typeface="Times New Roman" panose="02020603050405020304" pitchFamily="18" charset="0"/>
                <a:cs typeface="Times New Roman" panose="02020603050405020304" pitchFamily="18" charset="0"/>
              </a:rPr>
              <a:t>] + [(</a:t>
            </a:r>
            <a:r>
              <a:rPr lang="en-US" b="1" dirty="0">
                <a:latin typeface="Times New Roman" panose="02020603050405020304" pitchFamily="18" charset="0"/>
                <a:cs typeface="Times New Roman" panose="02020603050405020304" pitchFamily="18" charset="0"/>
              </a:rPr>
              <a:t>1.8027</a:t>
            </a:r>
            <a:r>
              <a:rPr lang="en-US" sz="1800" b="1" i="0" dirty="0">
                <a:effectLst/>
                <a:latin typeface="Times New Roman" panose="02020603050405020304" pitchFamily="18" charset="0"/>
                <a:cs typeface="Times New Roman" panose="02020603050405020304" pitchFamily="18" charset="0"/>
              </a:rPr>
              <a:t>)</a:t>
            </a:r>
            <a:r>
              <a:rPr lang="en-US" sz="1800" b="1" i="0" baseline="30000" dirty="0">
                <a:effectLst/>
                <a:latin typeface="Times New Roman" panose="02020603050405020304" pitchFamily="18" charset="0"/>
                <a:cs typeface="Times New Roman" panose="02020603050405020304" pitchFamily="18" charset="0"/>
              </a:rPr>
              <a:t>2</a:t>
            </a:r>
            <a:r>
              <a:rPr lang="en-US" sz="1800" b="1" i="0" dirty="0">
                <a:effectLst/>
                <a:latin typeface="Times New Roman" panose="02020603050405020304" pitchFamily="18" charset="0"/>
                <a:cs typeface="Times New Roman" panose="02020603050405020304" pitchFamily="18" charset="0"/>
              </a:rPr>
              <a:t> / (</a:t>
            </a:r>
            <a:r>
              <a:rPr lang="en-US" b="1" dirty="0">
                <a:latin typeface="Times New Roman" panose="02020603050405020304" pitchFamily="18" charset="0"/>
                <a:cs typeface="Times New Roman" panose="02020603050405020304" pitchFamily="18" charset="0"/>
              </a:rPr>
              <a:t>5.0447</a:t>
            </a:r>
            <a:r>
              <a:rPr lang="en-US" sz="1800" b="1" i="0" dirty="0">
                <a:effectLst/>
                <a:latin typeface="Times New Roman" panose="02020603050405020304" pitchFamily="18" charset="0"/>
                <a:cs typeface="Times New Roman" panose="02020603050405020304" pitchFamily="18" charset="0"/>
              </a:rPr>
              <a:t>)</a:t>
            </a:r>
            <a:r>
              <a:rPr lang="en-US" sz="1800" b="1" i="0" baseline="30000" dirty="0">
                <a:effectLst/>
                <a:latin typeface="Times New Roman" panose="02020603050405020304" pitchFamily="18" charset="0"/>
                <a:cs typeface="Times New Roman" panose="02020603050405020304" pitchFamily="18" charset="0"/>
              </a:rPr>
              <a:t>2 </a:t>
            </a:r>
            <a:r>
              <a:rPr lang="en-US" sz="1800" b="1" i="0" dirty="0">
                <a:effectLst/>
                <a:latin typeface="Times New Roman" panose="02020603050405020304" pitchFamily="18" charset="0"/>
                <a:cs typeface="Times New Roman" panose="02020603050405020304" pitchFamily="18" charset="0"/>
              </a:rPr>
              <a:t>]} ^ {(1 / (2 – 1))} ]</a:t>
            </a:r>
            <a:r>
              <a:rPr lang="en-US" sz="1800" b="1" i="0" baseline="30000" dirty="0">
                <a:effectLst/>
                <a:latin typeface="Times New Roman" panose="02020603050405020304" pitchFamily="18" charset="0"/>
                <a:cs typeface="Times New Roman" panose="02020603050405020304" pitchFamily="18" charset="0"/>
              </a:rPr>
              <a:t>-1</a:t>
            </a:r>
            <a:r>
              <a:rPr lang="en-US" sz="1800" b="1" i="0" dirty="0">
                <a:effectLst/>
                <a:latin typeface="Times New Roman" panose="02020603050405020304" pitchFamily="18" charset="0"/>
                <a:cs typeface="Times New Roman" panose="02020603050405020304" pitchFamily="18" charset="0"/>
              </a:rPr>
              <a:t> = 0.82 (Cluster 3)</a:t>
            </a:r>
          </a:p>
          <a:p>
            <a:endParaRPr lang="en-US" sz="1800" b="1" i="0" dirty="0">
              <a:effectLst/>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75C51819-3493-BD70-2559-F4766BF699AA}"/>
              </a:ext>
            </a:extLst>
          </p:cNvPr>
          <p:cNvGraphicFramePr>
            <a:graphicFrameLocks noGrp="1"/>
          </p:cNvGraphicFramePr>
          <p:nvPr>
            <p:extLst>
              <p:ext uri="{D42A27DB-BD31-4B8C-83A1-F6EECF244321}">
                <p14:modId xmlns:p14="http://schemas.microsoft.com/office/powerpoint/2010/main" val="2810054774"/>
              </p:ext>
            </p:extLst>
          </p:nvPr>
        </p:nvGraphicFramePr>
        <p:xfrm>
          <a:off x="1021742" y="990599"/>
          <a:ext cx="6513375" cy="1737360"/>
        </p:xfrm>
        <a:graphic>
          <a:graphicData uri="http://schemas.openxmlformats.org/drawingml/2006/table">
            <a:tbl>
              <a:tblPr firstRow="1" bandRow="1">
                <a:tableStyleId>{5C22544A-7EE6-4342-B048-85BDC9FD1C3A}</a:tableStyleId>
              </a:tblPr>
              <a:tblGrid>
                <a:gridCol w="886666">
                  <a:extLst>
                    <a:ext uri="{9D8B030D-6E8A-4147-A177-3AD203B41FA5}">
                      <a16:colId xmlns:a16="http://schemas.microsoft.com/office/drawing/2014/main" val="3093586825"/>
                    </a:ext>
                  </a:extLst>
                </a:gridCol>
                <a:gridCol w="1113371">
                  <a:extLst>
                    <a:ext uri="{9D8B030D-6E8A-4147-A177-3AD203B41FA5}">
                      <a16:colId xmlns:a16="http://schemas.microsoft.com/office/drawing/2014/main" val="4160912218"/>
                    </a:ext>
                  </a:extLst>
                </a:gridCol>
                <a:gridCol w="945766">
                  <a:extLst>
                    <a:ext uri="{9D8B030D-6E8A-4147-A177-3AD203B41FA5}">
                      <a16:colId xmlns:a16="http://schemas.microsoft.com/office/drawing/2014/main" val="597524282"/>
                    </a:ext>
                  </a:extLst>
                </a:gridCol>
                <a:gridCol w="1178175">
                  <a:extLst>
                    <a:ext uri="{9D8B030D-6E8A-4147-A177-3AD203B41FA5}">
                      <a16:colId xmlns:a16="http://schemas.microsoft.com/office/drawing/2014/main" val="3607650435"/>
                    </a:ext>
                  </a:extLst>
                </a:gridCol>
                <a:gridCol w="1000678">
                  <a:extLst>
                    <a:ext uri="{9D8B030D-6E8A-4147-A177-3AD203B41FA5}">
                      <a16:colId xmlns:a16="http://schemas.microsoft.com/office/drawing/2014/main" val="2484758194"/>
                    </a:ext>
                  </a:extLst>
                </a:gridCol>
                <a:gridCol w="1388719">
                  <a:extLst>
                    <a:ext uri="{9D8B030D-6E8A-4147-A177-3AD203B41FA5}">
                      <a16:colId xmlns:a16="http://schemas.microsoft.com/office/drawing/2014/main" val="796327296"/>
                    </a:ext>
                  </a:extLst>
                </a:gridCol>
              </a:tblGrid>
              <a:tr h="339932">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latin typeface="Times New Roman" panose="02020603050405020304" pitchFamily="18" charset="0"/>
                          <a:cs typeface="Times New Roman" panose="02020603050405020304" pitchFamily="18" charset="0"/>
                        </a:rPr>
                        <a:t>Cluster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hMerge="1">
                  <a:txBody>
                    <a:bodyPr/>
                    <a:lstStyle/>
                    <a:p>
                      <a:pPr algn="ctr"/>
                      <a:endParaRPr lang="en-US"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latin typeface="Times New Roman" panose="02020603050405020304" pitchFamily="18" charset="0"/>
                          <a:cs typeface="Times New Roman" panose="02020603050405020304" pitchFamily="18" charset="0"/>
                        </a:rPr>
                        <a:t>Cluster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hMerge="1">
                  <a:txBody>
                    <a:bodyPr/>
                    <a:lstStyle/>
                    <a:p>
                      <a:pPr algn="ctr"/>
                      <a:endParaRPr lang="en-US"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latin typeface="Times New Roman" panose="02020603050405020304" pitchFamily="18" charset="0"/>
                          <a:cs typeface="Times New Roman" panose="02020603050405020304" pitchFamily="18" charset="0"/>
                        </a:rPr>
                        <a:t>Cluster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hMerge="1">
                  <a:txBody>
                    <a:bodyPr/>
                    <a:lstStyle/>
                    <a:p>
                      <a:pPr algn="ctr"/>
                      <a:endParaRPr lang="en-US"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201644281"/>
                  </a:ext>
                </a:extLst>
              </a:tr>
              <a:tr h="594881">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Data</a:t>
                      </a:r>
                    </a:p>
                    <a:p>
                      <a:pPr algn="ctr"/>
                      <a:r>
                        <a:rPr lang="en-US" b="1" dirty="0">
                          <a:solidFill>
                            <a:schemeClr val="tx1"/>
                          </a:solidFill>
                          <a:latin typeface="Times New Roman" panose="02020603050405020304" pitchFamily="18" charset="0"/>
                          <a:cs typeface="Times New Roman" panose="02020603050405020304" pitchFamily="18" charset="0"/>
                        </a:rPr>
                        <a:t>point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latin typeface="Times New Roman" panose="02020603050405020304" pitchFamily="18" charset="0"/>
                          <a:cs typeface="Times New Roman" panose="02020603050405020304" pitchFamily="18" charset="0"/>
                        </a:rPr>
                        <a:t>Distance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latin typeface="Times New Roman" panose="02020603050405020304" pitchFamily="18" charset="0"/>
                          <a:cs typeface="Times New Roman" panose="02020603050405020304" pitchFamily="18" charset="0"/>
                        </a:rPr>
                        <a:t>Data</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latin typeface="Times New Roman" panose="02020603050405020304" pitchFamily="18" charset="0"/>
                          <a:cs typeface="Times New Roman" panose="02020603050405020304" pitchFamily="18" charset="0"/>
                        </a:rPr>
                        <a:t>point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a:r>
                        <a:rPr lang="en-US" b="1" dirty="0">
                          <a:latin typeface="Times New Roman" panose="02020603050405020304" pitchFamily="18" charset="0"/>
                          <a:cs typeface="Times New Roman" panose="02020603050405020304" pitchFamily="18" charset="0"/>
                        </a:rPr>
                        <a:t>Distance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latin typeface="Times New Roman" panose="02020603050405020304" pitchFamily="18" charset="0"/>
                          <a:cs typeface="Times New Roman" panose="02020603050405020304" pitchFamily="18" charset="0"/>
                        </a:rPr>
                        <a:t>Datapoint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b="1" dirty="0">
                          <a:latin typeface="Times New Roman" panose="02020603050405020304" pitchFamily="18" charset="0"/>
                          <a:cs typeface="Times New Roman" panose="02020603050405020304" pitchFamily="18" charset="0"/>
                        </a:rPr>
                        <a:t>Distance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2678228320"/>
                  </a:ext>
                </a:extLst>
              </a:tr>
              <a:tr h="353222">
                <a:tc>
                  <a:txBody>
                    <a:bodyPr/>
                    <a:lstStyle/>
                    <a:p>
                      <a:pPr algn="ctr"/>
                      <a:r>
                        <a:rPr lang="en-US" b="1" dirty="0">
                          <a:latin typeface="Times New Roman" panose="02020603050405020304" pitchFamily="18" charset="0"/>
                          <a:cs typeface="Times New Roman" panose="02020603050405020304" pitchFamily="18" charset="0"/>
                        </a:rPr>
                        <a:t>(2,10)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1.9465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(2,10)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a:r>
                        <a:rPr lang="en-US" b="1" dirty="0">
                          <a:latin typeface="Times New Roman" panose="02020603050405020304" pitchFamily="18" charset="0"/>
                          <a:cs typeface="Times New Roman" panose="02020603050405020304" pitchFamily="18" charset="0"/>
                        </a:rPr>
                        <a:t>7.559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a:r>
                        <a:rPr lang="en-US" b="1" dirty="0">
                          <a:latin typeface="Times New Roman" panose="02020603050405020304" pitchFamily="18" charset="0"/>
                          <a:cs typeface="Times New Roman" panose="02020603050405020304" pitchFamily="18" charset="0"/>
                        </a:rPr>
                        <a:t>(2,10)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b="1" dirty="0">
                          <a:latin typeface="Times New Roman" panose="02020603050405020304" pitchFamily="18" charset="0"/>
                          <a:cs typeface="Times New Roman" panose="02020603050405020304" pitchFamily="18" charset="0"/>
                        </a:rPr>
                        <a:t>6.52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916765545"/>
                  </a:ext>
                </a:extLst>
              </a:tr>
              <a:tr h="345480">
                <a:tc>
                  <a:txBody>
                    <a:bodyPr/>
                    <a:lstStyle/>
                    <a:p>
                      <a:pPr algn="ctr"/>
                      <a:r>
                        <a:rPr lang="en-US" b="1" dirty="0">
                          <a:latin typeface="Times New Roman" panose="02020603050405020304" pitchFamily="18" charset="0"/>
                          <a:cs typeface="Times New Roman" panose="02020603050405020304" pitchFamily="18" charset="0"/>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4.3346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latin typeface="Times New Roman" panose="02020603050405020304" pitchFamily="18" charset="0"/>
                          <a:cs typeface="Times New Roman" panose="02020603050405020304" pitchFamily="18" charset="0"/>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a:r>
                        <a:rPr lang="en-US" b="1" dirty="0">
                          <a:latin typeface="Times New Roman" panose="02020603050405020304" pitchFamily="18" charset="0"/>
                          <a:cs typeface="Times New Roman" panose="02020603050405020304" pitchFamily="18" charset="0"/>
                        </a:rPr>
                        <a:t>5.0447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latin typeface="Times New Roman" panose="02020603050405020304" pitchFamily="18" charset="0"/>
                          <a:cs typeface="Times New Roman" panose="02020603050405020304" pitchFamily="18" charset="0"/>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b="1" dirty="0">
                          <a:latin typeface="Times New Roman" panose="02020603050405020304" pitchFamily="18" charset="0"/>
                          <a:cs typeface="Times New Roman" panose="02020603050405020304" pitchFamily="18" charset="0"/>
                        </a:rPr>
                        <a:t>1.581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1131786153"/>
                  </a:ext>
                </a:extLst>
              </a:tr>
            </a:tbl>
          </a:graphicData>
        </a:graphic>
      </p:graphicFrame>
    </p:spTree>
    <p:extLst>
      <p:ext uri="{BB962C8B-B14F-4D97-AF65-F5344CB8AC3E}">
        <p14:creationId xmlns:p14="http://schemas.microsoft.com/office/powerpoint/2010/main" val="923236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1F9122-2161-64C6-93D5-869D0F525E2A}"/>
              </a:ext>
            </a:extLst>
          </p:cNvPr>
          <p:cNvSpPr>
            <a:spLocks noGrp="1"/>
          </p:cNvSpPr>
          <p:nvPr>
            <p:ph idx="1"/>
          </p:nvPr>
        </p:nvSpPr>
        <p:spPr>
          <a:xfrm>
            <a:off x="826936" y="2600076"/>
            <a:ext cx="11235193" cy="4190337"/>
          </a:xfrm>
        </p:spPr>
        <p:txBody>
          <a:bodyPr>
            <a:normAutofit fontScale="85000" lnSpcReduction="10000"/>
          </a:bodyPr>
          <a:lstStyle/>
          <a:p>
            <a:r>
              <a:rPr lang="en-US" sz="2000" b="1" i="0" dirty="0">
                <a:effectLst/>
                <a:latin typeface="Times New Roman" panose="02020603050405020304" pitchFamily="18" charset="0"/>
                <a:cs typeface="Times New Roman" panose="02020603050405020304" pitchFamily="18" charset="0"/>
              </a:rPr>
              <a:t>For datapoint 3 ,new membership values are</a:t>
            </a:r>
          </a:p>
          <a:p>
            <a:pPr marL="530352" lvl="1" indent="0">
              <a:buNone/>
            </a:pPr>
            <a:r>
              <a:rPr lang="en-US" b="1" i="0" dirty="0">
                <a:effectLst/>
                <a:latin typeface="Times New Roman" panose="02020603050405020304" pitchFamily="18" charset="0"/>
                <a:cs typeface="Times New Roman" panose="02020603050405020304" pitchFamily="18" charset="0"/>
              </a:rPr>
              <a:t> ɣ31= [{ [(</a:t>
            </a:r>
            <a:r>
              <a:rPr lang="en-US" sz="2000" b="1" i="0" dirty="0">
                <a:latin typeface="Times New Roman" panose="02020603050405020304" pitchFamily="18" charset="0"/>
                <a:cs typeface="Times New Roman" panose="02020603050405020304" pitchFamily="18" charset="0"/>
              </a:rPr>
              <a:t>6.6143</a:t>
            </a:r>
            <a:r>
              <a:rPr lang="en-US" b="1" i="0" dirty="0">
                <a:effectLst/>
                <a:latin typeface="Times New Roman" panose="02020603050405020304" pitchFamily="18" charset="0"/>
                <a:cs typeface="Times New Roman" panose="02020603050405020304" pitchFamily="18" charset="0"/>
              </a:rPr>
              <a:t>)</a:t>
            </a:r>
            <a:r>
              <a:rPr lang="en-US" b="1" i="0" baseline="30000" dirty="0">
                <a:effectLst/>
                <a:latin typeface="Times New Roman" panose="02020603050405020304" pitchFamily="18" charset="0"/>
                <a:cs typeface="Times New Roman" panose="02020603050405020304" pitchFamily="18" charset="0"/>
              </a:rPr>
              <a:t>2</a:t>
            </a:r>
            <a:r>
              <a:rPr lang="en-US" b="1" i="0" dirty="0">
                <a:effectLst/>
                <a:latin typeface="Times New Roman" panose="02020603050405020304" pitchFamily="18" charset="0"/>
                <a:cs typeface="Times New Roman" panose="02020603050405020304" pitchFamily="18" charset="0"/>
              </a:rPr>
              <a:t> / (</a:t>
            </a:r>
            <a:r>
              <a:rPr lang="en-US" sz="2000" b="1" i="0" dirty="0">
                <a:latin typeface="Times New Roman" panose="02020603050405020304" pitchFamily="18" charset="0"/>
                <a:cs typeface="Times New Roman" panose="02020603050405020304" pitchFamily="18" charset="0"/>
              </a:rPr>
              <a:t>6.6143</a:t>
            </a:r>
            <a:r>
              <a:rPr lang="en-US" b="1" i="0" dirty="0">
                <a:effectLst/>
                <a:latin typeface="Times New Roman" panose="02020603050405020304" pitchFamily="18" charset="0"/>
                <a:cs typeface="Times New Roman" panose="02020603050405020304" pitchFamily="18" charset="0"/>
              </a:rPr>
              <a:t>)</a:t>
            </a:r>
            <a:r>
              <a:rPr lang="en-US" b="1" i="0" baseline="30000" dirty="0">
                <a:effectLst/>
                <a:latin typeface="Times New Roman" panose="02020603050405020304" pitchFamily="18" charset="0"/>
                <a:cs typeface="Times New Roman" panose="02020603050405020304" pitchFamily="18" charset="0"/>
              </a:rPr>
              <a:t>2</a:t>
            </a:r>
            <a:r>
              <a:rPr lang="en-US" b="1" i="0" dirty="0">
                <a:effectLst/>
                <a:latin typeface="Times New Roman" panose="02020603050405020304" pitchFamily="18" charset="0"/>
                <a:cs typeface="Times New Roman" panose="02020603050405020304" pitchFamily="18" charset="0"/>
              </a:rPr>
              <a:t>] + [(</a:t>
            </a:r>
            <a:r>
              <a:rPr lang="en-US" sz="2000" b="1" i="0" dirty="0">
                <a:latin typeface="Times New Roman" panose="02020603050405020304" pitchFamily="18" charset="0"/>
                <a:cs typeface="Times New Roman" panose="02020603050405020304" pitchFamily="18" charset="0"/>
              </a:rPr>
              <a:t>6.6143</a:t>
            </a:r>
            <a:r>
              <a:rPr lang="en-US" b="1" i="0" dirty="0">
                <a:effectLst/>
                <a:latin typeface="Times New Roman" panose="02020603050405020304" pitchFamily="18" charset="0"/>
                <a:cs typeface="Times New Roman" panose="02020603050405020304" pitchFamily="18" charset="0"/>
              </a:rPr>
              <a:t>)</a:t>
            </a:r>
            <a:r>
              <a:rPr lang="en-US" b="1" i="0" baseline="30000" dirty="0">
                <a:effectLst/>
                <a:latin typeface="Times New Roman" panose="02020603050405020304" pitchFamily="18" charset="0"/>
                <a:cs typeface="Times New Roman" panose="02020603050405020304" pitchFamily="18" charset="0"/>
              </a:rPr>
              <a:t>2</a:t>
            </a:r>
            <a:r>
              <a:rPr lang="en-US" b="1" i="0" dirty="0">
                <a:effectLst/>
                <a:latin typeface="Times New Roman" panose="02020603050405020304" pitchFamily="18" charset="0"/>
                <a:cs typeface="Times New Roman" panose="02020603050405020304" pitchFamily="18" charset="0"/>
              </a:rPr>
              <a:t> / (</a:t>
            </a:r>
            <a:r>
              <a:rPr lang="en-US" sz="2000" b="1" i="0" dirty="0">
                <a:latin typeface="Times New Roman" panose="02020603050405020304" pitchFamily="18" charset="0"/>
                <a:cs typeface="Times New Roman" panose="02020603050405020304" pitchFamily="18" charset="0"/>
              </a:rPr>
              <a:t>1.053</a:t>
            </a:r>
            <a:r>
              <a:rPr lang="en-US" b="1" i="0" dirty="0">
                <a:effectLst/>
                <a:latin typeface="Times New Roman" panose="02020603050405020304" pitchFamily="18" charset="0"/>
                <a:cs typeface="Times New Roman" panose="02020603050405020304" pitchFamily="18" charset="0"/>
              </a:rPr>
              <a:t>)</a:t>
            </a:r>
            <a:r>
              <a:rPr lang="en-US" b="1" i="0" baseline="30000" dirty="0">
                <a:effectLst/>
                <a:latin typeface="Times New Roman" panose="02020603050405020304" pitchFamily="18" charset="0"/>
                <a:cs typeface="Times New Roman" panose="02020603050405020304" pitchFamily="18" charset="0"/>
              </a:rPr>
              <a:t>2</a:t>
            </a:r>
            <a:r>
              <a:rPr lang="en-US" b="1" i="0" dirty="0">
                <a:effectLst/>
                <a:latin typeface="Times New Roman" panose="02020603050405020304" pitchFamily="18" charset="0"/>
                <a:cs typeface="Times New Roman" panose="02020603050405020304" pitchFamily="18" charset="0"/>
              </a:rPr>
              <a:t>] + [(</a:t>
            </a:r>
            <a:r>
              <a:rPr lang="en-US" sz="2000" b="1" i="0" dirty="0">
                <a:latin typeface="Times New Roman" panose="02020603050405020304" pitchFamily="18" charset="0"/>
                <a:cs typeface="Times New Roman" panose="02020603050405020304" pitchFamily="18" charset="0"/>
              </a:rPr>
              <a:t>6.6143</a:t>
            </a:r>
            <a:r>
              <a:rPr lang="en-US" b="1" i="0" dirty="0">
                <a:effectLst/>
                <a:latin typeface="Times New Roman" panose="02020603050405020304" pitchFamily="18" charset="0"/>
                <a:cs typeface="Times New Roman" panose="02020603050405020304" pitchFamily="18" charset="0"/>
              </a:rPr>
              <a:t>)</a:t>
            </a:r>
            <a:r>
              <a:rPr lang="en-US" b="1" i="0" baseline="30000" dirty="0">
                <a:effectLst/>
                <a:latin typeface="Times New Roman" panose="02020603050405020304" pitchFamily="18" charset="0"/>
                <a:cs typeface="Times New Roman" panose="02020603050405020304" pitchFamily="18" charset="0"/>
              </a:rPr>
              <a:t>2</a:t>
            </a:r>
            <a:r>
              <a:rPr lang="en-US" b="1" i="0" dirty="0">
                <a:effectLst/>
                <a:latin typeface="Times New Roman" panose="02020603050405020304" pitchFamily="18" charset="0"/>
                <a:cs typeface="Times New Roman" panose="02020603050405020304" pitchFamily="18" charset="0"/>
              </a:rPr>
              <a:t> / (</a:t>
            </a:r>
            <a:r>
              <a:rPr lang="en-US" sz="2000" b="1" i="0" dirty="0">
                <a:latin typeface="Times New Roman" panose="02020603050405020304" pitchFamily="18" charset="0"/>
                <a:cs typeface="Times New Roman" panose="02020603050405020304" pitchFamily="18" charset="0"/>
              </a:rPr>
              <a:t>7.0178</a:t>
            </a:r>
            <a:r>
              <a:rPr lang="en-US" b="1" i="0" dirty="0">
                <a:effectLst/>
                <a:latin typeface="Times New Roman" panose="02020603050405020304" pitchFamily="18" charset="0"/>
                <a:cs typeface="Times New Roman" panose="02020603050405020304" pitchFamily="18" charset="0"/>
              </a:rPr>
              <a:t>)</a:t>
            </a:r>
            <a:r>
              <a:rPr lang="en-US" b="1" i="0" baseline="30000" dirty="0">
                <a:effectLst/>
                <a:latin typeface="Times New Roman" panose="02020603050405020304" pitchFamily="18" charset="0"/>
                <a:cs typeface="Times New Roman" panose="02020603050405020304" pitchFamily="18" charset="0"/>
              </a:rPr>
              <a:t>2 </a:t>
            </a:r>
            <a:r>
              <a:rPr lang="en-US" b="1" i="0" dirty="0">
                <a:effectLst/>
                <a:latin typeface="Times New Roman" panose="02020603050405020304" pitchFamily="18" charset="0"/>
                <a:cs typeface="Times New Roman" panose="02020603050405020304" pitchFamily="18" charset="0"/>
              </a:rPr>
              <a:t>]} ^ {(1 / (2 – 1))} ] </a:t>
            </a:r>
            <a:r>
              <a:rPr lang="en-US" b="1" i="0" baseline="30000" dirty="0">
                <a:effectLst/>
                <a:latin typeface="Times New Roman" panose="02020603050405020304" pitchFamily="18" charset="0"/>
                <a:cs typeface="Times New Roman" panose="02020603050405020304" pitchFamily="18" charset="0"/>
              </a:rPr>
              <a:t>-1</a:t>
            </a:r>
            <a:r>
              <a:rPr lang="en-US" b="1" i="0" dirty="0">
                <a:effectLst/>
                <a:latin typeface="Times New Roman" panose="02020603050405020304" pitchFamily="18" charset="0"/>
                <a:cs typeface="Times New Roman" panose="02020603050405020304" pitchFamily="18" charset="0"/>
              </a:rPr>
              <a:t> = 0.024 (Cluster 1)</a:t>
            </a:r>
          </a:p>
          <a:p>
            <a:pPr marL="530352" lvl="1" indent="0">
              <a:buNone/>
            </a:pPr>
            <a:r>
              <a:rPr lang="en-US" b="1" i="0" dirty="0">
                <a:effectLst/>
                <a:latin typeface="Times New Roman" panose="02020603050405020304" pitchFamily="18" charset="0"/>
                <a:cs typeface="Times New Roman" panose="02020603050405020304" pitchFamily="18" charset="0"/>
              </a:rPr>
              <a:t> ɣ32= [{ [(</a:t>
            </a:r>
            <a:r>
              <a:rPr lang="en-US" sz="2000" b="1" i="0" dirty="0">
                <a:latin typeface="Times New Roman" panose="02020603050405020304" pitchFamily="18" charset="0"/>
                <a:cs typeface="Times New Roman" panose="02020603050405020304" pitchFamily="18" charset="0"/>
              </a:rPr>
              <a:t>1.053</a:t>
            </a:r>
            <a:r>
              <a:rPr lang="en-US" b="1" i="0" dirty="0">
                <a:effectLst/>
                <a:latin typeface="Times New Roman" panose="02020603050405020304" pitchFamily="18" charset="0"/>
                <a:cs typeface="Times New Roman" panose="02020603050405020304" pitchFamily="18" charset="0"/>
              </a:rPr>
              <a:t>)</a:t>
            </a:r>
            <a:r>
              <a:rPr lang="en-US" b="1" i="0" baseline="30000" dirty="0">
                <a:effectLst/>
                <a:latin typeface="Times New Roman" panose="02020603050405020304" pitchFamily="18" charset="0"/>
                <a:cs typeface="Times New Roman" panose="02020603050405020304" pitchFamily="18" charset="0"/>
              </a:rPr>
              <a:t>2</a:t>
            </a:r>
            <a:r>
              <a:rPr lang="en-US" b="1" i="0" dirty="0">
                <a:effectLst/>
                <a:latin typeface="Times New Roman" panose="02020603050405020304" pitchFamily="18" charset="0"/>
                <a:cs typeface="Times New Roman" panose="02020603050405020304" pitchFamily="18" charset="0"/>
              </a:rPr>
              <a:t> / (</a:t>
            </a:r>
            <a:r>
              <a:rPr lang="en-US" sz="2000" b="1" i="0" dirty="0">
                <a:latin typeface="Times New Roman" panose="02020603050405020304" pitchFamily="18" charset="0"/>
                <a:cs typeface="Times New Roman" panose="02020603050405020304" pitchFamily="18" charset="0"/>
              </a:rPr>
              <a:t>1.053</a:t>
            </a:r>
            <a:r>
              <a:rPr lang="en-US" b="1" i="0" dirty="0">
                <a:effectLst/>
                <a:latin typeface="Times New Roman" panose="02020603050405020304" pitchFamily="18" charset="0"/>
                <a:cs typeface="Times New Roman" panose="02020603050405020304" pitchFamily="18" charset="0"/>
              </a:rPr>
              <a:t>)</a:t>
            </a:r>
            <a:r>
              <a:rPr lang="en-US" b="1" i="0" baseline="30000" dirty="0">
                <a:effectLst/>
                <a:latin typeface="Times New Roman" panose="02020603050405020304" pitchFamily="18" charset="0"/>
                <a:cs typeface="Times New Roman" panose="02020603050405020304" pitchFamily="18" charset="0"/>
              </a:rPr>
              <a:t>2</a:t>
            </a:r>
            <a:r>
              <a:rPr lang="en-US" b="1" i="0" dirty="0">
                <a:effectLst/>
                <a:latin typeface="Times New Roman" panose="02020603050405020304" pitchFamily="18" charset="0"/>
                <a:cs typeface="Times New Roman" panose="02020603050405020304" pitchFamily="18" charset="0"/>
              </a:rPr>
              <a:t>] + [(</a:t>
            </a:r>
            <a:r>
              <a:rPr lang="en-US" sz="2000" b="1" i="0" dirty="0">
                <a:latin typeface="Times New Roman" panose="02020603050405020304" pitchFamily="18" charset="0"/>
                <a:cs typeface="Times New Roman" panose="02020603050405020304" pitchFamily="18" charset="0"/>
              </a:rPr>
              <a:t>1.053</a:t>
            </a:r>
            <a:r>
              <a:rPr lang="en-US" b="1" i="0" dirty="0">
                <a:effectLst/>
                <a:latin typeface="Times New Roman" panose="02020603050405020304" pitchFamily="18" charset="0"/>
                <a:cs typeface="Times New Roman" panose="02020603050405020304" pitchFamily="18" charset="0"/>
              </a:rPr>
              <a:t>)</a:t>
            </a:r>
            <a:r>
              <a:rPr lang="en-US" b="1" i="0" baseline="30000" dirty="0">
                <a:effectLst/>
                <a:latin typeface="Times New Roman" panose="02020603050405020304" pitchFamily="18" charset="0"/>
                <a:cs typeface="Times New Roman" panose="02020603050405020304" pitchFamily="18" charset="0"/>
              </a:rPr>
              <a:t>2</a:t>
            </a:r>
            <a:r>
              <a:rPr lang="en-US" b="1" i="0" dirty="0">
                <a:effectLst/>
                <a:latin typeface="Times New Roman" panose="02020603050405020304" pitchFamily="18" charset="0"/>
                <a:cs typeface="Times New Roman" panose="02020603050405020304" pitchFamily="18" charset="0"/>
              </a:rPr>
              <a:t> / (</a:t>
            </a:r>
            <a:r>
              <a:rPr lang="en-US" sz="2000" b="1" i="0" dirty="0">
                <a:latin typeface="Times New Roman" panose="02020603050405020304" pitchFamily="18" charset="0"/>
                <a:cs typeface="Times New Roman" panose="02020603050405020304" pitchFamily="18" charset="0"/>
              </a:rPr>
              <a:t>6.6143</a:t>
            </a:r>
            <a:r>
              <a:rPr lang="en-US" b="1" i="0" dirty="0">
                <a:effectLst/>
                <a:latin typeface="Times New Roman" panose="02020603050405020304" pitchFamily="18" charset="0"/>
                <a:cs typeface="Times New Roman" panose="02020603050405020304" pitchFamily="18" charset="0"/>
              </a:rPr>
              <a:t>)</a:t>
            </a:r>
            <a:r>
              <a:rPr lang="en-US" b="1" i="0" baseline="30000" dirty="0">
                <a:effectLst/>
                <a:latin typeface="Times New Roman" panose="02020603050405020304" pitchFamily="18" charset="0"/>
                <a:cs typeface="Times New Roman" panose="02020603050405020304" pitchFamily="18" charset="0"/>
              </a:rPr>
              <a:t>2</a:t>
            </a:r>
            <a:r>
              <a:rPr lang="en-US" b="1" i="0" dirty="0">
                <a:effectLst/>
                <a:latin typeface="Times New Roman" panose="02020603050405020304" pitchFamily="18" charset="0"/>
                <a:cs typeface="Times New Roman" panose="02020603050405020304" pitchFamily="18" charset="0"/>
              </a:rPr>
              <a:t>] + [(</a:t>
            </a:r>
            <a:r>
              <a:rPr lang="en-US" sz="2000" b="1" i="0" dirty="0">
                <a:latin typeface="Times New Roman" panose="02020603050405020304" pitchFamily="18" charset="0"/>
                <a:cs typeface="Times New Roman" panose="02020603050405020304" pitchFamily="18" charset="0"/>
              </a:rPr>
              <a:t>1.053</a:t>
            </a:r>
            <a:r>
              <a:rPr lang="en-US" b="1" i="0" dirty="0">
                <a:effectLst/>
                <a:latin typeface="Times New Roman" panose="02020603050405020304" pitchFamily="18" charset="0"/>
                <a:cs typeface="Times New Roman" panose="02020603050405020304" pitchFamily="18" charset="0"/>
              </a:rPr>
              <a:t>)</a:t>
            </a:r>
            <a:r>
              <a:rPr lang="en-US" b="1" i="0" baseline="30000" dirty="0">
                <a:effectLst/>
                <a:latin typeface="Times New Roman" panose="02020603050405020304" pitchFamily="18" charset="0"/>
                <a:cs typeface="Times New Roman" panose="02020603050405020304" pitchFamily="18" charset="0"/>
              </a:rPr>
              <a:t>2</a:t>
            </a:r>
            <a:r>
              <a:rPr lang="en-US" b="1" i="0" dirty="0">
                <a:effectLst/>
                <a:latin typeface="Times New Roman" panose="02020603050405020304" pitchFamily="18" charset="0"/>
                <a:cs typeface="Times New Roman" panose="02020603050405020304" pitchFamily="18" charset="0"/>
              </a:rPr>
              <a:t> / (</a:t>
            </a:r>
            <a:r>
              <a:rPr lang="en-US" sz="2000" b="1" i="0" dirty="0">
                <a:latin typeface="Times New Roman" panose="02020603050405020304" pitchFamily="18" charset="0"/>
                <a:cs typeface="Times New Roman" panose="02020603050405020304" pitchFamily="18" charset="0"/>
              </a:rPr>
              <a:t>7.0178</a:t>
            </a:r>
            <a:r>
              <a:rPr lang="en-US" b="1" i="0" dirty="0">
                <a:effectLst/>
                <a:latin typeface="Times New Roman" panose="02020603050405020304" pitchFamily="18" charset="0"/>
                <a:cs typeface="Times New Roman" panose="02020603050405020304" pitchFamily="18" charset="0"/>
              </a:rPr>
              <a:t>)</a:t>
            </a:r>
            <a:r>
              <a:rPr lang="en-US" b="1" i="0" baseline="30000" dirty="0">
                <a:effectLst/>
                <a:latin typeface="Times New Roman" panose="02020603050405020304" pitchFamily="18" charset="0"/>
                <a:cs typeface="Times New Roman" panose="02020603050405020304" pitchFamily="18" charset="0"/>
              </a:rPr>
              <a:t>2 </a:t>
            </a:r>
            <a:r>
              <a:rPr lang="en-US" b="1" i="0" dirty="0">
                <a:effectLst/>
                <a:latin typeface="Times New Roman" panose="02020603050405020304" pitchFamily="18" charset="0"/>
                <a:cs typeface="Times New Roman" panose="02020603050405020304" pitchFamily="18" charset="0"/>
              </a:rPr>
              <a:t>]} ^ {(1 / (2 – 1))} ] </a:t>
            </a:r>
            <a:r>
              <a:rPr lang="en-US" b="1" i="0" baseline="30000" dirty="0">
                <a:effectLst/>
                <a:latin typeface="Times New Roman" panose="02020603050405020304" pitchFamily="18" charset="0"/>
                <a:cs typeface="Times New Roman" panose="02020603050405020304" pitchFamily="18" charset="0"/>
              </a:rPr>
              <a:t>-1</a:t>
            </a:r>
            <a:r>
              <a:rPr lang="en-US" b="1" i="0" dirty="0">
                <a:effectLst/>
                <a:latin typeface="Times New Roman" panose="02020603050405020304" pitchFamily="18" charset="0"/>
                <a:cs typeface="Times New Roman" panose="02020603050405020304" pitchFamily="18" charset="0"/>
              </a:rPr>
              <a:t> = 0.95       (Cluster 2)</a:t>
            </a:r>
          </a:p>
          <a:p>
            <a:pPr marL="530352" lvl="1" indent="0">
              <a:buNone/>
            </a:pPr>
            <a:r>
              <a:rPr lang="en-US" b="1" i="0" dirty="0">
                <a:effectLst/>
                <a:latin typeface="Times New Roman" panose="02020603050405020304" pitchFamily="18" charset="0"/>
                <a:cs typeface="Times New Roman" panose="02020603050405020304" pitchFamily="18" charset="0"/>
              </a:rPr>
              <a:t> ɣ33= [{ [(</a:t>
            </a:r>
            <a:r>
              <a:rPr lang="en-US" sz="2000" b="1" i="0" dirty="0">
                <a:latin typeface="Times New Roman" panose="02020603050405020304" pitchFamily="18" charset="0"/>
                <a:cs typeface="Times New Roman" panose="02020603050405020304" pitchFamily="18" charset="0"/>
              </a:rPr>
              <a:t>7.0178</a:t>
            </a:r>
            <a:r>
              <a:rPr lang="en-US" b="1" i="0" dirty="0">
                <a:effectLst/>
                <a:latin typeface="Times New Roman" panose="02020603050405020304" pitchFamily="18" charset="0"/>
                <a:cs typeface="Times New Roman" panose="02020603050405020304" pitchFamily="18" charset="0"/>
              </a:rPr>
              <a:t>)</a:t>
            </a:r>
            <a:r>
              <a:rPr lang="en-US" b="1" i="0" baseline="30000" dirty="0">
                <a:effectLst/>
                <a:latin typeface="Times New Roman" panose="02020603050405020304" pitchFamily="18" charset="0"/>
                <a:cs typeface="Times New Roman" panose="02020603050405020304" pitchFamily="18" charset="0"/>
              </a:rPr>
              <a:t>2</a:t>
            </a:r>
            <a:r>
              <a:rPr lang="en-US" b="1" i="0" dirty="0">
                <a:effectLst/>
                <a:latin typeface="Times New Roman" panose="02020603050405020304" pitchFamily="18" charset="0"/>
                <a:cs typeface="Times New Roman" panose="02020603050405020304" pitchFamily="18" charset="0"/>
              </a:rPr>
              <a:t> / (</a:t>
            </a:r>
            <a:r>
              <a:rPr lang="en-US" sz="2000" b="1" i="0" dirty="0">
                <a:latin typeface="Times New Roman" panose="02020603050405020304" pitchFamily="18" charset="0"/>
                <a:cs typeface="Times New Roman" panose="02020603050405020304" pitchFamily="18" charset="0"/>
              </a:rPr>
              <a:t>7.0178</a:t>
            </a:r>
            <a:r>
              <a:rPr lang="en-US" b="1" i="0" dirty="0">
                <a:effectLst/>
                <a:latin typeface="Times New Roman" panose="02020603050405020304" pitchFamily="18" charset="0"/>
                <a:cs typeface="Times New Roman" panose="02020603050405020304" pitchFamily="18" charset="0"/>
              </a:rPr>
              <a:t>)</a:t>
            </a:r>
            <a:r>
              <a:rPr lang="en-US" b="1" i="0" baseline="30000" dirty="0">
                <a:effectLst/>
                <a:latin typeface="Times New Roman" panose="02020603050405020304" pitchFamily="18" charset="0"/>
                <a:cs typeface="Times New Roman" panose="02020603050405020304" pitchFamily="18" charset="0"/>
              </a:rPr>
              <a:t>2</a:t>
            </a:r>
            <a:r>
              <a:rPr lang="en-US" b="1" i="0" dirty="0">
                <a:effectLst/>
                <a:latin typeface="Times New Roman" panose="02020603050405020304" pitchFamily="18" charset="0"/>
                <a:cs typeface="Times New Roman" panose="02020603050405020304" pitchFamily="18" charset="0"/>
              </a:rPr>
              <a:t>] + [(</a:t>
            </a:r>
            <a:r>
              <a:rPr lang="en-US" sz="2000" b="1" i="0" dirty="0">
                <a:latin typeface="Times New Roman" panose="02020603050405020304" pitchFamily="18" charset="0"/>
                <a:cs typeface="Times New Roman" panose="02020603050405020304" pitchFamily="18" charset="0"/>
              </a:rPr>
              <a:t>7.0178</a:t>
            </a:r>
            <a:r>
              <a:rPr lang="en-US" b="1" i="0" dirty="0">
                <a:effectLst/>
                <a:latin typeface="Times New Roman" panose="02020603050405020304" pitchFamily="18" charset="0"/>
                <a:cs typeface="Times New Roman" panose="02020603050405020304" pitchFamily="18" charset="0"/>
              </a:rPr>
              <a:t>)</a:t>
            </a:r>
            <a:r>
              <a:rPr lang="en-US" b="1" i="0" baseline="30000" dirty="0">
                <a:effectLst/>
                <a:latin typeface="Times New Roman" panose="02020603050405020304" pitchFamily="18" charset="0"/>
                <a:cs typeface="Times New Roman" panose="02020603050405020304" pitchFamily="18" charset="0"/>
              </a:rPr>
              <a:t>2</a:t>
            </a:r>
            <a:r>
              <a:rPr lang="en-US" b="1" i="0" dirty="0">
                <a:effectLst/>
                <a:latin typeface="Times New Roman" panose="02020603050405020304" pitchFamily="18" charset="0"/>
                <a:cs typeface="Times New Roman" panose="02020603050405020304" pitchFamily="18" charset="0"/>
              </a:rPr>
              <a:t> / (</a:t>
            </a:r>
            <a:r>
              <a:rPr lang="en-US" sz="2000" b="1" i="0" dirty="0">
                <a:latin typeface="Times New Roman" panose="02020603050405020304" pitchFamily="18" charset="0"/>
                <a:cs typeface="Times New Roman" panose="02020603050405020304" pitchFamily="18" charset="0"/>
              </a:rPr>
              <a:t>6.6143</a:t>
            </a:r>
            <a:r>
              <a:rPr lang="en-US" b="1" i="0" dirty="0">
                <a:effectLst/>
                <a:latin typeface="Times New Roman" panose="02020603050405020304" pitchFamily="18" charset="0"/>
                <a:cs typeface="Times New Roman" panose="02020603050405020304" pitchFamily="18" charset="0"/>
              </a:rPr>
              <a:t>)</a:t>
            </a:r>
            <a:r>
              <a:rPr lang="en-US" b="1" i="0" baseline="30000" dirty="0">
                <a:effectLst/>
                <a:latin typeface="Times New Roman" panose="02020603050405020304" pitchFamily="18" charset="0"/>
                <a:cs typeface="Times New Roman" panose="02020603050405020304" pitchFamily="18" charset="0"/>
              </a:rPr>
              <a:t>2</a:t>
            </a:r>
            <a:r>
              <a:rPr lang="en-US" b="1" i="0" dirty="0">
                <a:effectLst/>
                <a:latin typeface="Times New Roman" panose="02020603050405020304" pitchFamily="18" charset="0"/>
                <a:cs typeface="Times New Roman" panose="02020603050405020304" pitchFamily="18" charset="0"/>
              </a:rPr>
              <a:t>] + [(</a:t>
            </a:r>
            <a:r>
              <a:rPr lang="en-US" sz="2000" b="1" i="0" dirty="0">
                <a:latin typeface="Times New Roman" panose="02020603050405020304" pitchFamily="18" charset="0"/>
                <a:cs typeface="Times New Roman" panose="02020603050405020304" pitchFamily="18" charset="0"/>
              </a:rPr>
              <a:t>7.0178</a:t>
            </a:r>
            <a:r>
              <a:rPr lang="en-US" b="1" i="0" dirty="0">
                <a:effectLst/>
                <a:latin typeface="Times New Roman" panose="02020603050405020304" pitchFamily="18" charset="0"/>
                <a:cs typeface="Times New Roman" panose="02020603050405020304" pitchFamily="18" charset="0"/>
              </a:rPr>
              <a:t>)</a:t>
            </a:r>
            <a:r>
              <a:rPr lang="en-US" b="1" i="0" baseline="30000" dirty="0">
                <a:effectLst/>
                <a:latin typeface="Times New Roman" panose="02020603050405020304" pitchFamily="18" charset="0"/>
                <a:cs typeface="Times New Roman" panose="02020603050405020304" pitchFamily="18" charset="0"/>
              </a:rPr>
              <a:t>2</a:t>
            </a:r>
            <a:r>
              <a:rPr lang="en-US" b="1" i="0" dirty="0">
                <a:effectLst/>
                <a:latin typeface="Times New Roman" panose="02020603050405020304" pitchFamily="18" charset="0"/>
                <a:cs typeface="Times New Roman" panose="02020603050405020304" pitchFamily="18" charset="0"/>
              </a:rPr>
              <a:t> / (</a:t>
            </a:r>
            <a:r>
              <a:rPr lang="en-US" sz="2000" b="1" i="0" dirty="0">
                <a:latin typeface="Times New Roman" panose="02020603050405020304" pitchFamily="18" charset="0"/>
                <a:cs typeface="Times New Roman" panose="02020603050405020304" pitchFamily="18" charset="0"/>
              </a:rPr>
              <a:t>1.053</a:t>
            </a:r>
            <a:r>
              <a:rPr lang="en-US" b="1" i="0" dirty="0">
                <a:effectLst/>
                <a:latin typeface="Times New Roman" panose="02020603050405020304" pitchFamily="18" charset="0"/>
                <a:cs typeface="Times New Roman" panose="02020603050405020304" pitchFamily="18" charset="0"/>
              </a:rPr>
              <a:t>)</a:t>
            </a:r>
            <a:r>
              <a:rPr lang="en-US" b="1" i="0" baseline="30000" dirty="0">
                <a:effectLst/>
                <a:latin typeface="Times New Roman" panose="02020603050405020304" pitchFamily="18" charset="0"/>
                <a:cs typeface="Times New Roman" panose="02020603050405020304" pitchFamily="18" charset="0"/>
              </a:rPr>
              <a:t>2 </a:t>
            </a:r>
            <a:r>
              <a:rPr lang="en-US" b="1" i="0" dirty="0">
                <a:effectLst/>
                <a:latin typeface="Times New Roman" panose="02020603050405020304" pitchFamily="18" charset="0"/>
                <a:cs typeface="Times New Roman" panose="02020603050405020304" pitchFamily="18" charset="0"/>
              </a:rPr>
              <a:t>]} ^ {(1 / (2 – 1))} ] </a:t>
            </a:r>
            <a:r>
              <a:rPr lang="en-US" b="1" i="0" baseline="30000" dirty="0">
                <a:effectLst/>
                <a:latin typeface="Times New Roman" panose="02020603050405020304" pitchFamily="18" charset="0"/>
                <a:cs typeface="Times New Roman" panose="02020603050405020304" pitchFamily="18" charset="0"/>
              </a:rPr>
              <a:t>-1</a:t>
            </a:r>
            <a:r>
              <a:rPr lang="en-US" b="1" i="0" dirty="0">
                <a:effectLst/>
                <a:latin typeface="Times New Roman" panose="02020603050405020304" pitchFamily="18" charset="0"/>
                <a:cs typeface="Times New Roman" panose="02020603050405020304" pitchFamily="18" charset="0"/>
              </a:rPr>
              <a:t> = 0.025   (Cluster 3)</a:t>
            </a:r>
          </a:p>
          <a:p>
            <a:r>
              <a:rPr lang="en-US" sz="2000" b="1" i="0" dirty="0">
                <a:effectLst/>
                <a:latin typeface="Times New Roman" panose="02020603050405020304" pitchFamily="18" charset="0"/>
                <a:cs typeface="Times New Roman" panose="02020603050405020304" pitchFamily="18" charset="0"/>
              </a:rPr>
              <a:t>For datapoint 4 ,new membership values are</a:t>
            </a:r>
          </a:p>
          <a:p>
            <a:pPr marL="530352" lvl="1" indent="0">
              <a:buNone/>
            </a:pPr>
            <a:r>
              <a:rPr lang="en-US" b="1" i="0" dirty="0">
                <a:effectLst/>
                <a:latin typeface="Times New Roman" panose="02020603050405020304" pitchFamily="18" charset="0"/>
                <a:cs typeface="Times New Roman" panose="02020603050405020304" pitchFamily="18" charset="0"/>
              </a:rPr>
              <a:t> ɣ41= [{ [(</a:t>
            </a:r>
            <a:r>
              <a:rPr lang="en-US" sz="2000" b="1" i="0" dirty="0">
                <a:latin typeface="Times New Roman" panose="02020603050405020304" pitchFamily="18" charset="0"/>
                <a:cs typeface="Times New Roman" panose="02020603050405020304" pitchFamily="18" charset="0"/>
              </a:rPr>
              <a:t>1.664</a:t>
            </a:r>
            <a:r>
              <a:rPr lang="en-US" b="1" i="0" dirty="0">
                <a:effectLst/>
                <a:latin typeface="Times New Roman" panose="02020603050405020304" pitchFamily="18" charset="0"/>
                <a:cs typeface="Times New Roman" panose="02020603050405020304" pitchFamily="18" charset="0"/>
              </a:rPr>
              <a:t>)</a:t>
            </a:r>
            <a:r>
              <a:rPr lang="en-US" b="1" i="0" baseline="30000" dirty="0">
                <a:effectLst/>
                <a:latin typeface="Times New Roman" panose="02020603050405020304" pitchFamily="18" charset="0"/>
                <a:cs typeface="Times New Roman" panose="02020603050405020304" pitchFamily="18" charset="0"/>
              </a:rPr>
              <a:t>2</a:t>
            </a:r>
            <a:r>
              <a:rPr lang="en-US" b="1" i="0" dirty="0">
                <a:effectLst/>
                <a:latin typeface="Times New Roman" panose="02020603050405020304" pitchFamily="18" charset="0"/>
                <a:cs typeface="Times New Roman" panose="02020603050405020304" pitchFamily="18" charset="0"/>
              </a:rPr>
              <a:t> / (</a:t>
            </a:r>
            <a:r>
              <a:rPr lang="en-US" sz="2000" b="1" i="0" dirty="0">
                <a:latin typeface="Times New Roman" panose="02020603050405020304" pitchFamily="18" charset="0"/>
                <a:cs typeface="Times New Roman" panose="02020603050405020304" pitchFamily="18" charset="0"/>
              </a:rPr>
              <a:t>1.664</a:t>
            </a:r>
            <a:r>
              <a:rPr lang="en-US" b="1" i="0" dirty="0">
                <a:effectLst/>
                <a:latin typeface="Times New Roman" panose="02020603050405020304" pitchFamily="18" charset="0"/>
                <a:cs typeface="Times New Roman" panose="02020603050405020304" pitchFamily="18" charset="0"/>
              </a:rPr>
              <a:t>)</a:t>
            </a:r>
            <a:r>
              <a:rPr lang="en-US" b="1" i="0" baseline="30000" dirty="0">
                <a:effectLst/>
                <a:latin typeface="Times New Roman" panose="02020603050405020304" pitchFamily="18" charset="0"/>
                <a:cs typeface="Times New Roman" panose="02020603050405020304" pitchFamily="18" charset="0"/>
              </a:rPr>
              <a:t>2</a:t>
            </a:r>
            <a:r>
              <a:rPr lang="en-US" b="1" i="0" dirty="0">
                <a:effectLst/>
                <a:latin typeface="Times New Roman" panose="02020603050405020304" pitchFamily="18" charset="0"/>
                <a:cs typeface="Times New Roman" panose="02020603050405020304" pitchFamily="18" charset="0"/>
              </a:rPr>
              <a:t>] + [(</a:t>
            </a:r>
            <a:r>
              <a:rPr lang="en-US" sz="2000" b="1" i="0" dirty="0">
                <a:latin typeface="Times New Roman" panose="02020603050405020304" pitchFamily="18" charset="0"/>
                <a:cs typeface="Times New Roman" panose="02020603050405020304" pitchFamily="18" charset="0"/>
              </a:rPr>
              <a:t>1.664</a:t>
            </a:r>
            <a:r>
              <a:rPr lang="en-US" b="1" i="0" dirty="0">
                <a:effectLst/>
                <a:latin typeface="Times New Roman" panose="02020603050405020304" pitchFamily="18" charset="0"/>
                <a:cs typeface="Times New Roman" panose="02020603050405020304" pitchFamily="18" charset="0"/>
              </a:rPr>
              <a:t>)</a:t>
            </a:r>
            <a:r>
              <a:rPr lang="en-US" b="1" i="0" baseline="30000" dirty="0">
                <a:effectLst/>
                <a:latin typeface="Times New Roman" panose="02020603050405020304" pitchFamily="18" charset="0"/>
                <a:cs typeface="Times New Roman" panose="02020603050405020304" pitchFamily="18" charset="0"/>
              </a:rPr>
              <a:t>2</a:t>
            </a:r>
            <a:r>
              <a:rPr lang="en-US" b="1" i="0" dirty="0">
                <a:effectLst/>
                <a:latin typeface="Times New Roman" panose="02020603050405020304" pitchFamily="18" charset="0"/>
                <a:cs typeface="Times New Roman" panose="02020603050405020304" pitchFamily="18" charset="0"/>
              </a:rPr>
              <a:t> / (</a:t>
            </a:r>
            <a:r>
              <a:rPr lang="en-US" sz="2000" b="1" i="0" dirty="0">
                <a:latin typeface="Times New Roman" panose="02020603050405020304" pitchFamily="18" charset="0"/>
                <a:cs typeface="Times New Roman" panose="02020603050405020304" pitchFamily="18" charset="0"/>
              </a:rPr>
              <a:t>4.1795</a:t>
            </a:r>
            <a:r>
              <a:rPr lang="en-US" b="1" i="0" dirty="0">
                <a:effectLst/>
                <a:latin typeface="Times New Roman" panose="02020603050405020304" pitchFamily="18" charset="0"/>
                <a:cs typeface="Times New Roman" panose="02020603050405020304" pitchFamily="18" charset="0"/>
              </a:rPr>
              <a:t>)</a:t>
            </a:r>
            <a:r>
              <a:rPr lang="en-US" b="1" i="0" baseline="30000" dirty="0">
                <a:effectLst/>
                <a:latin typeface="Times New Roman" panose="02020603050405020304" pitchFamily="18" charset="0"/>
                <a:cs typeface="Times New Roman" panose="02020603050405020304" pitchFamily="18" charset="0"/>
              </a:rPr>
              <a:t>2</a:t>
            </a:r>
            <a:r>
              <a:rPr lang="en-US" b="1" i="0" dirty="0">
                <a:effectLst/>
                <a:latin typeface="Times New Roman" panose="02020603050405020304" pitchFamily="18" charset="0"/>
                <a:cs typeface="Times New Roman" panose="02020603050405020304" pitchFamily="18" charset="0"/>
              </a:rPr>
              <a:t>] + [(</a:t>
            </a:r>
            <a:r>
              <a:rPr lang="en-US" sz="2000" b="1" i="0" dirty="0">
                <a:latin typeface="Times New Roman" panose="02020603050405020304" pitchFamily="18" charset="0"/>
                <a:cs typeface="Times New Roman" panose="02020603050405020304" pitchFamily="18" charset="0"/>
              </a:rPr>
              <a:t>1.664</a:t>
            </a:r>
            <a:r>
              <a:rPr lang="en-US" b="1" i="0" dirty="0">
                <a:effectLst/>
                <a:latin typeface="Times New Roman" panose="02020603050405020304" pitchFamily="18" charset="0"/>
                <a:cs typeface="Times New Roman" panose="02020603050405020304" pitchFamily="18" charset="0"/>
              </a:rPr>
              <a:t>)</a:t>
            </a:r>
            <a:r>
              <a:rPr lang="en-US" b="1" i="0" baseline="30000" dirty="0">
                <a:effectLst/>
                <a:latin typeface="Times New Roman" panose="02020603050405020304" pitchFamily="18" charset="0"/>
                <a:cs typeface="Times New Roman" panose="02020603050405020304" pitchFamily="18" charset="0"/>
              </a:rPr>
              <a:t>2</a:t>
            </a:r>
            <a:r>
              <a:rPr lang="en-US" b="1" i="0" dirty="0">
                <a:effectLst/>
                <a:latin typeface="Times New Roman" panose="02020603050405020304" pitchFamily="18" charset="0"/>
                <a:cs typeface="Times New Roman" panose="02020603050405020304" pitchFamily="18" charset="0"/>
              </a:rPr>
              <a:t> / (</a:t>
            </a:r>
            <a:r>
              <a:rPr lang="en-US" sz="2000" b="1" i="0" dirty="0">
                <a:latin typeface="Times New Roman" panose="02020603050405020304" pitchFamily="18" charset="0"/>
                <a:cs typeface="Times New Roman" panose="02020603050405020304" pitchFamily="18" charset="0"/>
              </a:rPr>
              <a:t>6.02</a:t>
            </a:r>
            <a:r>
              <a:rPr lang="en-US" b="1" i="0" dirty="0">
                <a:effectLst/>
                <a:latin typeface="Times New Roman" panose="02020603050405020304" pitchFamily="18" charset="0"/>
                <a:cs typeface="Times New Roman" panose="02020603050405020304" pitchFamily="18" charset="0"/>
              </a:rPr>
              <a:t>)</a:t>
            </a:r>
            <a:r>
              <a:rPr lang="en-US" b="1" i="0" baseline="30000" dirty="0">
                <a:effectLst/>
                <a:latin typeface="Times New Roman" panose="02020603050405020304" pitchFamily="18" charset="0"/>
                <a:cs typeface="Times New Roman" panose="02020603050405020304" pitchFamily="18" charset="0"/>
              </a:rPr>
              <a:t>2 </a:t>
            </a:r>
            <a:r>
              <a:rPr lang="en-US" b="1" i="0" dirty="0">
                <a:effectLst/>
                <a:latin typeface="Times New Roman" panose="02020603050405020304" pitchFamily="18" charset="0"/>
                <a:cs typeface="Times New Roman" panose="02020603050405020304" pitchFamily="18" charset="0"/>
              </a:rPr>
              <a:t>]} ^ {(1 / (2 – 1))} ] </a:t>
            </a:r>
            <a:r>
              <a:rPr lang="en-US" b="1" i="0" baseline="30000" dirty="0">
                <a:effectLst/>
                <a:latin typeface="Times New Roman" panose="02020603050405020304" pitchFamily="18" charset="0"/>
                <a:cs typeface="Times New Roman" panose="02020603050405020304" pitchFamily="18" charset="0"/>
              </a:rPr>
              <a:t>-1</a:t>
            </a:r>
            <a:r>
              <a:rPr lang="en-US" b="1" i="0" dirty="0">
                <a:effectLst/>
                <a:latin typeface="Times New Roman" panose="02020603050405020304" pitchFamily="18" charset="0"/>
                <a:cs typeface="Times New Roman" panose="02020603050405020304" pitchFamily="18" charset="0"/>
              </a:rPr>
              <a:t> = 0.8       (Cluster 1)</a:t>
            </a:r>
          </a:p>
          <a:p>
            <a:pPr marL="530352" lvl="1" indent="0">
              <a:buNone/>
            </a:pPr>
            <a:r>
              <a:rPr lang="en-US" b="1" i="0" dirty="0">
                <a:effectLst/>
                <a:latin typeface="Times New Roman" panose="02020603050405020304" pitchFamily="18" charset="0"/>
                <a:cs typeface="Times New Roman" panose="02020603050405020304" pitchFamily="18" charset="0"/>
              </a:rPr>
              <a:t> ɣ42= [{ [(</a:t>
            </a:r>
            <a:r>
              <a:rPr lang="en-US" sz="2000" b="1" i="0" dirty="0">
                <a:latin typeface="Times New Roman" panose="02020603050405020304" pitchFamily="18" charset="0"/>
                <a:cs typeface="Times New Roman" panose="02020603050405020304" pitchFamily="18" charset="0"/>
              </a:rPr>
              <a:t>4.1795</a:t>
            </a:r>
            <a:r>
              <a:rPr lang="en-US" b="1" i="0" dirty="0">
                <a:effectLst/>
                <a:latin typeface="Times New Roman" panose="02020603050405020304" pitchFamily="18" charset="0"/>
                <a:cs typeface="Times New Roman" panose="02020603050405020304" pitchFamily="18" charset="0"/>
              </a:rPr>
              <a:t>)</a:t>
            </a:r>
            <a:r>
              <a:rPr lang="en-US" b="1" i="0" baseline="30000" dirty="0">
                <a:effectLst/>
                <a:latin typeface="Times New Roman" panose="02020603050405020304" pitchFamily="18" charset="0"/>
                <a:cs typeface="Times New Roman" panose="02020603050405020304" pitchFamily="18" charset="0"/>
              </a:rPr>
              <a:t>2</a:t>
            </a:r>
            <a:r>
              <a:rPr lang="en-US" b="1" i="0" dirty="0">
                <a:effectLst/>
                <a:latin typeface="Times New Roman" panose="02020603050405020304" pitchFamily="18" charset="0"/>
                <a:cs typeface="Times New Roman" panose="02020603050405020304" pitchFamily="18" charset="0"/>
              </a:rPr>
              <a:t> / (</a:t>
            </a:r>
            <a:r>
              <a:rPr lang="en-US" sz="2000" b="1" i="0" dirty="0">
                <a:latin typeface="Times New Roman" panose="02020603050405020304" pitchFamily="18" charset="0"/>
                <a:cs typeface="Times New Roman" panose="02020603050405020304" pitchFamily="18" charset="0"/>
              </a:rPr>
              <a:t>4.1795</a:t>
            </a:r>
            <a:r>
              <a:rPr lang="en-US" b="1" i="0" dirty="0">
                <a:effectLst/>
                <a:latin typeface="Times New Roman" panose="02020603050405020304" pitchFamily="18" charset="0"/>
                <a:cs typeface="Times New Roman" panose="02020603050405020304" pitchFamily="18" charset="0"/>
              </a:rPr>
              <a:t>)</a:t>
            </a:r>
            <a:r>
              <a:rPr lang="en-US" b="1" i="0" baseline="30000" dirty="0">
                <a:effectLst/>
                <a:latin typeface="Times New Roman" panose="02020603050405020304" pitchFamily="18" charset="0"/>
                <a:cs typeface="Times New Roman" panose="02020603050405020304" pitchFamily="18" charset="0"/>
              </a:rPr>
              <a:t>2</a:t>
            </a:r>
            <a:r>
              <a:rPr lang="en-US" b="1" i="0" dirty="0">
                <a:effectLst/>
                <a:latin typeface="Times New Roman" panose="02020603050405020304" pitchFamily="18" charset="0"/>
                <a:cs typeface="Times New Roman" panose="02020603050405020304" pitchFamily="18" charset="0"/>
              </a:rPr>
              <a:t>] + [(</a:t>
            </a:r>
            <a:r>
              <a:rPr lang="en-US" sz="2000" b="1" i="0" dirty="0">
                <a:latin typeface="Times New Roman" panose="02020603050405020304" pitchFamily="18" charset="0"/>
                <a:cs typeface="Times New Roman" panose="02020603050405020304" pitchFamily="18" charset="0"/>
              </a:rPr>
              <a:t>4.1795</a:t>
            </a:r>
            <a:r>
              <a:rPr lang="en-US" b="1" i="0" dirty="0">
                <a:effectLst/>
                <a:latin typeface="Times New Roman" panose="02020603050405020304" pitchFamily="18" charset="0"/>
                <a:cs typeface="Times New Roman" panose="02020603050405020304" pitchFamily="18" charset="0"/>
              </a:rPr>
              <a:t>)</a:t>
            </a:r>
            <a:r>
              <a:rPr lang="en-US" b="1" i="0" baseline="30000" dirty="0">
                <a:effectLst/>
                <a:latin typeface="Times New Roman" panose="02020603050405020304" pitchFamily="18" charset="0"/>
                <a:cs typeface="Times New Roman" panose="02020603050405020304" pitchFamily="18" charset="0"/>
              </a:rPr>
              <a:t>2</a:t>
            </a:r>
            <a:r>
              <a:rPr lang="en-US" b="1" i="0" dirty="0">
                <a:effectLst/>
                <a:latin typeface="Times New Roman" panose="02020603050405020304" pitchFamily="18" charset="0"/>
                <a:cs typeface="Times New Roman" panose="02020603050405020304" pitchFamily="18" charset="0"/>
              </a:rPr>
              <a:t> / (</a:t>
            </a:r>
            <a:r>
              <a:rPr lang="en-US" sz="2000" b="1" i="0" dirty="0">
                <a:latin typeface="Times New Roman" panose="02020603050405020304" pitchFamily="18" charset="0"/>
                <a:cs typeface="Times New Roman" panose="02020603050405020304" pitchFamily="18" charset="0"/>
              </a:rPr>
              <a:t>1.664</a:t>
            </a:r>
            <a:r>
              <a:rPr lang="en-US" b="1" i="0" dirty="0">
                <a:effectLst/>
                <a:latin typeface="Times New Roman" panose="02020603050405020304" pitchFamily="18" charset="0"/>
                <a:cs typeface="Times New Roman" panose="02020603050405020304" pitchFamily="18" charset="0"/>
              </a:rPr>
              <a:t>)</a:t>
            </a:r>
            <a:r>
              <a:rPr lang="en-US" b="1" i="0" baseline="30000" dirty="0">
                <a:effectLst/>
                <a:latin typeface="Times New Roman" panose="02020603050405020304" pitchFamily="18" charset="0"/>
                <a:cs typeface="Times New Roman" panose="02020603050405020304" pitchFamily="18" charset="0"/>
              </a:rPr>
              <a:t>2</a:t>
            </a:r>
            <a:r>
              <a:rPr lang="en-US" b="1" i="0" dirty="0">
                <a:effectLst/>
                <a:latin typeface="Times New Roman" panose="02020603050405020304" pitchFamily="18" charset="0"/>
                <a:cs typeface="Times New Roman" panose="02020603050405020304" pitchFamily="18" charset="0"/>
              </a:rPr>
              <a:t>] + [(</a:t>
            </a:r>
            <a:r>
              <a:rPr lang="en-US" sz="2000" b="1" i="0" dirty="0">
                <a:latin typeface="Times New Roman" panose="02020603050405020304" pitchFamily="18" charset="0"/>
                <a:cs typeface="Times New Roman" panose="02020603050405020304" pitchFamily="18" charset="0"/>
              </a:rPr>
              <a:t>4.1795</a:t>
            </a:r>
            <a:r>
              <a:rPr lang="en-US" b="1" i="0" dirty="0">
                <a:effectLst/>
                <a:latin typeface="Times New Roman" panose="02020603050405020304" pitchFamily="18" charset="0"/>
                <a:cs typeface="Times New Roman" panose="02020603050405020304" pitchFamily="18" charset="0"/>
              </a:rPr>
              <a:t>)</a:t>
            </a:r>
            <a:r>
              <a:rPr lang="en-US" b="1" i="0" baseline="30000" dirty="0">
                <a:effectLst/>
                <a:latin typeface="Times New Roman" panose="02020603050405020304" pitchFamily="18" charset="0"/>
                <a:cs typeface="Times New Roman" panose="02020603050405020304" pitchFamily="18" charset="0"/>
              </a:rPr>
              <a:t>2</a:t>
            </a:r>
            <a:r>
              <a:rPr lang="en-US" b="1" i="0" dirty="0">
                <a:effectLst/>
                <a:latin typeface="Times New Roman" panose="02020603050405020304" pitchFamily="18" charset="0"/>
                <a:cs typeface="Times New Roman" panose="02020603050405020304" pitchFamily="18" charset="0"/>
              </a:rPr>
              <a:t> / (</a:t>
            </a:r>
            <a:r>
              <a:rPr lang="en-US" sz="2000" b="1" i="0" dirty="0">
                <a:latin typeface="Times New Roman" panose="02020603050405020304" pitchFamily="18" charset="0"/>
                <a:cs typeface="Times New Roman" panose="02020603050405020304" pitchFamily="18" charset="0"/>
              </a:rPr>
              <a:t>6.02</a:t>
            </a:r>
            <a:r>
              <a:rPr lang="en-US" b="1" i="0" dirty="0">
                <a:effectLst/>
                <a:latin typeface="Times New Roman" panose="02020603050405020304" pitchFamily="18" charset="0"/>
                <a:cs typeface="Times New Roman" panose="02020603050405020304" pitchFamily="18" charset="0"/>
              </a:rPr>
              <a:t>)</a:t>
            </a:r>
            <a:r>
              <a:rPr lang="en-US" b="1" i="0" baseline="30000" dirty="0">
                <a:effectLst/>
                <a:latin typeface="Times New Roman" panose="02020603050405020304" pitchFamily="18" charset="0"/>
                <a:cs typeface="Times New Roman" panose="02020603050405020304" pitchFamily="18" charset="0"/>
              </a:rPr>
              <a:t>2 </a:t>
            </a:r>
            <a:r>
              <a:rPr lang="en-US" b="1" i="0" dirty="0">
                <a:effectLst/>
                <a:latin typeface="Times New Roman" panose="02020603050405020304" pitchFamily="18" charset="0"/>
                <a:cs typeface="Times New Roman" panose="02020603050405020304" pitchFamily="18" charset="0"/>
              </a:rPr>
              <a:t>]} ^ {(1 / (2 – 1))} ] </a:t>
            </a:r>
            <a:r>
              <a:rPr lang="en-US" b="1" i="0" baseline="30000" dirty="0">
                <a:effectLst/>
                <a:latin typeface="Times New Roman" panose="02020603050405020304" pitchFamily="18" charset="0"/>
                <a:cs typeface="Times New Roman" panose="02020603050405020304" pitchFamily="18" charset="0"/>
              </a:rPr>
              <a:t>-1</a:t>
            </a:r>
            <a:r>
              <a:rPr lang="en-US" b="1" i="0" dirty="0">
                <a:effectLst/>
                <a:latin typeface="Times New Roman" panose="02020603050405020304" pitchFamily="18" charset="0"/>
                <a:cs typeface="Times New Roman" panose="02020603050405020304" pitchFamily="18" charset="0"/>
              </a:rPr>
              <a:t> = 0.13  (Cluster 2)</a:t>
            </a:r>
          </a:p>
          <a:p>
            <a:pPr marL="530352" lvl="1" indent="0">
              <a:buNone/>
            </a:pPr>
            <a:r>
              <a:rPr lang="en-US" b="1" i="0" dirty="0">
                <a:effectLst/>
                <a:latin typeface="Times New Roman" panose="02020603050405020304" pitchFamily="18" charset="0"/>
                <a:cs typeface="Times New Roman" panose="02020603050405020304" pitchFamily="18" charset="0"/>
              </a:rPr>
              <a:t> ɣ43= [{ [(</a:t>
            </a:r>
            <a:r>
              <a:rPr lang="en-US" sz="2000" b="1" i="0" dirty="0">
                <a:latin typeface="Times New Roman" panose="02020603050405020304" pitchFamily="18" charset="0"/>
                <a:cs typeface="Times New Roman" panose="02020603050405020304" pitchFamily="18" charset="0"/>
              </a:rPr>
              <a:t>6.02</a:t>
            </a:r>
            <a:r>
              <a:rPr lang="en-US" b="1" i="0" dirty="0">
                <a:effectLst/>
                <a:latin typeface="Times New Roman" panose="02020603050405020304" pitchFamily="18" charset="0"/>
                <a:cs typeface="Times New Roman" panose="02020603050405020304" pitchFamily="18" charset="0"/>
              </a:rPr>
              <a:t>)</a:t>
            </a:r>
            <a:r>
              <a:rPr lang="en-US" b="1" i="0" baseline="30000" dirty="0">
                <a:effectLst/>
                <a:latin typeface="Times New Roman" panose="02020603050405020304" pitchFamily="18" charset="0"/>
                <a:cs typeface="Times New Roman" panose="02020603050405020304" pitchFamily="18" charset="0"/>
              </a:rPr>
              <a:t>2</a:t>
            </a:r>
            <a:r>
              <a:rPr lang="en-US" b="1" i="0" dirty="0">
                <a:effectLst/>
                <a:latin typeface="Times New Roman" panose="02020603050405020304" pitchFamily="18" charset="0"/>
                <a:cs typeface="Times New Roman" panose="02020603050405020304" pitchFamily="18" charset="0"/>
              </a:rPr>
              <a:t> / (</a:t>
            </a:r>
            <a:r>
              <a:rPr lang="en-US" sz="2000" b="1" i="0" dirty="0">
                <a:latin typeface="Times New Roman" panose="02020603050405020304" pitchFamily="18" charset="0"/>
                <a:cs typeface="Times New Roman" panose="02020603050405020304" pitchFamily="18" charset="0"/>
              </a:rPr>
              <a:t>6.02</a:t>
            </a:r>
            <a:r>
              <a:rPr lang="en-US" b="1" i="0" dirty="0">
                <a:effectLst/>
                <a:latin typeface="Times New Roman" panose="02020603050405020304" pitchFamily="18" charset="0"/>
                <a:cs typeface="Times New Roman" panose="02020603050405020304" pitchFamily="18" charset="0"/>
              </a:rPr>
              <a:t>)</a:t>
            </a:r>
            <a:r>
              <a:rPr lang="en-US" b="1" i="0" baseline="30000" dirty="0">
                <a:effectLst/>
                <a:latin typeface="Times New Roman" panose="02020603050405020304" pitchFamily="18" charset="0"/>
                <a:cs typeface="Times New Roman" panose="02020603050405020304" pitchFamily="18" charset="0"/>
              </a:rPr>
              <a:t>2</a:t>
            </a:r>
            <a:r>
              <a:rPr lang="en-US" b="1" i="0" dirty="0">
                <a:effectLst/>
                <a:latin typeface="Times New Roman" panose="02020603050405020304" pitchFamily="18" charset="0"/>
                <a:cs typeface="Times New Roman" panose="02020603050405020304" pitchFamily="18" charset="0"/>
              </a:rPr>
              <a:t>] + [(</a:t>
            </a:r>
            <a:r>
              <a:rPr lang="en-US" sz="2000" b="1" i="0" dirty="0">
                <a:latin typeface="Times New Roman" panose="02020603050405020304" pitchFamily="18" charset="0"/>
                <a:cs typeface="Times New Roman" panose="02020603050405020304" pitchFamily="18" charset="0"/>
              </a:rPr>
              <a:t>6.02</a:t>
            </a:r>
            <a:r>
              <a:rPr lang="en-US" b="1" i="0" dirty="0">
                <a:effectLst/>
                <a:latin typeface="Times New Roman" panose="02020603050405020304" pitchFamily="18" charset="0"/>
                <a:cs typeface="Times New Roman" panose="02020603050405020304" pitchFamily="18" charset="0"/>
              </a:rPr>
              <a:t>)</a:t>
            </a:r>
            <a:r>
              <a:rPr lang="en-US" b="1" i="0" baseline="30000" dirty="0">
                <a:effectLst/>
                <a:latin typeface="Times New Roman" panose="02020603050405020304" pitchFamily="18" charset="0"/>
                <a:cs typeface="Times New Roman" panose="02020603050405020304" pitchFamily="18" charset="0"/>
              </a:rPr>
              <a:t>2</a:t>
            </a:r>
            <a:r>
              <a:rPr lang="en-US" b="1" i="0" dirty="0">
                <a:effectLst/>
                <a:latin typeface="Times New Roman" panose="02020603050405020304" pitchFamily="18" charset="0"/>
                <a:cs typeface="Times New Roman" panose="02020603050405020304" pitchFamily="18" charset="0"/>
              </a:rPr>
              <a:t> / (</a:t>
            </a:r>
            <a:r>
              <a:rPr lang="en-US" sz="2000" b="1" i="0" dirty="0">
                <a:latin typeface="Times New Roman" panose="02020603050405020304" pitchFamily="18" charset="0"/>
                <a:cs typeface="Times New Roman" panose="02020603050405020304" pitchFamily="18" charset="0"/>
              </a:rPr>
              <a:t>4.1795</a:t>
            </a:r>
            <a:r>
              <a:rPr lang="en-US" b="1" i="0" dirty="0">
                <a:effectLst/>
                <a:latin typeface="Times New Roman" panose="02020603050405020304" pitchFamily="18" charset="0"/>
                <a:cs typeface="Times New Roman" panose="02020603050405020304" pitchFamily="18" charset="0"/>
              </a:rPr>
              <a:t>)</a:t>
            </a:r>
            <a:r>
              <a:rPr lang="en-US" b="1" i="0" baseline="30000" dirty="0">
                <a:effectLst/>
                <a:latin typeface="Times New Roman" panose="02020603050405020304" pitchFamily="18" charset="0"/>
                <a:cs typeface="Times New Roman" panose="02020603050405020304" pitchFamily="18" charset="0"/>
              </a:rPr>
              <a:t>2</a:t>
            </a:r>
            <a:r>
              <a:rPr lang="en-US" b="1" i="0" dirty="0">
                <a:effectLst/>
                <a:latin typeface="Times New Roman" panose="02020603050405020304" pitchFamily="18" charset="0"/>
                <a:cs typeface="Times New Roman" panose="02020603050405020304" pitchFamily="18" charset="0"/>
              </a:rPr>
              <a:t>] + [(</a:t>
            </a:r>
            <a:r>
              <a:rPr lang="en-US" sz="2000" b="1" i="0" dirty="0">
                <a:latin typeface="Times New Roman" panose="02020603050405020304" pitchFamily="18" charset="0"/>
                <a:cs typeface="Times New Roman" panose="02020603050405020304" pitchFamily="18" charset="0"/>
              </a:rPr>
              <a:t>6.02</a:t>
            </a:r>
            <a:r>
              <a:rPr lang="en-US" b="1" i="0" dirty="0">
                <a:effectLst/>
                <a:latin typeface="Times New Roman" panose="02020603050405020304" pitchFamily="18" charset="0"/>
                <a:cs typeface="Times New Roman" panose="02020603050405020304" pitchFamily="18" charset="0"/>
              </a:rPr>
              <a:t>)</a:t>
            </a:r>
            <a:r>
              <a:rPr lang="en-US" b="1" i="0" baseline="30000" dirty="0">
                <a:effectLst/>
                <a:latin typeface="Times New Roman" panose="02020603050405020304" pitchFamily="18" charset="0"/>
                <a:cs typeface="Times New Roman" panose="02020603050405020304" pitchFamily="18" charset="0"/>
              </a:rPr>
              <a:t>2</a:t>
            </a:r>
            <a:r>
              <a:rPr lang="en-US" b="1" i="0" dirty="0">
                <a:effectLst/>
                <a:latin typeface="Times New Roman" panose="02020603050405020304" pitchFamily="18" charset="0"/>
                <a:cs typeface="Times New Roman" panose="02020603050405020304" pitchFamily="18" charset="0"/>
              </a:rPr>
              <a:t> / (</a:t>
            </a:r>
            <a:r>
              <a:rPr lang="en-US" sz="2000" b="1" i="0" dirty="0">
                <a:latin typeface="Times New Roman" panose="02020603050405020304" pitchFamily="18" charset="0"/>
                <a:cs typeface="Times New Roman" panose="02020603050405020304" pitchFamily="18" charset="0"/>
              </a:rPr>
              <a:t>1.664</a:t>
            </a:r>
            <a:r>
              <a:rPr lang="en-US" b="1" i="0" dirty="0">
                <a:effectLst/>
                <a:latin typeface="Times New Roman" panose="02020603050405020304" pitchFamily="18" charset="0"/>
                <a:cs typeface="Times New Roman" panose="02020603050405020304" pitchFamily="18" charset="0"/>
              </a:rPr>
              <a:t>)</a:t>
            </a:r>
            <a:r>
              <a:rPr lang="en-US" b="1" i="0" baseline="30000" dirty="0">
                <a:effectLst/>
                <a:latin typeface="Times New Roman" panose="02020603050405020304" pitchFamily="18" charset="0"/>
                <a:cs typeface="Times New Roman" panose="02020603050405020304" pitchFamily="18" charset="0"/>
              </a:rPr>
              <a:t>2 </a:t>
            </a:r>
            <a:r>
              <a:rPr lang="en-US" b="1" i="0" dirty="0">
                <a:effectLst/>
                <a:latin typeface="Times New Roman" panose="02020603050405020304" pitchFamily="18" charset="0"/>
                <a:cs typeface="Times New Roman" panose="02020603050405020304" pitchFamily="18" charset="0"/>
              </a:rPr>
              <a:t>]} ^ {(1 / (2 – 1))} ] </a:t>
            </a:r>
            <a:r>
              <a:rPr lang="en-US" b="1" i="0" baseline="30000" dirty="0">
                <a:effectLst/>
                <a:latin typeface="Times New Roman" panose="02020603050405020304" pitchFamily="18" charset="0"/>
                <a:cs typeface="Times New Roman" panose="02020603050405020304" pitchFamily="18" charset="0"/>
              </a:rPr>
              <a:t>-1</a:t>
            </a:r>
            <a:r>
              <a:rPr lang="en-US" b="1" i="0" dirty="0">
                <a:effectLst/>
                <a:latin typeface="Times New Roman" panose="02020603050405020304" pitchFamily="18" charset="0"/>
                <a:cs typeface="Times New Roman" panose="02020603050405020304" pitchFamily="18" charset="0"/>
              </a:rPr>
              <a:t> = 0.06           (Cluster 3)</a:t>
            </a:r>
          </a:p>
          <a:p>
            <a:r>
              <a:rPr lang="en-US" sz="2000" b="1" i="0" dirty="0">
                <a:effectLst/>
                <a:latin typeface="Times New Roman" panose="02020603050405020304" pitchFamily="18" charset="0"/>
                <a:cs typeface="Times New Roman" panose="02020603050405020304" pitchFamily="18" charset="0"/>
              </a:rPr>
              <a:t>For datapoint 5 ,new membership values are</a:t>
            </a:r>
          </a:p>
          <a:p>
            <a:pPr marL="530352" lvl="1" indent="0">
              <a:buNone/>
            </a:pPr>
            <a:r>
              <a:rPr lang="en-US" b="1" i="0" dirty="0">
                <a:effectLst/>
                <a:latin typeface="Times New Roman" panose="02020603050405020304" pitchFamily="18" charset="0"/>
                <a:cs typeface="Times New Roman" panose="02020603050405020304" pitchFamily="18" charset="0"/>
              </a:rPr>
              <a:t> ɣ51= [{ [(</a:t>
            </a:r>
            <a:r>
              <a:rPr lang="en-US" sz="2000" b="1" i="0" dirty="0">
                <a:latin typeface="Times New Roman" panose="02020603050405020304" pitchFamily="18" charset="0"/>
                <a:cs typeface="Times New Roman" panose="02020603050405020304" pitchFamily="18" charset="0"/>
              </a:rPr>
              <a:t>5.2</a:t>
            </a:r>
            <a:r>
              <a:rPr lang="en-US" b="1" i="0" dirty="0">
                <a:effectLst/>
                <a:latin typeface="Times New Roman" panose="02020603050405020304" pitchFamily="18" charset="0"/>
                <a:cs typeface="Times New Roman" panose="02020603050405020304" pitchFamily="18" charset="0"/>
              </a:rPr>
              <a:t>)</a:t>
            </a:r>
            <a:r>
              <a:rPr lang="en-US" b="1" i="0" baseline="30000" dirty="0">
                <a:effectLst/>
                <a:latin typeface="Times New Roman" panose="02020603050405020304" pitchFamily="18" charset="0"/>
                <a:cs typeface="Times New Roman" panose="02020603050405020304" pitchFamily="18" charset="0"/>
              </a:rPr>
              <a:t>2</a:t>
            </a:r>
            <a:r>
              <a:rPr lang="en-US" b="1" i="0" dirty="0">
                <a:effectLst/>
                <a:latin typeface="Times New Roman" panose="02020603050405020304" pitchFamily="18" charset="0"/>
                <a:cs typeface="Times New Roman" panose="02020603050405020304" pitchFamily="18" charset="0"/>
              </a:rPr>
              <a:t> / (</a:t>
            </a:r>
            <a:r>
              <a:rPr lang="en-US" sz="2000" b="1" i="0" dirty="0">
                <a:latin typeface="Times New Roman" panose="02020603050405020304" pitchFamily="18" charset="0"/>
                <a:cs typeface="Times New Roman" panose="02020603050405020304" pitchFamily="18" charset="0"/>
              </a:rPr>
              <a:t>5.2</a:t>
            </a:r>
            <a:r>
              <a:rPr lang="en-US" b="1" i="0" dirty="0">
                <a:effectLst/>
                <a:latin typeface="Times New Roman" panose="02020603050405020304" pitchFamily="18" charset="0"/>
                <a:cs typeface="Times New Roman" panose="02020603050405020304" pitchFamily="18" charset="0"/>
              </a:rPr>
              <a:t>)</a:t>
            </a:r>
            <a:r>
              <a:rPr lang="en-US" b="1" i="0" baseline="30000" dirty="0">
                <a:effectLst/>
                <a:latin typeface="Times New Roman" panose="02020603050405020304" pitchFamily="18" charset="0"/>
                <a:cs typeface="Times New Roman" panose="02020603050405020304" pitchFamily="18" charset="0"/>
              </a:rPr>
              <a:t>2</a:t>
            </a:r>
            <a:r>
              <a:rPr lang="en-US" b="1" i="0" dirty="0">
                <a:effectLst/>
                <a:latin typeface="Times New Roman" panose="02020603050405020304" pitchFamily="18" charset="0"/>
                <a:cs typeface="Times New Roman" panose="02020603050405020304" pitchFamily="18" charset="0"/>
              </a:rPr>
              <a:t>] + [(</a:t>
            </a:r>
            <a:r>
              <a:rPr lang="en-US" sz="2000" b="1" i="0" dirty="0">
                <a:latin typeface="Times New Roman" panose="02020603050405020304" pitchFamily="18" charset="0"/>
                <a:cs typeface="Times New Roman" panose="02020603050405020304" pitchFamily="18" charset="0"/>
              </a:rPr>
              <a:t>5.2</a:t>
            </a:r>
            <a:r>
              <a:rPr lang="en-US" b="1" i="0" dirty="0">
                <a:effectLst/>
                <a:latin typeface="Times New Roman" panose="02020603050405020304" pitchFamily="18" charset="0"/>
                <a:cs typeface="Times New Roman" panose="02020603050405020304" pitchFamily="18" charset="0"/>
              </a:rPr>
              <a:t>)</a:t>
            </a:r>
            <a:r>
              <a:rPr lang="en-US" b="1" i="0" baseline="30000" dirty="0">
                <a:effectLst/>
                <a:latin typeface="Times New Roman" panose="02020603050405020304" pitchFamily="18" charset="0"/>
                <a:cs typeface="Times New Roman" panose="02020603050405020304" pitchFamily="18" charset="0"/>
              </a:rPr>
              <a:t>2</a:t>
            </a:r>
            <a:r>
              <a:rPr lang="en-US" b="1" i="0" dirty="0">
                <a:effectLst/>
                <a:latin typeface="Times New Roman" panose="02020603050405020304" pitchFamily="18" charset="0"/>
                <a:cs typeface="Times New Roman" panose="02020603050405020304" pitchFamily="18" charset="0"/>
              </a:rPr>
              <a:t> / (</a:t>
            </a:r>
            <a:r>
              <a:rPr lang="en-US" sz="2000" b="1" i="0" dirty="0">
                <a:latin typeface="Times New Roman" panose="02020603050405020304" pitchFamily="18" charset="0"/>
                <a:cs typeface="Times New Roman" panose="02020603050405020304" pitchFamily="18" charset="0"/>
              </a:rPr>
              <a:t>0.67</a:t>
            </a:r>
            <a:r>
              <a:rPr lang="en-US" b="1" i="0" dirty="0">
                <a:effectLst/>
                <a:latin typeface="Times New Roman" panose="02020603050405020304" pitchFamily="18" charset="0"/>
                <a:cs typeface="Times New Roman" panose="02020603050405020304" pitchFamily="18" charset="0"/>
              </a:rPr>
              <a:t>)</a:t>
            </a:r>
            <a:r>
              <a:rPr lang="en-US" b="1" i="0" baseline="30000" dirty="0">
                <a:effectLst/>
                <a:latin typeface="Times New Roman" panose="02020603050405020304" pitchFamily="18" charset="0"/>
                <a:cs typeface="Times New Roman" panose="02020603050405020304" pitchFamily="18" charset="0"/>
              </a:rPr>
              <a:t>2</a:t>
            </a:r>
            <a:r>
              <a:rPr lang="en-US" b="1" i="0" dirty="0">
                <a:effectLst/>
                <a:latin typeface="Times New Roman" panose="02020603050405020304" pitchFamily="18" charset="0"/>
                <a:cs typeface="Times New Roman" panose="02020603050405020304" pitchFamily="18" charset="0"/>
              </a:rPr>
              <a:t>] + [(</a:t>
            </a:r>
            <a:r>
              <a:rPr lang="en-US" sz="2000" b="1" i="0" dirty="0">
                <a:latin typeface="Times New Roman" panose="02020603050405020304" pitchFamily="18" charset="0"/>
                <a:cs typeface="Times New Roman" panose="02020603050405020304" pitchFamily="18" charset="0"/>
              </a:rPr>
              <a:t>5.2</a:t>
            </a:r>
            <a:r>
              <a:rPr lang="en-US" b="1" i="0" dirty="0">
                <a:effectLst/>
                <a:latin typeface="Times New Roman" panose="02020603050405020304" pitchFamily="18" charset="0"/>
                <a:cs typeface="Times New Roman" panose="02020603050405020304" pitchFamily="18" charset="0"/>
              </a:rPr>
              <a:t>)</a:t>
            </a:r>
            <a:r>
              <a:rPr lang="en-US" b="1" i="0" baseline="30000" dirty="0">
                <a:effectLst/>
                <a:latin typeface="Times New Roman" panose="02020603050405020304" pitchFamily="18" charset="0"/>
                <a:cs typeface="Times New Roman" panose="02020603050405020304" pitchFamily="18" charset="0"/>
              </a:rPr>
              <a:t>2</a:t>
            </a:r>
            <a:r>
              <a:rPr lang="en-US" b="1" i="0" dirty="0">
                <a:effectLst/>
                <a:latin typeface="Times New Roman" panose="02020603050405020304" pitchFamily="18" charset="0"/>
                <a:cs typeface="Times New Roman" panose="02020603050405020304" pitchFamily="18" charset="0"/>
              </a:rPr>
              <a:t> / (6.184)</a:t>
            </a:r>
            <a:r>
              <a:rPr lang="en-US" b="1" i="0" baseline="30000" dirty="0">
                <a:effectLst/>
                <a:latin typeface="Times New Roman" panose="02020603050405020304" pitchFamily="18" charset="0"/>
                <a:cs typeface="Times New Roman" panose="02020603050405020304" pitchFamily="18" charset="0"/>
              </a:rPr>
              <a:t>2 </a:t>
            </a:r>
            <a:r>
              <a:rPr lang="en-US" b="1" i="0" dirty="0">
                <a:effectLst/>
                <a:latin typeface="Times New Roman" panose="02020603050405020304" pitchFamily="18" charset="0"/>
                <a:cs typeface="Times New Roman" panose="02020603050405020304" pitchFamily="18" charset="0"/>
              </a:rPr>
              <a:t>]} ^ {(1 / (2 – 1))} ] </a:t>
            </a:r>
            <a:r>
              <a:rPr lang="en-US" b="1" i="0" baseline="30000" dirty="0">
                <a:effectLst/>
                <a:latin typeface="Times New Roman" panose="02020603050405020304" pitchFamily="18" charset="0"/>
                <a:cs typeface="Times New Roman" panose="02020603050405020304" pitchFamily="18" charset="0"/>
              </a:rPr>
              <a:t>-1</a:t>
            </a:r>
            <a:r>
              <a:rPr lang="en-US" b="1" i="0" dirty="0">
                <a:effectLst/>
                <a:latin typeface="Times New Roman" panose="02020603050405020304" pitchFamily="18" charset="0"/>
                <a:cs typeface="Times New Roman" panose="02020603050405020304" pitchFamily="18" charset="0"/>
              </a:rPr>
              <a:t> = 0.02            (Cluster 1)</a:t>
            </a:r>
          </a:p>
          <a:p>
            <a:pPr marL="530352" lvl="1" indent="0">
              <a:buNone/>
            </a:pPr>
            <a:r>
              <a:rPr lang="en-US" b="1" i="0" dirty="0">
                <a:effectLst/>
                <a:latin typeface="Times New Roman" panose="02020603050405020304" pitchFamily="18" charset="0"/>
                <a:cs typeface="Times New Roman" panose="02020603050405020304" pitchFamily="18" charset="0"/>
              </a:rPr>
              <a:t> ɣ52= [{ [(</a:t>
            </a:r>
            <a:r>
              <a:rPr lang="en-US" sz="2000" b="1" i="0" dirty="0">
                <a:latin typeface="Times New Roman" panose="02020603050405020304" pitchFamily="18" charset="0"/>
                <a:cs typeface="Times New Roman" panose="02020603050405020304" pitchFamily="18" charset="0"/>
              </a:rPr>
              <a:t>0.67</a:t>
            </a:r>
            <a:r>
              <a:rPr lang="en-US" b="1" i="0" dirty="0">
                <a:effectLst/>
                <a:latin typeface="Times New Roman" panose="02020603050405020304" pitchFamily="18" charset="0"/>
                <a:cs typeface="Times New Roman" panose="02020603050405020304" pitchFamily="18" charset="0"/>
              </a:rPr>
              <a:t>)</a:t>
            </a:r>
            <a:r>
              <a:rPr lang="en-US" b="1" i="0" baseline="30000" dirty="0">
                <a:effectLst/>
                <a:latin typeface="Times New Roman" panose="02020603050405020304" pitchFamily="18" charset="0"/>
                <a:cs typeface="Times New Roman" panose="02020603050405020304" pitchFamily="18" charset="0"/>
              </a:rPr>
              <a:t>2</a:t>
            </a:r>
            <a:r>
              <a:rPr lang="en-US" b="1" i="0" dirty="0">
                <a:effectLst/>
                <a:latin typeface="Times New Roman" panose="02020603050405020304" pitchFamily="18" charset="0"/>
                <a:cs typeface="Times New Roman" panose="02020603050405020304" pitchFamily="18" charset="0"/>
              </a:rPr>
              <a:t> / (</a:t>
            </a:r>
            <a:r>
              <a:rPr lang="en-US" sz="2000" b="1" i="0" dirty="0">
                <a:latin typeface="Times New Roman" panose="02020603050405020304" pitchFamily="18" charset="0"/>
                <a:cs typeface="Times New Roman" panose="02020603050405020304" pitchFamily="18" charset="0"/>
              </a:rPr>
              <a:t>0.67</a:t>
            </a:r>
            <a:r>
              <a:rPr lang="en-US" b="1" i="0" dirty="0">
                <a:effectLst/>
                <a:latin typeface="Times New Roman" panose="02020603050405020304" pitchFamily="18" charset="0"/>
                <a:cs typeface="Times New Roman" panose="02020603050405020304" pitchFamily="18" charset="0"/>
              </a:rPr>
              <a:t>)</a:t>
            </a:r>
            <a:r>
              <a:rPr lang="en-US" b="1" i="0" baseline="30000" dirty="0">
                <a:effectLst/>
                <a:latin typeface="Times New Roman" panose="02020603050405020304" pitchFamily="18" charset="0"/>
                <a:cs typeface="Times New Roman" panose="02020603050405020304" pitchFamily="18" charset="0"/>
              </a:rPr>
              <a:t>2</a:t>
            </a:r>
            <a:r>
              <a:rPr lang="en-US" b="1" i="0" dirty="0">
                <a:effectLst/>
                <a:latin typeface="Times New Roman" panose="02020603050405020304" pitchFamily="18" charset="0"/>
                <a:cs typeface="Times New Roman" panose="02020603050405020304" pitchFamily="18" charset="0"/>
              </a:rPr>
              <a:t>] + [(</a:t>
            </a:r>
            <a:r>
              <a:rPr lang="en-US" sz="2000" b="1" i="0" dirty="0">
                <a:latin typeface="Times New Roman" panose="02020603050405020304" pitchFamily="18" charset="0"/>
                <a:cs typeface="Times New Roman" panose="02020603050405020304" pitchFamily="18" charset="0"/>
              </a:rPr>
              <a:t>0.67</a:t>
            </a:r>
            <a:r>
              <a:rPr lang="en-US" b="1" i="0" dirty="0">
                <a:effectLst/>
                <a:latin typeface="Times New Roman" panose="02020603050405020304" pitchFamily="18" charset="0"/>
                <a:cs typeface="Times New Roman" panose="02020603050405020304" pitchFamily="18" charset="0"/>
              </a:rPr>
              <a:t>)</a:t>
            </a:r>
            <a:r>
              <a:rPr lang="en-US" b="1" i="0" baseline="30000" dirty="0">
                <a:effectLst/>
                <a:latin typeface="Times New Roman" panose="02020603050405020304" pitchFamily="18" charset="0"/>
                <a:cs typeface="Times New Roman" panose="02020603050405020304" pitchFamily="18" charset="0"/>
              </a:rPr>
              <a:t>2</a:t>
            </a:r>
            <a:r>
              <a:rPr lang="en-US" b="1" i="0" dirty="0">
                <a:effectLst/>
                <a:latin typeface="Times New Roman" panose="02020603050405020304" pitchFamily="18" charset="0"/>
                <a:cs typeface="Times New Roman" panose="02020603050405020304" pitchFamily="18" charset="0"/>
              </a:rPr>
              <a:t> / (</a:t>
            </a:r>
            <a:r>
              <a:rPr lang="en-US" sz="2000" b="1" i="0" dirty="0">
                <a:latin typeface="Times New Roman" panose="02020603050405020304" pitchFamily="18" charset="0"/>
                <a:cs typeface="Times New Roman" panose="02020603050405020304" pitchFamily="18" charset="0"/>
              </a:rPr>
              <a:t>5.2</a:t>
            </a:r>
            <a:r>
              <a:rPr lang="en-US" b="1" i="0" dirty="0">
                <a:effectLst/>
                <a:latin typeface="Times New Roman" panose="02020603050405020304" pitchFamily="18" charset="0"/>
                <a:cs typeface="Times New Roman" panose="02020603050405020304" pitchFamily="18" charset="0"/>
              </a:rPr>
              <a:t>)</a:t>
            </a:r>
            <a:r>
              <a:rPr lang="en-US" b="1" i="0" baseline="30000" dirty="0">
                <a:effectLst/>
                <a:latin typeface="Times New Roman" panose="02020603050405020304" pitchFamily="18" charset="0"/>
                <a:cs typeface="Times New Roman" panose="02020603050405020304" pitchFamily="18" charset="0"/>
              </a:rPr>
              <a:t>2</a:t>
            </a:r>
            <a:r>
              <a:rPr lang="en-US" b="1" i="0" dirty="0">
                <a:effectLst/>
                <a:latin typeface="Times New Roman" panose="02020603050405020304" pitchFamily="18" charset="0"/>
                <a:cs typeface="Times New Roman" panose="02020603050405020304" pitchFamily="18" charset="0"/>
              </a:rPr>
              <a:t>] + [(</a:t>
            </a:r>
            <a:r>
              <a:rPr lang="en-US" sz="2000" b="1" i="0" dirty="0">
                <a:latin typeface="Times New Roman" panose="02020603050405020304" pitchFamily="18" charset="0"/>
                <a:cs typeface="Times New Roman" panose="02020603050405020304" pitchFamily="18" charset="0"/>
              </a:rPr>
              <a:t>0.67</a:t>
            </a:r>
            <a:r>
              <a:rPr lang="en-US" b="1" i="0" dirty="0">
                <a:effectLst/>
                <a:latin typeface="Times New Roman" panose="02020603050405020304" pitchFamily="18" charset="0"/>
                <a:cs typeface="Times New Roman" panose="02020603050405020304" pitchFamily="18" charset="0"/>
              </a:rPr>
              <a:t>)</a:t>
            </a:r>
            <a:r>
              <a:rPr lang="en-US" b="1" i="0" baseline="30000" dirty="0">
                <a:effectLst/>
                <a:latin typeface="Times New Roman" panose="02020603050405020304" pitchFamily="18" charset="0"/>
                <a:cs typeface="Times New Roman" panose="02020603050405020304" pitchFamily="18" charset="0"/>
              </a:rPr>
              <a:t>2</a:t>
            </a:r>
            <a:r>
              <a:rPr lang="en-US" b="1" i="0" dirty="0">
                <a:effectLst/>
                <a:latin typeface="Times New Roman" panose="02020603050405020304" pitchFamily="18" charset="0"/>
                <a:cs typeface="Times New Roman" panose="02020603050405020304" pitchFamily="18" charset="0"/>
              </a:rPr>
              <a:t> / (</a:t>
            </a:r>
            <a:r>
              <a:rPr lang="en-US" sz="2000" b="1" i="0" dirty="0">
                <a:latin typeface="Times New Roman" panose="02020603050405020304" pitchFamily="18" charset="0"/>
                <a:cs typeface="Times New Roman" panose="02020603050405020304" pitchFamily="18" charset="0"/>
              </a:rPr>
              <a:t>6.184</a:t>
            </a:r>
            <a:r>
              <a:rPr lang="en-US" b="1" i="0" dirty="0">
                <a:effectLst/>
                <a:latin typeface="Times New Roman" panose="02020603050405020304" pitchFamily="18" charset="0"/>
                <a:cs typeface="Times New Roman" panose="02020603050405020304" pitchFamily="18" charset="0"/>
              </a:rPr>
              <a:t>)</a:t>
            </a:r>
            <a:r>
              <a:rPr lang="en-US" b="1" i="0" baseline="30000" dirty="0">
                <a:effectLst/>
                <a:latin typeface="Times New Roman" panose="02020603050405020304" pitchFamily="18" charset="0"/>
                <a:cs typeface="Times New Roman" panose="02020603050405020304" pitchFamily="18" charset="0"/>
              </a:rPr>
              <a:t>2 </a:t>
            </a:r>
            <a:r>
              <a:rPr lang="en-US" b="1" i="0" dirty="0">
                <a:effectLst/>
                <a:latin typeface="Times New Roman" panose="02020603050405020304" pitchFamily="18" charset="0"/>
                <a:cs typeface="Times New Roman" panose="02020603050405020304" pitchFamily="18" charset="0"/>
              </a:rPr>
              <a:t>]} ^ {(1 / (2 – 1))} ] </a:t>
            </a:r>
            <a:r>
              <a:rPr lang="en-US" b="1" i="0" baseline="30000" dirty="0">
                <a:effectLst/>
                <a:latin typeface="Times New Roman" panose="02020603050405020304" pitchFamily="18" charset="0"/>
                <a:cs typeface="Times New Roman" panose="02020603050405020304" pitchFamily="18" charset="0"/>
              </a:rPr>
              <a:t>-1</a:t>
            </a:r>
            <a:r>
              <a:rPr lang="en-US" b="1" i="0" dirty="0">
                <a:effectLst/>
                <a:latin typeface="Times New Roman" panose="02020603050405020304" pitchFamily="18" charset="0"/>
                <a:cs typeface="Times New Roman" panose="02020603050405020304" pitchFamily="18" charset="0"/>
              </a:rPr>
              <a:t> = 0.97      (Cluster 2)</a:t>
            </a:r>
          </a:p>
          <a:p>
            <a:pPr marL="530352" lvl="1" indent="0">
              <a:buNone/>
            </a:pPr>
            <a:r>
              <a:rPr lang="en-US" b="1" i="0" dirty="0">
                <a:effectLst/>
                <a:latin typeface="Times New Roman" panose="02020603050405020304" pitchFamily="18" charset="0"/>
                <a:cs typeface="Times New Roman" panose="02020603050405020304" pitchFamily="18" charset="0"/>
              </a:rPr>
              <a:t> ɣ53= [{ [(</a:t>
            </a:r>
            <a:r>
              <a:rPr lang="en-US" sz="2000" b="1" i="0" dirty="0">
                <a:latin typeface="Times New Roman" panose="02020603050405020304" pitchFamily="18" charset="0"/>
                <a:cs typeface="Times New Roman" panose="02020603050405020304" pitchFamily="18" charset="0"/>
              </a:rPr>
              <a:t>6.184</a:t>
            </a:r>
            <a:r>
              <a:rPr lang="en-US" b="1" i="0" dirty="0">
                <a:effectLst/>
                <a:latin typeface="Times New Roman" panose="02020603050405020304" pitchFamily="18" charset="0"/>
                <a:cs typeface="Times New Roman" panose="02020603050405020304" pitchFamily="18" charset="0"/>
              </a:rPr>
              <a:t>)</a:t>
            </a:r>
            <a:r>
              <a:rPr lang="en-US" b="1" i="0" baseline="30000" dirty="0">
                <a:effectLst/>
                <a:latin typeface="Times New Roman" panose="02020603050405020304" pitchFamily="18" charset="0"/>
                <a:cs typeface="Times New Roman" panose="02020603050405020304" pitchFamily="18" charset="0"/>
              </a:rPr>
              <a:t>2</a:t>
            </a:r>
            <a:r>
              <a:rPr lang="en-US" b="1" i="0" dirty="0">
                <a:effectLst/>
                <a:latin typeface="Times New Roman" panose="02020603050405020304" pitchFamily="18" charset="0"/>
                <a:cs typeface="Times New Roman" panose="02020603050405020304" pitchFamily="18" charset="0"/>
              </a:rPr>
              <a:t> / (</a:t>
            </a:r>
            <a:r>
              <a:rPr lang="en-US" sz="2000" b="1" i="0" dirty="0">
                <a:latin typeface="Times New Roman" panose="02020603050405020304" pitchFamily="18" charset="0"/>
                <a:cs typeface="Times New Roman" panose="02020603050405020304" pitchFamily="18" charset="0"/>
              </a:rPr>
              <a:t>6.184</a:t>
            </a:r>
            <a:r>
              <a:rPr lang="en-US" b="1" i="0" dirty="0">
                <a:effectLst/>
                <a:latin typeface="Times New Roman" panose="02020603050405020304" pitchFamily="18" charset="0"/>
                <a:cs typeface="Times New Roman" panose="02020603050405020304" pitchFamily="18" charset="0"/>
              </a:rPr>
              <a:t>)</a:t>
            </a:r>
            <a:r>
              <a:rPr lang="en-US" b="1" i="0" baseline="30000" dirty="0">
                <a:effectLst/>
                <a:latin typeface="Times New Roman" panose="02020603050405020304" pitchFamily="18" charset="0"/>
                <a:cs typeface="Times New Roman" panose="02020603050405020304" pitchFamily="18" charset="0"/>
              </a:rPr>
              <a:t>2</a:t>
            </a:r>
            <a:r>
              <a:rPr lang="en-US" b="1" i="0" dirty="0">
                <a:effectLst/>
                <a:latin typeface="Times New Roman" panose="02020603050405020304" pitchFamily="18" charset="0"/>
                <a:cs typeface="Times New Roman" panose="02020603050405020304" pitchFamily="18" charset="0"/>
              </a:rPr>
              <a:t>] + [(</a:t>
            </a:r>
            <a:r>
              <a:rPr lang="en-US" sz="2000" b="1" i="0" dirty="0">
                <a:latin typeface="Times New Roman" panose="02020603050405020304" pitchFamily="18" charset="0"/>
                <a:cs typeface="Times New Roman" panose="02020603050405020304" pitchFamily="18" charset="0"/>
              </a:rPr>
              <a:t>6.184</a:t>
            </a:r>
            <a:r>
              <a:rPr lang="en-US" b="1" i="0" dirty="0">
                <a:effectLst/>
                <a:latin typeface="Times New Roman" panose="02020603050405020304" pitchFamily="18" charset="0"/>
                <a:cs typeface="Times New Roman" panose="02020603050405020304" pitchFamily="18" charset="0"/>
              </a:rPr>
              <a:t>)</a:t>
            </a:r>
            <a:r>
              <a:rPr lang="en-US" b="1" i="0" baseline="30000" dirty="0">
                <a:effectLst/>
                <a:latin typeface="Times New Roman" panose="02020603050405020304" pitchFamily="18" charset="0"/>
                <a:cs typeface="Times New Roman" panose="02020603050405020304" pitchFamily="18" charset="0"/>
              </a:rPr>
              <a:t>2</a:t>
            </a:r>
            <a:r>
              <a:rPr lang="en-US" b="1" i="0" dirty="0">
                <a:effectLst/>
                <a:latin typeface="Times New Roman" panose="02020603050405020304" pitchFamily="18" charset="0"/>
                <a:cs typeface="Times New Roman" panose="02020603050405020304" pitchFamily="18" charset="0"/>
              </a:rPr>
              <a:t> / (</a:t>
            </a:r>
            <a:r>
              <a:rPr lang="en-US" sz="2000" b="1" i="0" dirty="0">
                <a:latin typeface="Times New Roman" panose="02020603050405020304" pitchFamily="18" charset="0"/>
                <a:cs typeface="Times New Roman" panose="02020603050405020304" pitchFamily="18" charset="0"/>
              </a:rPr>
              <a:t>5.2</a:t>
            </a:r>
            <a:r>
              <a:rPr lang="en-US" b="1" i="0" dirty="0">
                <a:effectLst/>
                <a:latin typeface="Times New Roman" panose="02020603050405020304" pitchFamily="18" charset="0"/>
                <a:cs typeface="Times New Roman" panose="02020603050405020304" pitchFamily="18" charset="0"/>
              </a:rPr>
              <a:t>)</a:t>
            </a:r>
            <a:r>
              <a:rPr lang="en-US" b="1" i="0" baseline="30000" dirty="0">
                <a:effectLst/>
                <a:latin typeface="Times New Roman" panose="02020603050405020304" pitchFamily="18" charset="0"/>
                <a:cs typeface="Times New Roman" panose="02020603050405020304" pitchFamily="18" charset="0"/>
              </a:rPr>
              <a:t>2</a:t>
            </a:r>
            <a:r>
              <a:rPr lang="en-US" b="1" i="0" dirty="0">
                <a:effectLst/>
                <a:latin typeface="Times New Roman" panose="02020603050405020304" pitchFamily="18" charset="0"/>
                <a:cs typeface="Times New Roman" panose="02020603050405020304" pitchFamily="18" charset="0"/>
              </a:rPr>
              <a:t>] + [(</a:t>
            </a:r>
            <a:r>
              <a:rPr lang="en-US" sz="2000" b="1" i="0" dirty="0">
                <a:latin typeface="Times New Roman" panose="02020603050405020304" pitchFamily="18" charset="0"/>
                <a:cs typeface="Times New Roman" panose="02020603050405020304" pitchFamily="18" charset="0"/>
              </a:rPr>
              <a:t>6.184</a:t>
            </a:r>
            <a:r>
              <a:rPr lang="en-US" b="1" i="0" dirty="0">
                <a:effectLst/>
                <a:latin typeface="Times New Roman" panose="02020603050405020304" pitchFamily="18" charset="0"/>
                <a:cs typeface="Times New Roman" panose="02020603050405020304" pitchFamily="18" charset="0"/>
              </a:rPr>
              <a:t>)</a:t>
            </a:r>
            <a:r>
              <a:rPr lang="en-US" b="1" i="0" baseline="30000" dirty="0">
                <a:effectLst/>
                <a:latin typeface="Times New Roman" panose="02020603050405020304" pitchFamily="18" charset="0"/>
                <a:cs typeface="Times New Roman" panose="02020603050405020304" pitchFamily="18" charset="0"/>
              </a:rPr>
              <a:t>2</a:t>
            </a:r>
            <a:r>
              <a:rPr lang="en-US" b="1" i="0" dirty="0">
                <a:effectLst/>
                <a:latin typeface="Times New Roman" panose="02020603050405020304" pitchFamily="18" charset="0"/>
                <a:cs typeface="Times New Roman" panose="02020603050405020304" pitchFamily="18" charset="0"/>
              </a:rPr>
              <a:t> / (</a:t>
            </a:r>
            <a:r>
              <a:rPr lang="en-US" sz="2000" b="1" i="0" dirty="0">
                <a:latin typeface="Times New Roman" panose="02020603050405020304" pitchFamily="18" charset="0"/>
                <a:cs typeface="Times New Roman" panose="02020603050405020304" pitchFamily="18" charset="0"/>
              </a:rPr>
              <a:t>0.67</a:t>
            </a:r>
            <a:r>
              <a:rPr lang="en-US" b="1" i="0" dirty="0">
                <a:effectLst/>
                <a:latin typeface="Times New Roman" panose="02020603050405020304" pitchFamily="18" charset="0"/>
                <a:cs typeface="Times New Roman" panose="02020603050405020304" pitchFamily="18" charset="0"/>
              </a:rPr>
              <a:t>)</a:t>
            </a:r>
            <a:r>
              <a:rPr lang="en-US" b="1" i="0" baseline="30000" dirty="0">
                <a:effectLst/>
                <a:latin typeface="Times New Roman" panose="02020603050405020304" pitchFamily="18" charset="0"/>
                <a:cs typeface="Times New Roman" panose="02020603050405020304" pitchFamily="18" charset="0"/>
              </a:rPr>
              <a:t>2 </a:t>
            </a:r>
            <a:r>
              <a:rPr lang="en-US" b="1" i="0" dirty="0">
                <a:effectLst/>
                <a:latin typeface="Times New Roman" panose="02020603050405020304" pitchFamily="18" charset="0"/>
                <a:cs typeface="Times New Roman" panose="02020603050405020304" pitchFamily="18" charset="0"/>
              </a:rPr>
              <a:t>]} ^ {(1 / (2 – 1))} ] </a:t>
            </a:r>
            <a:r>
              <a:rPr lang="en-US" b="1" i="0" baseline="30000" dirty="0">
                <a:effectLst/>
                <a:latin typeface="Times New Roman" panose="02020603050405020304" pitchFamily="18" charset="0"/>
                <a:cs typeface="Times New Roman" panose="02020603050405020304" pitchFamily="18" charset="0"/>
              </a:rPr>
              <a:t>-1</a:t>
            </a:r>
            <a:r>
              <a:rPr lang="en-US" b="1" i="0" dirty="0">
                <a:effectLst/>
                <a:latin typeface="Times New Roman" panose="02020603050405020304" pitchFamily="18" charset="0"/>
                <a:cs typeface="Times New Roman" panose="02020603050405020304" pitchFamily="18" charset="0"/>
              </a:rPr>
              <a:t> = 0.01   (Cluster 3)</a:t>
            </a:r>
          </a:p>
          <a:p>
            <a:pPr marL="530352" lvl="1" indent="0">
              <a:buNone/>
            </a:pPr>
            <a:endParaRPr lang="en-US" b="1" i="0" dirty="0">
              <a:effectLst/>
              <a:latin typeface="Times New Roman" panose="02020603050405020304" pitchFamily="18" charset="0"/>
              <a:cs typeface="Times New Roman" panose="02020603050405020304" pitchFamily="18" charset="0"/>
            </a:endParaRPr>
          </a:p>
        </p:txBody>
      </p:sp>
      <p:pic>
        <p:nvPicPr>
          <p:cNvPr id="6" name="Content Placeholder 4">
            <a:extLst>
              <a:ext uri="{FF2B5EF4-FFF2-40B4-BE49-F238E27FC236}">
                <a16:creationId xmlns:a16="http://schemas.microsoft.com/office/drawing/2014/main" id="{D1927B9B-7E40-6CDA-CA5A-F42ED2ACA36F}"/>
              </a:ext>
            </a:extLst>
          </p:cNvPr>
          <p:cNvPicPr>
            <a:picLocks noChangeAspect="1"/>
          </p:cNvPicPr>
          <p:nvPr/>
        </p:nvPicPr>
        <p:blipFill rotWithShape="1">
          <a:blip r:embed="rId2"/>
          <a:srcRect l="8302" t="52088" r="18646" b="21599"/>
          <a:stretch/>
        </p:blipFill>
        <p:spPr>
          <a:xfrm>
            <a:off x="1212574" y="901122"/>
            <a:ext cx="4272501" cy="824312"/>
          </a:xfrm>
          <a:prstGeom prst="rect">
            <a:avLst/>
          </a:prstGeom>
        </p:spPr>
      </p:pic>
      <p:graphicFrame>
        <p:nvGraphicFramePr>
          <p:cNvPr id="2" name="Table 1">
            <a:extLst>
              <a:ext uri="{FF2B5EF4-FFF2-40B4-BE49-F238E27FC236}">
                <a16:creationId xmlns:a16="http://schemas.microsoft.com/office/drawing/2014/main" id="{EE252F59-033D-C67A-C416-EF81BDBD7430}"/>
              </a:ext>
            </a:extLst>
          </p:cNvPr>
          <p:cNvGraphicFramePr>
            <a:graphicFrameLocks noGrp="1"/>
          </p:cNvGraphicFramePr>
          <p:nvPr>
            <p:extLst>
              <p:ext uri="{D42A27DB-BD31-4B8C-83A1-F6EECF244321}">
                <p14:modId xmlns:p14="http://schemas.microsoft.com/office/powerpoint/2010/main" val="325207240"/>
              </p:ext>
            </p:extLst>
          </p:nvPr>
        </p:nvGraphicFramePr>
        <p:xfrm>
          <a:off x="5567421" y="242450"/>
          <a:ext cx="6494707" cy="2460184"/>
        </p:xfrm>
        <a:graphic>
          <a:graphicData uri="http://schemas.openxmlformats.org/drawingml/2006/table">
            <a:tbl>
              <a:tblPr firstRow="1" bandRow="1">
                <a:tableStyleId>{5C22544A-7EE6-4342-B048-85BDC9FD1C3A}</a:tableStyleId>
              </a:tblPr>
              <a:tblGrid>
                <a:gridCol w="475062">
                  <a:extLst>
                    <a:ext uri="{9D8B030D-6E8A-4147-A177-3AD203B41FA5}">
                      <a16:colId xmlns:a16="http://schemas.microsoft.com/office/drawing/2014/main" val="978267978"/>
                    </a:ext>
                  </a:extLst>
                </a:gridCol>
                <a:gridCol w="819453">
                  <a:extLst>
                    <a:ext uri="{9D8B030D-6E8A-4147-A177-3AD203B41FA5}">
                      <a16:colId xmlns:a16="http://schemas.microsoft.com/office/drawing/2014/main" val="1219485146"/>
                    </a:ext>
                  </a:extLst>
                </a:gridCol>
                <a:gridCol w="1028973">
                  <a:extLst>
                    <a:ext uri="{9D8B030D-6E8A-4147-A177-3AD203B41FA5}">
                      <a16:colId xmlns:a16="http://schemas.microsoft.com/office/drawing/2014/main" val="3227239323"/>
                    </a:ext>
                  </a:extLst>
                </a:gridCol>
                <a:gridCol w="874075">
                  <a:extLst>
                    <a:ext uri="{9D8B030D-6E8A-4147-A177-3AD203B41FA5}">
                      <a16:colId xmlns:a16="http://schemas.microsoft.com/office/drawing/2014/main" val="3892065396"/>
                    </a:ext>
                  </a:extLst>
                </a:gridCol>
                <a:gridCol w="1088868">
                  <a:extLst>
                    <a:ext uri="{9D8B030D-6E8A-4147-A177-3AD203B41FA5}">
                      <a16:colId xmlns:a16="http://schemas.microsoft.com/office/drawing/2014/main" val="3541816215"/>
                    </a:ext>
                  </a:extLst>
                </a:gridCol>
                <a:gridCol w="924824">
                  <a:extLst>
                    <a:ext uri="{9D8B030D-6E8A-4147-A177-3AD203B41FA5}">
                      <a16:colId xmlns:a16="http://schemas.microsoft.com/office/drawing/2014/main" val="2641852624"/>
                    </a:ext>
                  </a:extLst>
                </a:gridCol>
                <a:gridCol w="1283452">
                  <a:extLst>
                    <a:ext uri="{9D8B030D-6E8A-4147-A177-3AD203B41FA5}">
                      <a16:colId xmlns:a16="http://schemas.microsoft.com/office/drawing/2014/main" val="3962761915"/>
                    </a:ext>
                  </a:extLst>
                </a:gridCol>
              </a:tblGrid>
              <a:tr h="27734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latin typeface="Times New Roman" panose="02020603050405020304" pitchFamily="18" charset="0"/>
                          <a:cs typeface="Times New Roman" panose="02020603050405020304" pitchFamily="18" charset="0"/>
                        </a:rPr>
                        <a:t>Cluster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hMerge="1">
                  <a:txBody>
                    <a:bodyPr/>
                    <a:lstStyle/>
                    <a:p>
                      <a:pPr algn="ctr"/>
                      <a:endParaRPr lang="en-US"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latin typeface="Times New Roman" panose="02020603050405020304" pitchFamily="18" charset="0"/>
                          <a:cs typeface="Times New Roman" panose="02020603050405020304" pitchFamily="18" charset="0"/>
                        </a:rPr>
                        <a:t>Cluster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hMerge="1">
                  <a:txBody>
                    <a:bodyPr/>
                    <a:lstStyle/>
                    <a:p>
                      <a:pPr algn="ctr"/>
                      <a:endParaRPr lang="en-US"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latin typeface="Times New Roman" panose="02020603050405020304" pitchFamily="18" charset="0"/>
                          <a:cs typeface="Times New Roman" panose="02020603050405020304" pitchFamily="18" charset="0"/>
                        </a:rPr>
                        <a:t>Cluster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hMerge="1">
                  <a:txBody>
                    <a:bodyPr/>
                    <a:lstStyle/>
                    <a:p>
                      <a:pPr algn="ctr"/>
                      <a:endParaRPr lang="en-US"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82513511"/>
                  </a:ext>
                </a:extLst>
              </a:tr>
              <a:tr h="48534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Data</a:t>
                      </a:r>
                    </a:p>
                    <a:p>
                      <a:pPr algn="ctr"/>
                      <a:r>
                        <a:rPr lang="en-US" b="1" dirty="0">
                          <a:solidFill>
                            <a:schemeClr val="tx1"/>
                          </a:solidFill>
                          <a:latin typeface="Times New Roman" panose="02020603050405020304" pitchFamily="18" charset="0"/>
                          <a:cs typeface="Times New Roman" panose="02020603050405020304" pitchFamily="18" charset="0"/>
                        </a:rPr>
                        <a:t>point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latin typeface="Times New Roman" panose="02020603050405020304" pitchFamily="18" charset="0"/>
                          <a:cs typeface="Times New Roman" panose="02020603050405020304" pitchFamily="18" charset="0"/>
                        </a:rPr>
                        <a:t>Distance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latin typeface="Times New Roman" panose="02020603050405020304" pitchFamily="18" charset="0"/>
                          <a:cs typeface="Times New Roman" panose="02020603050405020304" pitchFamily="18" charset="0"/>
                        </a:rPr>
                        <a:t>Datapoint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a:r>
                        <a:rPr lang="en-US" b="1" dirty="0">
                          <a:latin typeface="Times New Roman" panose="02020603050405020304" pitchFamily="18" charset="0"/>
                          <a:cs typeface="Times New Roman" panose="02020603050405020304" pitchFamily="18" charset="0"/>
                        </a:rPr>
                        <a:t>Distance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latin typeface="Times New Roman" panose="02020603050405020304" pitchFamily="18" charset="0"/>
                          <a:cs typeface="Times New Roman" panose="02020603050405020304" pitchFamily="18" charset="0"/>
                        </a:rPr>
                        <a:t>Data</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latin typeface="Times New Roman" panose="02020603050405020304" pitchFamily="18" charset="0"/>
                          <a:cs typeface="Times New Roman" panose="02020603050405020304" pitchFamily="18" charset="0"/>
                        </a:rPr>
                        <a:t>point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b="1" dirty="0">
                          <a:latin typeface="Times New Roman" panose="02020603050405020304" pitchFamily="18" charset="0"/>
                          <a:cs typeface="Times New Roman" panose="02020603050405020304" pitchFamily="18" charset="0"/>
                        </a:rPr>
                        <a:t>Distance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3538137826"/>
                  </a:ext>
                </a:extLst>
              </a:tr>
              <a:tr h="483650">
                <a:tc>
                  <a:txBody>
                    <a:bodyPr/>
                    <a:lstStyle/>
                    <a:p>
                      <a:pPr algn="ctr"/>
                      <a:r>
                        <a:rPr lang="en-US" b="1" dirty="0">
                          <a:latin typeface="Times New Roman" panose="02020603050405020304" pitchFamily="18" charset="0"/>
                          <a:cs typeface="Times New Roman" panose="02020603050405020304" pitchFamily="18" charset="0"/>
                        </a:rPr>
                        <a:t>A3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latin typeface="Times New Roman" panose="02020603050405020304" pitchFamily="18" charset="0"/>
                          <a:cs typeface="Times New Roman" panose="02020603050405020304" pitchFamily="18" charset="0"/>
                        </a:rPr>
                        <a:t>(8,4)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6.6143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latin typeface="Times New Roman" panose="02020603050405020304" pitchFamily="18" charset="0"/>
                          <a:cs typeface="Times New Roman" panose="02020603050405020304" pitchFamily="18" charset="0"/>
                        </a:rPr>
                        <a:t>(8,4)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a:r>
                        <a:rPr lang="en-US" b="1" dirty="0">
                          <a:latin typeface="Times New Roman" panose="02020603050405020304" pitchFamily="18" charset="0"/>
                          <a:cs typeface="Times New Roman" panose="02020603050405020304" pitchFamily="18" charset="0"/>
                        </a:rPr>
                        <a:t>1.053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latin typeface="Times New Roman" panose="02020603050405020304" pitchFamily="18" charset="0"/>
                          <a:cs typeface="Times New Roman" panose="02020603050405020304" pitchFamily="18" charset="0"/>
                        </a:rPr>
                        <a:t>(8,4)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b="1" dirty="0">
                          <a:latin typeface="Times New Roman" panose="02020603050405020304" pitchFamily="18" charset="0"/>
                          <a:cs typeface="Times New Roman" panose="02020603050405020304" pitchFamily="18" charset="0"/>
                        </a:rPr>
                        <a:t>6.52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1882503471"/>
                  </a:ext>
                </a:extLst>
              </a:tr>
              <a:tr h="485347">
                <a:tc>
                  <a:txBody>
                    <a:bodyPr/>
                    <a:lstStyle/>
                    <a:p>
                      <a:pPr algn="ctr"/>
                      <a:r>
                        <a:rPr lang="en-US" b="1" dirty="0">
                          <a:latin typeface="Times New Roman" panose="02020603050405020304" pitchFamily="18" charset="0"/>
                          <a:cs typeface="Times New Roman" panose="02020603050405020304" pitchFamily="18" charset="0"/>
                        </a:rPr>
                        <a:t>A4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b="1" dirty="0">
                          <a:latin typeface="Times New Roman" panose="02020603050405020304" pitchFamily="18" charset="0"/>
                          <a:cs typeface="Times New Roman" panose="02020603050405020304" pitchFamily="18" charset="0"/>
                        </a:rPr>
                        <a:t>(5,8)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1.664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latin typeface="Times New Roman" panose="02020603050405020304" pitchFamily="18" charset="0"/>
                          <a:cs typeface="Times New Roman" panose="02020603050405020304" pitchFamily="18" charset="0"/>
                        </a:rPr>
                        <a:t>(5,8)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a:r>
                        <a:rPr lang="en-US" b="1" dirty="0">
                          <a:latin typeface="Times New Roman" panose="02020603050405020304" pitchFamily="18" charset="0"/>
                          <a:cs typeface="Times New Roman" panose="02020603050405020304" pitchFamily="18" charset="0"/>
                        </a:rPr>
                        <a:t>4.1795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latin typeface="Times New Roman" panose="02020603050405020304" pitchFamily="18" charset="0"/>
                          <a:cs typeface="Times New Roman" panose="02020603050405020304" pitchFamily="18" charset="0"/>
                        </a:rPr>
                        <a:t>(5,8)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b="1" dirty="0">
                          <a:latin typeface="Times New Roman" panose="02020603050405020304" pitchFamily="18" charset="0"/>
                          <a:cs typeface="Times New Roman" panose="02020603050405020304" pitchFamily="18" charset="0"/>
                        </a:rPr>
                        <a:t>5.70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1030019395"/>
                  </a:ext>
                </a:extLst>
              </a:tr>
              <a:tr h="485347">
                <a:tc>
                  <a:txBody>
                    <a:bodyPr/>
                    <a:lstStyle/>
                    <a:p>
                      <a:pPr algn="ctr"/>
                      <a:r>
                        <a:rPr lang="en-US" b="1" dirty="0">
                          <a:latin typeface="Times New Roman" panose="02020603050405020304" pitchFamily="18" charset="0"/>
                          <a:cs typeface="Times New Roman" panose="02020603050405020304" pitchFamily="18" charset="0"/>
                        </a:rPr>
                        <a:t>A5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b="1" dirty="0">
                          <a:latin typeface="Times New Roman" panose="02020603050405020304" pitchFamily="18" charset="0"/>
                          <a:cs typeface="Times New Roman" panose="02020603050405020304" pitchFamily="18" charset="0"/>
                        </a:rPr>
                        <a:t>(7,5)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latin typeface="Times New Roman" panose="02020603050405020304" pitchFamily="18" charset="0"/>
                          <a:cs typeface="Times New Roman" panose="02020603050405020304" pitchFamily="18" charset="0"/>
                        </a:rPr>
                        <a:t>(7,5)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a:r>
                        <a:rPr lang="en-US" b="1" dirty="0">
                          <a:latin typeface="Times New Roman" panose="02020603050405020304" pitchFamily="18" charset="0"/>
                          <a:cs typeface="Times New Roman" panose="02020603050405020304" pitchFamily="18" charset="0"/>
                        </a:rPr>
                        <a:t>0.67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latin typeface="Times New Roman" panose="02020603050405020304" pitchFamily="18" charset="0"/>
                          <a:cs typeface="Times New Roman" panose="02020603050405020304" pitchFamily="18" charset="0"/>
                        </a:rPr>
                        <a:t>(7,5)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b="1" dirty="0">
                          <a:latin typeface="Times New Roman" panose="02020603050405020304" pitchFamily="18" charset="0"/>
                          <a:cs typeface="Times New Roman" panose="02020603050405020304" pitchFamily="18" charset="0"/>
                        </a:rPr>
                        <a:t>5.70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2580041182"/>
                  </a:ext>
                </a:extLst>
              </a:tr>
            </a:tbl>
          </a:graphicData>
        </a:graphic>
      </p:graphicFrame>
    </p:spTree>
    <p:extLst>
      <p:ext uri="{BB962C8B-B14F-4D97-AF65-F5344CB8AC3E}">
        <p14:creationId xmlns:p14="http://schemas.microsoft.com/office/powerpoint/2010/main" val="9345579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CFFFD9-8417-2D78-6589-C8FBE817CF86}"/>
              </a:ext>
            </a:extLst>
          </p:cNvPr>
          <p:cNvSpPr>
            <a:spLocks noGrp="1"/>
          </p:cNvSpPr>
          <p:nvPr>
            <p:ph idx="1"/>
          </p:nvPr>
        </p:nvSpPr>
        <p:spPr>
          <a:xfrm>
            <a:off x="739471" y="2739225"/>
            <a:ext cx="11521440" cy="3892163"/>
          </a:xfrm>
        </p:spPr>
        <p:txBody>
          <a:bodyPr>
            <a:normAutofit fontScale="77500" lnSpcReduction="20000"/>
          </a:bodyPr>
          <a:lstStyle/>
          <a:p>
            <a:r>
              <a:rPr lang="en-US" sz="2300" b="1" i="0" dirty="0">
                <a:effectLst/>
                <a:latin typeface="Times New Roman" panose="02020603050405020304" pitchFamily="18" charset="0"/>
                <a:cs typeface="Times New Roman" panose="02020603050405020304" pitchFamily="18" charset="0"/>
              </a:rPr>
              <a:t>For datapoint 6 ,new membership values are</a:t>
            </a:r>
          </a:p>
          <a:p>
            <a:pPr marL="530352" lvl="1" indent="0">
              <a:buNone/>
            </a:pPr>
            <a:r>
              <a:rPr lang="en-US" sz="2300" b="1" i="0" dirty="0">
                <a:effectLst/>
                <a:latin typeface="Times New Roman" panose="02020603050405020304" pitchFamily="18" charset="0"/>
                <a:cs typeface="Times New Roman" panose="02020603050405020304" pitchFamily="18" charset="0"/>
              </a:rPr>
              <a:t> ɣ31= [{ [(</a:t>
            </a:r>
            <a:r>
              <a:rPr lang="en-US" sz="2300" b="1" i="0" dirty="0">
                <a:latin typeface="Times New Roman" panose="02020603050405020304" pitchFamily="18" charset="0"/>
                <a:cs typeface="Times New Roman" panose="02020603050405020304" pitchFamily="18" charset="0"/>
              </a:rPr>
              <a:t>5.5162</a:t>
            </a:r>
            <a:r>
              <a:rPr lang="en-US" sz="2300" b="1" i="0" dirty="0">
                <a:effectLst/>
                <a:latin typeface="Times New Roman" panose="02020603050405020304" pitchFamily="18" charset="0"/>
                <a:cs typeface="Times New Roman" panose="02020603050405020304" pitchFamily="18" charset="0"/>
              </a:rPr>
              <a:t>)</a:t>
            </a:r>
            <a:r>
              <a:rPr lang="en-US" sz="2300" b="1" i="0" baseline="30000" dirty="0">
                <a:effectLst/>
                <a:latin typeface="Times New Roman" panose="02020603050405020304" pitchFamily="18" charset="0"/>
                <a:cs typeface="Times New Roman" panose="02020603050405020304" pitchFamily="18" charset="0"/>
              </a:rPr>
              <a:t>2</a:t>
            </a:r>
            <a:r>
              <a:rPr lang="en-US" sz="2300" b="1" i="0" dirty="0">
                <a:effectLst/>
                <a:latin typeface="Times New Roman" panose="02020603050405020304" pitchFamily="18" charset="0"/>
                <a:cs typeface="Times New Roman" panose="02020603050405020304" pitchFamily="18" charset="0"/>
              </a:rPr>
              <a:t> / (</a:t>
            </a:r>
            <a:r>
              <a:rPr lang="en-US" sz="2300" b="1" i="0" dirty="0">
                <a:latin typeface="Times New Roman" panose="02020603050405020304" pitchFamily="18" charset="0"/>
                <a:cs typeface="Times New Roman" panose="02020603050405020304" pitchFamily="18" charset="0"/>
              </a:rPr>
              <a:t>5.5162</a:t>
            </a:r>
            <a:r>
              <a:rPr lang="en-US" sz="2300" b="1" i="0" dirty="0">
                <a:effectLst/>
                <a:latin typeface="Times New Roman" panose="02020603050405020304" pitchFamily="18" charset="0"/>
                <a:cs typeface="Times New Roman" panose="02020603050405020304" pitchFamily="18" charset="0"/>
              </a:rPr>
              <a:t>)</a:t>
            </a:r>
            <a:r>
              <a:rPr lang="en-US" sz="2300" b="1" i="0" baseline="30000" dirty="0">
                <a:effectLst/>
                <a:latin typeface="Times New Roman" panose="02020603050405020304" pitchFamily="18" charset="0"/>
                <a:cs typeface="Times New Roman" panose="02020603050405020304" pitchFamily="18" charset="0"/>
              </a:rPr>
              <a:t>2</a:t>
            </a:r>
            <a:r>
              <a:rPr lang="en-US" sz="2300" b="1" i="0" dirty="0">
                <a:effectLst/>
                <a:latin typeface="Times New Roman" panose="02020603050405020304" pitchFamily="18" charset="0"/>
                <a:cs typeface="Times New Roman" panose="02020603050405020304" pitchFamily="18" charset="0"/>
              </a:rPr>
              <a:t>] + [(</a:t>
            </a:r>
            <a:r>
              <a:rPr lang="en-US" sz="2300" b="1" i="0" dirty="0">
                <a:latin typeface="Times New Roman" panose="02020603050405020304" pitchFamily="18" charset="0"/>
                <a:cs typeface="Times New Roman" panose="02020603050405020304" pitchFamily="18" charset="0"/>
              </a:rPr>
              <a:t>5.5162</a:t>
            </a:r>
            <a:r>
              <a:rPr lang="en-US" sz="2300" b="1" i="0" dirty="0">
                <a:effectLst/>
                <a:latin typeface="Times New Roman" panose="02020603050405020304" pitchFamily="18" charset="0"/>
                <a:cs typeface="Times New Roman" panose="02020603050405020304" pitchFamily="18" charset="0"/>
              </a:rPr>
              <a:t>)</a:t>
            </a:r>
            <a:r>
              <a:rPr lang="en-US" sz="2300" b="1" i="0" baseline="30000" dirty="0">
                <a:effectLst/>
                <a:latin typeface="Times New Roman" panose="02020603050405020304" pitchFamily="18" charset="0"/>
                <a:cs typeface="Times New Roman" panose="02020603050405020304" pitchFamily="18" charset="0"/>
              </a:rPr>
              <a:t>2</a:t>
            </a:r>
            <a:r>
              <a:rPr lang="en-US" sz="2300" b="1" i="0" dirty="0">
                <a:effectLst/>
                <a:latin typeface="Times New Roman" panose="02020603050405020304" pitchFamily="18" charset="0"/>
                <a:cs typeface="Times New Roman" panose="02020603050405020304" pitchFamily="18" charset="0"/>
              </a:rPr>
              <a:t> / (</a:t>
            </a:r>
            <a:r>
              <a:rPr lang="en-US" sz="2300" b="1" i="0" dirty="0">
                <a:latin typeface="Times New Roman" panose="02020603050405020304" pitchFamily="18" charset="0"/>
                <a:cs typeface="Times New Roman" panose="02020603050405020304" pitchFamily="18" charset="0"/>
              </a:rPr>
              <a:t>1.053</a:t>
            </a:r>
            <a:r>
              <a:rPr lang="en-US" sz="2300" b="1" i="0" dirty="0">
                <a:effectLst/>
                <a:latin typeface="Times New Roman" panose="02020603050405020304" pitchFamily="18" charset="0"/>
                <a:cs typeface="Times New Roman" panose="02020603050405020304" pitchFamily="18" charset="0"/>
              </a:rPr>
              <a:t>)</a:t>
            </a:r>
            <a:r>
              <a:rPr lang="en-US" sz="2300" b="1" i="0" baseline="30000" dirty="0">
                <a:effectLst/>
                <a:latin typeface="Times New Roman" panose="02020603050405020304" pitchFamily="18" charset="0"/>
                <a:cs typeface="Times New Roman" panose="02020603050405020304" pitchFamily="18" charset="0"/>
              </a:rPr>
              <a:t>2</a:t>
            </a:r>
            <a:r>
              <a:rPr lang="en-US" sz="2300" b="1" i="0" dirty="0">
                <a:effectLst/>
                <a:latin typeface="Times New Roman" panose="02020603050405020304" pitchFamily="18" charset="0"/>
                <a:cs typeface="Times New Roman" panose="02020603050405020304" pitchFamily="18" charset="0"/>
              </a:rPr>
              <a:t>] + [(</a:t>
            </a:r>
            <a:r>
              <a:rPr lang="en-US" sz="2300" b="1" i="0" dirty="0">
                <a:latin typeface="Times New Roman" panose="02020603050405020304" pitchFamily="18" charset="0"/>
                <a:cs typeface="Times New Roman" panose="02020603050405020304" pitchFamily="18" charset="0"/>
              </a:rPr>
              <a:t>5.5162</a:t>
            </a:r>
            <a:r>
              <a:rPr lang="en-US" sz="2300" b="1" i="0" dirty="0">
                <a:effectLst/>
                <a:latin typeface="Times New Roman" panose="02020603050405020304" pitchFamily="18" charset="0"/>
                <a:cs typeface="Times New Roman" panose="02020603050405020304" pitchFamily="18" charset="0"/>
              </a:rPr>
              <a:t>)</a:t>
            </a:r>
            <a:r>
              <a:rPr lang="en-US" sz="2300" b="1" i="0" baseline="30000" dirty="0">
                <a:effectLst/>
                <a:latin typeface="Times New Roman" panose="02020603050405020304" pitchFamily="18" charset="0"/>
                <a:cs typeface="Times New Roman" panose="02020603050405020304" pitchFamily="18" charset="0"/>
              </a:rPr>
              <a:t>2</a:t>
            </a:r>
            <a:r>
              <a:rPr lang="en-US" sz="2300" b="1" i="0" dirty="0">
                <a:effectLst/>
                <a:latin typeface="Times New Roman" panose="02020603050405020304" pitchFamily="18" charset="0"/>
                <a:cs typeface="Times New Roman" panose="02020603050405020304" pitchFamily="18" charset="0"/>
              </a:rPr>
              <a:t> / (</a:t>
            </a:r>
            <a:r>
              <a:rPr lang="en-US" sz="2300" b="1" i="0" dirty="0">
                <a:latin typeface="Times New Roman" panose="02020603050405020304" pitchFamily="18" charset="0"/>
                <a:cs typeface="Times New Roman" panose="02020603050405020304" pitchFamily="18" charset="0"/>
              </a:rPr>
              <a:t>5.02</a:t>
            </a:r>
            <a:r>
              <a:rPr lang="en-US" sz="2300" b="1" i="0" dirty="0">
                <a:effectLst/>
                <a:latin typeface="Times New Roman" panose="02020603050405020304" pitchFamily="18" charset="0"/>
                <a:cs typeface="Times New Roman" panose="02020603050405020304" pitchFamily="18" charset="0"/>
              </a:rPr>
              <a:t>)</a:t>
            </a:r>
            <a:r>
              <a:rPr lang="en-US" sz="2300" b="1" i="0" baseline="30000" dirty="0">
                <a:effectLst/>
                <a:latin typeface="Times New Roman" panose="02020603050405020304" pitchFamily="18" charset="0"/>
                <a:cs typeface="Times New Roman" panose="02020603050405020304" pitchFamily="18" charset="0"/>
              </a:rPr>
              <a:t>2 </a:t>
            </a:r>
            <a:r>
              <a:rPr lang="en-US" sz="2300" b="1" i="0" dirty="0">
                <a:effectLst/>
                <a:latin typeface="Times New Roman" panose="02020603050405020304" pitchFamily="18" charset="0"/>
                <a:cs typeface="Times New Roman" panose="02020603050405020304" pitchFamily="18" charset="0"/>
              </a:rPr>
              <a:t>]} ^ {(1 / (2 – 1))} ] </a:t>
            </a:r>
            <a:r>
              <a:rPr lang="en-US" sz="2300" b="1" i="0" baseline="30000" dirty="0">
                <a:effectLst/>
                <a:latin typeface="Times New Roman" panose="02020603050405020304" pitchFamily="18" charset="0"/>
                <a:cs typeface="Times New Roman" panose="02020603050405020304" pitchFamily="18" charset="0"/>
              </a:rPr>
              <a:t>-1</a:t>
            </a:r>
            <a:r>
              <a:rPr lang="en-US" sz="2300" b="1" i="0" dirty="0">
                <a:effectLst/>
                <a:latin typeface="Times New Roman" panose="02020603050405020304" pitchFamily="18" charset="0"/>
                <a:cs typeface="Times New Roman" panose="02020603050405020304" pitchFamily="18" charset="0"/>
              </a:rPr>
              <a:t> = 0.03 (Cluster 1)</a:t>
            </a:r>
          </a:p>
          <a:p>
            <a:pPr marL="530352" lvl="1" indent="0">
              <a:buNone/>
            </a:pPr>
            <a:r>
              <a:rPr lang="en-US" sz="2300" b="1" i="0" dirty="0">
                <a:effectLst/>
                <a:latin typeface="Times New Roman" panose="02020603050405020304" pitchFamily="18" charset="0"/>
                <a:cs typeface="Times New Roman" panose="02020603050405020304" pitchFamily="18" charset="0"/>
              </a:rPr>
              <a:t> ɣ32= [{ [(</a:t>
            </a:r>
            <a:r>
              <a:rPr lang="en-US" sz="2300" b="1" i="0" dirty="0">
                <a:latin typeface="Times New Roman" panose="02020603050405020304" pitchFamily="18" charset="0"/>
                <a:cs typeface="Times New Roman" panose="02020603050405020304" pitchFamily="18" charset="0"/>
              </a:rPr>
              <a:t>1.053</a:t>
            </a:r>
            <a:r>
              <a:rPr lang="en-US" sz="2300" b="1" i="0" dirty="0">
                <a:effectLst/>
                <a:latin typeface="Times New Roman" panose="02020603050405020304" pitchFamily="18" charset="0"/>
                <a:cs typeface="Times New Roman" panose="02020603050405020304" pitchFamily="18" charset="0"/>
              </a:rPr>
              <a:t>)</a:t>
            </a:r>
            <a:r>
              <a:rPr lang="en-US" sz="2300" b="1" i="0" baseline="30000" dirty="0">
                <a:effectLst/>
                <a:latin typeface="Times New Roman" panose="02020603050405020304" pitchFamily="18" charset="0"/>
                <a:cs typeface="Times New Roman" panose="02020603050405020304" pitchFamily="18" charset="0"/>
              </a:rPr>
              <a:t>2</a:t>
            </a:r>
            <a:r>
              <a:rPr lang="en-US" sz="2300" b="1" i="0" dirty="0">
                <a:effectLst/>
                <a:latin typeface="Times New Roman" panose="02020603050405020304" pitchFamily="18" charset="0"/>
                <a:cs typeface="Times New Roman" panose="02020603050405020304" pitchFamily="18" charset="0"/>
              </a:rPr>
              <a:t> / (</a:t>
            </a:r>
            <a:r>
              <a:rPr lang="en-US" sz="2300" b="1" i="0" dirty="0">
                <a:latin typeface="Times New Roman" panose="02020603050405020304" pitchFamily="18" charset="0"/>
                <a:cs typeface="Times New Roman" panose="02020603050405020304" pitchFamily="18" charset="0"/>
              </a:rPr>
              <a:t>1.053</a:t>
            </a:r>
            <a:r>
              <a:rPr lang="en-US" sz="2300" b="1" i="0" dirty="0">
                <a:effectLst/>
                <a:latin typeface="Times New Roman" panose="02020603050405020304" pitchFamily="18" charset="0"/>
                <a:cs typeface="Times New Roman" panose="02020603050405020304" pitchFamily="18" charset="0"/>
              </a:rPr>
              <a:t>)</a:t>
            </a:r>
            <a:r>
              <a:rPr lang="en-US" sz="2300" b="1" i="0" baseline="30000" dirty="0">
                <a:effectLst/>
                <a:latin typeface="Times New Roman" panose="02020603050405020304" pitchFamily="18" charset="0"/>
                <a:cs typeface="Times New Roman" panose="02020603050405020304" pitchFamily="18" charset="0"/>
              </a:rPr>
              <a:t>2</a:t>
            </a:r>
            <a:r>
              <a:rPr lang="en-US" sz="2300" b="1" i="0" dirty="0">
                <a:effectLst/>
                <a:latin typeface="Times New Roman" panose="02020603050405020304" pitchFamily="18" charset="0"/>
                <a:cs typeface="Times New Roman" panose="02020603050405020304" pitchFamily="18" charset="0"/>
              </a:rPr>
              <a:t>] + [(</a:t>
            </a:r>
            <a:r>
              <a:rPr lang="en-US" sz="2300" b="1" i="0" dirty="0">
                <a:latin typeface="Times New Roman" panose="02020603050405020304" pitchFamily="18" charset="0"/>
                <a:cs typeface="Times New Roman" panose="02020603050405020304" pitchFamily="18" charset="0"/>
              </a:rPr>
              <a:t>1.053</a:t>
            </a:r>
            <a:r>
              <a:rPr lang="en-US" sz="2300" b="1" i="0" dirty="0">
                <a:effectLst/>
                <a:latin typeface="Times New Roman" panose="02020603050405020304" pitchFamily="18" charset="0"/>
                <a:cs typeface="Times New Roman" panose="02020603050405020304" pitchFamily="18" charset="0"/>
              </a:rPr>
              <a:t>)</a:t>
            </a:r>
            <a:r>
              <a:rPr lang="en-US" sz="2300" b="1" i="0" baseline="30000" dirty="0">
                <a:effectLst/>
                <a:latin typeface="Times New Roman" panose="02020603050405020304" pitchFamily="18" charset="0"/>
                <a:cs typeface="Times New Roman" panose="02020603050405020304" pitchFamily="18" charset="0"/>
              </a:rPr>
              <a:t>2</a:t>
            </a:r>
            <a:r>
              <a:rPr lang="en-US" sz="2300" b="1" i="0" dirty="0">
                <a:effectLst/>
                <a:latin typeface="Times New Roman" panose="02020603050405020304" pitchFamily="18" charset="0"/>
                <a:cs typeface="Times New Roman" panose="02020603050405020304" pitchFamily="18" charset="0"/>
              </a:rPr>
              <a:t> / (</a:t>
            </a:r>
            <a:r>
              <a:rPr lang="en-US" sz="2300" b="1" i="0" dirty="0">
                <a:latin typeface="Times New Roman" panose="02020603050405020304" pitchFamily="18" charset="0"/>
                <a:cs typeface="Times New Roman" panose="02020603050405020304" pitchFamily="18" charset="0"/>
              </a:rPr>
              <a:t>5.5162</a:t>
            </a:r>
            <a:r>
              <a:rPr lang="en-US" sz="2300" b="1" i="0" dirty="0">
                <a:effectLst/>
                <a:latin typeface="Times New Roman" panose="02020603050405020304" pitchFamily="18" charset="0"/>
                <a:cs typeface="Times New Roman" panose="02020603050405020304" pitchFamily="18" charset="0"/>
              </a:rPr>
              <a:t>)</a:t>
            </a:r>
            <a:r>
              <a:rPr lang="en-US" sz="2300" b="1" i="0" baseline="30000" dirty="0">
                <a:effectLst/>
                <a:latin typeface="Times New Roman" panose="02020603050405020304" pitchFamily="18" charset="0"/>
                <a:cs typeface="Times New Roman" panose="02020603050405020304" pitchFamily="18" charset="0"/>
              </a:rPr>
              <a:t>2</a:t>
            </a:r>
            <a:r>
              <a:rPr lang="en-US" sz="2300" b="1" i="0" dirty="0">
                <a:effectLst/>
                <a:latin typeface="Times New Roman" panose="02020603050405020304" pitchFamily="18" charset="0"/>
                <a:cs typeface="Times New Roman" panose="02020603050405020304" pitchFamily="18" charset="0"/>
              </a:rPr>
              <a:t>] + [(</a:t>
            </a:r>
            <a:r>
              <a:rPr lang="en-US" sz="2300" b="1" i="0" dirty="0">
                <a:latin typeface="Times New Roman" panose="02020603050405020304" pitchFamily="18" charset="0"/>
                <a:cs typeface="Times New Roman" panose="02020603050405020304" pitchFamily="18" charset="0"/>
              </a:rPr>
              <a:t>1.053</a:t>
            </a:r>
            <a:r>
              <a:rPr lang="en-US" sz="2300" b="1" i="0" dirty="0">
                <a:effectLst/>
                <a:latin typeface="Times New Roman" panose="02020603050405020304" pitchFamily="18" charset="0"/>
                <a:cs typeface="Times New Roman" panose="02020603050405020304" pitchFamily="18" charset="0"/>
              </a:rPr>
              <a:t>)</a:t>
            </a:r>
            <a:r>
              <a:rPr lang="en-US" sz="2300" b="1" i="0" baseline="30000" dirty="0">
                <a:effectLst/>
                <a:latin typeface="Times New Roman" panose="02020603050405020304" pitchFamily="18" charset="0"/>
                <a:cs typeface="Times New Roman" panose="02020603050405020304" pitchFamily="18" charset="0"/>
              </a:rPr>
              <a:t>2</a:t>
            </a:r>
            <a:r>
              <a:rPr lang="en-US" sz="2300" b="1" i="0" dirty="0">
                <a:effectLst/>
                <a:latin typeface="Times New Roman" panose="02020603050405020304" pitchFamily="18" charset="0"/>
                <a:cs typeface="Times New Roman" panose="02020603050405020304" pitchFamily="18" charset="0"/>
              </a:rPr>
              <a:t> / (</a:t>
            </a:r>
            <a:r>
              <a:rPr lang="en-US" sz="2300" b="1" i="0" dirty="0">
                <a:latin typeface="Times New Roman" panose="02020603050405020304" pitchFamily="18" charset="0"/>
                <a:cs typeface="Times New Roman" panose="02020603050405020304" pitchFamily="18" charset="0"/>
              </a:rPr>
              <a:t>5.02</a:t>
            </a:r>
            <a:r>
              <a:rPr lang="en-US" sz="2300" b="1" i="0" dirty="0">
                <a:effectLst/>
                <a:latin typeface="Times New Roman" panose="02020603050405020304" pitchFamily="18" charset="0"/>
                <a:cs typeface="Times New Roman" panose="02020603050405020304" pitchFamily="18" charset="0"/>
              </a:rPr>
              <a:t>)</a:t>
            </a:r>
            <a:r>
              <a:rPr lang="en-US" sz="2300" b="1" i="0" baseline="30000" dirty="0">
                <a:effectLst/>
                <a:latin typeface="Times New Roman" panose="02020603050405020304" pitchFamily="18" charset="0"/>
                <a:cs typeface="Times New Roman" panose="02020603050405020304" pitchFamily="18" charset="0"/>
              </a:rPr>
              <a:t>2 </a:t>
            </a:r>
            <a:r>
              <a:rPr lang="en-US" sz="2300" b="1" i="0" dirty="0">
                <a:effectLst/>
                <a:latin typeface="Times New Roman" panose="02020603050405020304" pitchFamily="18" charset="0"/>
                <a:cs typeface="Times New Roman" panose="02020603050405020304" pitchFamily="18" charset="0"/>
              </a:rPr>
              <a:t>]} ^ {(1 / (2 – 1))} ] </a:t>
            </a:r>
            <a:r>
              <a:rPr lang="en-US" sz="2300" b="1" i="0" baseline="30000" dirty="0">
                <a:effectLst/>
                <a:latin typeface="Times New Roman" panose="02020603050405020304" pitchFamily="18" charset="0"/>
                <a:cs typeface="Times New Roman" panose="02020603050405020304" pitchFamily="18" charset="0"/>
              </a:rPr>
              <a:t>-1</a:t>
            </a:r>
            <a:r>
              <a:rPr lang="en-US" sz="2300" b="1" i="0" dirty="0">
                <a:effectLst/>
                <a:latin typeface="Times New Roman" panose="02020603050405020304" pitchFamily="18" charset="0"/>
                <a:cs typeface="Times New Roman" panose="02020603050405020304" pitchFamily="18" charset="0"/>
              </a:rPr>
              <a:t> = 0.92  (Cluster 2)</a:t>
            </a:r>
          </a:p>
          <a:p>
            <a:pPr marL="530352" lvl="1" indent="0">
              <a:buNone/>
            </a:pPr>
            <a:r>
              <a:rPr lang="en-US" sz="2300" b="1" i="0" dirty="0">
                <a:effectLst/>
                <a:latin typeface="Times New Roman" panose="02020603050405020304" pitchFamily="18" charset="0"/>
                <a:cs typeface="Times New Roman" panose="02020603050405020304" pitchFamily="18" charset="0"/>
              </a:rPr>
              <a:t> ɣ33= [{ [(</a:t>
            </a:r>
            <a:r>
              <a:rPr lang="en-US" sz="2300" b="1" i="0" dirty="0">
                <a:latin typeface="Times New Roman" panose="02020603050405020304" pitchFamily="18" charset="0"/>
                <a:cs typeface="Times New Roman" panose="02020603050405020304" pitchFamily="18" charset="0"/>
              </a:rPr>
              <a:t>5.02</a:t>
            </a:r>
            <a:r>
              <a:rPr lang="en-US" sz="2300" b="1" i="0" dirty="0">
                <a:effectLst/>
                <a:latin typeface="Times New Roman" panose="02020603050405020304" pitchFamily="18" charset="0"/>
                <a:cs typeface="Times New Roman" panose="02020603050405020304" pitchFamily="18" charset="0"/>
              </a:rPr>
              <a:t>)</a:t>
            </a:r>
            <a:r>
              <a:rPr lang="en-US" sz="2300" b="1" i="0" baseline="30000" dirty="0">
                <a:effectLst/>
                <a:latin typeface="Times New Roman" panose="02020603050405020304" pitchFamily="18" charset="0"/>
                <a:cs typeface="Times New Roman" panose="02020603050405020304" pitchFamily="18" charset="0"/>
              </a:rPr>
              <a:t>2</a:t>
            </a:r>
            <a:r>
              <a:rPr lang="en-US" sz="2300" b="1" i="0" dirty="0">
                <a:effectLst/>
                <a:latin typeface="Times New Roman" panose="02020603050405020304" pitchFamily="18" charset="0"/>
                <a:cs typeface="Times New Roman" panose="02020603050405020304" pitchFamily="18" charset="0"/>
              </a:rPr>
              <a:t> / (</a:t>
            </a:r>
            <a:r>
              <a:rPr lang="en-US" sz="2300" b="1" i="0" dirty="0">
                <a:latin typeface="Times New Roman" panose="02020603050405020304" pitchFamily="18" charset="0"/>
                <a:cs typeface="Times New Roman" panose="02020603050405020304" pitchFamily="18" charset="0"/>
              </a:rPr>
              <a:t>5.02</a:t>
            </a:r>
            <a:r>
              <a:rPr lang="en-US" sz="2300" b="1" i="0" dirty="0">
                <a:effectLst/>
                <a:latin typeface="Times New Roman" panose="02020603050405020304" pitchFamily="18" charset="0"/>
                <a:cs typeface="Times New Roman" panose="02020603050405020304" pitchFamily="18" charset="0"/>
              </a:rPr>
              <a:t>)</a:t>
            </a:r>
            <a:r>
              <a:rPr lang="en-US" sz="2300" b="1" i="0" baseline="30000" dirty="0">
                <a:effectLst/>
                <a:latin typeface="Times New Roman" panose="02020603050405020304" pitchFamily="18" charset="0"/>
                <a:cs typeface="Times New Roman" panose="02020603050405020304" pitchFamily="18" charset="0"/>
              </a:rPr>
              <a:t>2</a:t>
            </a:r>
            <a:r>
              <a:rPr lang="en-US" sz="2300" b="1" i="0" dirty="0">
                <a:effectLst/>
                <a:latin typeface="Times New Roman" panose="02020603050405020304" pitchFamily="18" charset="0"/>
                <a:cs typeface="Times New Roman" panose="02020603050405020304" pitchFamily="18" charset="0"/>
              </a:rPr>
              <a:t>] + [(</a:t>
            </a:r>
            <a:r>
              <a:rPr lang="en-US" sz="2300" b="1" i="0" dirty="0">
                <a:latin typeface="Times New Roman" panose="02020603050405020304" pitchFamily="18" charset="0"/>
                <a:cs typeface="Times New Roman" panose="02020603050405020304" pitchFamily="18" charset="0"/>
              </a:rPr>
              <a:t>5.02</a:t>
            </a:r>
            <a:r>
              <a:rPr lang="en-US" sz="2300" b="1" i="0" dirty="0">
                <a:effectLst/>
                <a:latin typeface="Times New Roman" panose="02020603050405020304" pitchFamily="18" charset="0"/>
                <a:cs typeface="Times New Roman" panose="02020603050405020304" pitchFamily="18" charset="0"/>
              </a:rPr>
              <a:t>)</a:t>
            </a:r>
            <a:r>
              <a:rPr lang="en-US" sz="2300" b="1" i="0" baseline="30000" dirty="0">
                <a:effectLst/>
                <a:latin typeface="Times New Roman" panose="02020603050405020304" pitchFamily="18" charset="0"/>
                <a:cs typeface="Times New Roman" panose="02020603050405020304" pitchFamily="18" charset="0"/>
              </a:rPr>
              <a:t>2</a:t>
            </a:r>
            <a:r>
              <a:rPr lang="en-US" sz="2300" b="1" i="0" dirty="0">
                <a:effectLst/>
                <a:latin typeface="Times New Roman" panose="02020603050405020304" pitchFamily="18" charset="0"/>
                <a:cs typeface="Times New Roman" panose="02020603050405020304" pitchFamily="18" charset="0"/>
              </a:rPr>
              <a:t> / (</a:t>
            </a:r>
            <a:r>
              <a:rPr lang="en-US" sz="2300" b="1" i="0" dirty="0">
                <a:latin typeface="Times New Roman" panose="02020603050405020304" pitchFamily="18" charset="0"/>
                <a:cs typeface="Times New Roman" panose="02020603050405020304" pitchFamily="18" charset="0"/>
              </a:rPr>
              <a:t>5.5162</a:t>
            </a:r>
            <a:r>
              <a:rPr lang="en-US" sz="2300" b="1" i="0" dirty="0">
                <a:effectLst/>
                <a:latin typeface="Times New Roman" panose="02020603050405020304" pitchFamily="18" charset="0"/>
                <a:cs typeface="Times New Roman" panose="02020603050405020304" pitchFamily="18" charset="0"/>
              </a:rPr>
              <a:t>)</a:t>
            </a:r>
            <a:r>
              <a:rPr lang="en-US" sz="2300" b="1" i="0" baseline="30000" dirty="0">
                <a:effectLst/>
                <a:latin typeface="Times New Roman" panose="02020603050405020304" pitchFamily="18" charset="0"/>
                <a:cs typeface="Times New Roman" panose="02020603050405020304" pitchFamily="18" charset="0"/>
              </a:rPr>
              <a:t>2</a:t>
            </a:r>
            <a:r>
              <a:rPr lang="en-US" sz="2300" b="1" i="0" dirty="0">
                <a:effectLst/>
                <a:latin typeface="Times New Roman" panose="02020603050405020304" pitchFamily="18" charset="0"/>
                <a:cs typeface="Times New Roman" panose="02020603050405020304" pitchFamily="18" charset="0"/>
              </a:rPr>
              <a:t>] + [(</a:t>
            </a:r>
            <a:r>
              <a:rPr lang="en-US" sz="2300" b="1" i="0" dirty="0">
                <a:latin typeface="Times New Roman" panose="02020603050405020304" pitchFamily="18" charset="0"/>
                <a:cs typeface="Times New Roman" panose="02020603050405020304" pitchFamily="18" charset="0"/>
              </a:rPr>
              <a:t>5.02</a:t>
            </a:r>
            <a:r>
              <a:rPr lang="en-US" sz="2300" b="1" i="0" dirty="0">
                <a:effectLst/>
                <a:latin typeface="Times New Roman" panose="02020603050405020304" pitchFamily="18" charset="0"/>
                <a:cs typeface="Times New Roman" panose="02020603050405020304" pitchFamily="18" charset="0"/>
              </a:rPr>
              <a:t>)</a:t>
            </a:r>
            <a:r>
              <a:rPr lang="en-US" sz="2300" b="1" i="0" baseline="30000" dirty="0">
                <a:effectLst/>
                <a:latin typeface="Times New Roman" panose="02020603050405020304" pitchFamily="18" charset="0"/>
                <a:cs typeface="Times New Roman" panose="02020603050405020304" pitchFamily="18" charset="0"/>
              </a:rPr>
              <a:t>2</a:t>
            </a:r>
            <a:r>
              <a:rPr lang="en-US" sz="2300" b="1" i="0" dirty="0">
                <a:effectLst/>
                <a:latin typeface="Times New Roman" panose="02020603050405020304" pitchFamily="18" charset="0"/>
                <a:cs typeface="Times New Roman" panose="02020603050405020304" pitchFamily="18" charset="0"/>
              </a:rPr>
              <a:t> / (</a:t>
            </a:r>
            <a:r>
              <a:rPr lang="en-US" sz="2300" b="1" i="0" dirty="0">
                <a:latin typeface="Times New Roman" panose="02020603050405020304" pitchFamily="18" charset="0"/>
                <a:cs typeface="Times New Roman" panose="02020603050405020304" pitchFamily="18" charset="0"/>
              </a:rPr>
              <a:t>1.053</a:t>
            </a:r>
            <a:r>
              <a:rPr lang="en-US" sz="2300" b="1" i="0" dirty="0">
                <a:effectLst/>
                <a:latin typeface="Times New Roman" panose="02020603050405020304" pitchFamily="18" charset="0"/>
                <a:cs typeface="Times New Roman" panose="02020603050405020304" pitchFamily="18" charset="0"/>
              </a:rPr>
              <a:t>)</a:t>
            </a:r>
            <a:r>
              <a:rPr lang="en-US" sz="2300" b="1" i="0" baseline="30000" dirty="0">
                <a:effectLst/>
                <a:latin typeface="Times New Roman" panose="02020603050405020304" pitchFamily="18" charset="0"/>
                <a:cs typeface="Times New Roman" panose="02020603050405020304" pitchFamily="18" charset="0"/>
              </a:rPr>
              <a:t>2 </a:t>
            </a:r>
            <a:r>
              <a:rPr lang="en-US" sz="2300" b="1" i="0" dirty="0">
                <a:effectLst/>
                <a:latin typeface="Times New Roman" panose="02020603050405020304" pitchFamily="18" charset="0"/>
                <a:cs typeface="Times New Roman" panose="02020603050405020304" pitchFamily="18" charset="0"/>
              </a:rPr>
              <a:t>]} ^ {(1 / (2 – 1))} ] </a:t>
            </a:r>
            <a:r>
              <a:rPr lang="en-US" sz="2300" b="1" i="0" baseline="30000" dirty="0">
                <a:effectLst/>
                <a:latin typeface="Times New Roman" panose="02020603050405020304" pitchFamily="18" charset="0"/>
                <a:cs typeface="Times New Roman" panose="02020603050405020304" pitchFamily="18" charset="0"/>
              </a:rPr>
              <a:t>-1</a:t>
            </a:r>
            <a:r>
              <a:rPr lang="en-US" sz="2300" b="1" i="0" dirty="0">
                <a:effectLst/>
                <a:latin typeface="Times New Roman" panose="02020603050405020304" pitchFamily="18" charset="0"/>
                <a:cs typeface="Times New Roman" panose="02020603050405020304" pitchFamily="18" charset="0"/>
              </a:rPr>
              <a:t> = 0.05      (Cluster 3)</a:t>
            </a:r>
          </a:p>
          <a:p>
            <a:r>
              <a:rPr lang="en-US" sz="2300" b="1" i="0" dirty="0">
                <a:effectLst/>
                <a:latin typeface="Times New Roman" panose="02020603050405020304" pitchFamily="18" charset="0"/>
                <a:cs typeface="Times New Roman" panose="02020603050405020304" pitchFamily="18" charset="0"/>
              </a:rPr>
              <a:t>For datapoint 7 ,new membership values are</a:t>
            </a:r>
          </a:p>
          <a:p>
            <a:pPr marL="530352" lvl="1" indent="0">
              <a:buNone/>
            </a:pPr>
            <a:r>
              <a:rPr lang="en-US" sz="2300" b="1" i="0" dirty="0">
                <a:effectLst/>
                <a:latin typeface="Times New Roman" panose="02020603050405020304" pitchFamily="18" charset="0"/>
                <a:cs typeface="Times New Roman" panose="02020603050405020304" pitchFamily="18" charset="0"/>
              </a:rPr>
              <a:t> ɣ41= [{ [(</a:t>
            </a:r>
            <a:r>
              <a:rPr lang="en-US" sz="2300" b="1" i="0" dirty="0">
                <a:latin typeface="Times New Roman" panose="02020603050405020304" pitchFamily="18" charset="0"/>
                <a:cs typeface="Times New Roman" panose="02020603050405020304" pitchFamily="18" charset="0"/>
              </a:rPr>
              <a:t>7.49</a:t>
            </a:r>
            <a:r>
              <a:rPr lang="en-US" sz="2300" b="1" i="0" dirty="0">
                <a:effectLst/>
                <a:latin typeface="Times New Roman" panose="02020603050405020304" pitchFamily="18" charset="0"/>
                <a:cs typeface="Times New Roman" panose="02020603050405020304" pitchFamily="18" charset="0"/>
              </a:rPr>
              <a:t>)</a:t>
            </a:r>
            <a:r>
              <a:rPr lang="en-US" sz="2300" b="1" i="0" baseline="30000" dirty="0">
                <a:effectLst/>
                <a:latin typeface="Times New Roman" panose="02020603050405020304" pitchFamily="18" charset="0"/>
                <a:cs typeface="Times New Roman" panose="02020603050405020304" pitchFamily="18" charset="0"/>
              </a:rPr>
              <a:t>2</a:t>
            </a:r>
            <a:r>
              <a:rPr lang="en-US" sz="2300" b="1" i="0" dirty="0">
                <a:effectLst/>
                <a:latin typeface="Times New Roman" panose="02020603050405020304" pitchFamily="18" charset="0"/>
                <a:cs typeface="Times New Roman" panose="02020603050405020304" pitchFamily="18" charset="0"/>
              </a:rPr>
              <a:t> / (</a:t>
            </a:r>
            <a:r>
              <a:rPr lang="en-US" sz="2300" b="1" i="0" dirty="0">
                <a:latin typeface="Times New Roman" panose="02020603050405020304" pitchFamily="18" charset="0"/>
                <a:cs typeface="Times New Roman" panose="02020603050405020304" pitchFamily="18" charset="0"/>
              </a:rPr>
              <a:t>7.49</a:t>
            </a:r>
            <a:r>
              <a:rPr lang="en-US" sz="2300" b="1" i="0" dirty="0">
                <a:effectLst/>
                <a:latin typeface="Times New Roman" panose="02020603050405020304" pitchFamily="18" charset="0"/>
                <a:cs typeface="Times New Roman" panose="02020603050405020304" pitchFamily="18" charset="0"/>
              </a:rPr>
              <a:t>)</a:t>
            </a:r>
            <a:r>
              <a:rPr lang="en-US" sz="2300" b="1" i="0" baseline="30000" dirty="0">
                <a:effectLst/>
                <a:latin typeface="Times New Roman" panose="02020603050405020304" pitchFamily="18" charset="0"/>
                <a:cs typeface="Times New Roman" panose="02020603050405020304" pitchFamily="18" charset="0"/>
              </a:rPr>
              <a:t>2</a:t>
            </a:r>
            <a:r>
              <a:rPr lang="en-US" sz="2300" b="1" i="0" dirty="0">
                <a:effectLst/>
                <a:latin typeface="Times New Roman" panose="02020603050405020304" pitchFamily="18" charset="0"/>
                <a:cs typeface="Times New Roman" panose="02020603050405020304" pitchFamily="18" charset="0"/>
              </a:rPr>
              <a:t>] + [(</a:t>
            </a:r>
            <a:r>
              <a:rPr lang="en-US" sz="2300" b="1" i="0" dirty="0">
                <a:latin typeface="Times New Roman" panose="02020603050405020304" pitchFamily="18" charset="0"/>
                <a:cs typeface="Times New Roman" panose="02020603050405020304" pitchFamily="18" charset="0"/>
              </a:rPr>
              <a:t>7.49</a:t>
            </a:r>
            <a:r>
              <a:rPr lang="en-US" sz="2300" b="1" i="0" dirty="0">
                <a:effectLst/>
                <a:latin typeface="Times New Roman" panose="02020603050405020304" pitchFamily="18" charset="0"/>
                <a:cs typeface="Times New Roman" panose="02020603050405020304" pitchFamily="18" charset="0"/>
              </a:rPr>
              <a:t>)</a:t>
            </a:r>
            <a:r>
              <a:rPr lang="en-US" sz="2300" b="1" i="0" baseline="30000" dirty="0">
                <a:effectLst/>
                <a:latin typeface="Times New Roman" panose="02020603050405020304" pitchFamily="18" charset="0"/>
                <a:cs typeface="Times New Roman" panose="02020603050405020304" pitchFamily="18" charset="0"/>
              </a:rPr>
              <a:t>2</a:t>
            </a:r>
            <a:r>
              <a:rPr lang="en-US" sz="2300" b="1" i="0" dirty="0">
                <a:effectLst/>
                <a:latin typeface="Times New Roman" panose="02020603050405020304" pitchFamily="18" charset="0"/>
                <a:cs typeface="Times New Roman" panose="02020603050405020304" pitchFamily="18" charset="0"/>
              </a:rPr>
              <a:t> / (</a:t>
            </a:r>
            <a:r>
              <a:rPr lang="en-US" sz="2300" b="1" i="0" dirty="0">
                <a:latin typeface="Times New Roman" panose="02020603050405020304" pitchFamily="18" charset="0"/>
                <a:cs typeface="Times New Roman" panose="02020603050405020304" pitchFamily="18" charset="0"/>
              </a:rPr>
              <a:t>6.43</a:t>
            </a:r>
            <a:r>
              <a:rPr lang="en-US" sz="2300" b="1" i="0" dirty="0">
                <a:effectLst/>
                <a:latin typeface="Times New Roman" panose="02020603050405020304" pitchFamily="18" charset="0"/>
                <a:cs typeface="Times New Roman" panose="02020603050405020304" pitchFamily="18" charset="0"/>
              </a:rPr>
              <a:t>)</a:t>
            </a:r>
            <a:r>
              <a:rPr lang="en-US" sz="2300" b="1" i="0" baseline="30000" dirty="0">
                <a:effectLst/>
                <a:latin typeface="Times New Roman" panose="02020603050405020304" pitchFamily="18" charset="0"/>
                <a:cs typeface="Times New Roman" panose="02020603050405020304" pitchFamily="18" charset="0"/>
              </a:rPr>
              <a:t>2</a:t>
            </a:r>
            <a:r>
              <a:rPr lang="en-US" sz="2300" b="1" i="0" dirty="0">
                <a:effectLst/>
                <a:latin typeface="Times New Roman" panose="02020603050405020304" pitchFamily="18" charset="0"/>
                <a:cs typeface="Times New Roman" panose="02020603050405020304" pitchFamily="18" charset="0"/>
              </a:rPr>
              <a:t>] + [(</a:t>
            </a:r>
            <a:r>
              <a:rPr lang="en-US" sz="2300" b="1" i="0" dirty="0">
                <a:latin typeface="Times New Roman" panose="02020603050405020304" pitchFamily="18" charset="0"/>
                <a:cs typeface="Times New Roman" panose="02020603050405020304" pitchFamily="18" charset="0"/>
              </a:rPr>
              <a:t>7.49</a:t>
            </a:r>
            <a:r>
              <a:rPr lang="en-US" sz="2300" b="1" i="0" dirty="0">
                <a:effectLst/>
                <a:latin typeface="Times New Roman" panose="02020603050405020304" pitchFamily="18" charset="0"/>
                <a:cs typeface="Times New Roman" panose="02020603050405020304" pitchFamily="18" charset="0"/>
              </a:rPr>
              <a:t>)</a:t>
            </a:r>
            <a:r>
              <a:rPr lang="en-US" sz="2300" b="1" i="0" baseline="30000" dirty="0">
                <a:effectLst/>
                <a:latin typeface="Times New Roman" panose="02020603050405020304" pitchFamily="18" charset="0"/>
                <a:cs typeface="Times New Roman" panose="02020603050405020304" pitchFamily="18" charset="0"/>
              </a:rPr>
              <a:t>2</a:t>
            </a:r>
            <a:r>
              <a:rPr lang="en-US" sz="2300" b="1" i="0" dirty="0">
                <a:effectLst/>
                <a:latin typeface="Times New Roman" panose="02020603050405020304" pitchFamily="18" charset="0"/>
                <a:cs typeface="Times New Roman" panose="02020603050405020304" pitchFamily="18" charset="0"/>
              </a:rPr>
              <a:t> / (</a:t>
            </a:r>
            <a:r>
              <a:rPr lang="en-US" sz="2300" b="1" i="0" dirty="0">
                <a:latin typeface="Times New Roman" panose="02020603050405020304" pitchFamily="18" charset="0"/>
                <a:cs typeface="Times New Roman" panose="02020603050405020304" pitchFamily="18" charset="0"/>
              </a:rPr>
              <a:t>1.5</a:t>
            </a:r>
            <a:r>
              <a:rPr lang="en-US" sz="2300" b="1" i="0" dirty="0">
                <a:effectLst/>
                <a:latin typeface="Times New Roman" panose="02020603050405020304" pitchFamily="18" charset="0"/>
                <a:cs typeface="Times New Roman" panose="02020603050405020304" pitchFamily="18" charset="0"/>
              </a:rPr>
              <a:t>)</a:t>
            </a:r>
            <a:r>
              <a:rPr lang="en-US" sz="2300" b="1" i="0" baseline="30000" dirty="0">
                <a:effectLst/>
                <a:latin typeface="Times New Roman" panose="02020603050405020304" pitchFamily="18" charset="0"/>
                <a:cs typeface="Times New Roman" panose="02020603050405020304" pitchFamily="18" charset="0"/>
              </a:rPr>
              <a:t>2 </a:t>
            </a:r>
            <a:r>
              <a:rPr lang="en-US" sz="2300" b="1" i="0" dirty="0">
                <a:effectLst/>
                <a:latin typeface="Times New Roman" panose="02020603050405020304" pitchFamily="18" charset="0"/>
                <a:cs typeface="Times New Roman" panose="02020603050405020304" pitchFamily="18" charset="0"/>
              </a:rPr>
              <a:t>]} ^ {(1 / (2 – 1))} ] </a:t>
            </a:r>
            <a:r>
              <a:rPr lang="en-US" sz="2300" b="1" i="0" baseline="30000" dirty="0">
                <a:effectLst/>
                <a:latin typeface="Times New Roman" panose="02020603050405020304" pitchFamily="18" charset="0"/>
                <a:cs typeface="Times New Roman" panose="02020603050405020304" pitchFamily="18" charset="0"/>
              </a:rPr>
              <a:t>-1</a:t>
            </a:r>
            <a:r>
              <a:rPr lang="en-US" sz="2300" b="1" i="0" dirty="0">
                <a:effectLst/>
                <a:latin typeface="Times New Roman" panose="02020603050405020304" pitchFamily="18" charset="0"/>
                <a:cs typeface="Times New Roman" panose="02020603050405020304" pitchFamily="18" charset="0"/>
              </a:rPr>
              <a:t> = 0.04  (Cluster 1)</a:t>
            </a:r>
          </a:p>
          <a:p>
            <a:pPr marL="530352" lvl="1" indent="0">
              <a:buNone/>
            </a:pPr>
            <a:r>
              <a:rPr lang="en-US" sz="2300" b="1" i="0" dirty="0">
                <a:effectLst/>
                <a:latin typeface="Times New Roman" panose="02020603050405020304" pitchFamily="18" charset="0"/>
                <a:cs typeface="Times New Roman" panose="02020603050405020304" pitchFamily="18" charset="0"/>
              </a:rPr>
              <a:t> ɣ42= [{ [(</a:t>
            </a:r>
            <a:r>
              <a:rPr lang="en-US" sz="2300" b="1" i="0" dirty="0">
                <a:latin typeface="Times New Roman" panose="02020603050405020304" pitchFamily="18" charset="0"/>
                <a:cs typeface="Times New Roman" panose="02020603050405020304" pitchFamily="18" charset="0"/>
              </a:rPr>
              <a:t>6.43</a:t>
            </a:r>
            <a:r>
              <a:rPr lang="en-US" sz="2300" b="1" i="0" dirty="0">
                <a:effectLst/>
                <a:latin typeface="Times New Roman" panose="02020603050405020304" pitchFamily="18" charset="0"/>
                <a:cs typeface="Times New Roman" panose="02020603050405020304" pitchFamily="18" charset="0"/>
              </a:rPr>
              <a:t>)</a:t>
            </a:r>
            <a:r>
              <a:rPr lang="en-US" sz="2300" b="1" i="0" baseline="30000" dirty="0">
                <a:effectLst/>
                <a:latin typeface="Times New Roman" panose="02020603050405020304" pitchFamily="18" charset="0"/>
                <a:cs typeface="Times New Roman" panose="02020603050405020304" pitchFamily="18" charset="0"/>
              </a:rPr>
              <a:t>2</a:t>
            </a:r>
            <a:r>
              <a:rPr lang="en-US" sz="2300" b="1" i="0" dirty="0">
                <a:effectLst/>
                <a:latin typeface="Times New Roman" panose="02020603050405020304" pitchFamily="18" charset="0"/>
                <a:cs typeface="Times New Roman" panose="02020603050405020304" pitchFamily="18" charset="0"/>
              </a:rPr>
              <a:t> / (</a:t>
            </a:r>
            <a:r>
              <a:rPr lang="en-US" sz="2300" b="1" i="0" dirty="0">
                <a:latin typeface="Times New Roman" panose="02020603050405020304" pitchFamily="18" charset="0"/>
                <a:cs typeface="Times New Roman" panose="02020603050405020304" pitchFamily="18" charset="0"/>
              </a:rPr>
              <a:t>6.43</a:t>
            </a:r>
            <a:r>
              <a:rPr lang="en-US" sz="2300" b="1" i="0" dirty="0">
                <a:effectLst/>
                <a:latin typeface="Times New Roman" panose="02020603050405020304" pitchFamily="18" charset="0"/>
                <a:cs typeface="Times New Roman" panose="02020603050405020304" pitchFamily="18" charset="0"/>
              </a:rPr>
              <a:t>)</a:t>
            </a:r>
            <a:r>
              <a:rPr lang="en-US" sz="2300" b="1" i="0" baseline="30000" dirty="0">
                <a:effectLst/>
                <a:latin typeface="Times New Roman" panose="02020603050405020304" pitchFamily="18" charset="0"/>
                <a:cs typeface="Times New Roman" panose="02020603050405020304" pitchFamily="18" charset="0"/>
              </a:rPr>
              <a:t>2</a:t>
            </a:r>
            <a:r>
              <a:rPr lang="en-US" sz="2300" b="1" i="0" dirty="0">
                <a:effectLst/>
                <a:latin typeface="Times New Roman" panose="02020603050405020304" pitchFamily="18" charset="0"/>
                <a:cs typeface="Times New Roman" panose="02020603050405020304" pitchFamily="18" charset="0"/>
              </a:rPr>
              <a:t>] + [(</a:t>
            </a:r>
            <a:r>
              <a:rPr lang="en-US" sz="2300" b="1" i="0" dirty="0">
                <a:latin typeface="Times New Roman" panose="02020603050405020304" pitchFamily="18" charset="0"/>
                <a:cs typeface="Times New Roman" panose="02020603050405020304" pitchFamily="18" charset="0"/>
              </a:rPr>
              <a:t>6.43</a:t>
            </a:r>
            <a:r>
              <a:rPr lang="en-US" sz="2300" b="1" i="0" dirty="0">
                <a:effectLst/>
                <a:latin typeface="Times New Roman" panose="02020603050405020304" pitchFamily="18" charset="0"/>
                <a:cs typeface="Times New Roman" panose="02020603050405020304" pitchFamily="18" charset="0"/>
              </a:rPr>
              <a:t>)</a:t>
            </a:r>
            <a:r>
              <a:rPr lang="en-US" sz="2300" b="1" i="0" baseline="30000" dirty="0">
                <a:effectLst/>
                <a:latin typeface="Times New Roman" panose="02020603050405020304" pitchFamily="18" charset="0"/>
                <a:cs typeface="Times New Roman" panose="02020603050405020304" pitchFamily="18" charset="0"/>
              </a:rPr>
              <a:t>2</a:t>
            </a:r>
            <a:r>
              <a:rPr lang="en-US" sz="2300" b="1" i="0" dirty="0">
                <a:effectLst/>
                <a:latin typeface="Times New Roman" panose="02020603050405020304" pitchFamily="18" charset="0"/>
                <a:cs typeface="Times New Roman" panose="02020603050405020304" pitchFamily="18" charset="0"/>
              </a:rPr>
              <a:t> / (</a:t>
            </a:r>
            <a:r>
              <a:rPr lang="en-US" sz="2300" b="1" i="0" dirty="0">
                <a:latin typeface="Times New Roman" panose="02020603050405020304" pitchFamily="18" charset="0"/>
                <a:cs typeface="Times New Roman" panose="02020603050405020304" pitchFamily="18" charset="0"/>
              </a:rPr>
              <a:t>7.49</a:t>
            </a:r>
            <a:r>
              <a:rPr lang="en-US" sz="2300" b="1" i="0" dirty="0">
                <a:effectLst/>
                <a:latin typeface="Times New Roman" panose="02020603050405020304" pitchFamily="18" charset="0"/>
                <a:cs typeface="Times New Roman" panose="02020603050405020304" pitchFamily="18" charset="0"/>
              </a:rPr>
              <a:t>)</a:t>
            </a:r>
            <a:r>
              <a:rPr lang="en-US" sz="2300" b="1" i="0" baseline="30000" dirty="0">
                <a:effectLst/>
                <a:latin typeface="Times New Roman" panose="02020603050405020304" pitchFamily="18" charset="0"/>
                <a:cs typeface="Times New Roman" panose="02020603050405020304" pitchFamily="18" charset="0"/>
              </a:rPr>
              <a:t>2</a:t>
            </a:r>
            <a:r>
              <a:rPr lang="en-US" sz="2300" b="1" i="0" dirty="0">
                <a:effectLst/>
                <a:latin typeface="Times New Roman" panose="02020603050405020304" pitchFamily="18" charset="0"/>
                <a:cs typeface="Times New Roman" panose="02020603050405020304" pitchFamily="18" charset="0"/>
              </a:rPr>
              <a:t>] + [(</a:t>
            </a:r>
            <a:r>
              <a:rPr lang="en-US" sz="2300" b="1" i="0" dirty="0">
                <a:latin typeface="Times New Roman" panose="02020603050405020304" pitchFamily="18" charset="0"/>
                <a:cs typeface="Times New Roman" panose="02020603050405020304" pitchFamily="18" charset="0"/>
              </a:rPr>
              <a:t>6.43</a:t>
            </a:r>
            <a:r>
              <a:rPr lang="en-US" sz="2300" b="1" i="0" dirty="0">
                <a:effectLst/>
                <a:latin typeface="Times New Roman" panose="02020603050405020304" pitchFamily="18" charset="0"/>
                <a:cs typeface="Times New Roman" panose="02020603050405020304" pitchFamily="18" charset="0"/>
              </a:rPr>
              <a:t>)</a:t>
            </a:r>
            <a:r>
              <a:rPr lang="en-US" sz="2300" b="1" i="0" baseline="30000" dirty="0">
                <a:effectLst/>
                <a:latin typeface="Times New Roman" panose="02020603050405020304" pitchFamily="18" charset="0"/>
                <a:cs typeface="Times New Roman" panose="02020603050405020304" pitchFamily="18" charset="0"/>
              </a:rPr>
              <a:t>2</a:t>
            </a:r>
            <a:r>
              <a:rPr lang="en-US" sz="2300" b="1" i="0" dirty="0">
                <a:effectLst/>
                <a:latin typeface="Times New Roman" panose="02020603050405020304" pitchFamily="18" charset="0"/>
                <a:cs typeface="Times New Roman" panose="02020603050405020304" pitchFamily="18" charset="0"/>
              </a:rPr>
              <a:t> / (</a:t>
            </a:r>
            <a:r>
              <a:rPr lang="en-US" sz="2300" b="1" i="0" dirty="0">
                <a:latin typeface="Times New Roman" panose="02020603050405020304" pitchFamily="18" charset="0"/>
                <a:cs typeface="Times New Roman" panose="02020603050405020304" pitchFamily="18" charset="0"/>
              </a:rPr>
              <a:t>1.5</a:t>
            </a:r>
            <a:r>
              <a:rPr lang="en-US" sz="2300" b="1" i="0" dirty="0">
                <a:effectLst/>
                <a:latin typeface="Times New Roman" panose="02020603050405020304" pitchFamily="18" charset="0"/>
                <a:cs typeface="Times New Roman" panose="02020603050405020304" pitchFamily="18" charset="0"/>
              </a:rPr>
              <a:t>)</a:t>
            </a:r>
            <a:r>
              <a:rPr lang="en-US" sz="2300" b="1" i="0" baseline="30000" dirty="0">
                <a:effectLst/>
                <a:latin typeface="Times New Roman" panose="02020603050405020304" pitchFamily="18" charset="0"/>
                <a:cs typeface="Times New Roman" panose="02020603050405020304" pitchFamily="18" charset="0"/>
              </a:rPr>
              <a:t>2 </a:t>
            </a:r>
            <a:r>
              <a:rPr lang="en-US" sz="2300" b="1" i="0" dirty="0">
                <a:effectLst/>
                <a:latin typeface="Times New Roman" panose="02020603050405020304" pitchFamily="18" charset="0"/>
                <a:cs typeface="Times New Roman" panose="02020603050405020304" pitchFamily="18" charset="0"/>
              </a:rPr>
              <a:t>]} ^ {(1 / (2 – 1))} ] </a:t>
            </a:r>
            <a:r>
              <a:rPr lang="en-US" sz="2300" b="1" i="0" baseline="30000" dirty="0">
                <a:effectLst/>
                <a:latin typeface="Times New Roman" panose="02020603050405020304" pitchFamily="18" charset="0"/>
                <a:cs typeface="Times New Roman" panose="02020603050405020304" pitchFamily="18" charset="0"/>
              </a:rPr>
              <a:t>-1</a:t>
            </a:r>
            <a:r>
              <a:rPr lang="en-US" sz="2300" b="1" i="0" dirty="0">
                <a:effectLst/>
                <a:latin typeface="Times New Roman" panose="02020603050405020304" pitchFamily="18" charset="0"/>
                <a:cs typeface="Times New Roman" panose="02020603050405020304" pitchFamily="18" charset="0"/>
              </a:rPr>
              <a:t> = 0.05  (Cluster 2)</a:t>
            </a:r>
          </a:p>
          <a:p>
            <a:pPr marL="530352" lvl="1" indent="0">
              <a:buNone/>
            </a:pPr>
            <a:r>
              <a:rPr lang="en-US" sz="2300" b="1" i="0" dirty="0">
                <a:effectLst/>
                <a:latin typeface="Times New Roman" panose="02020603050405020304" pitchFamily="18" charset="0"/>
                <a:cs typeface="Times New Roman" panose="02020603050405020304" pitchFamily="18" charset="0"/>
              </a:rPr>
              <a:t> ɣ43= [{ [(</a:t>
            </a:r>
            <a:r>
              <a:rPr lang="en-US" sz="2300" b="1" i="0" dirty="0">
                <a:latin typeface="Times New Roman" panose="02020603050405020304" pitchFamily="18" charset="0"/>
                <a:cs typeface="Times New Roman" panose="02020603050405020304" pitchFamily="18" charset="0"/>
              </a:rPr>
              <a:t>1.5</a:t>
            </a:r>
            <a:r>
              <a:rPr lang="en-US" sz="2300" b="1" i="0" dirty="0">
                <a:effectLst/>
                <a:latin typeface="Times New Roman" panose="02020603050405020304" pitchFamily="18" charset="0"/>
                <a:cs typeface="Times New Roman" panose="02020603050405020304" pitchFamily="18" charset="0"/>
              </a:rPr>
              <a:t>)</a:t>
            </a:r>
            <a:r>
              <a:rPr lang="en-US" sz="2300" b="1" i="0" baseline="30000" dirty="0">
                <a:effectLst/>
                <a:latin typeface="Times New Roman" panose="02020603050405020304" pitchFamily="18" charset="0"/>
                <a:cs typeface="Times New Roman" panose="02020603050405020304" pitchFamily="18" charset="0"/>
              </a:rPr>
              <a:t>2</a:t>
            </a:r>
            <a:r>
              <a:rPr lang="en-US" sz="2300" b="1" i="0" dirty="0">
                <a:effectLst/>
                <a:latin typeface="Times New Roman" panose="02020603050405020304" pitchFamily="18" charset="0"/>
                <a:cs typeface="Times New Roman" panose="02020603050405020304" pitchFamily="18" charset="0"/>
              </a:rPr>
              <a:t> / (</a:t>
            </a:r>
            <a:r>
              <a:rPr lang="en-US" sz="2300" b="1" i="0" dirty="0">
                <a:latin typeface="Times New Roman" panose="02020603050405020304" pitchFamily="18" charset="0"/>
                <a:cs typeface="Times New Roman" panose="02020603050405020304" pitchFamily="18" charset="0"/>
              </a:rPr>
              <a:t>1.5</a:t>
            </a:r>
            <a:r>
              <a:rPr lang="en-US" sz="2300" b="1" i="0" dirty="0">
                <a:effectLst/>
                <a:latin typeface="Times New Roman" panose="02020603050405020304" pitchFamily="18" charset="0"/>
                <a:cs typeface="Times New Roman" panose="02020603050405020304" pitchFamily="18" charset="0"/>
              </a:rPr>
              <a:t>)</a:t>
            </a:r>
            <a:r>
              <a:rPr lang="en-US" sz="2300" b="1" i="0" baseline="30000" dirty="0">
                <a:effectLst/>
                <a:latin typeface="Times New Roman" panose="02020603050405020304" pitchFamily="18" charset="0"/>
                <a:cs typeface="Times New Roman" panose="02020603050405020304" pitchFamily="18" charset="0"/>
              </a:rPr>
              <a:t>2</a:t>
            </a:r>
            <a:r>
              <a:rPr lang="en-US" sz="2300" b="1" i="0" dirty="0">
                <a:effectLst/>
                <a:latin typeface="Times New Roman" panose="02020603050405020304" pitchFamily="18" charset="0"/>
                <a:cs typeface="Times New Roman" panose="02020603050405020304" pitchFamily="18" charset="0"/>
              </a:rPr>
              <a:t>] + [(</a:t>
            </a:r>
            <a:r>
              <a:rPr lang="en-US" sz="2300" b="1" i="0" dirty="0">
                <a:latin typeface="Times New Roman" panose="02020603050405020304" pitchFamily="18" charset="0"/>
                <a:cs typeface="Times New Roman" panose="02020603050405020304" pitchFamily="18" charset="0"/>
              </a:rPr>
              <a:t>1.5</a:t>
            </a:r>
            <a:r>
              <a:rPr lang="en-US" sz="2300" b="1" i="0" dirty="0">
                <a:effectLst/>
                <a:latin typeface="Times New Roman" panose="02020603050405020304" pitchFamily="18" charset="0"/>
                <a:cs typeface="Times New Roman" panose="02020603050405020304" pitchFamily="18" charset="0"/>
              </a:rPr>
              <a:t>)</a:t>
            </a:r>
            <a:r>
              <a:rPr lang="en-US" sz="2300" b="1" i="0" baseline="30000" dirty="0">
                <a:effectLst/>
                <a:latin typeface="Times New Roman" panose="02020603050405020304" pitchFamily="18" charset="0"/>
                <a:cs typeface="Times New Roman" panose="02020603050405020304" pitchFamily="18" charset="0"/>
              </a:rPr>
              <a:t>2</a:t>
            </a:r>
            <a:r>
              <a:rPr lang="en-US" sz="2300" b="1" i="0" dirty="0">
                <a:effectLst/>
                <a:latin typeface="Times New Roman" panose="02020603050405020304" pitchFamily="18" charset="0"/>
                <a:cs typeface="Times New Roman" panose="02020603050405020304" pitchFamily="18" charset="0"/>
              </a:rPr>
              <a:t> / (6.43)</a:t>
            </a:r>
            <a:r>
              <a:rPr lang="en-US" sz="2300" b="1" i="0" baseline="30000" dirty="0">
                <a:effectLst/>
                <a:latin typeface="Times New Roman" panose="02020603050405020304" pitchFamily="18" charset="0"/>
                <a:cs typeface="Times New Roman" panose="02020603050405020304" pitchFamily="18" charset="0"/>
              </a:rPr>
              <a:t>2</a:t>
            </a:r>
            <a:r>
              <a:rPr lang="en-US" sz="2300" b="1" i="0" dirty="0">
                <a:effectLst/>
                <a:latin typeface="Times New Roman" panose="02020603050405020304" pitchFamily="18" charset="0"/>
                <a:cs typeface="Times New Roman" panose="02020603050405020304" pitchFamily="18" charset="0"/>
              </a:rPr>
              <a:t>] + [(</a:t>
            </a:r>
            <a:r>
              <a:rPr lang="en-US" sz="2300" b="1" i="0" dirty="0">
                <a:latin typeface="Times New Roman" panose="02020603050405020304" pitchFamily="18" charset="0"/>
                <a:cs typeface="Times New Roman" panose="02020603050405020304" pitchFamily="18" charset="0"/>
              </a:rPr>
              <a:t>1.5</a:t>
            </a:r>
            <a:r>
              <a:rPr lang="en-US" sz="2300" b="1" i="0" dirty="0">
                <a:effectLst/>
                <a:latin typeface="Times New Roman" panose="02020603050405020304" pitchFamily="18" charset="0"/>
                <a:cs typeface="Times New Roman" panose="02020603050405020304" pitchFamily="18" charset="0"/>
              </a:rPr>
              <a:t>)</a:t>
            </a:r>
            <a:r>
              <a:rPr lang="en-US" sz="2300" b="1" i="0" baseline="30000" dirty="0">
                <a:effectLst/>
                <a:latin typeface="Times New Roman" panose="02020603050405020304" pitchFamily="18" charset="0"/>
                <a:cs typeface="Times New Roman" panose="02020603050405020304" pitchFamily="18" charset="0"/>
              </a:rPr>
              <a:t>2</a:t>
            </a:r>
            <a:r>
              <a:rPr lang="en-US" sz="2300" b="1" i="0" dirty="0">
                <a:effectLst/>
                <a:latin typeface="Times New Roman" panose="02020603050405020304" pitchFamily="18" charset="0"/>
                <a:cs typeface="Times New Roman" panose="02020603050405020304" pitchFamily="18" charset="0"/>
              </a:rPr>
              <a:t> / (</a:t>
            </a:r>
            <a:r>
              <a:rPr lang="en-US" sz="2300" b="1" i="0" dirty="0">
                <a:latin typeface="Times New Roman" panose="02020603050405020304" pitchFamily="18" charset="0"/>
                <a:cs typeface="Times New Roman" panose="02020603050405020304" pitchFamily="18" charset="0"/>
              </a:rPr>
              <a:t>7.49</a:t>
            </a:r>
            <a:r>
              <a:rPr lang="en-US" sz="2300" b="1" i="0" dirty="0">
                <a:effectLst/>
                <a:latin typeface="Times New Roman" panose="02020603050405020304" pitchFamily="18" charset="0"/>
                <a:cs typeface="Times New Roman" panose="02020603050405020304" pitchFamily="18" charset="0"/>
              </a:rPr>
              <a:t>)</a:t>
            </a:r>
            <a:r>
              <a:rPr lang="en-US" sz="2300" b="1" i="0" baseline="30000" dirty="0">
                <a:effectLst/>
                <a:latin typeface="Times New Roman" panose="02020603050405020304" pitchFamily="18" charset="0"/>
                <a:cs typeface="Times New Roman" panose="02020603050405020304" pitchFamily="18" charset="0"/>
              </a:rPr>
              <a:t>2 </a:t>
            </a:r>
            <a:r>
              <a:rPr lang="en-US" sz="2300" b="1" i="0" dirty="0">
                <a:effectLst/>
                <a:latin typeface="Times New Roman" panose="02020603050405020304" pitchFamily="18" charset="0"/>
                <a:cs typeface="Times New Roman" panose="02020603050405020304" pitchFamily="18" charset="0"/>
              </a:rPr>
              <a:t>]} ^ {(1 / (2 – 1))} ] </a:t>
            </a:r>
            <a:r>
              <a:rPr lang="en-US" sz="2300" b="1" i="0" baseline="30000" dirty="0">
                <a:effectLst/>
                <a:latin typeface="Times New Roman" panose="02020603050405020304" pitchFamily="18" charset="0"/>
                <a:cs typeface="Times New Roman" panose="02020603050405020304" pitchFamily="18" charset="0"/>
              </a:rPr>
              <a:t>-1</a:t>
            </a:r>
            <a:r>
              <a:rPr lang="en-US" sz="2300" b="1" i="0" dirty="0">
                <a:effectLst/>
                <a:latin typeface="Times New Roman" panose="02020603050405020304" pitchFamily="18" charset="0"/>
                <a:cs typeface="Times New Roman" panose="02020603050405020304" pitchFamily="18" charset="0"/>
              </a:rPr>
              <a:t> = 0.9        (Cluster 3)</a:t>
            </a:r>
          </a:p>
          <a:p>
            <a:r>
              <a:rPr lang="en-US" sz="2300" b="1" i="0" dirty="0">
                <a:effectLst/>
                <a:latin typeface="Times New Roman" panose="02020603050405020304" pitchFamily="18" charset="0"/>
                <a:cs typeface="Times New Roman" panose="02020603050405020304" pitchFamily="18" charset="0"/>
              </a:rPr>
              <a:t>For datapoint 8 ,new membership values are</a:t>
            </a:r>
          </a:p>
          <a:p>
            <a:pPr marL="530352" lvl="1" indent="0">
              <a:buNone/>
            </a:pPr>
            <a:r>
              <a:rPr lang="en-US" sz="2300" b="1" i="0" dirty="0">
                <a:effectLst/>
                <a:latin typeface="Times New Roman" panose="02020603050405020304" pitchFamily="18" charset="0"/>
                <a:cs typeface="Times New Roman" panose="02020603050405020304" pitchFamily="18" charset="0"/>
              </a:rPr>
              <a:t> ɣ51= [{ [(0.33)</a:t>
            </a:r>
            <a:r>
              <a:rPr lang="en-US" sz="2300" b="1" i="0" baseline="30000" dirty="0">
                <a:effectLst/>
                <a:latin typeface="Times New Roman" panose="02020603050405020304" pitchFamily="18" charset="0"/>
                <a:cs typeface="Times New Roman" panose="02020603050405020304" pitchFamily="18" charset="0"/>
              </a:rPr>
              <a:t>2</a:t>
            </a:r>
            <a:r>
              <a:rPr lang="en-US" sz="2300" b="1" i="0" dirty="0">
                <a:effectLst/>
                <a:latin typeface="Times New Roman" panose="02020603050405020304" pitchFamily="18" charset="0"/>
                <a:cs typeface="Times New Roman" panose="02020603050405020304" pitchFamily="18" charset="0"/>
              </a:rPr>
              <a:t> / (0.33)</a:t>
            </a:r>
            <a:r>
              <a:rPr lang="en-US" sz="2300" b="1" i="0" baseline="30000" dirty="0">
                <a:effectLst/>
                <a:latin typeface="Times New Roman" panose="02020603050405020304" pitchFamily="18" charset="0"/>
                <a:cs typeface="Times New Roman" panose="02020603050405020304" pitchFamily="18" charset="0"/>
              </a:rPr>
              <a:t>2</a:t>
            </a:r>
            <a:r>
              <a:rPr lang="en-US" sz="2300" b="1" i="0" dirty="0">
                <a:effectLst/>
                <a:latin typeface="Times New Roman" panose="02020603050405020304" pitchFamily="18" charset="0"/>
                <a:cs typeface="Times New Roman" panose="02020603050405020304" pitchFamily="18" charset="0"/>
              </a:rPr>
              <a:t>] + [(0.33)</a:t>
            </a:r>
            <a:r>
              <a:rPr lang="en-US" sz="2300" b="1" i="0" baseline="30000" dirty="0">
                <a:effectLst/>
                <a:latin typeface="Times New Roman" panose="02020603050405020304" pitchFamily="18" charset="0"/>
                <a:cs typeface="Times New Roman" panose="02020603050405020304" pitchFamily="18" charset="0"/>
              </a:rPr>
              <a:t>2</a:t>
            </a:r>
            <a:r>
              <a:rPr lang="en-US" sz="2300" b="1" i="0" dirty="0">
                <a:effectLst/>
                <a:latin typeface="Times New Roman" panose="02020603050405020304" pitchFamily="18" charset="0"/>
                <a:cs typeface="Times New Roman" panose="02020603050405020304" pitchFamily="18" charset="0"/>
              </a:rPr>
              <a:t> / (5.55)</a:t>
            </a:r>
            <a:r>
              <a:rPr lang="en-US" sz="2300" b="1" i="0" baseline="30000" dirty="0">
                <a:effectLst/>
                <a:latin typeface="Times New Roman" panose="02020603050405020304" pitchFamily="18" charset="0"/>
                <a:cs typeface="Times New Roman" panose="02020603050405020304" pitchFamily="18" charset="0"/>
              </a:rPr>
              <a:t>2</a:t>
            </a:r>
            <a:r>
              <a:rPr lang="en-US" sz="2300" b="1" i="0" dirty="0">
                <a:effectLst/>
                <a:latin typeface="Times New Roman" panose="02020603050405020304" pitchFamily="18" charset="0"/>
                <a:cs typeface="Times New Roman" panose="02020603050405020304" pitchFamily="18" charset="0"/>
              </a:rPr>
              <a:t>] + [(0.33)</a:t>
            </a:r>
            <a:r>
              <a:rPr lang="en-US" sz="2300" b="1" i="0" baseline="30000" dirty="0">
                <a:effectLst/>
                <a:latin typeface="Times New Roman" panose="02020603050405020304" pitchFamily="18" charset="0"/>
                <a:cs typeface="Times New Roman" panose="02020603050405020304" pitchFamily="18" charset="0"/>
              </a:rPr>
              <a:t>2</a:t>
            </a:r>
            <a:r>
              <a:rPr lang="en-US" sz="2300" b="1" i="0" dirty="0">
                <a:effectLst/>
                <a:latin typeface="Times New Roman" panose="02020603050405020304" pitchFamily="18" charset="0"/>
                <a:cs typeface="Times New Roman" panose="02020603050405020304" pitchFamily="18" charset="0"/>
              </a:rPr>
              <a:t> / (6.26)</a:t>
            </a:r>
            <a:r>
              <a:rPr lang="en-US" sz="2300" b="1" i="0" baseline="30000" dirty="0">
                <a:effectLst/>
                <a:latin typeface="Times New Roman" panose="02020603050405020304" pitchFamily="18" charset="0"/>
                <a:cs typeface="Times New Roman" panose="02020603050405020304" pitchFamily="18" charset="0"/>
              </a:rPr>
              <a:t>2 </a:t>
            </a:r>
            <a:r>
              <a:rPr lang="en-US" sz="2300" b="1" i="0" dirty="0">
                <a:effectLst/>
                <a:latin typeface="Times New Roman" panose="02020603050405020304" pitchFamily="18" charset="0"/>
                <a:cs typeface="Times New Roman" panose="02020603050405020304" pitchFamily="18" charset="0"/>
              </a:rPr>
              <a:t>]} ^ {(1 / (2 – 1))} ] </a:t>
            </a:r>
            <a:r>
              <a:rPr lang="en-US" sz="2300" b="1" i="0" baseline="30000" dirty="0">
                <a:effectLst/>
                <a:latin typeface="Times New Roman" panose="02020603050405020304" pitchFamily="18" charset="0"/>
                <a:cs typeface="Times New Roman" panose="02020603050405020304" pitchFamily="18" charset="0"/>
              </a:rPr>
              <a:t>-1</a:t>
            </a:r>
            <a:r>
              <a:rPr lang="en-US" sz="2300" b="1" i="0" dirty="0">
                <a:effectLst/>
                <a:latin typeface="Times New Roman" panose="02020603050405020304" pitchFamily="18" charset="0"/>
                <a:cs typeface="Times New Roman" panose="02020603050405020304" pitchFamily="18" charset="0"/>
              </a:rPr>
              <a:t> = 0.993     (Cluster 1)</a:t>
            </a:r>
          </a:p>
          <a:p>
            <a:pPr marL="530352" lvl="1" indent="0">
              <a:buNone/>
            </a:pPr>
            <a:r>
              <a:rPr lang="en-US" sz="2300" b="1" i="0" dirty="0">
                <a:effectLst/>
                <a:latin typeface="Times New Roman" panose="02020603050405020304" pitchFamily="18" charset="0"/>
                <a:cs typeface="Times New Roman" panose="02020603050405020304" pitchFamily="18" charset="0"/>
              </a:rPr>
              <a:t> ɣ52= [{ [(5.55)</a:t>
            </a:r>
            <a:r>
              <a:rPr lang="en-US" sz="2300" b="1" i="0" baseline="30000" dirty="0">
                <a:effectLst/>
                <a:latin typeface="Times New Roman" panose="02020603050405020304" pitchFamily="18" charset="0"/>
                <a:cs typeface="Times New Roman" panose="02020603050405020304" pitchFamily="18" charset="0"/>
              </a:rPr>
              <a:t>2</a:t>
            </a:r>
            <a:r>
              <a:rPr lang="en-US" sz="2300" b="1" i="0" dirty="0">
                <a:effectLst/>
                <a:latin typeface="Times New Roman" panose="02020603050405020304" pitchFamily="18" charset="0"/>
                <a:cs typeface="Times New Roman" panose="02020603050405020304" pitchFamily="18" charset="0"/>
              </a:rPr>
              <a:t> / (5.55)</a:t>
            </a:r>
            <a:r>
              <a:rPr lang="en-US" sz="2300" b="1" i="0" baseline="30000" dirty="0">
                <a:effectLst/>
                <a:latin typeface="Times New Roman" panose="02020603050405020304" pitchFamily="18" charset="0"/>
                <a:cs typeface="Times New Roman" panose="02020603050405020304" pitchFamily="18" charset="0"/>
              </a:rPr>
              <a:t>2</a:t>
            </a:r>
            <a:r>
              <a:rPr lang="en-US" sz="2300" b="1" i="0" dirty="0">
                <a:effectLst/>
                <a:latin typeface="Times New Roman" panose="02020603050405020304" pitchFamily="18" charset="0"/>
                <a:cs typeface="Times New Roman" panose="02020603050405020304" pitchFamily="18" charset="0"/>
              </a:rPr>
              <a:t>] + [(5.55)</a:t>
            </a:r>
            <a:r>
              <a:rPr lang="en-US" sz="2300" b="1" i="0" baseline="30000" dirty="0">
                <a:effectLst/>
                <a:latin typeface="Times New Roman" panose="02020603050405020304" pitchFamily="18" charset="0"/>
                <a:cs typeface="Times New Roman" panose="02020603050405020304" pitchFamily="18" charset="0"/>
              </a:rPr>
              <a:t>2</a:t>
            </a:r>
            <a:r>
              <a:rPr lang="en-US" sz="2300" b="1" i="0" dirty="0">
                <a:effectLst/>
                <a:latin typeface="Times New Roman" panose="02020603050405020304" pitchFamily="18" charset="0"/>
                <a:cs typeface="Times New Roman" panose="02020603050405020304" pitchFamily="18" charset="0"/>
              </a:rPr>
              <a:t> / (0.33)</a:t>
            </a:r>
            <a:r>
              <a:rPr lang="en-US" sz="2300" b="1" i="0" baseline="30000" dirty="0">
                <a:effectLst/>
                <a:latin typeface="Times New Roman" panose="02020603050405020304" pitchFamily="18" charset="0"/>
                <a:cs typeface="Times New Roman" panose="02020603050405020304" pitchFamily="18" charset="0"/>
              </a:rPr>
              <a:t>2</a:t>
            </a:r>
            <a:r>
              <a:rPr lang="en-US" sz="2300" b="1" i="0" dirty="0">
                <a:effectLst/>
                <a:latin typeface="Times New Roman" panose="02020603050405020304" pitchFamily="18" charset="0"/>
                <a:cs typeface="Times New Roman" panose="02020603050405020304" pitchFamily="18" charset="0"/>
              </a:rPr>
              <a:t>] + [(5.55)</a:t>
            </a:r>
            <a:r>
              <a:rPr lang="en-US" sz="2300" b="1" i="0" baseline="30000" dirty="0">
                <a:effectLst/>
                <a:latin typeface="Times New Roman" panose="02020603050405020304" pitchFamily="18" charset="0"/>
                <a:cs typeface="Times New Roman" panose="02020603050405020304" pitchFamily="18" charset="0"/>
              </a:rPr>
              <a:t>2</a:t>
            </a:r>
            <a:r>
              <a:rPr lang="en-US" sz="2300" b="1" i="0" dirty="0">
                <a:effectLst/>
                <a:latin typeface="Times New Roman" panose="02020603050405020304" pitchFamily="18" charset="0"/>
                <a:cs typeface="Times New Roman" panose="02020603050405020304" pitchFamily="18" charset="0"/>
              </a:rPr>
              <a:t> / (6.26)</a:t>
            </a:r>
            <a:r>
              <a:rPr lang="en-US" sz="2300" b="1" i="0" baseline="30000" dirty="0">
                <a:effectLst/>
                <a:latin typeface="Times New Roman" panose="02020603050405020304" pitchFamily="18" charset="0"/>
                <a:cs typeface="Times New Roman" panose="02020603050405020304" pitchFamily="18" charset="0"/>
              </a:rPr>
              <a:t>2 </a:t>
            </a:r>
            <a:r>
              <a:rPr lang="en-US" sz="2300" b="1" i="0" dirty="0">
                <a:effectLst/>
                <a:latin typeface="Times New Roman" panose="02020603050405020304" pitchFamily="18" charset="0"/>
                <a:cs typeface="Times New Roman" panose="02020603050405020304" pitchFamily="18" charset="0"/>
              </a:rPr>
              <a:t>]} ^ {(1 / (2 – 1))} ] </a:t>
            </a:r>
            <a:r>
              <a:rPr lang="en-US" sz="2300" b="1" i="0" baseline="30000" dirty="0">
                <a:effectLst/>
                <a:latin typeface="Times New Roman" panose="02020603050405020304" pitchFamily="18" charset="0"/>
                <a:cs typeface="Times New Roman" panose="02020603050405020304" pitchFamily="18" charset="0"/>
              </a:rPr>
              <a:t>-1</a:t>
            </a:r>
            <a:r>
              <a:rPr lang="en-US" sz="2300" b="1" i="0" dirty="0">
                <a:effectLst/>
                <a:latin typeface="Times New Roman" panose="02020603050405020304" pitchFamily="18" charset="0"/>
                <a:cs typeface="Times New Roman" panose="02020603050405020304" pitchFamily="18" charset="0"/>
              </a:rPr>
              <a:t> = 0.003   (Cluster 2)</a:t>
            </a:r>
          </a:p>
          <a:p>
            <a:pPr marL="530352" lvl="1" indent="0">
              <a:buNone/>
            </a:pPr>
            <a:r>
              <a:rPr lang="en-US" sz="2300" b="1" i="0" dirty="0">
                <a:effectLst/>
                <a:latin typeface="Times New Roman" panose="02020603050405020304" pitchFamily="18" charset="0"/>
                <a:cs typeface="Times New Roman" panose="02020603050405020304" pitchFamily="18" charset="0"/>
              </a:rPr>
              <a:t> ɣ53= [{ [(6.26)</a:t>
            </a:r>
            <a:r>
              <a:rPr lang="en-US" sz="2300" b="1" i="0" baseline="30000" dirty="0">
                <a:effectLst/>
                <a:latin typeface="Times New Roman" panose="02020603050405020304" pitchFamily="18" charset="0"/>
                <a:cs typeface="Times New Roman" panose="02020603050405020304" pitchFamily="18" charset="0"/>
              </a:rPr>
              <a:t>2</a:t>
            </a:r>
            <a:r>
              <a:rPr lang="en-US" sz="2300" b="1" i="0" dirty="0">
                <a:effectLst/>
                <a:latin typeface="Times New Roman" panose="02020603050405020304" pitchFamily="18" charset="0"/>
                <a:cs typeface="Times New Roman" panose="02020603050405020304" pitchFamily="18" charset="0"/>
              </a:rPr>
              <a:t> / (6.26)</a:t>
            </a:r>
            <a:r>
              <a:rPr lang="en-US" sz="2300" b="1" i="0" baseline="30000" dirty="0">
                <a:effectLst/>
                <a:latin typeface="Times New Roman" panose="02020603050405020304" pitchFamily="18" charset="0"/>
                <a:cs typeface="Times New Roman" panose="02020603050405020304" pitchFamily="18" charset="0"/>
              </a:rPr>
              <a:t>2</a:t>
            </a:r>
            <a:r>
              <a:rPr lang="en-US" sz="2300" b="1" i="0" dirty="0">
                <a:effectLst/>
                <a:latin typeface="Times New Roman" panose="02020603050405020304" pitchFamily="18" charset="0"/>
                <a:cs typeface="Times New Roman" panose="02020603050405020304" pitchFamily="18" charset="0"/>
              </a:rPr>
              <a:t>] + [(6.26)</a:t>
            </a:r>
            <a:r>
              <a:rPr lang="en-US" sz="2300" b="1" i="0" baseline="30000" dirty="0">
                <a:effectLst/>
                <a:latin typeface="Times New Roman" panose="02020603050405020304" pitchFamily="18" charset="0"/>
                <a:cs typeface="Times New Roman" panose="02020603050405020304" pitchFamily="18" charset="0"/>
              </a:rPr>
              <a:t>2</a:t>
            </a:r>
            <a:r>
              <a:rPr lang="en-US" sz="2300" b="1" i="0" dirty="0">
                <a:effectLst/>
                <a:latin typeface="Times New Roman" panose="02020603050405020304" pitchFamily="18" charset="0"/>
                <a:cs typeface="Times New Roman" panose="02020603050405020304" pitchFamily="18" charset="0"/>
              </a:rPr>
              <a:t> / (0.33)</a:t>
            </a:r>
            <a:r>
              <a:rPr lang="en-US" sz="2300" b="1" i="0" baseline="30000" dirty="0">
                <a:effectLst/>
                <a:latin typeface="Times New Roman" panose="02020603050405020304" pitchFamily="18" charset="0"/>
                <a:cs typeface="Times New Roman" panose="02020603050405020304" pitchFamily="18" charset="0"/>
              </a:rPr>
              <a:t>2</a:t>
            </a:r>
            <a:r>
              <a:rPr lang="en-US" sz="2300" b="1" i="0" dirty="0">
                <a:effectLst/>
                <a:latin typeface="Times New Roman" panose="02020603050405020304" pitchFamily="18" charset="0"/>
                <a:cs typeface="Times New Roman" panose="02020603050405020304" pitchFamily="18" charset="0"/>
              </a:rPr>
              <a:t>] + [(6.26)</a:t>
            </a:r>
            <a:r>
              <a:rPr lang="en-US" sz="2300" b="1" i="0" baseline="30000" dirty="0">
                <a:effectLst/>
                <a:latin typeface="Times New Roman" panose="02020603050405020304" pitchFamily="18" charset="0"/>
                <a:cs typeface="Times New Roman" panose="02020603050405020304" pitchFamily="18" charset="0"/>
              </a:rPr>
              <a:t>2</a:t>
            </a:r>
            <a:r>
              <a:rPr lang="en-US" sz="2300" b="1" i="0" dirty="0">
                <a:effectLst/>
                <a:latin typeface="Times New Roman" panose="02020603050405020304" pitchFamily="18" charset="0"/>
                <a:cs typeface="Times New Roman" panose="02020603050405020304" pitchFamily="18" charset="0"/>
              </a:rPr>
              <a:t> / (5.55)</a:t>
            </a:r>
            <a:r>
              <a:rPr lang="en-US" sz="2300" b="1" i="0" baseline="30000" dirty="0">
                <a:effectLst/>
                <a:latin typeface="Times New Roman" panose="02020603050405020304" pitchFamily="18" charset="0"/>
                <a:cs typeface="Times New Roman" panose="02020603050405020304" pitchFamily="18" charset="0"/>
              </a:rPr>
              <a:t>2 </a:t>
            </a:r>
            <a:r>
              <a:rPr lang="en-US" sz="2300" b="1" i="0" dirty="0">
                <a:effectLst/>
                <a:latin typeface="Times New Roman" panose="02020603050405020304" pitchFamily="18" charset="0"/>
                <a:cs typeface="Times New Roman" panose="02020603050405020304" pitchFamily="18" charset="0"/>
              </a:rPr>
              <a:t>]} ^ {(1 / (2 – 1))} ] </a:t>
            </a:r>
            <a:r>
              <a:rPr lang="en-US" sz="2300" b="1" i="0" baseline="30000" dirty="0">
                <a:effectLst/>
                <a:latin typeface="Times New Roman" panose="02020603050405020304" pitchFamily="18" charset="0"/>
                <a:cs typeface="Times New Roman" panose="02020603050405020304" pitchFamily="18" charset="0"/>
              </a:rPr>
              <a:t>-1</a:t>
            </a:r>
            <a:r>
              <a:rPr lang="en-US" sz="2300" b="1" i="0" dirty="0">
                <a:effectLst/>
                <a:latin typeface="Times New Roman" panose="02020603050405020304" pitchFamily="18" charset="0"/>
                <a:cs typeface="Times New Roman" panose="02020603050405020304" pitchFamily="18" charset="0"/>
              </a:rPr>
              <a:t> = 0.003   (Cluster 3)</a:t>
            </a:r>
          </a:p>
          <a:p>
            <a:pPr marL="0" indent="0">
              <a:buNone/>
            </a:pPr>
            <a:endParaRPr lang="en-US" dirty="0"/>
          </a:p>
        </p:txBody>
      </p:sp>
      <p:pic>
        <p:nvPicPr>
          <p:cNvPr id="5" name="Content Placeholder 4">
            <a:extLst>
              <a:ext uri="{FF2B5EF4-FFF2-40B4-BE49-F238E27FC236}">
                <a16:creationId xmlns:a16="http://schemas.microsoft.com/office/drawing/2014/main" id="{E300225E-EC9E-5D2B-A902-043BD45BDB88}"/>
              </a:ext>
            </a:extLst>
          </p:cNvPr>
          <p:cNvPicPr>
            <a:picLocks noChangeAspect="1"/>
          </p:cNvPicPr>
          <p:nvPr/>
        </p:nvPicPr>
        <p:blipFill rotWithShape="1">
          <a:blip r:embed="rId2"/>
          <a:srcRect l="8302" t="52088" r="18646" b="21599"/>
          <a:stretch/>
        </p:blipFill>
        <p:spPr>
          <a:xfrm>
            <a:off x="997888" y="1171467"/>
            <a:ext cx="3764943" cy="705041"/>
          </a:xfrm>
          <a:prstGeom prst="rect">
            <a:avLst/>
          </a:prstGeom>
        </p:spPr>
      </p:pic>
      <p:graphicFrame>
        <p:nvGraphicFramePr>
          <p:cNvPr id="2" name="Table 1">
            <a:extLst>
              <a:ext uri="{FF2B5EF4-FFF2-40B4-BE49-F238E27FC236}">
                <a16:creationId xmlns:a16="http://schemas.microsoft.com/office/drawing/2014/main" id="{9C0DE6E8-7F3C-E8DD-9071-EA88C14F4F5D}"/>
              </a:ext>
            </a:extLst>
          </p:cNvPr>
          <p:cNvGraphicFramePr>
            <a:graphicFrameLocks noGrp="1"/>
          </p:cNvGraphicFramePr>
          <p:nvPr>
            <p:extLst>
              <p:ext uri="{D42A27DB-BD31-4B8C-83A1-F6EECF244321}">
                <p14:modId xmlns:p14="http://schemas.microsoft.com/office/powerpoint/2010/main" val="575407206"/>
              </p:ext>
            </p:extLst>
          </p:nvPr>
        </p:nvGraphicFramePr>
        <p:xfrm>
          <a:off x="4878729" y="195969"/>
          <a:ext cx="7162798" cy="2543256"/>
        </p:xfrm>
        <a:graphic>
          <a:graphicData uri="http://schemas.openxmlformats.org/drawingml/2006/table">
            <a:tbl>
              <a:tblPr firstRow="1" bandRow="1">
                <a:tableStyleId>{5C22544A-7EE6-4342-B048-85BDC9FD1C3A}</a:tableStyleId>
              </a:tblPr>
              <a:tblGrid>
                <a:gridCol w="523928">
                  <a:extLst>
                    <a:ext uri="{9D8B030D-6E8A-4147-A177-3AD203B41FA5}">
                      <a16:colId xmlns:a16="http://schemas.microsoft.com/office/drawing/2014/main" val="1662980242"/>
                    </a:ext>
                  </a:extLst>
                </a:gridCol>
                <a:gridCol w="903749">
                  <a:extLst>
                    <a:ext uri="{9D8B030D-6E8A-4147-A177-3AD203B41FA5}">
                      <a16:colId xmlns:a16="http://schemas.microsoft.com/office/drawing/2014/main" val="2173125285"/>
                    </a:ext>
                  </a:extLst>
                </a:gridCol>
                <a:gridCol w="1134822">
                  <a:extLst>
                    <a:ext uri="{9D8B030D-6E8A-4147-A177-3AD203B41FA5}">
                      <a16:colId xmlns:a16="http://schemas.microsoft.com/office/drawing/2014/main" val="1803673626"/>
                    </a:ext>
                  </a:extLst>
                </a:gridCol>
                <a:gridCol w="963988">
                  <a:extLst>
                    <a:ext uri="{9D8B030D-6E8A-4147-A177-3AD203B41FA5}">
                      <a16:colId xmlns:a16="http://schemas.microsoft.com/office/drawing/2014/main" val="3389533193"/>
                    </a:ext>
                  </a:extLst>
                </a:gridCol>
                <a:gridCol w="1200875">
                  <a:extLst>
                    <a:ext uri="{9D8B030D-6E8A-4147-A177-3AD203B41FA5}">
                      <a16:colId xmlns:a16="http://schemas.microsoft.com/office/drawing/2014/main" val="1696278730"/>
                    </a:ext>
                  </a:extLst>
                </a:gridCol>
                <a:gridCol w="1019959">
                  <a:extLst>
                    <a:ext uri="{9D8B030D-6E8A-4147-A177-3AD203B41FA5}">
                      <a16:colId xmlns:a16="http://schemas.microsoft.com/office/drawing/2014/main" val="1385831466"/>
                    </a:ext>
                  </a:extLst>
                </a:gridCol>
                <a:gridCol w="1415477">
                  <a:extLst>
                    <a:ext uri="{9D8B030D-6E8A-4147-A177-3AD203B41FA5}">
                      <a16:colId xmlns:a16="http://schemas.microsoft.com/office/drawing/2014/main" val="2252048064"/>
                    </a:ext>
                  </a:extLst>
                </a:gridCol>
              </a:tblGrid>
              <a:tr h="3349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latin typeface="Times New Roman" panose="02020603050405020304" pitchFamily="18" charset="0"/>
                          <a:cs typeface="Times New Roman" panose="02020603050405020304" pitchFamily="18" charset="0"/>
                        </a:rPr>
                        <a:t>Cluster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hMerge="1">
                  <a:txBody>
                    <a:bodyPr/>
                    <a:lstStyle/>
                    <a:p>
                      <a:pPr algn="ctr"/>
                      <a:endParaRPr lang="en-US"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latin typeface="Times New Roman" panose="02020603050405020304" pitchFamily="18" charset="0"/>
                          <a:cs typeface="Times New Roman" panose="02020603050405020304" pitchFamily="18" charset="0"/>
                        </a:rPr>
                        <a:t>Cluster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hMerge="1">
                  <a:txBody>
                    <a:bodyPr/>
                    <a:lstStyle/>
                    <a:p>
                      <a:pPr algn="ctr"/>
                      <a:endParaRPr lang="en-US"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latin typeface="Times New Roman" panose="02020603050405020304" pitchFamily="18" charset="0"/>
                          <a:cs typeface="Times New Roman" panose="02020603050405020304" pitchFamily="18" charset="0"/>
                        </a:rPr>
                        <a:t>Cluster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hMerge="1">
                  <a:txBody>
                    <a:bodyPr/>
                    <a:lstStyle/>
                    <a:p>
                      <a:pPr algn="ctr"/>
                      <a:endParaRPr lang="en-US"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92488981"/>
                  </a:ext>
                </a:extLst>
              </a:tr>
              <a:tr h="58608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Data</a:t>
                      </a:r>
                    </a:p>
                    <a:p>
                      <a:pPr algn="ctr"/>
                      <a:r>
                        <a:rPr lang="en-US" b="1" dirty="0">
                          <a:solidFill>
                            <a:schemeClr val="tx1"/>
                          </a:solidFill>
                          <a:latin typeface="Times New Roman" panose="02020603050405020304" pitchFamily="18" charset="0"/>
                          <a:cs typeface="Times New Roman" panose="02020603050405020304" pitchFamily="18" charset="0"/>
                        </a:rPr>
                        <a:t>point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latin typeface="Times New Roman" panose="02020603050405020304" pitchFamily="18" charset="0"/>
                          <a:cs typeface="Times New Roman" panose="02020603050405020304" pitchFamily="18" charset="0"/>
                        </a:rPr>
                        <a:t>Distance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latin typeface="Times New Roman" panose="02020603050405020304" pitchFamily="18" charset="0"/>
                          <a:cs typeface="Times New Roman" panose="02020603050405020304" pitchFamily="18" charset="0"/>
                        </a:rPr>
                        <a:t>Data</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latin typeface="Times New Roman" panose="02020603050405020304" pitchFamily="18" charset="0"/>
                          <a:cs typeface="Times New Roman" panose="02020603050405020304" pitchFamily="18" charset="0"/>
                        </a:rPr>
                        <a:t>point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a:r>
                        <a:rPr lang="en-US" b="1" dirty="0">
                          <a:latin typeface="Times New Roman" panose="02020603050405020304" pitchFamily="18" charset="0"/>
                          <a:cs typeface="Times New Roman" panose="02020603050405020304" pitchFamily="18" charset="0"/>
                        </a:rPr>
                        <a:t>Distance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latin typeface="Times New Roman" panose="02020603050405020304" pitchFamily="18" charset="0"/>
                          <a:cs typeface="Times New Roman" panose="02020603050405020304" pitchFamily="18" charset="0"/>
                        </a:rPr>
                        <a:t>Data</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latin typeface="Times New Roman" panose="02020603050405020304" pitchFamily="18" charset="0"/>
                          <a:cs typeface="Times New Roman" panose="02020603050405020304" pitchFamily="18" charset="0"/>
                        </a:rPr>
                        <a:t>point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b="1" dirty="0">
                          <a:latin typeface="Times New Roman" panose="02020603050405020304" pitchFamily="18" charset="0"/>
                          <a:cs typeface="Times New Roman" panose="02020603050405020304" pitchFamily="18" charset="0"/>
                        </a:rPr>
                        <a:t>Distance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3614791727"/>
                  </a:ext>
                </a:extLst>
              </a:tr>
              <a:tr h="512472">
                <a:tc>
                  <a:txBody>
                    <a:bodyPr/>
                    <a:lstStyle/>
                    <a:p>
                      <a:pPr algn="ctr"/>
                      <a:r>
                        <a:rPr lang="en-US" b="1" dirty="0">
                          <a:latin typeface="Times New Roman" panose="02020603050405020304" pitchFamily="18" charset="0"/>
                          <a:cs typeface="Times New Roman" panose="02020603050405020304" pitchFamily="18" charset="0"/>
                        </a:rPr>
                        <a:t>A6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b="1" dirty="0">
                          <a:latin typeface="Times New Roman" panose="02020603050405020304" pitchFamily="18" charset="0"/>
                          <a:cs typeface="Times New Roman" panose="02020603050405020304" pitchFamily="18" charset="0"/>
                        </a:rPr>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5.5162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latin typeface="Times New Roman" panose="02020603050405020304" pitchFamily="18" charset="0"/>
                          <a:cs typeface="Times New Roman" panose="02020603050405020304" pitchFamily="18" charset="0"/>
                        </a:rPr>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a:r>
                        <a:rPr lang="en-US" b="1" dirty="0">
                          <a:latin typeface="Times New Roman" panose="02020603050405020304" pitchFamily="18" charset="0"/>
                          <a:cs typeface="Times New Roman" panose="02020603050405020304" pitchFamily="18" charset="0"/>
                        </a:rPr>
                        <a:t>1.053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latin typeface="Times New Roman" panose="02020603050405020304" pitchFamily="18" charset="0"/>
                          <a:cs typeface="Times New Roman" panose="02020603050405020304" pitchFamily="18" charset="0"/>
                        </a:rPr>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4.528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3291662047"/>
                  </a:ext>
                </a:extLst>
              </a:tr>
              <a:tr h="512472">
                <a:tc>
                  <a:txBody>
                    <a:bodyPr/>
                    <a:lstStyle/>
                    <a:p>
                      <a:pPr algn="ctr"/>
                      <a:r>
                        <a:rPr lang="en-US" b="1" dirty="0">
                          <a:latin typeface="Times New Roman" panose="02020603050405020304" pitchFamily="18" charset="0"/>
                          <a:cs typeface="Times New Roman" panose="02020603050405020304" pitchFamily="18" charset="0"/>
                        </a:rPr>
                        <a:t>A7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b="1" dirty="0">
                          <a:latin typeface="Times New Roman" panose="02020603050405020304" pitchFamily="18" charset="0"/>
                          <a:cs typeface="Times New Roman" panose="02020603050405020304"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7.49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latin typeface="Times New Roman" panose="02020603050405020304" pitchFamily="18" charset="0"/>
                          <a:cs typeface="Times New Roman" panose="02020603050405020304"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a:r>
                        <a:rPr lang="en-US" b="1" dirty="0">
                          <a:latin typeface="Times New Roman" panose="02020603050405020304" pitchFamily="18" charset="0"/>
                          <a:cs typeface="Times New Roman" panose="02020603050405020304" pitchFamily="18" charset="0"/>
                        </a:rPr>
                        <a:t>6.43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latin typeface="Times New Roman" panose="02020603050405020304" pitchFamily="18" charset="0"/>
                          <a:cs typeface="Times New Roman" panose="02020603050405020304"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b="1" dirty="0">
                          <a:latin typeface="Times New Roman" panose="02020603050405020304" pitchFamily="18" charset="0"/>
                          <a:cs typeface="Times New Roman" panose="02020603050405020304" pitchFamily="18" charset="0"/>
                        </a:rPr>
                        <a:t>1.58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3298259893"/>
                  </a:ext>
                </a:extLst>
              </a:tr>
              <a:tr h="512472">
                <a:tc>
                  <a:txBody>
                    <a:bodyPr/>
                    <a:lstStyle/>
                    <a:p>
                      <a:pPr algn="ctr"/>
                      <a:r>
                        <a:rPr lang="en-US" b="1" dirty="0">
                          <a:latin typeface="Times New Roman" panose="02020603050405020304" pitchFamily="18" charset="0"/>
                          <a:cs typeface="Times New Roman" panose="02020603050405020304" pitchFamily="18" charset="0"/>
                        </a:rPr>
                        <a:t>A8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b="1" dirty="0">
                          <a:latin typeface="Times New Roman" panose="02020603050405020304" pitchFamily="18" charset="0"/>
                          <a:cs typeface="Times New Roman" panose="02020603050405020304" pitchFamily="18" charset="0"/>
                        </a:rPr>
                        <a:t>(4,9)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0.33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latin typeface="Times New Roman" panose="02020603050405020304" pitchFamily="18" charset="0"/>
                          <a:cs typeface="Times New Roman" panose="02020603050405020304" pitchFamily="18" charset="0"/>
                        </a:rPr>
                        <a:t>(4,9)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a:r>
                        <a:rPr lang="en-US" b="1" dirty="0">
                          <a:latin typeface="Times New Roman" panose="02020603050405020304" pitchFamily="18" charset="0"/>
                          <a:cs typeface="Times New Roman" panose="02020603050405020304" pitchFamily="18" charset="0"/>
                        </a:rPr>
                        <a:t>5.55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latin typeface="Times New Roman" panose="02020603050405020304" pitchFamily="18" charset="0"/>
                          <a:cs typeface="Times New Roman" panose="02020603050405020304" pitchFamily="18" charset="0"/>
                        </a:rPr>
                        <a:t>(4,9)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b="1" dirty="0">
                          <a:latin typeface="Times New Roman" panose="02020603050405020304" pitchFamily="18" charset="0"/>
                          <a:cs typeface="Times New Roman" panose="02020603050405020304" pitchFamily="18" charset="0"/>
                        </a:rPr>
                        <a:t>6.042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3053230684"/>
                  </a:ext>
                </a:extLst>
              </a:tr>
            </a:tbl>
          </a:graphicData>
        </a:graphic>
      </p:graphicFrame>
    </p:spTree>
    <p:extLst>
      <p:ext uri="{BB962C8B-B14F-4D97-AF65-F5344CB8AC3E}">
        <p14:creationId xmlns:p14="http://schemas.microsoft.com/office/powerpoint/2010/main" val="4062014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36A0D-8B93-853A-D7CD-1DD20BFEF62E}"/>
              </a:ext>
            </a:extLst>
          </p:cNvPr>
          <p:cNvSpPr>
            <a:spLocks noGrp="1"/>
          </p:cNvSpPr>
          <p:nvPr>
            <p:ph type="title"/>
          </p:nvPr>
        </p:nvSpPr>
        <p:spPr>
          <a:xfrm>
            <a:off x="1371600" y="685800"/>
            <a:ext cx="9601200" cy="777240"/>
          </a:xfrm>
        </p:spPr>
        <p:txBody>
          <a:bodyPr/>
          <a:lstStyle/>
          <a:p>
            <a:r>
              <a:rPr lang="en-US" dirty="0">
                <a:latin typeface="Times New Roman" panose="02020603050405020304" pitchFamily="18" charset="0"/>
                <a:cs typeface="Times New Roman" panose="02020603050405020304" pitchFamily="18" charset="0"/>
              </a:rPr>
              <a:t>Now the new membership value is</a:t>
            </a:r>
            <a:endParaRPr lang="en-US" dirty="0"/>
          </a:p>
        </p:txBody>
      </p:sp>
      <p:graphicFrame>
        <p:nvGraphicFramePr>
          <p:cNvPr id="4" name="Table 4">
            <a:extLst>
              <a:ext uri="{FF2B5EF4-FFF2-40B4-BE49-F238E27FC236}">
                <a16:creationId xmlns:a16="http://schemas.microsoft.com/office/drawing/2014/main" id="{9BB42D8E-2D7A-9F73-EF57-1C86D834FA80}"/>
              </a:ext>
            </a:extLst>
          </p:cNvPr>
          <p:cNvGraphicFramePr>
            <a:graphicFrameLocks noGrp="1"/>
          </p:cNvGraphicFramePr>
          <p:nvPr>
            <p:ph idx="1"/>
            <p:extLst>
              <p:ext uri="{D42A27DB-BD31-4B8C-83A1-F6EECF244321}">
                <p14:modId xmlns:p14="http://schemas.microsoft.com/office/powerpoint/2010/main" val="3076672108"/>
              </p:ext>
            </p:extLst>
          </p:nvPr>
        </p:nvGraphicFramePr>
        <p:xfrm>
          <a:off x="1371600" y="1463041"/>
          <a:ext cx="10340670" cy="4709160"/>
        </p:xfrm>
        <a:graphic>
          <a:graphicData uri="http://schemas.openxmlformats.org/drawingml/2006/table">
            <a:tbl>
              <a:tblPr firstRow="1" bandRow="1">
                <a:tableStyleId>{5C22544A-7EE6-4342-B048-85BDC9FD1C3A}</a:tableStyleId>
              </a:tblPr>
              <a:tblGrid>
                <a:gridCol w="688696">
                  <a:extLst>
                    <a:ext uri="{9D8B030D-6E8A-4147-A177-3AD203B41FA5}">
                      <a16:colId xmlns:a16="http://schemas.microsoft.com/office/drawing/2014/main" val="423376873"/>
                    </a:ext>
                  </a:extLst>
                </a:gridCol>
                <a:gridCol w="1522846">
                  <a:extLst>
                    <a:ext uri="{9D8B030D-6E8A-4147-A177-3AD203B41FA5}">
                      <a16:colId xmlns:a16="http://schemas.microsoft.com/office/drawing/2014/main" val="4231621861"/>
                    </a:ext>
                  </a:extLst>
                </a:gridCol>
                <a:gridCol w="1127927">
                  <a:extLst>
                    <a:ext uri="{9D8B030D-6E8A-4147-A177-3AD203B41FA5}">
                      <a16:colId xmlns:a16="http://schemas.microsoft.com/office/drawing/2014/main" val="163241857"/>
                    </a:ext>
                  </a:extLst>
                </a:gridCol>
                <a:gridCol w="1369625">
                  <a:extLst>
                    <a:ext uri="{9D8B030D-6E8A-4147-A177-3AD203B41FA5}">
                      <a16:colId xmlns:a16="http://schemas.microsoft.com/office/drawing/2014/main" val="911634825"/>
                    </a:ext>
                  </a:extLst>
                </a:gridCol>
                <a:gridCol w="1877192">
                  <a:extLst>
                    <a:ext uri="{9D8B030D-6E8A-4147-A177-3AD203B41FA5}">
                      <a16:colId xmlns:a16="http://schemas.microsoft.com/office/drawing/2014/main" val="3412056801"/>
                    </a:ext>
                  </a:extLst>
                </a:gridCol>
                <a:gridCol w="1973872">
                  <a:extLst>
                    <a:ext uri="{9D8B030D-6E8A-4147-A177-3AD203B41FA5}">
                      <a16:colId xmlns:a16="http://schemas.microsoft.com/office/drawing/2014/main" val="1471558725"/>
                    </a:ext>
                  </a:extLst>
                </a:gridCol>
                <a:gridCol w="1780512">
                  <a:extLst>
                    <a:ext uri="{9D8B030D-6E8A-4147-A177-3AD203B41FA5}">
                      <a16:colId xmlns:a16="http://schemas.microsoft.com/office/drawing/2014/main" val="1659840850"/>
                    </a:ext>
                  </a:extLst>
                </a:gridCol>
              </a:tblGrid>
              <a:tr h="523240">
                <a:tc>
                  <a:txBody>
                    <a:bodyPr/>
                    <a:lstStyle/>
                    <a:p>
                      <a:pPr algn="ctr"/>
                      <a:endParaRPr lang="en-US" sz="22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solidFill>
                            <a:schemeClr val="tx1"/>
                          </a:solidFill>
                          <a:latin typeface="Times New Roman" panose="02020603050405020304" pitchFamily="18" charset="0"/>
                          <a:cs typeface="Times New Roman" panose="02020603050405020304" pitchFamily="18" charset="0"/>
                        </a:rPr>
                        <a:t>Datapoint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solidFill>
                            <a:schemeClr val="tx1"/>
                          </a:solidFill>
                          <a:latin typeface="Times New Roman" panose="02020603050405020304" pitchFamily="18" charset="0"/>
                          <a:cs typeface="Times New Roman" panose="02020603050405020304" pitchFamily="18"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solidFill>
                            <a:schemeClr val="tx1"/>
                          </a:solidFill>
                          <a:latin typeface="Times New Roman" panose="02020603050405020304" pitchFamily="18" charset="0"/>
                          <a:cs typeface="Times New Roman" panose="02020603050405020304" pitchFamily="18" charset="0"/>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solidFill>
                            <a:schemeClr val="tx1"/>
                          </a:solidFill>
                          <a:latin typeface="Times New Roman" panose="02020603050405020304" pitchFamily="18" charset="0"/>
                          <a:cs typeface="Times New Roman" panose="02020603050405020304" pitchFamily="18" charset="0"/>
                        </a:rPr>
                        <a:t>Cluster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2200" b="1" dirty="0">
                          <a:solidFill>
                            <a:schemeClr val="tx1"/>
                          </a:solidFill>
                          <a:latin typeface="Times New Roman" panose="02020603050405020304" pitchFamily="18" charset="0"/>
                          <a:cs typeface="Times New Roman" panose="02020603050405020304" pitchFamily="18" charset="0"/>
                        </a:rPr>
                        <a:t>Cluster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a:r>
                        <a:rPr lang="en-US" sz="2200" b="1" dirty="0">
                          <a:solidFill>
                            <a:schemeClr val="tx1"/>
                          </a:solidFill>
                          <a:latin typeface="Times New Roman" panose="02020603050405020304" pitchFamily="18" charset="0"/>
                          <a:cs typeface="Times New Roman" panose="02020603050405020304" pitchFamily="18" charset="0"/>
                        </a:rPr>
                        <a:t>Cluster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2010310452"/>
                  </a:ext>
                </a:extLst>
              </a:tr>
              <a:tr h="523240">
                <a:tc>
                  <a:txBody>
                    <a:bodyPr/>
                    <a:lstStyle/>
                    <a:p>
                      <a:pPr algn="ctr"/>
                      <a:r>
                        <a:rPr lang="en-US" sz="2200" b="1" dirty="0">
                          <a:solidFill>
                            <a:schemeClr val="tx1"/>
                          </a:solidFill>
                          <a:latin typeface="Times New Roman" panose="02020603050405020304" pitchFamily="18" charset="0"/>
                          <a:cs typeface="Times New Roman" panose="02020603050405020304" pitchFamily="18"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solidFill>
                            <a:schemeClr val="tx1"/>
                          </a:solidFill>
                          <a:latin typeface="Times New Roman" panose="02020603050405020304" pitchFamily="18" charset="0"/>
                          <a:cs typeface="Times New Roman" panose="02020603050405020304" pitchFamily="18" charset="0"/>
                        </a:rPr>
                        <a:t>(2,10)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solidFill>
                            <a:schemeClr val="tx1"/>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solidFill>
                            <a:schemeClr val="tx1"/>
                          </a:solidFill>
                          <a:latin typeface="Times New Roman" panose="02020603050405020304" pitchFamily="18" charset="0"/>
                          <a:cs typeface="Times New Roman" panose="02020603050405020304"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solidFill>
                            <a:schemeClr val="tx1"/>
                          </a:solidFill>
                          <a:latin typeface="Times New Roman" panose="02020603050405020304" pitchFamily="18" charset="0"/>
                          <a:cs typeface="Times New Roman" panose="02020603050405020304" pitchFamily="18" charset="0"/>
                        </a:rPr>
                        <a:t>0.86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2200" b="1" i="0" kern="1200" dirty="0">
                          <a:solidFill>
                            <a:schemeClr val="dk1"/>
                          </a:solidFill>
                          <a:effectLst/>
                          <a:latin typeface="Times New Roman" panose="02020603050405020304" pitchFamily="18" charset="0"/>
                          <a:ea typeface="+mn-ea"/>
                          <a:cs typeface="Times New Roman" panose="02020603050405020304" pitchFamily="18" charset="0"/>
                        </a:rPr>
                        <a:t>0.057</a:t>
                      </a:r>
                      <a:endParaRPr lang="en-US" sz="22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i="0" kern="1200" dirty="0">
                          <a:solidFill>
                            <a:schemeClr val="dk1"/>
                          </a:solidFill>
                          <a:effectLst/>
                          <a:latin typeface="Times New Roman" panose="02020603050405020304" pitchFamily="18" charset="0"/>
                          <a:ea typeface="+mn-ea"/>
                          <a:cs typeface="Times New Roman" panose="02020603050405020304" pitchFamily="18" charset="0"/>
                        </a:rPr>
                        <a:t>0.07</a:t>
                      </a:r>
                      <a:endParaRPr lang="en-US" sz="22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1599695"/>
                  </a:ext>
                </a:extLst>
              </a:tr>
              <a:tr h="523240">
                <a:tc>
                  <a:txBody>
                    <a:bodyPr/>
                    <a:lstStyle/>
                    <a:p>
                      <a:pPr algn="ctr"/>
                      <a:r>
                        <a:rPr lang="en-US" sz="2200" b="1" dirty="0">
                          <a:solidFill>
                            <a:schemeClr val="tx1"/>
                          </a:solidFill>
                          <a:latin typeface="Times New Roman" panose="02020603050405020304" pitchFamily="18" charset="0"/>
                          <a:cs typeface="Times New Roman" panose="02020603050405020304" pitchFamily="18" charset="0"/>
                        </a:rPr>
                        <a:t>A2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solidFill>
                            <a:schemeClr val="tx1"/>
                          </a:solidFill>
                          <a:latin typeface="Times New Roman" panose="02020603050405020304" pitchFamily="18" charset="0"/>
                          <a:cs typeface="Times New Roman" panose="02020603050405020304" pitchFamily="18" charset="0"/>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solidFill>
                            <a:schemeClr val="tx1"/>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solidFill>
                            <a:schemeClr val="tx1"/>
                          </a:solidFill>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solidFill>
                            <a:schemeClr val="tx1"/>
                          </a:solidFill>
                          <a:latin typeface="Times New Roman" panose="02020603050405020304" pitchFamily="18" charset="0"/>
                          <a:cs typeface="Times New Roman" panose="02020603050405020304" pitchFamily="18" charset="0"/>
                        </a:rPr>
                        <a:t>0.108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solidFill>
                            <a:schemeClr val="tx1"/>
                          </a:solidFill>
                          <a:latin typeface="Times New Roman" panose="02020603050405020304" pitchFamily="18" charset="0"/>
                          <a:cs typeface="Times New Roman" panose="02020603050405020304" pitchFamily="18" charset="0"/>
                        </a:rPr>
                        <a:t>0.08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solidFill>
                            <a:schemeClr val="tx1"/>
                          </a:solidFill>
                          <a:latin typeface="Times New Roman" panose="02020603050405020304" pitchFamily="18" charset="0"/>
                          <a:cs typeface="Times New Roman" panose="02020603050405020304" pitchFamily="18" charset="0"/>
                        </a:rPr>
                        <a:t>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2197698645"/>
                  </a:ext>
                </a:extLst>
              </a:tr>
              <a:tr h="523240">
                <a:tc>
                  <a:txBody>
                    <a:bodyPr/>
                    <a:lstStyle/>
                    <a:p>
                      <a:pPr algn="ctr"/>
                      <a:r>
                        <a:rPr lang="en-US" sz="2200" b="1" dirty="0">
                          <a:solidFill>
                            <a:schemeClr val="tx1"/>
                          </a:solidFill>
                          <a:latin typeface="Times New Roman" panose="02020603050405020304" pitchFamily="18" charset="0"/>
                          <a:cs typeface="Times New Roman" panose="02020603050405020304" pitchFamily="18" charset="0"/>
                        </a:rPr>
                        <a:t>A3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solidFill>
                            <a:schemeClr val="tx1"/>
                          </a:solidFill>
                          <a:latin typeface="Times New Roman" panose="02020603050405020304" pitchFamily="18" charset="0"/>
                          <a:cs typeface="Times New Roman" panose="02020603050405020304" pitchFamily="18" charset="0"/>
                        </a:rPr>
                        <a:t>(8,4)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solidFill>
                            <a:schemeClr val="tx1"/>
                          </a:solidFill>
                          <a:latin typeface="Times New Roman" panose="02020603050405020304" pitchFamily="18" charset="0"/>
                          <a:cs typeface="Times New Roman" panose="02020603050405020304"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solidFill>
                            <a:schemeClr val="tx1"/>
                          </a:solidFill>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solidFill>
                            <a:schemeClr val="tx1"/>
                          </a:solidFill>
                          <a:latin typeface="Times New Roman" panose="02020603050405020304" pitchFamily="18" charset="0"/>
                          <a:cs typeface="Times New Roman" panose="02020603050405020304" pitchFamily="18" charset="0"/>
                        </a:rPr>
                        <a:t>0.025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solidFill>
                            <a:schemeClr val="tx1"/>
                          </a:solidFill>
                          <a:latin typeface="Times New Roman" panose="02020603050405020304" pitchFamily="18" charset="0"/>
                          <a:cs typeface="Times New Roman" panose="02020603050405020304" pitchFamily="18" charset="0"/>
                        </a:rPr>
                        <a:t>0.95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a:r>
                        <a:rPr lang="en-US" sz="2200" b="1" dirty="0">
                          <a:solidFill>
                            <a:schemeClr val="tx1"/>
                          </a:solidFill>
                          <a:latin typeface="Times New Roman" panose="02020603050405020304" pitchFamily="18" charset="0"/>
                          <a:cs typeface="Times New Roman" panose="02020603050405020304" pitchFamily="18" charset="0"/>
                        </a:rPr>
                        <a:t>0.025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14082980"/>
                  </a:ext>
                </a:extLst>
              </a:tr>
              <a:tr h="523240">
                <a:tc>
                  <a:txBody>
                    <a:bodyPr/>
                    <a:lstStyle/>
                    <a:p>
                      <a:pPr algn="ctr"/>
                      <a:r>
                        <a:rPr lang="en-US" sz="2200" b="1" dirty="0">
                          <a:solidFill>
                            <a:schemeClr val="tx1"/>
                          </a:solidFill>
                          <a:latin typeface="Times New Roman" panose="02020603050405020304" pitchFamily="18" charset="0"/>
                          <a:cs typeface="Times New Roman" panose="02020603050405020304" pitchFamily="18" charset="0"/>
                        </a:rPr>
                        <a:t>A4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solidFill>
                            <a:schemeClr val="tx1"/>
                          </a:solidFill>
                          <a:latin typeface="Times New Roman" panose="02020603050405020304" pitchFamily="18" charset="0"/>
                          <a:cs typeface="Times New Roman" panose="02020603050405020304" pitchFamily="18" charset="0"/>
                        </a:rPr>
                        <a:t>(5,8)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solidFill>
                            <a:schemeClr val="tx1"/>
                          </a:solidFill>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solidFill>
                            <a:schemeClr val="tx1"/>
                          </a:solidFill>
                          <a:latin typeface="Times New Roman" panose="02020603050405020304" pitchFamily="18" charset="0"/>
                          <a:cs typeface="Times New Roman" panose="02020603050405020304"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solidFill>
                            <a:schemeClr val="tx1"/>
                          </a:solidFill>
                          <a:latin typeface="Times New Roman" panose="02020603050405020304" pitchFamily="18" charset="0"/>
                          <a:cs typeface="Times New Roman" panose="02020603050405020304" pitchFamily="18" charset="0"/>
                        </a:rPr>
                        <a:t>0.81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2200" b="1" dirty="0">
                          <a:solidFill>
                            <a:schemeClr val="tx1"/>
                          </a:solidFill>
                          <a:latin typeface="Times New Roman" panose="02020603050405020304" pitchFamily="18" charset="0"/>
                          <a:cs typeface="Times New Roman" panose="02020603050405020304" pitchFamily="18" charset="0"/>
                        </a:rPr>
                        <a:t>0.13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solidFill>
                            <a:schemeClr val="tx1"/>
                          </a:solidFill>
                          <a:latin typeface="Times New Roman" panose="02020603050405020304" pitchFamily="18" charset="0"/>
                          <a:cs typeface="Times New Roman" panose="02020603050405020304" pitchFamily="18" charset="0"/>
                        </a:rPr>
                        <a:t>0.06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5742489"/>
                  </a:ext>
                </a:extLst>
              </a:tr>
              <a:tr h="523240">
                <a:tc>
                  <a:txBody>
                    <a:bodyPr/>
                    <a:lstStyle/>
                    <a:p>
                      <a:pPr algn="ctr"/>
                      <a:r>
                        <a:rPr lang="en-US" sz="2200" b="1" dirty="0">
                          <a:solidFill>
                            <a:schemeClr val="tx1"/>
                          </a:solidFill>
                          <a:latin typeface="Times New Roman" panose="02020603050405020304" pitchFamily="18" charset="0"/>
                          <a:cs typeface="Times New Roman" panose="02020603050405020304" pitchFamily="18" charset="0"/>
                        </a:rPr>
                        <a:t>A5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solidFill>
                            <a:schemeClr val="tx1"/>
                          </a:solidFill>
                          <a:latin typeface="Times New Roman" panose="02020603050405020304" pitchFamily="18" charset="0"/>
                          <a:cs typeface="Times New Roman" panose="02020603050405020304" pitchFamily="18" charset="0"/>
                        </a:rPr>
                        <a:t>(7,5)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solidFill>
                            <a:schemeClr val="tx1"/>
                          </a:solidFill>
                          <a:latin typeface="Times New Roman" panose="02020603050405020304" pitchFamily="18" charset="0"/>
                          <a:cs typeface="Times New Roman" panose="02020603050405020304" pitchFamily="18"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solidFill>
                            <a:schemeClr val="tx1"/>
                          </a:solidFill>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solidFill>
                            <a:schemeClr val="tx1"/>
                          </a:solidFill>
                          <a:latin typeface="Times New Roman" panose="02020603050405020304" pitchFamily="18" charset="0"/>
                          <a:cs typeface="Times New Roman" panose="02020603050405020304" pitchFamily="18" charset="0"/>
                        </a:rPr>
                        <a:t>0.02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solidFill>
                            <a:schemeClr val="tx1"/>
                          </a:solidFill>
                          <a:latin typeface="Times New Roman" panose="02020603050405020304" pitchFamily="18" charset="0"/>
                          <a:cs typeface="Times New Roman" panose="02020603050405020304" pitchFamily="18" charset="0"/>
                        </a:rPr>
                        <a:t>0.97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a:r>
                        <a:rPr lang="en-US" sz="2200" b="1" dirty="0">
                          <a:solidFill>
                            <a:schemeClr val="tx1"/>
                          </a:solidFill>
                          <a:latin typeface="Times New Roman" panose="02020603050405020304" pitchFamily="18" charset="0"/>
                          <a:cs typeface="Times New Roman" panose="02020603050405020304" pitchFamily="18" charset="0"/>
                        </a:rPr>
                        <a:t>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68102058"/>
                  </a:ext>
                </a:extLst>
              </a:tr>
              <a:tr h="523240">
                <a:tc>
                  <a:txBody>
                    <a:bodyPr/>
                    <a:lstStyle/>
                    <a:p>
                      <a:pPr algn="ctr"/>
                      <a:r>
                        <a:rPr lang="en-US" sz="2200" b="1" dirty="0">
                          <a:solidFill>
                            <a:schemeClr val="tx1"/>
                          </a:solidFill>
                          <a:latin typeface="Times New Roman" panose="02020603050405020304" pitchFamily="18" charset="0"/>
                          <a:cs typeface="Times New Roman" panose="02020603050405020304" pitchFamily="18" charset="0"/>
                        </a:rPr>
                        <a:t>A6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solidFill>
                            <a:schemeClr val="tx1"/>
                          </a:solidFill>
                          <a:latin typeface="Times New Roman" panose="02020603050405020304" pitchFamily="18" charset="0"/>
                          <a:cs typeface="Times New Roman" panose="02020603050405020304" pitchFamily="18" charset="0"/>
                        </a:rPr>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solidFill>
                            <a:schemeClr val="tx1"/>
                          </a:solidFill>
                          <a:latin typeface="Times New Roman" panose="02020603050405020304" pitchFamily="18" charset="0"/>
                          <a:cs typeface="Times New Roman" panose="0202060305040502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solidFill>
                            <a:schemeClr val="tx1"/>
                          </a:solidFill>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solidFill>
                            <a:schemeClr val="tx1"/>
                          </a:solidFill>
                          <a:latin typeface="Times New Roman" panose="02020603050405020304" pitchFamily="18" charset="0"/>
                          <a:cs typeface="Times New Roman" panose="02020603050405020304" pitchFamily="18" charset="0"/>
                        </a:rPr>
                        <a:t>0.03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solidFill>
                            <a:schemeClr val="tx1"/>
                          </a:solidFill>
                          <a:latin typeface="Times New Roman" panose="02020603050405020304" pitchFamily="18" charset="0"/>
                          <a:cs typeface="Times New Roman" panose="02020603050405020304" pitchFamily="18" charset="0"/>
                        </a:rPr>
                        <a:t>0.92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a:r>
                        <a:rPr lang="en-US" sz="2200" b="1" dirty="0">
                          <a:solidFill>
                            <a:schemeClr val="tx1"/>
                          </a:solidFill>
                          <a:latin typeface="Times New Roman" panose="02020603050405020304" pitchFamily="18" charset="0"/>
                          <a:cs typeface="Times New Roman" panose="02020603050405020304" pitchFamily="18" charset="0"/>
                        </a:rPr>
                        <a:t>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6498501"/>
                  </a:ext>
                </a:extLst>
              </a:tr>
              <a:tr h="523240">
                <a:tc>
                  <a:txBody>
                    <a:bodyPr/>
                    <a:lstStyle/>
                    <a:p>
                      <a:pPr algn="ctr"/>
                      <a:r>
                        <a:rPr lang="en-US" sz="2200" b="1" dirty="0">
                          <a:solidFill>
                            <a:schemeClr val="tx1"/>
                          </a:solidFill>
                          <a:latin typeface="Times New Roman" panose="02020603050405020304" pitchFamily="18" charset="0"/>
                          <a:cs typeface="Times New Roman" panose="02020603050405020304" pitchFamily="18" charset="0"/>
                        </a:rPr>
                        <a:t>A7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solidFill>
                            <a:schemeClr val="tx1"/>
                          </a:solidFill>
                          <a:latin typeface="Times New Roman" panose="02020603050405020304" pitchFamily="18" charset="0"/>
                          <a:cs typeface="Times New Roman" panose="02020603050405020304"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solidFill>
                            <a:schemeClr val="tx1"/>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solidFill>
                            <a:schemeClr val="tx1"/>
                          </a:solidFill>
                          <a:latin typeface="Times New Roman" panose="02020603050405020304" pitchFamily="18" charset="0"/>
                          <a:cs typeface="Times New Roman" panose="02020603050405020304" pitchFamily="18" charset="0"/>
                        </a:rPr>
                        <a:t>0.04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a:solidFill>
                            <a:schemeClr val="tx1"/>
                          </a:solidFill>
                          <a:latin typeface="Times New Roman" panose="02020603050405020304" pitchFamily="18" charset="0"/>
                          <a:cs typeface="Times New Roman" panose="02020603050405020304" pitchFamily="18" charset="0"/>
                        </a:rPr>
                        <a:t>0.055</a:t>
                      </a:r>
                      <a:endParaRPr lang="en-US" sz="22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solidFill>
                            <a:schemeClr val="tx1"/>
                          </a:solidFill>
                          <a:latin typeface="Times New Roman" panose="02020603050405020304" pitchFamily="18" charset="0"/>
                          <a:cs typeface="Times New Roman" panose="02020603050405020304" pitchFamily="18" charset="0"/>
                        </a:rPr>
                        <a:t>0.91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1748603630"/>
                  </a:ext>
                </a:extLst>
              </a:tr>
              <a:tr h="523240">
                <a:tc>
                  <a:txBody>
                    <a:bodyPr/>
                    <a:lstStyle/>
                    <a:p>
                      <a:pPr algn="ctr"/>
                      <a:r>
                        <a:rPr lang="en-US" sz="2200" b="1" dirty="0">
                          <a:solidFill>
                            <a:schemeClr val="tx1"/>
                          </a:solidFill>
                          <a:latin typeface="Times New Roman" panose="02020603050405020304" pitchFamily="18" charset="0"/>
                          <a:cs typeface="Times New Roman" panose="02020603050405020304" pitchFamily="18" charset="0"/>
                        </a:rPr>
                        <a:t>A8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solidFill>
                            <a:schemeClr val="tx1"/>
                          </a:solidFill>
                          <a:latin typeface="Times New Roman" panose="02020603050405020304" pitchFamily="18" charset="0"/>
                          <a:cs typeface="Times New Roman" panose="02020603050405020304" pitchFamily="18" charset="0"/>
                        </a:rPr>
                        <a:t>(4,9)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solidFill>
                            <a:schemeClr val="tx1"/>
                          </a:solidFill>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solidFill>
                            <a:schemeClr val="tx1"/>
                          </a:solidFill>
                          <a:latin typeface="Times New Roman" panose="02020603050405020304" pitchFamily="18" charset="0"/>
                          <a:cs typeface="Times New Roman" panose="02020603050405020304" pitchFamily="18"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solidFill>
                            <a:schemeClr val="tx1"/>
                          </a:solidFill>
                          <a:latin typeface="Times New Roman" panose="02020603050405020304" pitchFamily="18" charset="0"/>
                          <a:cs typeface="Times New Roman" panose="02020603050405020304" pitchFamily="18" charset="0"/>
                        </a:rPr>
                        <a:t>0.99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2200" b="1" dirty="0">
                          <a:solidFill>
                            <a:schemeClr val="tx1"/>
                          </a:solidFill>
                          <a:latin typeface="Times New Roman" panose="02020603050405020304" pitchFamily="18" charset="0"/>
                          <a:cs typeface="Times New Roman" panose="02020603050405020304" pitchFamily="18" charset="0"/>
                        </a:rPr>
                        <a:t>0.003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solidFill>
                            <a:schemeClr val="tx1"/>
                          </a:solidFill>
                          <a:latin typeface="Times New Roman" panose="02020603050405020304" pitchFamily="18" charset="0"/>
                          <a:cs typeface="Times New Roman" panose="02020603050405020304" pitchFamily="18" charset="0"/>
                        </a:rPr>
                        <a:t>0.003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3237479"/>
                  </a:ext>
                </a:extLst>
              </a:tr>
            </a:tbl>
          </a:graphicData>
        </a:graphic>
      </p:graphicFrame>
    </p:spTree>
    <p:extLst>
      <p:ext uri="{BB962C8B-B14F-4D97-AF65-F5344CB8AC3E}">
        <p14:creationId xmlns:p14="http://schemas.microsoft.com/office/powerpoint/2010/main" val="3778712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A74B9-6A8A-B889-B90D-9C49639D01D5}"/>
              </a:ext>
            </a:extLst>
          </p:cNvPr>
          <p:cNvSpPr>
            <a:spLocks noGrp="1"/>
          </p:cNvSpPr>
          <p:nvPr>
            <p:ph type="title"/>
          </p:nvPr>
        </p:nvSpPr>
        <p:spPr>
          <a:xfrm>
            <a:off x="1371599" y="198784"/>
            <a:ext cx="10210801" cy="1470359"/>
          </a:xfrm>
        </p:spPr>
        <p:txBody>
          <a:bodyPr>
            <a:normAutofit fontScale="90000"/>
          </a:bodyPr>
          <a:lstStyle/>
          <a:p>
            <a:pPr>
              <a:lnSpc>
                <a:spcPct val="100000"/>
              </a:lnSpc>
              <a:spcBef>
                <a:spcPts val="0"/>
              </a:spcBef>
              <a:defRPr/>
            </a:pPr>
            <a:r>
              <a:rPr kumimoji="0" lang="en-US" sz="25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The steps to perform FCM algorithm</a:t>
            </a:r>
            <a:r>
              <a:rPr lang="en-US" sz="2500" b="1" dirty="0">
                <a:solidFill>
                  <a:prstClr val="black"/>
                </a:solidFill>
                <a:latin typeface="Times New Roman" panose="02020603050405020304" pitchFamily="18" charset="0"/>
                <a:cs typeface="Times New Roman" panose="02020603050405020304" pitchFamily="18" charset="0"/>
              </a:rPr>
              <a:t> </a:t>
            </a:r>
            <a:r>
              <a:rPr kumimoji="0" lang="en-US" sz="2500" b="1" i="0" u="none" strike="noStrike" kern="1200" cap="none" spc="0" normalizeH="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in Iris Dataset </a:t>
            </a:r>
            <a:r>
              <a:rPr kumimoji="0" lang="en-US" sz="25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are:</a:t>
            </a:r>
            <a:br>
              <a:rPr kumimoji="0" lang="en-US" sz="25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br>
            <a:r>
              <a:rPr kumimoji="0" lang="en-US" sz="2700" b="1" i="0" u="none" strike="noStrike" kern="1200" cap="none" spc="0" normalizeH="0" baseline="0" noProof="0" dirty="0">
                <a:ln>
                  <a:noFill/>
                </a:ln>
                <a:solidFill>
                  <a:srgbClr val="191B0E"/>
                </a:solidFill>
                <a:effectLst/>
                <a:uLnTx/>
                <a:uFillTx/>
                <a:latin typeface="Times New Roman" panose="02020603050405020304" pitchFamily="18" charset="0"/>
                <a:ea typeface="+mj-ea"/>
                <a:cs typeface="Times New Roman" panose="02020603050405020304" pitchFamily="18" charset="0"/>
              </a:rPr>
              <a:t>Step 1: Initialize the data points into desired number of clusters randomly.</a:t>
            </a:r>
            <a:br>
              <a:rPr kumimoji="0" lang="en-US" sz="3000" b="1" i="0" u="none" strike="noStrike" kern="1200" cap="none" spc="0" normalizeH="0" baseline="0" noProof="0" dirty="0">
                <a:ln>
                  <a:noFill/>
                </a:ln>
                <a:solidFill>
                  <a:srgbClr val="191B0E"/>
                </a:solidFill>
                <a:effectLst/>
                <a:uLnTx/>
                <a:uFillTx/>
                <a:latin typeface="Times New Roman" panose="02020603050405020304" pitchFamily="18" charset="0"/>
                <a:ea typeface="+mj-ea"/>
                <a:cs typeface="Times New Roman" panose="02020603050405020304" pitchFamily="18" charset="0"/>
              </a:rPr>
            </a:br>
            <a:r>
              <a:rPr kumimoji="0" lang="en-US" sz="2400" b="1" i="0" u="none" strike="noStrike" kern="1200" cap="none" spc="0" normalizeH="0" baseline="0" noProof="0" dirty="0">
                <a:ln>
                  <a:noFill/>
                </a:ln>
                <a:solidFill>
                  <a:srgbClr val="191B0E"/>
                </a:solidFill>
                <a:effectLst/>
                <a:uLnTx/>
                <a:uFillTx/>
                <a:latin typeface="Times New Roman" panose="02020603050405020304" pitchFamily="18" charset="0"/>
                <a:ea typeface="+mj-ea"/>
                <a:cs typeface="Times New Roman" panose="02020603050405020304" pitchFamily="18" charset="0"/>
              </a:rPr>
              <a:t>Example :</a:t>
            </a:r>
            <a:r>
              <a:rPr kumimoji="0" lang="en-US" sz="3000" b="1" i="0" u="none" strike="noStrike" kern="1200" cap="none" spc="0" normalizeH="0" baseline="0" noProof="0" dirty="0">
                <a:ln>
                  <a:noFill/>
                </a:ln>
                <a:solidFill>
                  <a:srgbClr val="191B0E"/>
                </a:solidFill>
                <a:effectLst/>
                <a:uLnTx/>
                <a:uFillTx/>
                <a:latin typeface="Times New Roman" panose="02020603050405020304" pitchFamily="18" charset="0"/>
                <a:ea typeface="+mj-ea"/>
                <a:cs typeface="Times New Roman" panose="02020603050405020304" pitchFamily="18" charset="0"/>
              </a:rPr>
              <a:t> </a:t>
            </a: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The given data points are {</a:t>
            </a:r>
            <a:r>
              <a:rPr lang="en-US" sz="2400" b="1" dirty="0">
                <a:latin typeface="Times New Roman" panose="02020603050405020304" pitchFamily="18" charset="0"/>
                <a:cs typeface="Times New Roman" panose="02020603050405020304" pitchFamily="18" charset="0"/>
              </a:rPr>
              <a:t>(5,1,3.5),(1.4,0.2);  (4.9,3.0), (1.4,0.2); (6.4,3.2),</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(4.5,1.5);  (6.9,3.1),(4.9,1.5);  (6.2,3.4), (5.4,2.3);  (5.9,3.0),(5.1,1.8)</a:t>
            </a: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a:t>
            </a:r>
            <a:endParaRPr lang="en-US" dirty="0"/>
          </a:p>
        </p:txBody>
      </p:sp>
      <p:sp>
        <p:nvSpPr>
          <p:cNvPr id="3" name="Content Placeholder 2">
            <a:extLst>
              <a:ext uri="{FF2B5EF4-FFF2-40B4-BE49-F238E27FC236}">
                <a16:creationId xmlns:a16="http://schemas.microsoft.com/office/drawing/2014/main" id="{3C6ABC5A-C663-8AC4-C14A-E8FE266D9975}"/>
              </a:ext>
            </a:extLst>
          </p:cNvPr>
          <p:cNvSpPr>
            <a:spLocks noGrp="1"/>
          </p:cNvSpPr>
          <p:nvPr>
            <p:ph idx="1"/>
          </p:nvPr>
        </p:nvSpPr>
        <p:spPr>
          <a:xfrm>
            <a:off x="1306286" y="1843314"/>
            <a:ext cx="4093028" cy="4659085"/>
          </a:xfrm>
        </p:spPr>
        <p:txBody>
          <a:bodyPr>
            <a:normAutofit/>
          </a:bodyPr>
          <a:lstStyle/>
          <a:p>
            <a:pPr algn="just"/>
            <a:r>
              <a:rPr lang="en-US" sz="2000" b="1" dirty="0">
                <a:latin typeface="Times New Roman" panose="02020603050405020304" pitchFamily="18" charset="0"/>
                <a:cs typeface="Times New Roman" panose="02020603050405020304" pitchFamily="18" charset="0"/>
              </a:rPr>
              <a:t>There are 3 clusters in which the data is to be divided, initializing the data point randomly. Each data point lies in both the clusters with some membership value which can be assumed anything in the initial state.</a:t>
            </a:r>
          </a:p>
          <a:p>
            <a:pPr algn="just"/>
            <a:r>
              <a:rPr lang="en-US" sz="2000" b="1" dirty="0">
                <a:latin typeface="Times New Roman" panose="02020603050405020304" pitchFamily="18" charset="0"/>
                <a:cs typeface="Times New Roman" panose="02020603050405020304" pitchFamily="18" charset="0"/>
              </a:rPr>
              <a:t>The table represents the values of the data points along with their membership (gamma) in each of the cluster.</a:t>
            </a:r>
          </a:p>
          <a:p>
            <a:endParaRPr lang="en-US" dirty="0"/>
          </a:p>
        </p:txBody>
      </p:sp>
      <p:graphicFrame>
        <p:nvGraphicFramePr>
          <p:cNvPr id="4" name="Table 4">
            <a:extLst>
              <a:ext uri="{FF2B5EF4-FFF2-40B4-BE49-F238E27FC236}">
                <a16:creationId xmlns:a16="http://schemas.microsoft.com/office/drawing/2014/main" id="{63299DBB-2F74-5EA9-EB43-3900C0D6F236}"/>
              </a:ext>
            </a:extLst>
          </p:cNvPr>
          <p:cNvGraphicFramePr>
            <a:graphicFrameLocks noGrp="1"/>
          </p:cNvGraphicFramePr>
          <p:nvPr/>
        </p:nvGraphicFramePr>
        <p:xfrm>
          <a:off x="5486401" y="1774150"/>
          <a:ext cx="6429831" cy="5207984"/>
        </p:xfrm>
        <a:graphic>
          <a:graphicData uri="http://schemas.openxmlformats.org/drawingml/2006/table">
            <a:tbl>
              <a:tblPr firstRow="1" bandRow="1">
                <a:tableStyleId>{5C22544A-7EE6-4342-B048-85BDC9FD1C3A}</a:tableStyleId>
              </a:tblPr>
              <a:tblGrid>
                <a:gridCol w="724487">
                  <a:extLst>
                    <a:ext uri="{9D8B030D-6E8A-4147-A177-3AD203B41FA5}">
                      <a16:colId xmlns:a16="http://schemas.microsoft.com/office/drawing/2014/main" val="1434163692"/>
                    </a:ext>
                  </a:extLst>
                </a:gridCol>
                <a:gridCol w="1539538">
                  <a:extLst>
                    <a:ext uri="{9D8B030D-6E8A-4147-A177-3AD203B41FA5}">
                      <a16:colId xmlns:a16="http://schemas.microsoft.com/office/drawing/2014/main" val="1456015218"/>
                    </a:ext>
                  </a:extLst>
                </a:gridCol>
                <a:gridCol w="1350031">
                  <a:extLst>
                    <a:ext uri="{9D8B030D-6E8A-4147-A177-3AD203B41FA5}">
                      <a16:colId xmlns:a16="http://schemas.microsoft.com/office/drawing/2014/main" val="2037383283"/>
                    </a:ext>
                  </a:extLst>
                </a:gridCol>
                <a:gridCol w="1432663">
                  <a:extLst>
                    <a:ext uri="{9D8B030D-6E8A-4147-A177-3AD203B41FA5}">
                      <a16:colId xmlns:a16="http://schemas.microsoft.com/office/drawing/2014/main" val="2765956154"/>
                    </a:ext>
                  </a:extLst>
                </a:gridCol>
                <a:gridCol w="1383112">
                  <a:extLst>
                    <a:ext uri="{9D8B030D-6E8A-4147-A177-3AD203B41FA5}">
                      <a16:colId xmlns:a16="http://schemas.microsoft.com/office/drawing/2014/main" val="2697398030"/>
                    </a:ext>
                  </a:extLst>
                </a:gridCol>
              </a:tblGrid>
              <a:tr h="413719">
                <a:tc>
                  <a:txBody>
                    <a:bodyPr/>
                    <a:lstStyle/>
                    <a:p>
                      <a:pPr algn="ctr"/>
                      <a:r>
                        <a:rPr lang="en-US" dirty="0">
                          <a:solidFill>
                            <a:schemeClr val="tx1"/>
                          </a:solidFill>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dirty="0">
                          <a:solidFill>
                            <a:schemeClr val="tx1"/>
                          </a:solidFill>
                          <a:latin typeface="Times New Roman" panose="02020603050405020304" pitchFamily="18" charset="0"/>
                          <a:cs typeface="Times New Roman" panose="02020603050405020304" pitchFamily="18" charset="0"/>
                        </a:rPr>
                        <a:t>Datapoint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dirty="0" err="1">
                          <a:solidFill>
                            <a:schemeClr val="tx1"/>
                          </a:solidFill>
                          <a:latin typeface="Times New Roman" panose="02020603050405020304" pitchFamily="18" charset="0"/>
                          <a:cs typeface="Times New Roman" panose="02020603050405020304" pitchFamily="18" charset="0"/>
                        </a:rPr>
                        <a:t>Setosa</a:t>
                      </a:r>
                      <a:endParaRPr lang="en-US" sz="22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dirty="0" err="1">
                          <a:solidFill>
                            <a:schemeClr val="tx1"/>
                          </a:solidFill>
                          <a:latin typeface="Times New Roman" panose="02020603050405020304" pitchFamily="18" charset="0"/>
                          <a:cs typeface="Times New Roman" panose="02020603050405020304" pitchFamily="18" charset="0"/>
                        </a:rPr>
                        <a:t>Versicolor</a:t>
                      </a:r>
                      <a:endParaRPr lang="en-US" sz="22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dirty="0" err="1">
                          <a:solidFill>
                            <a:schemeClr val="tx1"/>
                          </a:solidFill>
                          <a:latin typeface="Times New Roman" panose="02020603050405020304" pitchFamily="18" charset="0"/>
                          <a:cs typeface="Times New Roman" panose="02020603050405020304" pitchFamily="18" charset="0"/>
                        </a:rPr>
                        <a:t>Verginica</a:t>
                      </a:r>
                      <a:endParaRPr lang="en-US" sz="22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47730534"/>
                  </a:ext>
                </a:extLst>
              </a:tr>
              <a:tr h="738784">
                <a:tc>
                  <a:txBody>
                    <a:bodyPr/>
                    <a:lstStyle/>
                    <a:p>
                      <a:pPr algn="ctr"/>
                      <a:r>
                        <a:rPr lang="en-US" sz="2200" b="1"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b="1" dirty="0">
                          <a:latin typeface="Times New Roman" panose="02020603050405020304" pitchFamily="18" charset="0"/>
                          <a:cs typeface="Times New Roman" panose="02020603050405020304" pitchFamily="18" charset="0"/>
                        </a:rPr>
                        <a:t>(5,1,3.5),</a:t>
                      </a:r>
                    </a:p>
                    <a:p>
                      <a:pPr marL="0" marR="0" indent="0" algn="ctr" defTabSz="914400" rtl="0" eaLnBrk="1" fontAlgn="auto" latinLnBrk="0" hangingPunct="1">
                        <a:lnSpc>
                          <a:spcPct val="100000"/>
                        </a:lnSpc>
                        <a:spcBef>
                          <a:spcPts val="0"/>
                        </a:spcBef>
                        <a:spcAft>
                          <a:spcPts val="0"/>
                        </a:spcAft>
                        <a:buClrTx/>
                        <a:buSzTx/>
                        <a:buFontTx/>
                        <a:buNone/>
                        <a:tabLst/>
                        <a:defRPr/>
                      </a:pPr>
                      <a:r>
                        <a:rPr lang="en-US" sz="2200" b="1" dirty="0">
                          <a:latin typeface="Times New Roman" panose="02020603050405020304" pitchFamily="18" charset="0"/>
                          <a:cs typeface="Times New Roman" panose="02020603050405020304" pitchFamily="18" charset="0"/>
                        </a:rPr>
                        <a:t>(1.4,0.2)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83573004"/>
                  </a:ext>
                </a:extLst>
              </a:tr>
              <a:tr h="738784">
                <a:tc>
                  <a:txBody>
                    <a:bodyPr/>
                    <a:lstStyle/>
                    <a:p>
                      <a:pPr algn="ctr"/>
                      <a:r>
                        <a:rPr lang="en-US" sz="2200" b="1" dirty="0">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b="1" dirty="0">
                          <a:latin typeface="Times New Roman" panose="02020603050405020304" pitchFamily="18" charset="0"/>
                          <a:cs typeface="Times New Roman" panose="02020603050405020304" pitchFamily="18" charset="0"/>
                        </a:rPr>
                        <a:t>(4.9,3.0), (1.4,0.2)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95372068"/>
                  </a:ext>
                </a:extLst>
              </a:tr>
              <a:tr h="738784">
                <a:tc>
                  <a:txBody>
                    <a:bodyPr/>
                    <a:lstStyle/>
                    <a:p>
                      <a:pPr algn="ctr"/>
                      <a:r>
                        <a:rPr lang="en-US" sz="2200" b="1" dirty="0">
                          <a:latin typeface="Times New Roman" panose="02020603050405020304" pitchFamily="18" charset="0"/>
                          <a:cs typeface="Times New Roman" panose="02020603050405020304" pitchFamily="18" charset="0"/>
                        </a:rPr>
                        <a:t>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latin typeface="Times New Roman" panose="02020603050405020304" pitchFamily="18" charset="0"/>
                          <a:cs typeface="Times New Roman" panose="02020603050405020304" pitchFamily="18" charset="0"/>
                        </a:rPr>
                        <a:t>(6.4,3.2),</a:t>
                      </a:r>
                    </a:p>
                    <a:p>
                      <a:pPr algn="ctr"/>
                      <a:r>
                        <a:rPr lang="en-US" sz="2200" b="1" dirty="0">
                          <a:latin typeface="Times New Roman" panose="02020603050405020304" pitchFamily="18" charset="0"/>
                          <a:cs typeface="Times New Roman" panose="02020603050405020304" pitchFamily="18" charset="0"/>
                        </a:rPr>
                        <a:t>(4.5,1.5)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994535"/>
                  </a:ext>
                </a:extLst>
              </a:tr>
              <a:tr h="738784">
                <a:tc>
                  <a:txBody>
                    <a:bodyPr/>
                    <a:lstStyle/>
                    <a:p>
                      <a:pPr algn="ctr"/>
                      <a:r>
                        <a:rPr lang="en-US" sz="2200" b="1" dirty="0">
                          <a:latin typeface="Times New Roman" panose="02020603050405020304" pitchFamily="18" charset="0"/>
                          <a:cs typeface="Times New Roman" panose="02020603050405020304" pitchFamily="18" charset="0"/>
                        </a:rPr>
                        <a:t>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latin typeface="Times New Roman" panose="02020603050405020304" pitchFamily="18" charset="0"/>
                          <a:cs typeface="Times New Roman" panose="02020603050405020304" pitchFamily="18" charset="0"/>
                        </a:rPr>
                        <a:t>(6.9,3.1),</a:t>
                      </a:r>
                    </a:p>
                    <a:p>
                      <a:pPr algn="ctr"/>
                      <a:r>
                        <a:rPr lang="en-US" sz="2200" b="1" dirty="0">
                          <a:latin typeface="Times New Roman" panose="02020603050405020304" pitchFamily="18" charset="0"/>
                          <a:cs typeface="Times New Roman" panose="02020603050405020304" pitchFamily="18" charset="0"/>
                        </a:rPr>
                        <a:t>(4.9,1.5)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9768409"/>
                  </a:ext>
                </a:extLst>
              </a:tr>
              <a:tr h="679682">
                <a:tc>
                  <a:txBody>
                    <a:bodyPr/>
                    <a:lstStyle/>
                    <a:p>
                      <a:pPr algn="ctr"/>
                      <a:r>
                        <a:rPr lang="en-US" sz="2000" b="1" dirty="0">
                          <a:latin typeface="Times New Roman" panose="02020603050405020304" pitchFamily="18" charset="0"/>
                          <a:cs typeface="Times New Roman" panose="02020603050405020304" pitchFamily="18" charset="0"/>
                        </a:rPr>
                        <a:t>149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a:latin typeface="Times New Roman" panose="02020603050405020304" pitchFamily="18" charset="0"/>
                          <a:cs typeface="Times New Roman" panose="02020603050405020304" pitchFamily="18" charset="0"/>
                        </a:rPr>
                        <a:t>(6.2,3.4), (5.4,2.3)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70077134"/>
                  </a:ext>
                </a:extLst>
              </a:tr>
              <a:tr h="1032224">
                <a:tc>
                  <a:txBody>
                    <a:bodyPr/>
                    <a:lstStyle/>
                    <a:p>
                      <a:pPr algn="ctr"/>
                      <a:r>
                        <a:rPr lang="en-US" sz="2000" b="1" dirty="0">
                          <a:latin typeface="Times New Roman" panose="02020603050405020304" pitchFamily="18" charset="0"/>
                          <a:cs typeface="Times New Roman" panose="02020603050405020304" pitchFamily="18" charset="0"/>
                        </a:rPr>
                        <a:t>150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a:latin typeface="Times New Roman" panose="02020603050405020304" pitchFamily="18" charset="0"/>
                          <a:cs typeface="Times New Roman" panose="02020603050405020304" pitchFamily="18" charset="0"/>
                        </a:rPr>
                        <a:t>(5.9,3.0),</a:t>
                      </a:r>
                    </a:p>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a:latin typeface="Times New Roman" panose="02020603050405020304" pitchFamily="18" charset="0"/>
                          <a:cs typeface="Times New Roman" panose="02020603050405020304" pitchFamily="18" charset="0"/>
                        </a:rPr>
                        <a:t>(5.1,1.8)</a:t>
                      </a:r>
                    </a:p>
                    <a:p>
                      <a:pPr algn="ctr"/>
                      <a:endParaRPr lang="en-US" sz="20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4158218"/>
                  </a:ext>
                </a:extLst>
              </a:tr>
            </a:tbl>
          </a:graphicData>
        </a:graphic>
      </p:graphicFrame>
    </p:spTree>
    <p:extLst>
      <p:ext uri="{BB962C8B-B14F-4D97-AF65-F5344CB8AC3E}">
        <p14:creationId xmlns:p14="http://schemas.microsoft.com/office/powerpoint/2010/main" val="1950955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91F4B2-1DDE-9CEB-55D9-0712F963456B}"/>
              </a:ext>
            </a:extLst>
          </p:cNvPr>
          <p:cNvSpPr>
            <a:spLocks noGrp="1"/>
          </p:cNvSpPr>
          <p:nvPr>
            <p:ph idx="1"/>
          </p:nvPr>
        </p:nvSpPr>
        <p:spPr>
          <a:xfrm>
            <a:off x="1371599" y="1057834"/>
            <a:ext cx="10103225" cy="4809565"/>
          </a:xfrm>
        </p:spPr>
        <p:txBody>
          <a:bodyPr>
            <a:normAutofit fontScale="85000" lnSpcReduction="20000"/>
          </a:bodyPr>
          <a:lstStyle/>
          <a:p>
            <a:pPr algn="just" fontAlgn="base"/>
            <a:r>
              <a:rPr lang="en-US" sz="2800" b="0" i="0" dirty="0">
                <a:solidFill>
                  <a:srgbClr val="000000"/>
                </a:solidFill>
                <a:effectLst/>
                <a:latin typeface="Times New Roman" panose="02020603050405020304" pitchFamily="18" charset="0"/>
              </a:rPr>
              <a:t>Fuzzy c-means (FCM) is a method of clustering which allows one piece of data to belong to two or more clusters.</a:t>
            </a:r>
          </a:p>
          <a:p>
            <a:pPr algn="just" fontAlgn="base"/>
            <a:endParaRPr lang="en-US" sz="3000" b="0" i="0" dirty="0">
              <a:solidFill>
                <a:schemeClr val="tx1"/>
              </a:solidFill>
              <a:effectLst/>
              <a:latin typeface="Times New Roman" panose="02020603050405020304" pitchFamily="18" charset="0"/>
              <a:cs typeface="Times New Roman" panose="02020603050405020304" pitchFamily="18" charset="0"/>
            </a:endParaRPr>
          </a:p>
          <a:p>
            <a:pPr algn="just" fontAlgn="base"/>
            <a:r>
              <a:rPr lang="en-US" sz="3000" b="0" i="0" dirty="0">
                <a:solidFill>
                  <a:schemeClr val="tx1"/>
                </a:solidFill>
                <a:effectLst/>
                <a:latin typeface="Times New Roman" panose="02020603050405020304" pitchFamily="18" charset="0"/>
                <a:cs typeface="Times New Roman" panose="02020603050405020304" pitchFamily="18" charset="0"/>
              </a:rPr>
              <a:t>The unsupervised k-means clustering algorithm gives the values of any point lying in some particular cluster to be either as 0 or 1 i.e., either true or false. </a:t>
            </a:r>
          </a:p>
          <a:p>
            <a:pPr algn="just" fontAlgn="base"/>
            <a:endParaRPr lang="en-US" sz="3000" b="0" i="0" dirty="0">
              <a:solidFill>
                <a:schemeClr val="tx1"/>
              </a:solidFill>
              <a:effectLst/>
              <a:latin typeface="Times New Roman" panose="02020603050405020304" pitchFamily="18" charset="0"/>
              <a:cs typeface="Times New Roman" panose="02020603050405020304" pitchFamily="18" charset="0"/>
            </a:endParaRPr>
          </a:p>
          <a:p>
            <a:pPr algn="just" fontAlgn="base"/>
            <a:r>
              <a:rPr lang="en-US" sz="3000" b="0" i="0" dirty="0">
                <a:solidFill>
                  <a:schemeClr val="tx1"/>
                </a:solidFill>
                <a:effectLst/>
                <a:latin typeface="Times New Roman" panose="02020603050405020304" pitchFamily="18" charset="0"/>
                <a:cs typeface="Times New Roman" panose="02020603050405020304" pitchFamily="18" charset="0"/>
              </a:rPr>
              <a:t>But the fuzzy logic gives the fuzzy values of any particular data point to be lying in either of the clusters. </a:t>
            </a:r>
          </a:p>
          <a:p>
            <a:pPr algn="just" fontAlgn="base"/>
            <a:endParaRPr lang="en-US" sz="3000" b="0" i="0" dirty="0">
              <a:solidFill>
                <a:schemeClr val="tx1"/>
              </a:solidFill>
              <a:effectLst/>
              <a:latin typeface="Times New Roman" panose="02020603050405020304" pitchFamily="18" charset="0"/>
              <a:cs typeface="Times New Roman" panose="02020603050405020304" pitchFamily="18" charset="0"/>
            </a:endParaRPr>
          </a:p>
          <a:p>
            <a:pPr algn="just" fontAlgn="base"/>
            <a:r>
              <a:rPr lang="en-US" sz="3000" b="0" i="0" dirty="0">
                <a:solidFill>
                  <a:schemeClr val="tx1"/>
                </a:solidFill>
                <a:effectLst/>
                <a:latin typeface="Times New Roman" panose="02020603050405020304" pitchFamily="18" charset="0"/>
                <a:cs typeface="Times New Roman" panose="02020603050405020304" pitchFamily="18" charset="0"/>
              </a:rPr>
              <a:t>Here, in fuzzy c-means clustering, we find out the centroid of the data points and then calculate the distance of each data point from the given centroids until the clusters formed becomes constant.</a:t>
            </a:r>
          </a:p>
          <a:p>
            <a:endParaRPr lang="en-US" dirty="0"/>
          </a:p>
        </p:txBody>
      </p:sp>
    </p:spTree>
    <p:extLst>
      <p:ext uri="{BB962C8B-B14F-4D97-AF65-F5344CB8AC3E}">
        <p14:creationId xmlns:p14="http://schemas.microsoft.com/office/powerpoint/2010/main" val="24070576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A8975-5AD4-DCAE-6A52-69B51518BCCF}"/>
              </a:ext>
            </a:extLst>
          </p:cNvPr>
          <p:cNvSpPr>
            <a:spLocks noGrp="1"/>
          </p:cNvSpPr>
          <p:nvPr>
            <p:ph type="title"/>
          </p:nvPr>
        </p:nvSpPr>
        <p:spPr>
          <a:xfrm>
            <a:off x="1219200" y="346699"/>
            <a:ext cx="9601200" cy="809045"/>
          </a:xfrm>
        </p:spPr>
        <p:txBody>
          <a:bodyPr>
            <a:normAutofit/>
          </a:bodyPr>
          <a:lstStyle/>
          <a:p>
            <a:r>
              <a:rPr lang="en-US" sz="3200" b="1" i="0" dirty="0">
                <a:solidFill>
                  <a:schemeClr val="tx1"/>
                </a:solidFill>
                <a:effectLst/>
                <a:latin typeface="Times New Roman" panose="02020603050405020304" pitchFamily="18" charset="0"/>
                <a:cs typeface="Times New Roman" panose="02020603050405020304" pitchFamily="18" charset="0"/>
              </a:rPr>
              <a:t>Step 2: Find out the centroid.</a:t>
            </a:r>
            <a:endParaRPr lang="en-US" sz="3200" dirty="0"/>
          </a:p>
        </p:txBody>
      </p:sp>
      <p:sp>
        <p:nvSpPr>
          <p:cNvPr id="3" name="Content Placeholder 2">
            <a:extLst>
              <a:ext uri="{FF2B5EF4-FFF2-40B4-BE49-F238E27FC236}">
                <a16:creationId xmlns:a16="http://schemas.microsoft.com/office/drawing/2014/main" id="{7B193639-A000-4D11-423D-34C06BB777B5}"/>
              </a:ext>
            </a:extLst>
          </p:cNvPr>
          <p:cNvSpPr>
            <a:spLocks noGrp="1"/>
          </p:cNvSpPr>
          <p:nvPr>
            <p:ph idx="1"/>
          </p:nvPr>
        </p:nvSpPr>
        <p:spPr>
          <a:xfrm>
            <a:off x="1219199" y="922351"/>
            <a:ext cx="7895771" cy="5376849"/>
          </a:xfrm>
        </p:spPr>
        <p:txBody>
          <a:bodyPr>
            <a:normAutofit/>
          </a:bodyPr>
          <a:lstStyle/>
          <a:p>
            <a:r>
              <a:rPr lang="en-US" sz="2000" b="1" i="0" dirty="0">
                <a:solidFill>
                  <a:schemeClr val="tx1"/>
                </a:solidFill>
                <a:effectLst/>
                <a:latin typeface="Times New Roman" panose="02020603050405020304" pitchFamily="18" charset="0"/>
                <a:cs typeface="Times New Roman" panose="02020603050405020304" pitchFamily="18" charset="0"/>
              </a:rPr>
              <a:t>The formula for finding out the centroid (V) is:</a:t>
            </a:r>
          </a:p>
          <a:p>
            <a:endParaRPr lang="en-US" sz="2000" b="1" dirty="0">
              <a:solidFill>
                <a:schemeClr val="tx1"/>
              </a:solidFill>
              <a:latin typeface="Times New Roman" panose="02020603050405020304" pitchFamily="18" charset="0"/>
              <a:cs typeface="Times New Roman" panose="02020603050405020304" pitchFamily="18" charset="0"/>
            </a:endParaRPr>
          </a:p>
          <a:p>
            <a:endParaRPr lang="en-US" sz="2000" b="1" i="0" dirty="0">
              <a:solidFill>
                <a:schemeClr val="tx1"/>
              </a:solidFill>
              <a:effectLst/>
              <a:latin typeface="Times New Roman" panose="02020603050405020304" pitchFamily="18" charset="0"/>
              <a:cs typeface="Times New Roman" panose="02020603050405020304" pitchFamily="18" charset="0"/>
            </a:endParaRPr>
          </a:p>
          <a:p>
            <a:endParaRPr lang="en-US" sz="2000" b="1" i="0" dirty="0">
              <a:solidFill>
                <a:schemeClr val="tx1"/>
              </a:solidFill>
              <a:effectLst/>
              <a:latin typeface="Times New Roman" panose="02020603050405020304" pitchFamily="18" charset="0"/>
              <a:cs typeface="Times New Roman" panose="02020603050405020304" pitchFamily="18" charset="0"/>
            </a:endParaRPr>
          </a:p>
          <a:p>
            <a:endParaRPr lang="en-US" sz="2000" b="1" i="0" dirty="0">
              <a:solidFill>
                <a:schemeClr val="tx1"/>
              </a:solidFill>
              <a:effectLst/>
              <a:latin typeface="Times New Roman" panose="02020603050405020304" pitchFamily="18" charset="0"/>
              <a:cs typeface="Times New Roman" panose="02020603050405020304" pitchFamily="18" charset="0"/>
            </a:endParaRPr>
          </a:p>
          <a:p>
            <a:r>
              <a:rPr lang="en-US" sz="2000" b="1" i="0" dirty="0">
                <a:solidFill>
                  <a:schemeClr val="tx1"/>
                </a:solidFill>
                <a:effectLst/>
                <a:latin typeface="Times New Roman" panose="02020603050405020304" pitchFamily="18" charset="0"/>
                <a:cs typeface="Times New Roman" panose="02020603050405020304" pitchFamily="18" charset="0"/>
              </a:rPr>
              <a:t>Where, µ is fuzzy membership value of the data point, m is the fuzziness parameter (generally taken as 2), and </a:t>
            </a:r>
            <a:r>
              <a:rPr lang="en-US" sz="2000" b="1" i="0" dirty="0" err="1">
                <a:solidFill>
                  <a:schemeClr val="tx1"/>
                </a:solidFill>
                <a:effectLst/>
                <a:latin typeface="Times New Roman" panose="02020603050405020304" pitchFamily="18" charset="0"/>
                <a:cs typeface="Times New Roman" panose="02020603050405020304" pitchFamily="18" charset="0"/>
              </a:rPr>
              <a:t>xk</a:t>
            </a:r>
            <a:r>
              <a:rPr lang="en-US" sz="2000" b="1" i="0" dirty="0">
                <a:solidFill>
                  <a:schemeClr val="tx1"/>
                </a:solidFill>
                <a:effectLst/>
                <a:latin typeface="Times New Roman" panose="02020603050405020304" pitchFamily="18" charset="0"/>
                <a:cs typeface="Times New Roman" panose="02020603050405020304" pitchFamily="18" charset="0"/>
              </a:rPr>
              <a:t> is the data point.</a:t>
            </a:r>
            <a:r>
              <a:rPr lang="en-US" b="1" i="0" dirty="0">
                <a:solidFill>
                  <a:schemeClr val="tx1"/>
                </a:solidFill>
                <a:effectLst/>
                <a:latin typeface="Times New Roman" panose="02020603050405020304" pitchFamily="18" charset="0"/>
                <a:cs typeface="Times New Roman" panose="02020603050405020304" pitchFamily="18" charset="0"/>
              </a:rPr>
              <a:t> </a:t>
            </a:r>
            <a:r>
              <a:rPr lang="en-US" sz="2000" b="1" i="0" dirty="0">
                <a:solidFill>
                  <a:schemeClr val="tx1"/>
                </a:solidFill>
                <a:effectLst/>
                <a:latin typeface="Times New Roman" panose="02020603050405020304" pitchFamily="18" charset="0"/>
                <a:cs typeface="Times New Roman" panose="02020603050405020304" pitchFamily="18" charset="0"/>
              </a:rPr>
              <a:t>Here,</a:t>
            </a:r>
          </a:p>
          <a:p>
            <a:r>
              <a:rPr lang="en-US" b="1" u="sng" dirty="0" err="1">
                <a:solidFill>
                  <a:schemeClr val="tx1"/>
                </a:solidFill>
                <a:latin typeface="Times New Roman" panose="02020603050405020304" pitchFamily="18" charset="0"/>
                <a:cs typeface="Times New Roman" panose="02020603050405020304" pitchFamily="18" charset="0"/>
              </a:rPr>
              <a:t>Centroid</a:t>
            </a:r>
            <a:r>
              <a:rPr lang="en-US" b="1" u="sng" dirty="0">
                <a:solidFill>
                  <a:schemeClr val="tx1"/>
                </a:solidFill>
                <a:latin typeface="Times New Roman" panose="02020603050405020304" pitchFamily="18" charset="0"/>
                <a:cs typeface="Times New Roman" panose="02020603050405020304" pitchFamily="18" charset="0"/>
              </a:rPr>
              <a:t> of  </a:t>
            </a:r>
            <a:r>
              <a:rPr lang="en-US" b="1" u="sng" dirty="0" err="1">
                <a:solidFill>
                  <a:schemeClr val="tx1"/>
                </a:solidFill>
                <a:latin typeface="Times New Roman" panose="02020603050405020304" pitchFamily="18" charset="0"/>
                <a:cs typeface="Times New Roman" panose="02020603050405020304" pitchFamily="18" charset="0"/>
              </a:rPr>
              <a:t>Setosa</a:t>
            </a:r>
            <a:r>
              <a:rPr lang="en-US" b="1" u="sng" dirty="0">
                <a:solidFill>
                  <a:schemeClr val="tx1"/>
                </a:solidFill>
                <a:latin typeface="Times New Roman" panose="02020603050405020304" pitchFamily="18" charset="0"/>
                <a:cs typeface="Times New Roman" panose="02020603050405020304" pitchFamily="18" charset="0"/>
              </a:rPr>
              <a:t>(cluster 1):</a:t>
            </a:r>
            <a:endParaRPr lang="en-US" sz="2000" b="1" i="0" u="sng" dirty="0">
              <a:solidFill>
                <a:schemeClr val="tx1"/>
              </a:solidFill>
              <a:effectLst/>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V11 = (1² *5.1 + + 1² * 1.4  + 1² * </a:t>
            </a:r>
            <a:r>
              <a:rPr lang="en-US" altLang="en-US" b="1" dirty="0">
                <a:latin typeface="Times New Roman" panose="02020603050405020304" pitchFamily="18" charset="0"/>
                <a:cs typeface="Times New Roman" panose="02020603050405020304" pitchFamily="18" charset="0"/>
              </a:rPr>
              <a:t>4.9 + 1² * 1.4) </a:t>
            </a: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/(1² + 1² )   = 6.4</a:t>
            </a:r>
          </a:p>
          <a:p>
            <a:pPr marL="0" lvl="0" indent="0" eaLnBrk="0" fontAlgn="base" hangingPunct="0">
              <a:lnSpc>
                <a:spcPct val="100000"/>
              </a:lnSpc>
              <a:spcBef>
                <a:spcPct val="0"/>
              </a:spcBef>
              <a:spcAft>
                <a:spcPct val="0"/>
              </a:spcAft>
              <a:buNone/>
            </a:pP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 </a:t>
            </a:r>
          </a:p>
          <a:p>
            <a:pPr marL="0" lvl="0" indent="0" eaLnBrk="0" fontAlgn="base" hangingPunct="0">
              <a:lnSpc>
                <a:spcPct val="100000"/>
              </a:lnSpc>
              <a:spcBef>
                <a:spcPct val="0"/>
              </a:spcBef>
              <a:spcAft>
                <a:spcPct val="0"/>
              </a:spcAft>
              <a:buNone/>
            </a:pP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V12 = (1² *</a:t>
            </a:r>
            <a:r>
              <a:rPr lang="en-US" altLang="en-US" b="1" dirty="0">
                <a:latin typeface="Times New Roman" panose="02020603050405020304" pitchFamily="18" charset="0"/>
                <a:cs typeface="Times New Roman" panose="02020603050405020304" pitchFamily="18" charset="0"/>
              </a:rPr>
              <a:t>3.5</a:t>
            </a: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 + 1² * 0.2 + 1² * </a:t>
            </a:r>
            <a:r>
              <a:rPr lang="en-US" altLang="en-US" b="1" dirty="0">
                <a:latin typeface="Times New Roman" panose="02020603050405020304" pitchFamily="18" charset="0"/>
                <a:cs typeface="Times New Roman" panose="02020603050405020304" pitchFamily="18" charset="0"/>
              </a:rPr>
              <a:t>3.0+ 1² * 0.2) </a:t>
            </a: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 (1² +1²)   = 3.45 </a:t>
            </a:r>
          </a:p>
          <a:p>
            <a:pPr marL="0" lvl="0" indent="0" eaLnBrk="0" fontAlgn="base" hangingPunct="0">
              <a:lnSpc>
                <a:spcPct val="100000"/>
              </a:lnSpc>
              <a:spcBef>
                <a:spcPct val="0"/>
              </a:spcBef>
              <a:spcAft>
                <a:spcPct val="0"/>
              </a:spcAft>
              <a:buNone/>
            </a:pPr>
            <a:endPar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So , the Centroid of  </a:t>
            </a:r>
            <a:r>
              <a:rPr lang="en-US" b="1" dirty="0" err="1">
                <a:solidFill>
                  <a:schemeClr val="tx1"/>
                </a:solidFill>
                <a:latin typeface="Times New Roman" panose="02020603050405020304" pitchFamily="18" charset="0"/>
                <a:cs typeface="Times New Roman" panose="02020603050405020304" pitchFamily="18" charset="0"/>
              </a:rPr>
              <a:t>Setosa</a:t>
            </a:r>
            <a:r>
              <a:rPr lang="en-US" b="1" dirty="0">
                <a:solidFill>
                  <a:schemeClr val="tx1"/>
                </a:solidFill>
                <a:latin typeface="Times New Roman" panose="02020603050405020304" pitchFamily="18" charset="0"/>
                <a:cs typeface="Times New Roman" panose="02020603050405020304" pitchFamily="18" charset="0"/>
              </a:rPr>
              <a:t> is (</a:t>
            </a:r>
            <a:r>
              <a:rPr lang="en-US" altLang="en-US" b="1" dirty="0">
                <a:latin typeface="Times New Roman" panose="02020603050405020304" pitchFamily="18" charset="0"/>
                <a:cs typeface="Times New Roman" panose="02020603050405020304" pitchFamily="18" charset="0"/>
              </a:rPr>
              <a:t>6.4</a:t>
            </a:r>
            <a:r>
              <a:rPr lang="en-US" b="1" dirty="0">
                <a:solidFill>
                  <a:schemeClr val="tx1"/>
                </a:solidFill>
                <a:latin typeface="Times New Roman" panose="02020603050405020304" pitchFamily="18" charset="0"/>
                <a:cs typeface="Times New Roman" panose="02020603050405020304" pitchFamily="18" charset="0"/>
              </a:rPr>
              <a:t> , 3.45 ).</a:t>
            </a:r>
          </a:p>
          <a:p>
            <a:pPr marL="0" indent="0">
              <a:buNone/>
            </a:pPr>
            <a:endParaRPr lang="en-US" dirty="0"/>
          </a:p>
        </p:txBody>
      </p:sp>
      <p:pic>
        <p:nvPicPr>
          <p:cNvPr id="4" name="Picture 3">
            <a:extLst>
              <a:ext uri="{FF2B5EF4-FFF2-40B4-BE49-F238E27FC236}">
                <a16:creationId xmlns:a16="http://schemas.microsoft.com/office/drawing/2014/main" id="{48F056EA-953C-2E6C-0CA7-86D0D768FB8F}"/>
              </a:ext>
            </a:extLst>
          </p:cNvPr>
          <p:cNvPicPr>
            <a:picLocks noChangeAspect="1"/>
          </p:cNvPicPr>
          <p:nvPr/>
        </p:nvPicPr>
        <p:blipFill rotWithShape="1">
          <a:blip r:embed="rId2"/>
          <a:srcRect l="10729" t="43523" r="11417" b="29016"/>
          <a:stretch/>
        </p:blipFill>
        <p:spPr>
          <a:xfrm>
            <a:off x="3625796" y="1319917"/>
            <a:ext cx="5295568" cy="1176793"/>
          </a:xfrm>
          <a:prstGeom prst="rect">
            <a:avLst/>
          </a:prstGeom>
        </p:spPr>
      </p:pic>
    </p:spTree>
    <p:extLst>
      <p:ext uri="{BB962C8B-B14F-4D97-AF65-F5344CB8AC3E}">
        <p14:creationId xmlns:p14="http://schemas.microsoft.com/office/powerpoint/2010/main" val="16945170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37EE43-12EA-378A-5CA1-05929B5046C9}"/>
              </a:ext>
            </a:extLst>
          </p:cNvPr>
          <p:cNvSpPr>
            <a:spLocks noGrp="1"/>
          </p:cNvSpPr>
          <p:nvPr>
            <p:ph idx="1"/>
          </p:nvPr>
        </p:nvSpPr>
        <p:spPr>
          <a:xfrm>
            <a:off x="1212573" y="508884"/>
            <a:ext cx="8526513" cy="5616145"/>
          </a:xfrm>
        </p:spPr>
        <p:txBody>
          <a:bodyPr>
            <a:normAutofit fontScale="92500" lnSpcReduction="10000"/>
          </a:bodyPr>
          <a:lstStyle/>
          <a:p>
            <a:endParaRPr lang="en-US" b="1" dirty="0">
              <a:solidFill>
                <a:schemeClr val="tx1"/>
              </a:solidFill>
              <a:latin typeface="Times New Roman" panose="02020603050405020304" pitchFamily="18" charset="0"/>
              <a:cs typeface="Times New Roman" panose="02020603050405020304" pitchFamily="18" charset="0"/>
            </a:endParaRPr>
          </a:p>
          <a:p>
            <a:endParaRPr lang="en-US" b="1" dirty="0">
              <a:solidFill>
                <a:schemeClr val="tx1"/>
              </a:solidFill>
              <a:latin typeface="Times New Roman" panose="02020603050405020304" pitchFamily="18" charset="0"/>
              <a:cs typeface="Times New Roman" panose="02020603050405020304" pitchFamily="18" charset="0"/>
            </a:endParaRPr>
          </a:p>
          <a:p>
            <a:endParaRPr lang="en-US" b="1" dirty="0">
              <a:solidFill>
                <a:schemeClr val="tx1"/>
              </a:solidFill>
              <a:latin typeface="Times New Roman" panose="02020603050405020304" pitchFamily="18" charset="0"/>
              <a:cs typeface="Times New Roman" panose="02020603050405020304" pitchFamily="18" charset="0"/>
            </a:endParaRPr>
          </a:p>
          <a:p>
            <a:endParaRPr lang="en-US" b="1" dirty="0">
              <a:solidFill>
                <a:schemeClr val="tx1"/>
              </a:solidFill>
              <a:latin typeface="Times New Roman" panose="02020603050405020304" pitchFamily="18" charset="0"/>
              <a:cs typeface="Times New Roman" panose="02020603050405020304" pitchFamily="18" charset="0"/>
            </a:endParaRPr>
          </a:p>
          <a:p>
            <a:endParaRPr lang="en-US" b="1" dirty="0">
              <a:solidFill>
                <a:schemeClr val="tx1"/>
              </a:solidFill>
              <a:latin typeface="Times New Roman" panose="02020603050405020304" pitchFamily="18" charset="0"/>
              <a:cs typeface="Times New Roman" panose="02020603050405020304" pitchFamily="18" charset="0"/>
            </a:endParaRPr>
          </a:p>
          <a:p>
            <a:r>
              <a:rPr lang="en-US" b="1" u="sng" dirty="0">
                <a:solidFill>
                  <a:schemeClr val="tx1"/>
                </a:solidFill>
                <a:latin typeface="Times New Roman" panose="02020603050405020304" pitchFamily="18" charset="0"/>
                <a:cs typeface="Times New Roman" panose="02020603050405020304" pitchFamily="18" charset="0"/>
              </a:rPr>
              <a:t>Centroid of </a:t>
            </a:r>
            <a:r>
              <a:rPr lang="en-US" b="1" u="sng" dirty="0" err="1">
                <a:solidFill>
                  <a:schemeClr val="tx1"/>
                </a:solidFill>
                <a:latin typeface="Times New Roman" panose="02020603050405020304" pitchFamily="18" charset="0"/>
                <a:cs typeface="Times New Roman" panose="02020603050405020304" pitchFamily="18" charset="0"/>
              </a:rPr>
              <a:t>Versicolor</a:t>
            </a:r>
            <a:r>
              <a:rPr lang="en-US" b="1" u="sng" dirty="0">
                <a:solidFill>
                  <a:schemeClr val="tx1"/>
                </a:solidFill>
                <a:latin typeface="Times New Roman" panose="02020603050405020304" pitchFamily="18" charset="0"/>
                <a:cs typeface="Times New Roman" panose="02020603050405020304" pitchFamily="18" charset="0"/>
              </a:rPr>
              <a:t>(cluster 2):</a:t>
            </a:r>
          </a:p>
          <a:p>
            <a:endParaRPr lang="en-US" sz="2000" b="1" i="0" u="sng" dirty="0">
              <a:solidFill>
                <a:schemeClr val="tx1"/>
              </a:solidFill>
              <a:effectLst/>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V21 = (1² *6.4 + 1² * </a:t>
            </a:r>
            <a:r>
              <a:rPr lang="en-US" altLang="en-US" b="1" dirty="0">
                <a:latin typeface="Times New Roman" panose="02020603050405020304" pitchFamily="18" charset="0"/>
                <a:cs typeface="Times New Roman" panose="02020603050405020304" pitchFamily="18" charset="0"/>
              </a:rPr>
              <a:t>4.5</a:t>
            </a: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+ 1² * </a:t>
            </a:r>
            <a:r>
              <a:rPr lang="en-US" altLang="en-US" b="1" dirty="0">
                <a:latin typeface="Times New Roman" panose="02020603050405020304" pitchFamily="18" charset="0"/>
                <a:cs typeface="Times New Roman" panose="02020603050405020304" pitchFamily="18" charset="0"/>
              </a:rPr>
              <a:t>6.9 + 1² * 4.9) </a:t>
            </a: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 ( (1² +1² ) = 11.35</a:t>
            </a:r>
          </a:p>
          <a:p>
            <a:pPr marL="0" lvl="0" indent="0" eaLnBrk="0" fontAlgn="base" hangingPunct="0">
              <a:lnSpc>
                <a:spcPct val="100000"/>
              </a:lnSpc>
              <a:spcBef>
                <a:spcPct val="0"/>
              </a:spcBef>
              <a:spcAft>
                <a:spcPct val="0"/>
              </a:spcAft>
              <a:buNone/>
            </a:pP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V22 = (1² *3.2 + 1² * 1.5 + 1² * </a:t>
            </a:r>
            <a:r>
              <a:rPr lang="en-US" altLang="en-US" b="1" dirty="0">
                <a:latin typeface="Times New Roman" panose="02020603050405020304" pitchFamily="18" charset="0"/>
                <a:cs typeface="Times New Roman" panose="02020603050405020304" pitchFamily="18" charset="0"/>
              </a:rPr>
              <a:t>3.1 +1² * 1.5 ) </a:t>
            </a: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 ( (1² +1² )   = 4.65</a:t>
            </a:r>
          </a:p>
          <a:p>
            <a:r>
              <a:rPr lang="en-US" b="1" dirty="0">
                <a:solidFill>
                  <a:schemeClr val="tx1"/>
                </a:solidFill>
                <a:latin typeface="Times New Roman" panose="02020603050405020304" pitchFamily="18" charset="0"/>
                <a:cs typeface="Times New Roman" panose="02020603050405020304" pitchFamily="18" charset="0"/>
              </a:rPr>
              <a:t>So , the Centroid of </a:t>
            </a:r>
            <a:r>
              <a:rPr lang="en-US" b="1" dirty="0" err="1">
                <a:solidFill>
                  <a:schemeClr val="tx1"/>
                </a:solidFill>
                <a:latin typeface="Times New Roman" panose="02020603050405020304" pitchFamily="18" charset="0"/>
                <a:cs typeface="Times New Roman" panose="02020603050405020304" pitchFamily="18" charset="0"/>
              </a:rPr>
              <a:t>Versicolor</a:t>
            </a:r>
            <a:r>
              <a:rPr lang="en-US" b="1" dirty="0">
                <a:solidFill>
                  <a:schemeClr val="tx1"/>
                </a:solidFill>
                <a:latin typeface="Times New Roman" panose="02020603050405020304" pitchFamily="18" charset="0"/>
                <a:cs typeface="Times New Roman" panose="02020603050405020304" pitchFamily="18" charset="0"/>
              </a:rPr>
              <a:t> is ( </a:t>
            </a:r>
            <a:r>
              <a:rPr lang="en-US" altLang="en-US" b="1" dirty="0">
                <a:latin typeface="Times New Roman" panose="02020603050405020304" pitchFamily="18" charset="0"/>
                <a:cs typeface="Times New Roman" panose="02020603050405020304" pitchFamily="18" charset="0"/>
              </a:rPr>
              <a:t>11.35</a:t>
            </a:r>
            <a:r>
              <a:rPr lang="en-US" b="1" dirty="0">
                <a:solidFill>
                  <a:schemeClr val="tx1"/>
                </a:solidFill>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4.65</a:t>
            </a:r>
            <a:r>
              <a:rPr lang="en-US" b="1" dirty="0">
                <a:solidFill>
                  <a:schemeClr val="tx1"/>
                </a:solidFill>
                <a:latin typeface="Times New Roman" panose="02020603050405020304" pitchFamily="18" charset="0"/>
                <a:cs typeface="Times New Roman" panose="02020603050405020304" pitchFamily="18" charset="0"/>
              </a:rPr>
              <a:t> ).</a:t>
            </a:r>
          </a:p>
          <a:p>
            <a:r>
              <a:rPr lang="en-US" b="1" u="sng" dirty="0">
                <a:solidFill>
                  <a:schemeClr val="tx1"/>
                </a:solidFill>
                <a:latin typeface="Times New Roman" panose="02020603050405020304" pitchFamily="18" charset="0"/>
                <a:cs typeface="Times New Roman" panose="02020603050405020304" pitchFamily="18" charset="0"/>
              </a:rPr>
              <a:t>Centroid of </a:t>
            </a:r>
            <a:r>
              <a:rPr lang="en-US" b="1" u="sng" dirty="0" err="1">
                <a:solidFill>
                  <a:schemeClr val="tx1"/>
                </a:solidFill>
                <a:latin typeface="Times New Roman" panose="02020603050405020304" pitchFamily="18" charset="0"/>
                <a:cs typeface="Times New Roman" panose="02020603050405020304" pitchFamily="18" charset="0"/>
              </a:rPr>
              <a:t>Verginica</a:t>
            </a:r>
            <a:r>
              <a:rPr lang="en-US" b="1" u="sng" dirty="0">
                <a:solidFill>
                  <a:schemeClr val="tx1"/>
                </a:solidFill>
                <a:latin typeface="Times New Roman" panose="02020603050405020304" pitchFamily="18" charset="0"/>
                <a:cs typeface="Times New Roman" panose="02020603050405020304" pitchFamily="18" charset="0"/>
              </a:rPr>
              <a:t>(cluster 3):</a:t>
            </a:r>
          </a:p>
          <a:p>
            <a:endParaRPr lang="en-US" sz="2000" b="1" i="0" u="sng" dirty="0">
              <a:solidFill>
                <a:schemeClr val="tx1"/>
              </a:solidFill>
              <a:effectLst/>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V31= (1² *6.2 + 1² * </a:t>
            </a:r>
            <a:r>
              <a:rPr lang="en-US" altLang="en-US" b="1" dirty="0">
                <a:latin typeface="Times New Roman" panose="02020603050405020304" pitchFamily="18" charset="0"/>
                <a:cs typeface="Times New Roman" panose="02020603050405020304" pitchFamily="18" charset="0"/>
              </a:rPr>
              <a:t>5.4 + 1² * 5.9+ 1² * 5.1) </a:t>
            </a: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 ( ( 1² +1² ) = 11.3 </a:t>
            </a:r>
          </a:p>
          <a:p>
            <a:pPr marL="0" lvl="0" indent="0" eaLnBrk="0" fontAlgn="base" hangingPunct="0">
              <a:lnSpc>
                <a:spcPct val="100000"/>
              </a:lnSpc>
              <a:spcBef>
                <a:spcPct val="0"/>
              </a:spcBef>
              <a:spcAft>
                <a:spcPct val="0"/>
              </a:spcAft>
              <a:buNone/>
            </a:pP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V32 = (1² *</a:t>
            </a:r>
            <a:r>
              <a:rPr lang="en-US" altLang="en-US" b="1" dirty="0">
                <a:latin typeface="Times New Roman" panose="02020603050405020304" pitchFamily="18" charset="0"/>
                <a:cs typeface="Times New Roman" panose="02020603050405020304" pitchFamily="18" charset="0"/>
              </a:rPr>
              <a:t>3.4 + 1² * 2.3+ 1² * 3.0 + </a:t>
            </a: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1² * 1.8) / ( (1² +1²)   = </a:t>
            </a:r>
            <a:r>
              <a:rPr lang="en-US" altLang="en-US" b="1" dirty="0">
                <a:latin typeface="Times New Roman" panose="02020603050405020304" pitchFamily="18" charset="0"/>
                <a:cs typeface="Times New Roman" panose="02020603050405020304" pitchFamily="18" charset="0"/>
              </a:rPr>
              <a:t>5</a:t>
            </a: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.25</a:t>
            </a:r>
          </a:p>
          <a:p>
            <a:r>
              <a:rPr lang="en-US" b="1" dirty="0">
                <a:solidFill>
                  <a:schemeClr val="tx1"/>
                </a:solidFill>
                <a:latin typeface="Times New Roman" panose="02020603050405020304" pitchFamily="18" charset="0"/>
                <a:cs typeface="Times New Roman" panose="02020603050405020304" pitchFamily="18" charset="0"/>
              </a:rPr>
              <a:t>So , the Centroid of </a:t>
            </a:r>
            <a:r>
              <a:rPr lang="en-US" b="1" dirty="0" err="1">
                <a:solidFill>
                  <a:schemeClr val="tx1"/>
                </a:solidFill>
                <a:latin typeface="Times New Roman" panose="02020603050405020304" pitchFamily="18" charset="0"/>
                <a:cs typeface="Times New Roman" panose="02020603050405020304" pitchFamily="18" charset="0"/>
              </a:rPr>
              <a:t>Verginica</a:t>
            </a:r>
            <a:r>
              <a:rPr lang="en-US" b="1" dirty="0">
                <a:solidFill>
                  <a:schemeClr val="tx1"/>
                </a:solidFill>
                <a:latin typeface="Times New Roman" panose="02020603050405020304" pitchFamily="18" charset="0"/>
                <a:cs typeface="Times New Roman" panose="02020603050405020304" pitchFamily="18" charset="0"/>
              </a:rPr>
              <a:t> is ( </a:t>
            </a:r>
            <a:r>
              <a:rPr lang="en-US" altLang="en-US" b="1" dirty="0">
                <a:latin typeface="Times New Roman" panose="02020603050405020304" pitchFamily="18" charset="0"/>
                <a:cs typeface="Times New Roman" panose="02020603050405020304" pitchFamily="18" charset="0"/>
              </a:rPr>
              <a:t>11.3</a:t>
            </a:r>
            <a:r>
              <a:rPr lang="en-US" b="1" dirty="0">
                <a:solidFill>
                  <a:schemeClr val="tx1"/>
                </a:solidFill>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5.25</a:t>
            </a:r>
            <a:r>
              <a:rPr lang="en-US" altLang="en-US" b="1" dirty="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a:t>
            </a:r>
          </a:p>
          <a:p>
            <a:endParaRPr lang="en-US" dirty="0"/>
          </a:p>
        </p:txBody>
      </p:sp>
      <p:pic>
        <p:nvPicPr>
          <p:cNvPr id="4" name="Picture 3">
            <a:extLst>
              <a:ext uri="{FF2B5EF4-FFF2-40B4-BE49-F238E27FC236}">
                <a16:creationId xmlns:a16="http://schemas.microsoft.com/office/drawing/2014/main" id="{0A4C884B-20E3-A6D5-E4ED-DE40DE249BCF}"/>
              </a:ext>
            </a:extLst>
          </p:cNvPr>
          <p:cNvPicPr>
            <a:picLocks noChangeAspect="1"/>
          </p:cNvPicPr>
          <p:nvPr/>
        </p:nvPicPr>
        <p:blipFill rotWithShape="1">
          <a:blip r:embed="rId2"/>
          <a:srcRect l="10729" t="43523" r="11417" b="29016"/>
          <a:stretch/>
        </p:blipFill>
        <p:spPr>
          <a:xfrm>
            <a:off x="3864335" y="727545"/>
            <a:ext cx="5295568" cy="1176793"/>
          </a:xfrm>
          <a:prstGeom prst="rect">
            <a:avLst/>
          </a:prstGeom>
        </p:spPr>
      </p:pic>
    </p:spTree>
    <p:extLst>
      <p:ext uri="{BB962C8B-B14F-4D97-AF65-F5344CB8AC3E}">
        <p14:creationId xmlns:p14="http://schemas.microsoft.com/office/powerpoint/2010/main" val="17628871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FA7C4-D046-9EAD-D156-BD3CD963C467}"/>
              </a:ext>
            </a:extLst>
          </p:cNvPr>
          <p:cNvSpPr>
            <a:spLocks noGrp="1"/>
          </p:cNvSpPr>
          <p:nvPr>
            <p:ph type="title"/>
          </p:nvPr>
        </p:nvSpPr>
        <p:spPr>
          <a:xfrm>
            <a:off x="771277" y="216674"/>
            <a:ext cx="11341209" cy="546652"/>
          </a:xfrm>
        </p:spPr>
        <p:txBody>
          <a:bodyPr>
            <a:normAutofit fontScale="90000"/>
          </a:bodyPr>
          <a:lstStyle/>
          <a:p>
            <a:r>
              <a:rPr kumimoji="0" lang="en-US" sz="40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Step 3: Find out the distance of each point from centroid.</a:t>
            </a:r>
            <a:endParaRPr lang="en-US" dirty="0"/>
          </a:p>
        </p:txBody>
      </p:sp>
      <p:graphicFrame>
        <p:nvGraphicFramePr>
          <p:cNvPr id="4" name="Table 4">
            <a:extLst>
              <a:ext uri="{FF2B5EF4-FFF2-40B4-BE49-F238E27FC236}">
                <a16:creationId xmlns:a16="http://schemas.microsoft.com/office/drawing/2014/main" id="{6288FE3B-EFE9-3ACA-12F5-ED41D6E04329}"/>
              </a:ext>
            </a:extLst>
          </p:cNvPr>
          <p:cNvGraphicFramePr>
            <a:graphicFrameLocks noGrp="1"/>
          </p:cNvGraphicFramePr>
          <p:nvPr>
            <p:ph idx="1"/>
          </p:nvPr>
        </p:nvGraphicFramePr>
        <p:xfrm>
          <a:off x="1248229" y="2699659"/>
          <a:ext cx="9666514" cy="3567609"/>
        </p:xfrm>
        <a:graphic>
          <a:graphicData uri="http://schemas.openxmlformats.org/drawingml/2006/table">
            <a:tbl>
              <a:tblPr firstRow="1" bandRow="1">
                <a:tableStyleId>{5C22544A-7EE6-4342-B048-85BDC9FD1C3A}</a:tableStyleId>
              </a:tblPr>
              <a:tblGrid>
                <a:gridCol w="1577949">
                  <a:extLst>
                    <a:ext uri="{9D8B030D-6E8A-4147-A177-3AD203B41FA5}">
                      <a16:colId xmlns:a16="http://schemas.microsoft.com/office/drawing/2014/main" val="2973488594"/>
                    </a:ext>
                  </a:extLst>
                </a:gridCol>
                <a:gridCol w="6074885">
                  <a:extLst>
                    <a:ext uri="{9D8B030D-6E8A-4147-A177-3AD203B41FA5}">
                      <a16:colId xmlns:a16="http://schemas.microsoft.com/office/drawing/2014/main" val="1180229837"/>
                    </a:ext>
                  </a:extLst>
                </a:gridCol>
                <a:gridCol w="2013680">
                  <a:extLst>
                    <a:ext uri="{9D8B030D-6E8A-4147-A177-3AD203B41FA5}">
                      <a16:colId xmlns:a16="http://schemas.microsoft.com/office/drawing/2014/main" val="3658104727"/>
                    </a:ext>
                  </a:extLst>
                </a:gridCol>
              </a:tblGrid>
              <a:tr h="396401">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D11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800" b="1" dirty="0">
                          <a:solidFill>
                            <a:schemeClr val="tx1"/>
                          </a:solidFill>
                          <a:latin typeface="Times New Roman" panose="02020603050405020304" pitchFamily="18" charset="0"/>
                          <a:cs typeface="Times New Roman" panose="02020603050405020304" pitchFamily="18" charset="0"/>
                        </a:rPr>
                        <a:t>((5.1 – 6.4) ²+(1.4 – 6.4) ²+(3.5 – 3.45) ² +(0.2 – 3.45) ²) ½ </a:t>
                      </a:r>
                      <a:endParaRPr lang="en-US"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dk1"/>
                          </a:solidFill>
                          <a:latin typeface="Times New Roman"/>
                          <a:ea typeface="Times New Roman"/>
                          <a:cs typeface="Times New Roman"/>
                          <a:sym typeface="Times New Roman"/>
                        </a:rPr>
                        <a:t>0.180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396603602"/>
                  </a:ext>
                </a:extLst>
              </a:tr>
              <a:tr h="396401">
                <a:tc>
                  <a:txBody>
                    <a:bodyPr/>
                    <a:lstStyle/>
                    <a:p>
                      <a:pPr algn="ctr"/>
                      <a:r>
                        <a:rPr lang="en-US" b="1" dirty="0">
                          <a:latin typeface="Times New Roman" panose="02020603050405020304" pitchFamily="18" charset="0"/>
                          <a:cs typeface="Times New Roman" panose="02020603050405020304" pitchFamily="18" charset="0"/>
                        </a:rPr>
                        <a:t>D12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latin typeface="Times New Roman" panose="02020603050405020304" pitchFamily="18" charset="0"/>
                          <a:cs typeface="Times New Roman" panose="02020603050405020304" pitchFamily="18" charset="0"/>
                        </a:rPr>
                        <a:t>((5.1 – 11.35) ²+(1.4 – 11.35) ²+(3.5 – 4.65) ² +(0.2– 4.65) ²) ½</a:t>
                      </a:r>
                      <a:endParaRPr lang="en-US"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Times New Roman"/>
                          <a:ea typeface="Times New Roman"/>
                          <a:cs typeface="Times New Roman"/>
                          <a:sym typeface="Times New Roman"/>
                        </a:rPr>
                        <a:t>1.627</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349216926"/>
                  </a:ext>
                </a:extLst>
              </a:tr>
              <a:tr h="396401">
                <a:tc>
                  <a:txBody>
                    <a:bodyPr/>
                    <a:lstStyle/>
                    <a:p>
                      <a:pPr algn="ctr"/>
                      <a:r>
                        <a:rPr lang="en-US" b="1" dirty="0">
                          <a:latin typeface="Times New Roman" panose="02020603050405020304" pitchFamily="18" charset="0"/>
                          <a:cs typeface="Times New Roman" panose="02020603050405020304" pitchFamily="18" charset="0"/>
                        </a:rPr>
                        <a:t>D13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latin typeface="Times New Roman" panose="02020603050405020304" pitchFamily="18" charset="0"/>
                          <a:cs typeface="Times New Roman" panose="02020603050405020304" pitchFamily="18" charset="0"/>
                        </a:rPr>
                        <a:t>((5.1 – 11.3) ²+(1.4 –11.3) ²+(3.5 – 5.25) ² +(0.2– 5.25) ²) ½ </a:t>
                      </a:r>
                      <a:endParaRPr lang="en-US"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Times New Roman"/>
                          <a:ea typeface="Times New Roman"/>
                          <a:cs typeface="Times New Roman"/>
                          <a:sym typeface="Times New Roman"/>
                        </a:rPr>
                        <a:t>2.66</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746580286"/>
                  </a:ext>
                </a:extLst>
              </a:tr>
              <a:tr h="396401">
                <a:tc>
                  <a:txBody>
                    <a:bodyPr/>
                    <a:lstStyle/>
                    <a:p>
                      <a:pPr algn="ctr"/>
                      <a:r>
                        <a:rPr lang="en-US" b="1" dirty="0">
                          <a:latin typeface="Times New Roman" panose="02020603050405020304" pitchFamily="18" charset="0"/>
                          <a:cs typeface="Times New Roman" panose="02020603050405020304" pitchFamily="18" charset="0"/>
                        </a:rPr>
                        <a:t>D21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latin typeface="Times New Roman" panose="02020603050405020304" pitchFamily="18" charset="0"/>
                          <a:cs typeface="Times New Roman" panose="02020603050405020304" pitchFamily="18" charset="0"/>
                        </a:rPr>
                        <a:t>((4.9 – 6.4) ²+(1.4 – 6.4) ²+(3.0 – 3.45) ² +(0.2 – 3.45) ²) ½ </a:t>
                      </a:r>
                      <a:endParaRPr lang="en-US"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Times New Roman"/>
                          <a:ea typeface="Times New Roman"/>
                          <a:cs typeface="Times New Roman"/>
                          <a:sym typeface="Times New Roman"/>
                        </a:rPr>
                        <a:t>0.57</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934219606"/>
                  </a:ext>
                </a:extLst>
              </a:tr>
              <a:tr h="396401">
                <a:tc>
                  <a:txBody>
                    <a:bodyPr/>
                    <a:lstStyle/>
                    <a:p>
                      <a:pPr algn="ctr"/>
                      <a:r>
                        <a:rPr lang="en-US" b="1" dirty="0">
                          <a:latin typeface="Times New Roman" panose="02020603050405020304" pitchFamily="18" charset="0"/>
                          <a:cs typeface="Times New Roman" panose="02020603050405020304" pitchFamily="18" charset="0"/>
                        </a:rPr>
                        <a:t>D22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latin typeface="Times New Roman" panose="02020603050405020304" pitchFamily="18" charset="0"/>
                          <a:cs typeface="Times New Roman" panose="02020603050405020304" pitchFamily="18" charset="0"/>
                        </a:rPr>
                        <a:t>((4.9 – 11.35) ²+(1.4 – 11.35) ²+(3.0 – 4.65) ² +(0.2 – 4.65) ²) ½</a:t>
                      </a:r>
                      <a:endParaRPr lang="en-US"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Times New Roman"/>
                          <a:ea typeface="Times New Roman"/>
                          <a:cs typeface="Times New Roman"/>
                          <a:sym typeface="Times New Roman"/>
                        </a:rPr>
                        <a:t>1.811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425026602"/>
                  </a:ext>
                </a:extLst>
              </a:tr>
              <a:tr h="396401">
                <a:tc>
                  <a:txBody>
                    <a:bodyPr/>
                    <a:lstStyle/>
                    <a:p>
                      <a:pPr algn="ctr"/>
                      <a:r>
                        <a:rPr lang="en-US" b="1" dirty="0">
                          <a:latin typeface="Times New Roman" panose="02020603050405020304" pitchFamily="18" charset="0"/>
                          <a:cs typeface="Times New Roman" panose="02020603050405020304" pitchFamily="18" charset="0"/>
                        </a:rPr>
                        <a:t>D23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latin typeface="Times New Roman" panose="02020603050405020304" pitchFamily="18" charset="0"/>
                          <a:cs typeface="Times New Roman" panose="02020603050405020304" pitchFamily="18" charset="0"/>
                        </a:rPr>
                        <a:t>((4.9 – 11.3) ²+(1.4 –11.3) ²+(3.0 – 5.25) ² +(0.2– 5.25) ²) ½ </a:t>
                      </a:r>
                      <a:endParaRPr lang="en-US"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Times New Roman"/>
                          <a:ea typeface="Times New Roman"/>
                          <a:cs typeface="Times New Roman"/>
                          <a:sym typeface="Times New Roman"/>
                        </a:rPr>
                        <a:t>2.404</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798711557"/>
                  </a:ext>
                </a:extLst>
              </a:tr>
              <a:tr h="396401">
                <a:tc>
                  <a:txBody>
                    <a:bodyPr/>
                    <a:lstStyle/>
                    <a:p>
                      <a:pPr algn="ctr"/>
                      <a:r>
                        <a:rPr lang="en-US" b="1" dirty="0">
                          <a:latin typeface="Times New Roman" panose="02020603050405020304" pitchFamily="18" charset="0"/>
                          <a:cs typeface="Times New Roman" panose="02020603050405020304" pitchFamily="18" charset="0"/>
                        </a:rPr>
                        <a:t>D31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latin typeface="Times New Roman" panose="02020603050405020304" pitchFamily="18" charset="0"/>
                          <a:cs typeface="Times New Roman" panose="02020603050405020304" pitchFamily="18" charset="0"/>
                        </a:rPr>
                        <a:t>((6.4– 6.4) ²+(4.5 – 6.4) ²+(3.2 – 3.45) ² +(1.5 – 3.45) ²) ½ </a:t>
                      </a:r>
                      <a:endParaRPr lang="en-US"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Times New Roman"/>
                          <a:ea typeface="Times New Roman"/>
                          <a:cs typeface="Times New Roman"/>
                          <a:sym typeface="Times New Roman"/>
                        </a:rPr>
                        <a:t>1.769</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240834040"/>
                  </a:ext>
                </a:extLst>
              </a:tr>
              <a:tr h="396401">
                <a:tc>
                  <a:txBody>
                    <a:bodyPr/>
                    <a:lstStyle/>
                    <a:p>
                      <a:pPr algn="ctr"/>
                      <a:r>
                        <a:rPr lang="en-US" b="1" dirty="0">
                          <a:latin typeface="Times New Roman" panose="02020603050405020304" pitchFamily="18" charset="0"/>
                          <a:cs typeface="Times New Roman" panose="02020603050405020304" pitchFamily="18" charset="0"/>
                        </a:rPr>
                        <a:t>D32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latin typeface="Times New Roman" panose="02020603050405020304" pitchFamily="18" charset="0"/>
                          <a:cs typeface="Times New Roman" panose="02020603050405020304" pitchFamily="18" charset="0"/>
                        </a:rPr>
                        <a:t>((6.4– 11.35) ²+(4.5– 11.35) ²+(3.2 – 4.65) ² +(1.5 – 4.65) ²) ½</a:t>
                      </a:r>
                      <a:endParaRPr lang="en-US"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Times New Roman"/>
                          <a:ea typeface="Times New Roman"/>
                          <a:cs typeface="Times New Roman"/>
                          <a:sym typeface="Times New Roman"/>
                        </a:rPr>
                        <a:t>0.3</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122227699"/>
                  </a:ext>
                </a:extLst>
              </a:tr>
              <a:tr h="396401">
                <a:tc>
                  <a:txBody>
                    <a:bodyPr/>
                    <a:lstStyle/>
                    <a:p>
                      <a:pPr algn="ctr"/>
                      <a:r>
                        <a:rPr lang="en-US" b="1" dirty="0">
                          <a:latin typeface="Times New Roman" panose="02020603050405020304" pitchFamily="18" charset="0"/>
                          <a:cs typeface="Times New Roman" panose="02020603050405020304" pitchFamily="18" charset="0"/>
                        </a:rPr>
                        <a:t>D33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latin typeface="Times New Roman" panose="02020603050405020304" pitchFamily="18" charset="0"/>
                          <a:cs typeface="Times New Roman" panose="02020603050405020304" pitchFamily="18" charset="0"/>
                        </a:rPr>
                        <a:t>((6.4– 11.3) ²+(4.5–11.3) ²+(3.2– 5.25) ² +(1.5 – 5.25) ²) ½ </a:t>
                      </a:r>
                      <a:endParaRPr lang="en-US"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Times New Roman"/>
                          <a:ea typeface="Times New Roman"/>
                          <a:cs typeface="Times New Roman"/>
                          <a:sym typeface="Times New Roman"/>
                        </a:rPr>
                        <a:t>1.769</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862359734"/>
                  </a:ext>
                </a:extLst>
              </a:tr>
            </a:tbl>
          </a:graphicData>
        </a:graphic>
      </p:graphicFrame>
      <p:sp>
        <p:nvSpPr>
          <p:cNvPr id="7" name="TextBox 6">
            <a:extLst>
              <a:ext uri="{FF2B5EF4-FFF2-40B4-BE49-F238E27FC236}">
                <a16:creationId xmlns:a16="http://schemas.microsoft.com/office/drawing/2014/main" id="{C661B5BB-5D27-5F8C-FB11-9AFE7CF415E1}"/>
              </a:ext>
            </a:extLst>
          </p:cNvPr>
          <p:cNvSpPr txBox="1"/>
          <p:nvPr/>
        </p:nvSpPr>
        <p:spPr>
          <a:xfrm>
            <a:off x="1230463" y="1553029"/>
            <a:ext cx="10497080" cy="1015663"/>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Data Points are: </a:t>
            </a:r>
            <a:r>
              <a:rPr lang="en-US" sz="2000" b="1" dirty="0">
                <a:solidFill>
                  <a:prstClr val="black"/>
                </a:solidFill>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(5,1,3.5),(1.4,0.2); (4.9,3.0),(1.4,0.2); (6.4,3.2),(4.5,1.5);  (6.9,3.1),(4.9,1.5); (6.2,3.4),(5.4,2.3); (5.9,3.0),(5.1,1.8)</a:t>
            </a:r>
            <a:r>
              <a:rPr lang="en-US" sz="2000" b="1" dirty="0">
                <a:solidFill>
                  <a:prstClr val="black"/>
                </a:solidFill>
                <a:latin typeface="Times New Roman" panose="02020603050405020304" pitchFamily="18" charset="0"/>
                <a:cs typeface="Times New Roman" panose="02020603050405020304" pitchFamily="18" charset="0"/>
              </a:rPr>
              <a:t>} </a:t>
            </a:r>
          </a:p>
          <a:p>
            <a:r>
              <a:rPr kumimoji="0" lang="en-US" altLang="en-US" sz="2000" b="1" i="0" u="none" strike="noStrike" cap="none" normalizeH="0" baseline="0" dirty="0" err="1">
                <a:ln>
                  <a:noFill/>
                </a:ln>
                <a:effectLst/>
                <a:latin typeface="Times New Roman" panose="02020603050405020304" pitchFamily="18" charset="0"/>
                <a:cs typeface="Times New Roman" panose="02020603050405020304" pitchFamily="18" charset="0"/>
              </a:rPr>
              <a:t>Centroids</a:t>
            </a: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 are:</a:t>
            </a:r>
            <a:r>
              <a:rPr 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6.4</a:t>
            </a:r>
            <a:r>
              <a:rPr lang="en-US" sz="2000" b="1" dirty="0">
                <a:latin typeface="Times New Roman" panose="02020603050405020304" pitchFamily="18" charset="0"/>
                <a:cs typeface="Times New Roman" panose="02020603050405020304" pitchFamily="18" charset="0"/>
              </a:rPr>
              <a:t> , 3.45 ), </a:t>
            </a:r>
            <a:r>
              <a:rPr lang="en-US" sz="2000" b="1" dirty="0">
                <a:solidFill>
                  <a:schemeClr val="tx1"/>
                </a:solidFill>
                <a:latin typeface="Times New Roman" panose="02020603050405020304" pitchFamily="18" charset="0"/>
                <a:cs typeface="Times New Roman" panose="02020603050405020304" pitchFamily="18" charset="0"/>
              </a:rPr>
              <a:t>(</a:t>
            </a:r>
            <a:r>
              <a:rPr lang="en-US" altLang="en-US" sz="2000" b="1" dirty="0">
                <a:latin typeface="Times New Roman" panose="02020603050405020304" pitchFamily="18" charset="0"/>
                <a:cs typeface="Times New Roman" panose="02020603050405020304" pitchFamily="18" charset="0"/>
              </a:rPr>
              <a:t>11.35,4.65) and (11.3,5.25</a:t>
            </a:r>
            <a:r>
              <a:rPr lang="en-US" sz="2000" b="1" dirty="0">
                <a:solidFill>
                  <a:schemeClr val="tx1"/>
                </a:solidFill>
                <a:latin typeface="Times New Roman" panose="02020603050405020304" pitchFamily="18" charset="0"/>
                <a:cs typeface="Times New Roman" panose="02020603050405020304" pitchFamily="18" charset="0"/>
              </a:rPr>
              <a:t>) .</a:t>
            </a:r>
          </a:p>
        </p:txBody>
      </p:sp>
      <p:pic>
        <p:nvPicPr>
          <p:cNvPr id="8" name="Picture 7">
            <a:extLst>
              <a:ext uri="{FF2B5EF4-FFF2-40B4-BE49-F238E27FC236}">
                <a16:creationId xmlns:a16="http://schemas.microsoft.com/office/drawing/2014/main" id="{8EF1753A-67ED-AAEA-C2F5-C3A0584553AE}"/>
              </a:ext>
            </a:extLst>
          </p:cNvPr>
          <p:cNvPicPr>
            <a:picLocks noChangeAspect="1"/>
          </p:cNvPicPr>
          <p:nvPr/>
        </p:nvPicPr>
        <p:blipFill>
          <a:blip r:embed="rId2"/>
          <a:stretch>
            <a:fillRect/>
          </a:stretch>
        </p:blipFill>
        <p:spPr>
          <a:xfrm>
            <a:off x="4834392" y="951642"/>
            <a:ext cx="3048504" cy="499787"/>
          </a:xfrm>
          <a:prstGeom prst="rect">
            <a:avLst/>
          </a:prstGeom>
        </p:spPr>
      </p:pic>
      <p:sp>
        <p:nvSpPr>
          <p:cNvPr id="11" name="TextBox 10">
            <a:extLst>
              <a:ext uri="{FF2B5EF4-FFF2-40B4-BE49-F238E27FC236}">
                <a16:creationId xmlns:a16="http://schemas.microsoft.com/office/drawing/2014/main" id="{415FB0EF-7F96-4154-E19F-78ACD491C79D}"/>
              </a:ext>
            </a:extLst>
          </p:cNvPr>
          <p:cNvSpPr txBox="1"/>
          <p:nvPr/>
        </p:nvSpPr>
        <p:spPr>
          <a:xfrm>
            <a:off x="8694058" y="827314"/>
            <a:ext cx="3236686" cy="646331"/>
          </a:xfrm>
          <a:prstGeom prst="rect">
            <a:avLst/>
          </a:prstGeom>
          <a:noFill/>
        </p:spPr>
        <p:txBody>
          <a:bodyPr wrap="square">
            <a:spAutoFit/>
          </a:bodyPr>
          <a:lstStyle/>
          <a:p>
            <a:r>
              <a:rPr lang="en-US" sz="1800" i="1" dirty="0">
                <a:highlight>
                  <a:srgbClr val="FFFF00"/>
                </a:highlight>
                <a:latin typeface="Times New Roman" panose="02020603050405020304" pitchFamily="18" charset="0"/>
                <a:cs typeface="Times New Roman" panose="02020603050405020304" pitchFamily="18" charset="0"/>
              </a:rPr>
              <a:t>Note: D33 means  Distance from </a:t>
            </a:r>
            <a:r>
              <a:rPr lang="en-US" sz="1800" i="1" dirty="0" err="1">
                <a:highlight>
                  <a:srgbClr val="FFFF00"/>
                </a:highlight>
                <a:latin typeface="Times New Roman" panose="02020603050405020304" pitchFamily="18" charset="0"/>
                <a:cs typeface="Times New Roman" panose="02020603050405020304" pitchFamily="18" charset="0"/>
              </a:rPr>
              <a:t>Datapoint</a:t>
            </a:r>
            <a:r>
              <a:rPr lang="en-US" sz="1800" i="1" dirty="0">
                <a:highlight>
                  <a:srgbClr val="FFFF00"/>
                </a:highlight>
                <a:latin typeface="Times New Roman" panose="02020603050405020304" pitchFamily="18" charset="0"/>
                <a:cs typeface="Times New Roman" panose="02020603050405020304" pitchFamily="18" charset="0"/>
              </a:rPr>
              <a:t> </a:t>
            </a:r>
            <a:r>
              <a:rPr lang="en-US" i="1" dirty="0">
                <a:highlight>
                  <a:srgbClr val="FFFF00"/>
                </a:highlight>
                <a:latin typeface="Times New Roman" panose="02020603050405020304" pitchFamily="18" charset="0"/>
                <a:cs typeface="Times New Roman" panose="02020603050405020304" pitchFamily="18" charset="0"/>
              </a:rPr>
              <a:t>3</a:t>
            </a:r>
            <a:r>
              <a:rPr lang="en-US" sz="1800" i="1" dirty="0">
                <a:highlight>
                  <a:srgbClr val="FFFF00"/>
                </a:highlight>
                <a:latin typeface="Times New Roman" panose="02020603050405020304" pitchFamily="18" charset="0"/>
                <a:cs typeface="Times New Roman" panose="02020603050405020304" pitchFamily="18" charset="0"/>
              </a:rPr>
              <a:t> to cluster 3</a:t>
            </a:r>
            <a:endParaRPr lang="en-US" dirty="0"/>
          </a:p>
        </p:txBody>
      </p:sp>
    </p:spTree>
    <p:extLst>
      <p:ext uri="{BB962C8B-B14F-4D97-AF65-F5344CB8AC3E}">
        <p14:creationId xmlns:p14="http://schemas.microsoft.com/office/powerpoint/2010/main" val="3156146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EF1753A-67ED-AAEA-C2F5-C3A0584553AE}"/>
              </a:ext>
            </a:extLst>
          </p:cNvPr>
          <p:cNvPicPr>
            <a:picLocks noChangeAspect="1"/>
          </p:cNvPicPr>
          <p:nvPr/>
        </p:nvPicPr>
        <p:blipFill>
          <a:blip r:embed="rId2"/>
          <a:stretch>
            <a:fillRect/>
          </a:stretch>
        </p:blipFill>
        <p:spPr>
          <a:xfrm>
            <a:off x="4834392" y="725714"/>
            <a:ext cx="3048504" cy="667657"/>
          </a:xfrm>
          <a:prstGeom prst="rect">
            <a:avLst/>
          </a:prstGeom>
        </p:spPr>
      </p:pic>
      <p:sp>
        <p:nvSpPr>
          <p:cNvPr id="11" name="TextBox 10">
            <a:extLst>
              <a:ext uri="{FF2B5EF4-FFF2-40B4-BE49-F238E27FC236}">
                <a16:creationId xmlns:a16="http://schemas.microsoft.com/office/drawing/2014/main" id="{415FB0EF-7F96-4154-E19F-78ACD491C79D}"/>
              </a:ext>
            </a:extLst>
          </p:cNvPr>
          <p:cNvSpPr txBox="1"/>
          <p:nvPr/>
        </p:nvSpPr>
        <p:spPr>
          <a:xfrm>
            <a:off x="8636001" y="754743"/>
            <a:ext cx="3222170" cy="646331"/>
          </a:xfrm>
          <a:prstGeom prst="rect">
            <a:avLst/>
          </a:prstGeom>
          <a:noFill/>
        </p:spPr>
        <p:txBody>
          <a:bodyPr wrap="square">
            <a:spAutoFit/>
          </a:bodyPr>
          <a:lstStyle/>
          <a:p>
            <a:r>
              <a:rPr lang="en-US" sz="1800" i="1" dirty="0">
                <a:highlight>
                  <a:srgbClr val="FFFF00"/>
                </a:highlight>
                <a:latin typeface="Times New Roman" panose="02020603050405020304" pitchFamily="18" charset="0"/>
                <a:cs typeface="Times New Roman" panose="02020603050405020304" pitchFamily="18" charset="0"/>
              </a:rPr>
              <a:t>Note: D63 means  Distance from </a:t>
            </a:r>
            <a:r>
              <a:rPr lang="en-US" sz="1800" i="1" dirty="0" err="1">
                <a:highlight>
                  <a:srgbClr val="FFFF00"/>
                </a:highlight>
                <a:latin typeface="Times New Roman" panose="02020603050405020304" pitchFamily="18" charset="0"/>
                <a:cs typeface="Times New Roman" panose="02020603050405020304" pitchFamily="18" charset="0"/>
              </a:rPr>
              <a:t>Datapoint</a:t>
            </a:r>
            <a:r>
              <a:rPr lang="en-US" sz="1800" i="1" dirty="0">
                <a:highlight>
                  <a:srgbClr val="FFFF00"/>
                </a:highlight>
                <a:latin typeface="Times New Roman" panose="02020603050405020304" pitchFamily="18" charset="0"/>
                <a:cs typeface="Times New Roman" panose="02020603050405020304" pitchFamily="18" charset="0"/>
              </a:rPr>
              <a:t> 6 to cluster 3</a:t>
            </a:r>
            <a:endParaRPr lang="en-US" dirty="0"/>
          </a:p>
        </p:txBody>
      </p:sp>
      <p:sp>
        <p:nvSpPr>
          <p:cNvPr id="14" name="TextBox 13">
            <a:extLst>
              <a:ext uri="{FF2B5EF4-FFF2-40B4-BE49-F238E27FC236}">
                <a16:creationId xmlns:a16="http://schemas.microsoft.com/office/drawing/2014/main" id="{C661B5BB-5D27-5F8C-FB11-9AFE7CF415E1}"/>
              </a:ext>
            </a:extLst>
          </p:cNvPr>
          <p:cNvSpPr txBox="1"/>
          <p:nvPr/>
        </p:nvSpPr>
        <p:spPr>
          <a:xfrm>
            <a:off x="1230463" y="1553029"/>
            <a:ext cx="10497080" cy="1015663"/>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Data Points are: </a:t>
            </a:r>
            <a:r>
              <a:rPr lang="en-US" sz="2000" b="1" dirty="0">
                <a:solidFill>
                  <a:prstClr val="black"/>
                </a:solidFill>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(5,1,3.5),(1.4,0.2); (4.9,3.0),(1.4,0.2); (6.4,3.2),(4.5,1.5);  (6.9,3.1),(4.9,1.5); (6.2,3.4),(5.4,2.3); (5.9,3.0),(5.1,1.8)</a:t>
            </a:r>
            <a:r>
              <a:rPr lang="en-US" sz="2000" b="1" dirty="0">
                <a:solidFill>
                  <a:prstClr val="black"/>
                </a:solidFill>
                <a:latin typeface="Times New Roman" panose="02020603050405020304" pitchFamily="18" charset="0"/>
                <a:cs typeface="Times New Roman" panose="02020603050405020304" pitchFamily="18" charset="0"/>
              </a:rPr>
              <a:t>} </a:t>
            </a:r>
          </a:p>
          <a:p>
            <a:r>
              <a:rPr kumimoji="0" lang="en-US" altLang="en-US" sz="2000" b="1" i="0" u="none" strike="noStrike" cap="none" normalizeH="0" baseline="0" dirty="0" err="1">
                <a:ln>
                  <a:noFill/>
                </a:ln>
                <a:effectLst/>
                <a:latin typeface="Times New Roman" panose="02020603050405020304" pitchFamily="18" charset="0"/>
                <a:cs typeface="Times New Roman" panose="02020603050405020304" pitchFamily="18" charset="0"/>
              </a:rPr>
              <a:t>Centroids</a:t>
            </a: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 are:</a:t>
            </a:r>
            <a:r>
              <a:rPr 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6.4</a:t>
            </a:r>
            <a:r>
              <a:rPr lang="en-US" sz="2000" b="1" dirty="0">
                <a:latin typeface="Times New Roman" panose="02020603050405020304" pitchFamily="18" charset="0"/>
                <a:cs typeface="Times New Roman" panose="02020603050405020304" pitchFamily="18" charset="0"/>
              </a:rPr>
              <a:t> , 3.45 ), </a:t>
            </a:r>
            <a:r>
              <a:rPr lang="en-US" sz="2000" b="1" dirty="0">
                <a:solidFill>
                  <a:schemeClr val="tx1"/>
                </a:solidFill>
                <a:latin typeface="Times New Roman" panose="02020603050405020304" pitchFamily="18" charset="0"/>
                <a:cs typeface="Times New Roman" panose="02020603050405020304" pitchFamily="18" charset="0"/>
              </a:rPr>
              <a:t>(</a:t>
            </a:r>
            <a:r>
              <a:rPr lang="en-US" altLang="en-US" sz="2000" b="1" dirty="0">
                <a:latin typeface="Times New Roman" panose="02020603050405020304" pitchFamily="18" charset="0"/>
                <a:cs typeface="Times New Roman" panose="02020603050405020304" pitchFamily="18" charset="0"/>
              </a:rPr>
              <a:t>11.35,4.65) and (11.3,5.25</a:t>
            </a:r>
            <a:r>
              <a:rPr lang="en-US" sz="2000" b="1" dirty="0">
                <a:solidFill>
                  <a:schemeClr val="tx1"/>
                </a:solidFill>
                <a:latin typeface="Times New Roman" panose="02020603050405020304" pitchFamily="18" charset="0"/>
                <a:cs typeface="Times New Roman" panose="02020603050405020304" pitchFamily="18" charset="0"/>
              </a:rPr>
              <a:t>) .</a:t>
            </a:r>
          </a:p>
        </p:txBody>
      </p:sp>
      <p:graphicFrame>
        <p:nvGraphicFramePr>
          <p:cNvPr id="17" name="Table 16"/>
          <p:cNvGraphicFramePr>
            <a:graphicFrameLocks noGrp="1"/>
          </p:cNvGraphicFramePr>
          <p:nvPr/>
        </p:nvGraphicFramePr>
        <p:xfrm>
          <a:off x="1306285" y="2641602"/>
          <a:ext cx="9710058" cy="3555999"/>
        </p:xfrm>
        <a:graphic>
          <a:graphicData uri="http://schemas.openxmlformats.org/drawingml/2006/table">
            <a:tbl>
              <a:tblPr firstRow="1" bandRow="1">
                <a:tableStyleId>{5C22544A-7EE6-4342-B048-85BDC9FD1C3A}</a:tableStyleId>
              </a:tblPr>
              <a:tblGrid>
                <a:gridCol w="1527325">
                  <a:extLst>
                    <a:ext uri="{9D8B030D-6E8A-4147-A177-3AD203B41FA5}">
                      <a16:colId xmlns:a16="http://schemas.microsoft.com/office/drawing/2014/main" val="20000"/>
                    </a:ext>
                  </a:extLst>
                </a:gridCol>
                <a:gridCol w="6171979">
                  <a:extLst>
                    <a:ext uri="{9D8B030D-6E8A-4147-A177-3AD203B41FA5}">
                      <a16:colId xmlns:a16="http://schemas.microsoft.com/office/drawing/2014/main" val="20001"/>
                    </a:ext>
                  </a:extLst>
                </a:gridCol>
                <a:gridCol w="2010754">
                  <a:extLst>
                    <a:ext uri="{9D8B030D-6E8A-4147-A177-3AD203B41FA5}">
                      <a16:colId xmlns:a16="http://schemas.microsoft.com/office/drawing/2014/main" val="20002"/>
                    </a:ext>
                  </a:extLst>
                </a:gridCol>
              </a:tblGrid>
              <a:tr h="395111">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D41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latin typeface="Times New Roman" panose="02020603050405020304" pitchFamily="18" charset="0"/>
                          <a:cs typeface="Times New Roman" panose="02020603050405020304" pitchFamily="18" charset="0"/>
                        </a:rPr>
                        <a:t>((6.9– 6.4) ²+(4.9 – 6.4) ²+(3.1 – 3.45) ² +(1.5 – 3.45) ²) ½ </a:t>
                      </a:r>
                      <a:endParaRPr lang="en-US"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latin typeface="Times New Roman"/>
                          <a:ea typeface="Times New Roman"/>
                          <a:cs typeface="Times New Roman"/>
                          <a:sym typeface="Times New Roman"/>
                        </a:rPr>
                        <a:t>5.2</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r h="395111">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D42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latin typeface="Times New Roman" panose="02020603050405020304" pitchFamily="18" charset="0"/>
                          <a:cs typeface="Times New Roman" panose="02020603050405020304" pitchFamily="18" charset="0"/>
                        </a:rPr>
                        <a:t>((6.9– 11.35) ²+(4.9– 11.35) ²+(3.1– 4.65) ² +(1.5– 4.65)²)½</a:t>
                      </a:r>
                      <a:endParaRPr lang="en-US"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Times New Roman"/>
                          <a:ea typeface="Times New Roman"/>
                          <a:cs typeface="Times New Roman"/>
                          <a:sym typeface="Times New Roman"/>
                        </a:rPr>
                        <a:t>0.67</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1"/>
                  </a:ext>
                </a:extLst>
              </a:tr>
              <a:tr h="395111">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D43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latin typeface="Times New Roman" panose="02020603050405020304" pitchFamily="18" charset="0"/>
                          <a:cs typeface="Times New Roman" panose="02020603050405020304" pitchFamily="18" charset="0"/>
                        </a:rPr>
                        <a:t>((6.9– 11.3) ²+(4.9–11.3) ²+(3.1– 5.25) ² +(1.5– 5.25) ²) ½ </a:t>
                      </a:r>
                      <a:endParaRPr lang="en-US"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rtl="0">
                        <a:spcBef>
                          <a:spcPts val="0"/>
                        </a:spcBef>
                        <a:spcAft>
                          <a:spcPts val="0"/>
                        </a:spcAft>
                        <a:buNone/>
                      </a:pPr>
                      <a:r>
                        <a:rPr lang="en-US" sz="1800" b="1" dirty="0">
                          <a:latin typeface="Times New Roman"/>
                          <a:ea typeface="Times New Roman"/>
                          <a:cs typeface="Times New Roman"/>
                          <a:sym typeface="Times New Roman"/>
                        </a:rPr>
                        <a:t>6.184</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2"/>
                  </a:ext>
                </a:extLst>
              </a:tr>
              <a:tr h="395111">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D51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latin typeface="Times New Roman" panose="02020603050405020304" pitchFamily="18" charset="0"/>
                          <a:cs typeface="Times New Roman" panose="02020603050405020304" pitchFamily="18" charset="0"/>
                        </a:rPr>
                        <a:t>((6.2 – 6.4) ²+(5.4 – 6.4) ²+(3.4 – 3.45) ² +(2.3 – 3.45) ²) ½ </a:t>
                      </a:r>
                      <a:endParaRPr lang="en-US"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Times New Roman"/>
                          <a:ea typeface="Times New Roman"/>
                          <a:cs typeface="Times New Roman"/>
                          <a:sym typeface="Times New Roman"/>
                        </a:rPr>
                        <a:t>7.49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3"/>
                  </a:ext>
                </a:extLst>
              </a:tr>
              <a:tr h="395111">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D52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latin typeface="Times New Roman" panose="02020603050405020304" pitchFamily="18" charset="0"/>
                          <a:cs typeface="Times New Roman" panose="02020603050405020304" pitchFamily="18" charset="0"/>
                        </a:rPr>
                        <a:t>((6.2– 11.35) ²+(5.4– 11.35) ²+(3.4– 4.65) ² +(2.3– 4.65)²)½</a:t>
                      </a:r>
                      <a:endParaRPr lang="en-US"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sz="1800" b="1" dirty="0">
                          <a:latin typeface="Times New Roman"/>
                          <a:ea typeface="Times New Roman"/>
                          <a:cs typeface="Times New Roman"/>
                          <a:sym typeface="Times New Roman"/>
                        </a:rPr>
                        <a:t>6.43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4"/>
                  </a:ext>
                </a:extLst>
              </a:tr>
              <a:tr h="395111">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D53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latin typeface="Times New Roman" panose="02020603050405020304" pitchFamily="18" charset="0"/>
                          <a:cs typeface="Times New Roman" panose="02020603050405020304" pitchFamily="18" charset="0"/>
                        </a:rPr>
                        <a:t>((6.2– 11.3) ²+(5.4–11.3) ²+(3.4– 5.25) ² +(2.3– 5.25) ²) ½ </a:t>
                      </a:r>
                      <a:endParaRPr lang="en-US"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sz="1800" b="1" dirty="0">
                          <a:latin typeface="Times New Roman"/>
                          <a:ea typeface="Times New Roman"/>
                          <a:cs typeface="Times New Roman"/>
                          <a:sym typeface="Times New Roman"/>
                        </a:rPr>
                        <a:t>1.5</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5"/>
                  </a:ext>
                </a:extLst>
              </a:tr>
              <a:tr h="395111">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D61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latin typeface="Times New Roman" panose="02020603050405020304" pitchFamily="18" charset="0"/>
                          <a:cs typeface="Times New Roman" panose="02020603050405020304" pitchFamily="18" charset="0"/>
                        </a:rPr>
                        <a:t>((5.9 – 6.4) ²+(5.1– 6.4) ²+(3.0 – 3.45) ² +(1.8 – 3.45) ²) ½ </a:t>
                      </a:r>
                      <a:endParaRPr lang="en-US"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Times New Roman"/>
                          <a:ea typeface="Times New Roman"/>
                          <a:cs typeface="Times New Roman"/>
                          <a:sym typeface="Times New Roman"/>
                        </a:rPr>
                        <a:t>0.33</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6"/>
                  </a:ext>
                </a:extLst>
              </a:tr>
              <a:tr h="395111">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D62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latin typeface="Times New Roman" panose="02020603050405020304" pitchFamily="18" charset="0"/>
                          <a:cs typeface="Times New Roman" panose="02020603050405020304" pitchFamily="18" charset="0"/>
                        </a:rPr>
                        <a:t>((5.9– 11.35) ²+(5.1– 11.35) ²+(3.0– 4.65) ² +(1.8– 4.65)²)½</a:t>
                      </a:r>
                      <a:endParaRPr lang="en-US"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Times New Roman"/>
                          <a:ea typeface="Times New Roman"/>
                          <a:cs typeface="Times New Roman"/>
                          <a:sym typeface="Times New Roman"/>
                        </a:rPr>
                        <a:t>5.55</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7"/>
                  </a:ext>
                </a:extLst>
              </a:tr>
              <a:tr h="395111">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D63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latin typeface="Times New Roman" panose="02020603050405020304" pitchFamily="18" charset="0"/>
                          <a:cs typeface="Times New Roman" panose="02020603050405020304" pitchFamily="18" charset="0"/>
                        </a:rPr>
                        <a:t>((5.9– 11.3) ²+(5.1–11.3) ²+(3.0– 5.25) ² +(1.8– 5.25) ²) ½ </a:t>
                      </a:r>
                      <a:endParaRPr lang="en-US"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Times New Roman"/>
                          <a:ea typeface="Times New Roman"/>
                          <a:cs typeface="Times New Roman"/>
                          <a:sym typeface="Times New Roman"/>
                        </a:rPr>
                        <a:t>6.26</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4996569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241F1A9-43DA-D9B6-20C9-AC28E9725E77}"/>
              </a:ext>
            </a:extLst>
          </p:cNvPr>
          <p:cNvSpPr txBox="1"/>
          <p:nvPr/>
        </p:nvSpPr>
        <p:spPr>
          <a:xfrm>
            <a:off x="1235104" y="465157"/>
            <a:ext cx="10956896" cy="630942"/>
          </a:xfrm>
          <a:prstGeom prst="rect">
            <a:avLst/>
          </a:prstGeom>
          <a:noFill/>
        </p:spPr>
        <p:txBody>
          <a:bodyPr wrap="square">
            <a:spAutoFit/>
          </a:bodyPr>
          <a:lstStyle/>
          <a:p>
            <a:r>
              <a:rPr lang="en-US" sz="3500" b="1" dirty="0">
                <a:solidFill>
                  <a:prstClr val="black"/>
                </a:solidFill>
                <a:latin typeface="Times New Roman" panose="02020603050405020304" pitchFamily="18" charset="0"/>
                <a:ea typeface="+mj-ea"/>
                <a:cs typeface="Times New Roman" panose="02020603050405020304" pitchFamily="18" charset="0"/>
              </a:rPr>
              <a:t>D</a:t>
            </a:r>
            <a:r>
              <a:rPr kumimoji="0" lang="en-US" sz="3500" b="1" i="0" u="none" strike="noStrike" kern="1200" cap="none" spc="0" normalizeH="0" baseline="0" noProof="0" dirty="0" err="1">
                <a:ln>
                  <a:noFill/>
                </a:ln>
                <a:solidFill>
                  <a:prstClr val="black"/>
                </a:solidFill>
                <a:effectLst/>
                <a:uLnTx/>
                <a:uFillTx/>
                <a:latin typeface="Times New Roman" panose="02020603050405020304" pitchFamily="18" charset="0"/>
                <a:ea typeface="+mj-ea"/>
                <a:cs typeface="Times New Roman" panose="02020603050405020304" pitchFamily="18" charset="0"/>
              </a:rPr>
              <a:t>istance</a:t>
            </a:r>
            <a:r>
              <a:rPr kumimoji="0" lang="en-US" sz="35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 of each point from centroid of each </a:t>
            </a:r>
            <a:r>
              <a:rPr lang="en-US" sz="3500" b="1" dirty="0">
                <a:solidFill>
                  <a:prstClr val="black"/>
                </a:solidFill>
                <a:latin typeface="Times New Roman" panose="02020603050405020304" pitchFamily="18" charset="0"/>
                <a:ea typeface="+mj-ea"/>
                <a:cs typeface="Times New Roman" panose="02020603050405020304" pitchFamily="18" charset="0"/>
              </a:rPr>
              <a:t>cluster</a:t>
            </a:r>
            <a:endParaRPr lang="en-US" sz="3500" dirty="0"/>
          </a:p>
        </p:txBody>
      </p:sp>
      <p:graphicFrame>
        <p:nvGraphicFramePr>
          <p:cNvPr id="8" name="Table 7"/>
          <p:cNvGraphicFramePr>
            <a:graphicFrameLocks noGrp="1"/>
          </p:cNvGraphicFramePr>
          <p:nvPr/>
        </p:nvGraphicFramePr>
        <p:xfrm>
          <a:off x="1291770" y="1453230"/>
          <a:ext cx="10072917" cy="4308944"/>
        </p:xfrm>
        <a:graphic>
          <a:graphicData uri="http://schemas.openxmlformats.org/drawingml/2006/table">
            <a:tbl>
              <a:tblPr firstRow="1" bandRow="1">
                <a:noFill/>
              </a:tblPr>
              <a:tblGrid>
                <a:gridCol w="1601975">
                  <a:extLst>
                    <a:ext uri="{9D8B030D-6E8A-4147-A177-3AD203B41FA5}">
                      <a16:colId xmlns:a16="http://schemas.microsoft.com/office/drawing/2014/main" val="20000"/>
                    </a:ext>
                  </a:extLst>
                </a:gridCol>
                <a:gridCol w="1644625">
                  <a:extLst>
                    <a:ext uri="{9D8B030D-6E8A-4147-A177-3AD203B41FA5}">
                      <a16:colId xmlns:a16="http://schemas.microsoft.com/office/drawing/2014/main" val="20001"/>
                    </a:ext>
                  </a:extLst>
                </a:gridCol>
                <a:gridCol w="2065136">
                  <a:extLst>
                    <a:ext uri="{9D8B030D-6E8A-4147-A177-3AD203B41FA5}">
                      <a16:colId xmlns:a16="http://schemas.microsoft.com/office/drawing/2014/main" val="20002"/>
                    </a:ext>
                  </a:extLst>
                </a:gridCol>
                <a:gridCol w="2185328">
                  <a:extLst>
                    <a:ext uri="{9D8B030D-6E8A-4147-A177-3AD203B41FA5}">
                      <a16:colId xmlns:a16="http://schemas.microsoft.com/office/drawing/2014/main" val="20003"/>
                    </a:ext>
                  </a:extLst>
                </a:gridCol>
                <a:gridCol w="2575853">
                  <a:extLst>
                    <a:ext uri="{9D8B030D-6E8A-4147-A177-3AD203B41FA5}">
                      <a16:colId xmlns:a16="http://schemas.microsoft.com/office/drawing/2014/main" val="20004"/>
                    </a:ext>
                  </a:extLst>
                </a:gridCol>
              </a:tblGrid>
              <a:tr h="531614">
                <a:tc>
                  <a:txBody>
                    <a:bodyPr/>
                    <a:lstStyle/>
                    <a:p>
                      <a:pPr marL="0" marR="0" lvl="0" indent="0" algn="l" rtl="0">
                        <a:spcBef>
                          <a:spcPts val="0"/>
                        </a:spcBef>
                        <a:spcAft>
                          <a:spcPts val="0"/>
                        </a:spcAft>
                        <a:buNone/>
                      </a:pPr>
                      <a:endParaRPr sz="18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8D8D8"/>
                    </a:solidFill>
                  </a:tcPr>
                </a:tc>
                <a:tc gridSpan="2">
                  <a:txBody>
                    <a:bodyPr/>
                    <a:lstStyle/>
                    <a:p>
                      <a:pPr marL="0" marR="0" lvl="0" indent="0" algn="ctr" rtl="0">
                        <a:lnSpc>
                          <a:spcPct val="100000"/>
                        </a:lnSpc>
                        <a:spcBef>
                          <a:spcPts val="0"/>
                        </a:spcBef>
                        <a:spcAft>
                          <a:spcPts val="0"/>
                        </a:spcAft>
                        <a:buClr>
                          <a:schemeClr val="dk1"/>
                        </a:buClr>
                        <a:buSzPts val="1800"/>
                        <a:buFont typeface="Times New Roman"/>
                        <a:buNone/>
                      </a:pPr>
                      <a:r>
                        <a:rPr lang="en-US" sz="2400" b="1" dirty="0" err="1">
                          <a:solidFill>
                            <a:schemeClr val="dk1"/>
                          </a:solidFill>
                          <a:latin typeface="Times New Roman"/>
                          <a:ea typeface="Times New Roman"/>
                          <a:cs typeface="Times New Roman"/>
                          <a:sym typeface="Times New Roman"/>
                        </a:rPr>
                        <a:t>Setosa</a:t>
                      </a:r>
                      <a:endParaRPr sz="2400" b="1"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8D8D8"/>
                    </a:solidFill>
                  </a:tcPr>
                </a:tc>
                <a:tc h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2400" b="1" dirty="0" err="1">
                          <a:solidFill>
                            <a:schemeClr val="dk1"/>
                          </a:solidFill>
                          <a:latin typeface="Times New Roman"/>
                          <a:ea typeface="Times New Roman"/>
                          <a:cs typeface="Times New Roman"/>
                          <a:sym typeface="Times New Roman"/>
                        </a:rPr>
                        <a:t>Versicolor</a:t>
                      </a:r>
                      <a:endParaRPr sz="2400" b="1" dirty="0"/>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D8D8D8"/>
                    </a:solidFill>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2400" b="1" dirty="0" err="1">
                          <a:solidFill>
                            <a:schemeClr val="dk1"/>
                          </a:solidFill>
                          <a:latin typeface="Times New Roman"/>
                          <a:ea typeface="Times New Roman"/>
                          <a:cs typeface="Times New Roman"/>
                          <a:sym typeface="Times New Roman"/>
                        </a:rPr>
                        <a:t>Verginica</a:t>
                      </a:r>
                      <a:endParaRPr sz="2400" b="1" dirty="0"/>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D8D8D8"/>
                    </a:solidFill>
                  </a:tcPr>
                </a:tc>
                <a:extLst>
                  <a:ext uri="{0D108BD9-81ED-4DB2-BD59-A6C34878D82A}">
                    <a16:rowId xmlns:a16="http://schemas.microsoft.com/office/drawing/2014/main" val="10000"/>
                  </a:ext>
                </a:extLst>
              </a:tr>
              <a:tr h="473310">
                <a:tc>
                  <a:txBody>
                    <a:bodyPr/>
                    <a:lstStyle/>
                    <a:p>
                      <a:pPr marL="0" marR="0" lvl="0" indent="0" algn="l" rtl="0">
                        <a:spcBef>
                          <a:spcPts val="0"/>
                        </a:spcBef>
                        <a:spcAft>
                          <a:spcPts val="0"/>
                        </a:spcAft>
                        <a:buNone/>
                      </a:pPr>
                      <a:r>
                        <a:rPr lang="en-US" sz="1800" dirty="0"/>
                        <a:t>          </a:t>
                      </a:r>
                      <a:r>
                        <a:rPr lang="en-US" sz="1800" b="1" dirty="0"/>
                        <a:t>ID</a:t>
                      </a:r>
                      <a:endParaRPr sz="18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8D8D8"/>
                    </a:solidFill>
                  </a:tcPr>
                </a:tc>
                <a:tc>
                  <a:txBody>
                    <a:bodyPr/>
                    <a:lstStyle/>
                    <a:p>
                      <a:pPr marL="0" marR="0" lvl="0" indent="0" algn="ctr" rtl="0">
                        <a:spcBef>
                          <a:spcPts val="0"/>
                        </a:spcBef>
                        <a:spcAft>
                          <a:spcPts val="0"/>
                        </a:spcAft>
                        <a:buNone/>
                      </a:pPr>
                      <a:r>
                        <a:rPr lang="en-US" sz="1800" b="1" dirty="0" err="1">
                          <a:solidFill>
                            <a:schemeClr val="dk1"/>
                          </a:solidFill>
                          <a:latin typeface="Times New Roman"/>
                          <a:ea typeface="Times New Roman"/>
                          <a:cs typeface="Times New Roman"/>
                          <a:sym typeface="Times New Roman"/>
                        </a:rPr>
                        <a:t>Datapoint</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8D8D8"/>
                    </a:solidFill>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1">
                          <a:latin typeface="Times New Roman"/>
                          <a:ea typeface="Times New Roman"/>
                          <a:cs typeface="Times New Roman"/>
                          <a:sym typeface="Times New Roman"/>
                        </a:rPr>
                        <a:t>Distance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8D8D8"/>
                    </a:solidFill>
                  </a:tcPr>
                </a:tc>
                <a:tc>
                  <a:txBody>
                    <a:bodyPr/>
                    <a:lstStyle/>
                    <a:p>
                      <a:pPr marL="0" marR="0" lvl="0" indent="0" algn="ctr" rtl="0">
                        <a:spcBef>
                          <a:spcPts val="0"/>
                        </a:spcBef>
                        <a:spcAft>
                          <a:spcPts val="0"/>
                        </a:spcAft>
                        <a:buNone/>
                      </a:pPr>
                      <a:r>
                        <a:rPr lang="en-US" sz="1800" b="1">
                          <a:latin typeface="Times New Roman"/>
                          <a:ea typeface="Times New Roman"/>
                          <a:cs typeface="Times New Roman"/>
                          <a:sym typeface="Times New Roman"/>
                        </a:rPr>
                        <a:t>Distance</a:t>
                      </a:r>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D8D8D8"/>
                    </a:solidFill>
                  </a:tcPr>
                </a:tc>
                <a:tc>
                  <a:txBody>
                    <a:bodyPr/>
                    <a:lstStyle/>
                    <a:p>
                      <a:pPr marL="0" marR="0" lvl="0" indent="0" algn="ctr" rtl="0">
                        <a:spcBef>
                          <a:spcPts val="0"/>
                        </a:spcBef>
                        <a:spcAft>
                          <a:spcPts val="0"/>
                        </a:spcAft>
                        <a:buNone/>
                      </a:pPr>
                      <a:r>
                        <a:rPr lang="en-US" sz="1800" b="1">
                          <a:latin typeface="Times New Roman"/>
                          <a:ea typeface="Times New Roman"/>
                          <a:cs typeface="Times New Roman"/>
                          <a:sym typeface="Times New Roman"/>
                        </a:rPr>
                        <a:t>Distance</a:t>
                      </a:r>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D8D8D8"/>
                    </a:solidFill>
                  </a:tcPr>
                </a:tc>
                <a:extLst>
                  <a:ext uri="{0D108BD9-81ED-4DB2-BD59-A6C34878D82A}">
                    <a16:rowId xmlns:a16="http://schemas.microsoft.com/office/drawing/2014/main" val="10001"/>
                  </a:ext>
                </a:extLst>
              </a:tr>
              <a:tr h="550670">
                <a:tc>
                  <a:txBody>
                    <a:bodyPr/>
                    <a:lstStyle/>
                    <a:p>
                      <a:pPr marL="0" marR="0" lvl="0" indent="0" algn="ctr" rtl="0">
                        <a:spcBef>
                          <a:spcPts val="0"/>
                        </a:spcBef>
                        <a:spcAft>
                          <a:spcPts val="0"/>
                        </a:spcAft>
                        <a:buNone/>
                      </a:pPr>
                      <a:r>
                        <a:rPr lang="en-US" sz="1800" b="1">
                          <a:latin typeface="Times New Roman"/>
                          <a:ea typeface="Times New Roman"/>
                          <a:cs typeface="Times New Roman"/>
                          <a:sym typeface="Times New Roman"/>
                        </a:rPr>
                        <a:t>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8D8D8"/>
                    </a:solidFill>
                  </a:tcPr>
                </a:tc>
                <a:tc>
                  <a:txBody>
                    <a:bodyPr/>
                    <a:lstStyle/>
                    <a:p>
                      <a:pPr marL="0" marR="0" lvl="0" indent="0" algn="ctr" defTabSz="914400" rtl="0" eaLnBrk="1" fontAlgn="auto" latinLnBrk="0" hangingPunct="1">
                        <a:lnSpc>
                          <a:spcPct val="100000"/>
                        </a:lnSpc>
                        <a:spcBef>
                          <a:spcPts val="0"/>
                        </a:spcBef>
                        <a:spcAft>
                          <a:spcPts val="0"/>
                        </a:spcAft>
                        <a:buClr>
                          <a:schemeClr val="dk1"/>
                        </a:buClr>
                        <a:buSzTx/>
                        <a:buFont typeface="Arial"/>
                        <a:buNone/>
                        <a:tabLst/>
                        <a:defRPr/>
                      </a:pPr>
                      <a:r>
                        <a:rPr lang="en-US" sz="1600" b="1" dirty="0">
                          <a:latin typeface="Times New Roman" panose="02020603050405020304" pitchFamily="18" charset="0"/>
                          <a:cs typeface="Times New Roman" panose="02020603050405020304" pitchFamily="18" charset="0"/>
                        </a:rPr>
                        <a:t>(5,1,3.5),(1.4,0.2) </a:t>
                      </a: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8D8D8"/>
                    </a:solidFill>
                  </a:tcPr>
                </a:tc>
                <a:tc>
                  <a:txBody>
                    <a:bodyPr/>
                    <a:lstStyle/>
                    <a:p>
                      <a:pPr marL="0" lvl="0" indent="0" algn="ctr" rtl="0">
                        <a:spcBef>
                          <a:spcPts val="0"/>
                        </a:spcBef>
                        <a:spcAft>
                          <a:spcPts val="0"/>
                        </a:spcAft>
                        <a:buClr>
                          <a:schemeClr val="dk1"/>
                        </a:buClr>
                        <a:buFont typeface="Arial"/>
                        <a:buNone/>
                      </a:pPr>
                      <a:r>
                        <a:rPr lang="en-US" sz="1800" b="1" dirty="0">
                          <a:latin typeface="Times New Roman"/>
                          <a:ea typeface="Times New Roman"/>
                          <a:cs typeface="Times New Roman"/>
                          <a:sym typeface="Times New Roman"/>
                        </a:rPr>
                        <a:t>0.180</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8D8D8"/>
                    </a:solidFill>
                  </a:tcPr>
                </a:tc>
                <a:tc>
                  <a:txBody>
                    <a:bodyPr/>
                    <a:lstStyle/>
                    <a:p>
                      <a:pPr marL="0" lvl="0" indent="0" algn="ctr" rtl="0">
                        <a:spcBef>
                          <a:spcPts val="0"/>
                        </a:spcBef>
                        <a:spcAft>
                          <a:spcPts val="0"/>
                        </a:spcAft>
                        <a:buClr>
                          <a:schemeClr val="dk1"/>
                        </a:buClr>
                        <a:buFont typeface="Arial"/>
                        <a:buNone/>
                      </a:pPr>
                      <a:r>
                        <a:rPr lang="en-US" sz="1800" b="1">
                          <a:latin typeface="Times New Roman"/>
                          <a:ea typeface="Times New Roman"/>
                          <a:cs typeface="Times New Roman"/>
                          <a:sym typeface="Times New Roman"/>
                        </a:rPr>
                        <a:t>1.627</a:t>
                      </a:r>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D8D8D8"/>
                    </a:solidFill>
                  </a:tcPr>
                </a:tc>
                <a:tc>
                  <a:txBody>
                    <a:bodyPr/>
                    <a:lstStyle/>
                    <a:p>
                      <a:pPr marL="0" lvl="0" indent="0" algn="ctr" rtl="0">
                        <a:spcBef>
                          <a:spcPts val="0"/>
                        </a:spcBef>
                        <a:spcAft>
                          <a:spcPts val="0"/>
                        </a:spcAft>
                        <a:buClr>
                          <a:schemeClr val="dk1"/>
                        </a:buClr>
                        <a:buFont typeface="Arial"/>
                        <a:buNone/>
                      </a:pPr>
                      <a:r>
                        <a:rPr lang="en-US" sz="1800" b="1">
                          <a:latin typeface="Times New Roman"/>
                          <a:ea typeface="Times New Roman"/>
                          <a:cs typeface="Times New Roman"/>
                          <a:sym typeface="Times New Roman"/>
                        </a:rPr>
                        <a:t>2.66</a:t>
                      </a:r>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D8D8D8"/>
                    </a:solidFill>
                  </a:tcPr>
                </a:tc>
                <a:extLst>
                  <a:ext uri="{0D108BD9-81ED-4DB2-BD59-A6C34878D82A}">
                    <a16:rowId xmlns:a16="http://schemas.microsoft.com/office/drawing/2014/main" val="10002"/>
                  </a:ext>
                </a:extLst>
              </a:tr>
              <a:tr h="550670">
                <a:tc>
                  <a:txBody>
                    <a:bodyPr/>
                    <a:lstStyle/>
                    <a:p>
                      <a:pPr marL="0" marR="0" lvl="0" indent="0" algn="ctr" rtl="0">
                        <a:spcBef>
                          <a:spcPts val="0"/>
                        </a:spcBef>
                        <a:spcAft>
                          <a:spcPts val="0"/>
                        </a:spcAft>
                        <a:buNone/>
                      </a:pPr>
                      <a:r>
                        <a:rPr lang="en-US" sz="1800" b="1">
                          <a:latin typeface="Times New Roman"/>
                          <a:ea typeface="Times New Roman"/>
                          <a:cs typeface="Times New Roman"/>
                          <a:sym typeface="Times New Roman"/>
                        </a:rPr>
                        <a:t>2</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8D8D8"/>
                    </a:solidFill>
                  </a:tcPr>
                </a:tc>
                <a:tc>
                  <a:txBody>
                    <a:bodyPr/>
                    <a:lstStyle/>
                    <a:p>
                      <a:pPr marL="0" marR="0" lvl="0" indent="0" algn="ctr" defTabSz="914400" rtl="0" eaLnBrk="1" fontAlgn="auto" latinLnBrk="0" hangingPunct="1">
                        <a:lnSpc>
                          <a:spcPct val="100000"/>
                        </a:lnSpc>
                        <a:spcBef>
                          <a:spcPts val="0"/>
                        </a:spcBef>
                        <a:spcAft>
                          <a:spcPts val="0"/>
                        </a:spcAft>
                        <a:buClr>
                          <a:schemeClr val="dk1"/>
                        </a:buClr>
                        <a:buSzTx/>
                        <a:buFont typeface="Arial"/>
                        <a:buNone/>
                        <a:tabLst/>
                        <a:defRPr/>
                      </a:pPr>
                      <a:r>
                        <a:rPr lang="en-US" sz="1600" b="1" dirty="0">
                          <a:latin typeface="Times New Roman" panose="02020603050405020304" pitchFamily="18" charset="0"/>
                          <a:cs typeface="Times New Roman" panose="02020603050405020304" pitchFamily="18" charset="0"/>
                        </a:rPr>
                        <a:t>(4.9,3.0),(1.4,0.2)</a:t>
                      </a: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8D8D8"/>
                    </a:solidFill>
                  </a:tcPr>
                </a:tc>
                <a:tc>
                  <a:txBody>
                    <a:bodyPr/>
                    <a:lstStyle/>
                    <a:p>
                      <a:pPr marL="0" lvl="0" indent="0" algn="ctr" rtl="0">
                        <a:spcBef>
                          <a:spcPts val="0"/>
                        </a:spcBef>
                        <a:spcAft>
                          <a:spcPts val="0"/>
                        </a:spcAft>
                        <a:buClr>
                          <a:schemeClr val="dk1"/>
                        </a:buClr>
                        <a:buFont typeface="Arial"/>
                        <a:buNone/>
                      </a:pPr>
                      <a:r>
                        <a:rPr lang="en-US" sz="1800" b="1" dirty="0">
                          <a:latin typeface="Times New Roman"/>
                          <a:ea typeface="Times New Roman"/>
                          <a:cs typeface="Times New Roman"/>
                          <a:sym typeface="Times New Roman"/>
                        </a:rPr>
                        <a:t>0.57</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8D8D8"/>
                    </a:solidFill>
                  </a:tcPr>
                </a:tc>
                <a:tc>
                  <a:txBody>
                    <a:bodyPr/>
                    <a:lstStyle/>
                    <a:p>
                      <a:pPr marL="0" lvl="0" indent="0" algn="ctr" rtl="0">
                        <a:spcBef>
                          <a:spcPts val="0"/>
                        </a:spcBef>
                        <a:spcAft>
                          <a:spcPts val="0"/>
                        </a:spcAft>
                        <a:buClr>
                          <a:schemeClr val="dk1"/>
                        </a:buClr>
                        <a:buFont typeface="Arial"/>
                        <a:buNone/>
                      </a:pPr>
                      <a:r>
                        <a:rPr lang="en-US" sz="1800" b="1">
                          <a:latin typeface="Times New Roman"/>
                          <a:ea typeface="Times New Roman"/>
                          <a:cs typeface="Times New Roman"/>
                          <a:sym typeface="Times New Roman"/>
                        </a:rPr>
                        <a:t>1.811</a:t>
                      </a:r>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D8D8D8"/>
                    </a:solidFill>
                  </a:tcPr>
                </a:tc>
                <a:tc>
                  <a:txBody>
                    <a:bodyPr/>
                    <a:lstStyle/>
                    <a:p>
                      <a:pPr marL="0" lvl="0" indent="0" algn="ctr" rtl="0">
                        <a:spcBef>
                          <a:spcPts val="0"/>
                        </a:spcBef>
                        <a:spcAft>
                          <a:spcPts val="0"/>
                        </a:spcAft>
                        <a:buClr>
                          <a:schemeClr val="dk1"/>
                        </a:buClr>
                        <a:buFont typeface="Arial"/>
                        <a:buNone/>
                      </a:pPr>
                      <a:r>
                        <a:rPr lang="en-US" sz="1800" b="1">
                          <a:latin typeface="Times New Roman"/>
                          <a:ea typeface="Times New Roman"/>
                          <a:cs typeface="Times New Roman"/>
                          <a:sym typeface="Times New Roman"/>
                        </a:rPr>
                        <a:t>2.404</a:t>
                      </a:r>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D8D8D8"/>
                    </a:solidFill>
                  </a:tcPr>
                </a:tc>
                <a:extLst>
                  <a:ext uri="{0D108BD9-81ED-4DB2-BD59-A6C34878D82A}">
                    <a16:rowId xmlns:a16="http://schemas.microsoft.com/office/drawing/2014/main" val="10003"/>
                  </a:ext>
                </a:extLst>
              </a:tr>
              <a:tr h="550670">
                <a:tc>
                  <a:txBody>
                    <a:bodyPr/>
                    <a:lstStyle/>
                    <a:p>
                      <a:pPr marL="0" marR="0" lvl="0" indent="0" algn="ctr" rtl="0">
                        <a:spcBef>
                          <a:spcPts val="0"/>
                        </a:spcBef>
                        <a:spcAft>
                          <a:spcPts val="0"/>
                        </a:spcAft>
                        <a:buNone/>
                      </a:pPr>
                      <a:r>
                        <a:rPr lang="en-US" sz="1800" b="1" dirty="0">
                          <a:latin typeface="Times New Roman"/>
                          <a:ea typeface="Times New Roman"/>
                          <a:cs typeface="Times New Roman"/>
                          <a:sym typeface="Times New Roman"/>
                        </a:rPr>
                        <a:t>52</a:t>
                      </a:r>
                      <a:endParaRPr dirty="0"/>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8D8D8"/>
                    </a:solidFill>
                  </a:tcPr>
                </a:tc>
                <a:tc>
                  <a:txBody>
                    <a:bodyPr/>
                    <a:lstStyle/>
                    <a:p>
                      <a:pPr marL="0" marR="0" lvl="0" indent="0" algn="ctr" defTabSz="914400" rtl="0" eaLnBrk="1" fontAlgn="auto" latinLnBrk="0" hangingPunct="1">
                        <a:lnSpc>
                          <a:spcPct val="100000"/>
                        </a:lnSpc>
                        <a:spcBef>
                          <a:spcPts val="0"/>
                        </a:spcBef>
                        <a:spcAft>
                          <a:spcPts val="0"/>
                        </a:spcAft>
                        <a:buClr>
                          <a:schemeClr val="dk1"/>
                        </a:buClr>
                        <a:buSzTx/>
                        <a:buFont typeface="Arial"/>
                        <a:buNone/>
                        <a:tabLst/>
                        <a:defRPr/>
                      </a:pPr>
                      <a:r>
                        <a:rPr lang="en-US" sz="1600" b="1" dirty="0">
                          <a:latin typeface="Times New Roman" panose="02020603050405020304" pitchFamily="18" charset="0"/>
                          <a:cs typeface="Times New Roman" panose="02020603050405020304" pitchFamily="18" charset="0"/>
                        </a:rPr>
                        <a:t>(6.4,3.2),(4.5,1.5)</a:t>
                      </a:r>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8D8D8"/>
                    </a:solidFill>
                  </a:tcPr>
                </a:tc>
                <a:tc>
                  <a:txBody>
                    <a:bodyPr/>
                    <a:lstStyle/>
                    <a:p>
                      <a:pPr marL="0" lvl="0" indent="0" algn="ctr" rtl="0">
                        <a:spcBef>
                          <a:spcPts val="0"/>
                        </a:spcBef>
                        <a:spcAft>
                          <a:spcPts val="0"/>
                        </a:spcAft>
                        <a:buClr>
                          <a:schemeClr val="dk1"/>
                        </a:buClr>
                        <a:buFont typeface="Arial"/>
                        <a:buNone/>
                      </a:pPr>
                      <a:r>
                        <a:rPr lang="en-US" sz="1800" b="1" dirty="0">
                          <a:latin typeface="Times New Roman"/>
                          <a:ea typeface="Times New Roman"/>
                          <a:cs typeface="Times New Roman"/>
                          <a:sym typeface="Times New Roman"/>
                        </a:rPr>
                        <a:t>1.769</a:t>
                      </a:r>
                      <a:endParaRPr dirty="0"/>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8D8D8"/>
                    </a:solidFill>
                  </a:tcPr>
                </a:tc>
                <a:tc>
                  <a:txBody>
                    <a:bodyPr/>
                    <a:lstStyle/>
                    <a:p>
                      <a:pPr marL="0" lvl="0" indent="0" algn="ctr" rtl="0">
                        <a:spcBef>
                          <a:spcPts val="0"/>
                        </a:spcBef>
                        <a:spcAft>
                          <a:spcPts val="0"/>
                        </a:spcAft>
                        <a:buClr>
                          <a:schemeClr val="dk1"/>
                        </a:buClr>
                        <a:buFont typeface="Arial"/>
                        <a:buNone/>
                      </a:pPr>
                      <a:r>
                        <a:rPr lang="en-US" sz="1800" b="1" dirty="0">
                          <a:latin typeface="Times New Roman"/>
                          <a:ea typeface="Times New Roman"/>
                          <a:cs typeface="Times New Roman"/>
                          <a:sym typeface="Times New Roman"/>
                        </a:rPr>
                        <a:t>0.3</a:t>
                      </a:r>
                      <a:endParaRPr dirty="0"/>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D8D8D8"/>
                    </a:solidFill>
                  </a:tcPr>
                </a:tc>
                <a:tc>
                  <a:txBody>
                    <a:bodyPr/>
                    <a:lstStyle/>
                    <a:p>
                      <a:pPr marL="0" lvl="0" indent="0" algn="ctr" rtl="0">
                        <a:spcBef>
                          <a:spcPts val="0"/>
                        </a:spcBef>
                        <a:spcAft>
                          <a:spcPts val="0"/>
                        </a:spcAft>
                        <a:buClr>
                          <a:schemeClr val="dk1"/>
                        </a:buClr>
                        <a:buFont typeface="Arial"/>
                        <a:buNone/>
                      </a:pPr>
                      <a:r>
                        <a:rPr lang="en-US" sz="1800" b="1">
                          <a:latin typeface="Times New Roman"/>
                          <a:ea typeface="Times New Roman"/>
                          <a:cs typeface="Times New Roman"/>
                          <a:sym typeface="Times New Roman"/>
                        </a:rPr>
                        <a:t>1.769</a:t>
                      </a:r>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D8D8D8"/>
                    </a:solidFill>
                  </a:tcPr>
                </a:tc>
                <a:extLst>
                  <a:ext uri="{0D108BD9-81ED-4DB2-BD59-A6C34878D82A}">
                    <a16:rowId xmlns:a16="http://schemas.microsoft.com/office/drawing/2014/main" val="10004"/>
                  </a:ext>
                </a:extLst>
              </a:tr>
              <a:tr h="550670">
                <a:tc>
                  <a:txBody>
                    <a:bodyPr/>
                    <a:lstStyle/>
                    <a:p>
                      <a:pPr marL="0" marR="0" lvl="0" indent="0" algn="ctr" rtl="0">
                        <a:spcBef>
                          <a:spcPts val="0"/>
                        </a:spcBef>
                        <a:spcAft>
                          <a:spcPts val="0"/>
                        </a:spcAft>
                        <a:buNone/>
                      </a:pPr>
                      <a:r>
                        <a:rPr lang="en-US" sz="1800" b="1">
                          <a:latin typeface="Times New Roman"/>
                          <a:ea typeface="Times New Roman"/>
                          <a:cs typeface="Times New Roman"/>
                          <a:sym typeface="Times New Roman"/>
                        </a:rPr>
                        <a:t>53</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8D8D8"/>
                    </a:solidFill>
                  </a:tcPr>
                </a:tc>
                <a:tc>
                  <a:txBody>
                    <a:bodyPr/>
                    <a:lstStyle/>
                    <a:p>
                      <a:pPr marL="0" marR="0" lvl="0" indent="0" algn="ctr" defTabSz="914400" rtl="0" eaLnBrk="1" fontAlgn="auto" latinLnBrk="0" hangingPunct="1">
                        <a:lnSpc>
                          <a:spcPct val="100000"/>
                        </a:lnSpc>
                        <a:spcBef>
                          <a:spcPts val="0"/>
                        </a:spcBef>
                        <a:spcAft>
                          <a:spcPts val="0"/>
                        </a:spcAft>
                        <a:buClr>
                          <a:schemeClr val="dk1"/>
                        </a:buClr>
                        <a:buSzTx/>
                        <a:buFont typeface="Arial"/>
                        <a:buNone/>
                        <a:tabLst/>
                        <a:defRPr/>
                      </a:pPr>
                      <a:r>
                        <a:rPr lang="en-US" sz="1600" b="1" dirty="0">
                          <a:latin typeface="Times New Roman" panose="02020603050405020304" pitchFamily="18" charset="0"/>
                          <a:cs typeface="Times New Roman" panose="02020603050405020304" pitchFamily="18" charset="0"/>
                        </a:rPr>
                        <a:t>(6.9,3.1),(4.9,1.5)</a:t>
                      </a: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8D8D8"/>
                    </a:solidFill>
                  </a:tcPr>
                </a:tc>
                <a:tc>
                  <a:txBody>
                    <a:bodyPr/>
                    <a:lstStyle/>
                    <a:p>
                      <a:pPr marL="0" marR="0" lvl="0" indent="0" algn="ctr" rtl="0">
                        <a:spcBef>
                          <a:spcPts val="0"/>
                        </a:spcBef>
                        <a:spcAft>
                          <a:spcPts val="0"/>
                        </a:spcAft>
                        <a:buNone/>
                      </a:pPr>
                      <a:r>
                        <a:rPr lang="en-US" sz="1800" b="1" dirty="0">
                          <a:latin typeface="Times New Roman"/>
                          <a:ea typeface="Times New Roman"/>
                          <a:cs typeface="Times New Roman"/>
                          <a:sym typeface="Times New Roman"/>
                        </a:rPr>
                        <a:t>5.2</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8D8D8"/>
                    </a:solidFill>
                  </a:tcPr>
                </a:tc>
                <a:tc>
                  <a:txBody>
                    <a:bodyPr/>
                    <a:lstStyle/>
                    <a:p>
                      <a:pPr marL="0" marR="0" lvl="0" indent="0" algn="ctr" rtl="0">
                        <a:spcBef>
                          <a:spcPts val="0"/>
                        </a:spcBef>
                        <a:spcAft>
                          <a:spcPts val="0"/>
                        </a:spcAft>
                        <a:buNone/>
                      </a:pPr>
                      <a:r>
                        <a:rPr lang="en-US" sz="1800" b="1" dirty="0">
                          <a:latin typeface="Times New Roman"/>
                          <a:ea typeface="Times New Roman"/>
                          <a:cs typeface="Times New Roman"/>
                          <a:sym typeface="Times New Roman"/>
                        </a:rPr>
                        <a:t>0.67</a:t>
                      </a:r>
                      <a:endParaRPr dirty="0"/>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D8D8D8"/>
                    </a:solidFill>
                  </a:tcPr>
                </a:tc>
                <a:tc>
                  <a:txBody>
                    <a:bodyPr/>
                    <a:lstStyle/>
                    <a:p>
                      <a:pPr marL="0" marR="0" lvl="0" indent="0" algn="ctr" rtl="0">
                        <a:spcBef>
                          <a:spcPts val="0"/>
                        </a:spcBef>
                        <a:spcAft>
                          <a:spcPts val="0"/>
                        </a:spcAft>
                        <a:buNone/>
                      </a:pPr>
                      <a:r>
                        <a:rPr lang="en-US" sz="1800" b="1" dirty="0">
                          <a:latin typeface="Times New Roman"/>
                          <a:ea typeface="Times New Roman"/>
                          <a:cs typeface="Times New Roman"/>
                          <a:sym typeface="Times New Roman"/>
                        </a:rPr>
                        <a:t>6.184</a:t>
                      </a:r>
                      <a:endParaRPr dirty="0"/>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D8D8D8"/>
                    </a:solidFill>
                  </a:tcPr>
                </a:tc>
                <a:extLst>
                  <a:ext uri="{0D108BD9-81ED-4DB2-BD59-A6C34878D82A}">
                    <a16:rowId xmlns:a16="http://schemas.microsoft.com/office/drawing/2014/main" val="10005"/>
                  </a:ext>
                </a:extLst>
              </a:tr>
              <a:tr h="550670">
                <a:tc>
                  <a:txBody>
                    <a:bodyPr/>
                    <a:lstStyle/>
                    <a:p>
                      <a:pPr marL="0" marR="0" lvl="0" indent="0" algn="ctr" rtl="0">
                        <a:spcBef>
                          <a:spcPts val="0"/>
                        </a:spcBef>
                        <a:spcAft>
                          <a:spcPts val="0"/>
                        </a:spcAft>
                        <a:buNone/>
                      </a:pPr>
                      <a:r>
                        <a:rPr lang="en-US" sz="1800" b="1" dirty="0">
                          <a:latin typeface="Times New Roman"/>
                          <a:ea typeface="Times New Roman"/>
                          <a:cs typeface="Times New Roman"/>
                          <a:sym typeface="Times New Roman"/>
                        </a:rPr>
                        <a:t>149</a:t>
                      </a:r>
                      <a:endParaRPr dirty="0"/>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8D8D8"/>
                    </a:solidFill>
                  </a:tcPr>
                </a:tc>
                <a:tc>
                  <a:txBody>
                    <a:bodyPr/>
                    <a:lstStyle/>
                    <a:p>
                      <a:pPr marL="0" marR="0" lvl="0" indent="0" algn="ctr" defTabSz="914400" rtl="0" eaLnBrk="1" fontAlgn="auto" latinLnBrk="0" hangingPunct="1">
                        <a:lnSpc>
                          <a:spcPct val="100000"/>
                        </a:lnSpc>
                        <a:spcBef>
                          <a:spcPts val="0"/>
                        </a:spcBef>
                        <a:spcAft>
                          <a:spcPts val="0"/>
                        </a:spcAft>
                        <a:buClr>
                          <a:schemeClr val="dk1"/>
                        </a:buClr>
                        <a:buSzTx/>
                        <a:buFont typeface="Arial"/>
                        <a:buNone/>
                        <a:tabLst/>
                        <a:defRPr/>
                      </a:pPr>
                      <a:r>
                        <a:rPr lang="en-US" sz="1600" b="1" dirty="0">
                          <a:latin typeface="Times New Roman" panose="02020603050405020304" pitchFamily="18" charset="0"/>
                          <a:cs typeface="Times New Roman" panose="02020603050405020304" pitchFamily="18" charset="0"/>
                        </a:rPr>
                        <a:t>(6.2,3.4),(5.4,2.3)</a:t>
                      </a:r>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8D8D8"/>
                    </a:solidFill>
                  </a:tcPr>
                </a:tc>
                <a:tc>
                  <a:txBody>
                    <a:bodyPr/>
                    <a:lstStyle/>
                    <a:p>
                      <a:pPr marL="0" marR="0" lvl="0" indent="0" algn="ctr" rtl="0">
                        <a:spcBef>
                          <a:spcPts val="0"/>
                        </a:spcBef>
                        <a:spcAft>
                          <a:spcPts val="0"/>
                        </a:spcAft>
                        <a:buNone/>
                      </a:pPr>
                      <a:r>
                        <a:rPr lang="en-US" sz="1800" b="1" dirty="0">
                          <a:latin typeface="Times New Roman"/>
                          <a:ea typeface="Times New Roman"/>
                          <a:cs typeface="Times New Roman"/>
                          <a:sym typeface="Times New Roman"/>
                        </a:rPr>
                        <a:t>7.49</a:t>
                      </a:r>
                      <a:endParaRPr dirty="0"/>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8D8D8"/>
                    </a:solidFill>
                  </a:tcPr>
                </a:tc>
                <a:tc>
                  <a:txBody>
                    <a:bodyPr/>
                    <a:lstStyle/>
                    <a:p>
                      <a:pPr marL="0" marR="0" lvl="0" indent="0" algn="ctr" rtl="0">
                        <a:spcBef>
                          <a:spcPts val="0"/>
                        </a:spcBef>
                        <a:spcAft>
                          <a:spcPts val="0"/>
                        </a:spcAft>
                        <a:buNone/>
                      </a:pPr>
                      <a:r>
                        <a:rPr lang="en-US" sz="1800" b="1" dirty="0">
                          <a:latin typeface="Times New Roman"/>
                          <a:ea typeface="Times New Roman"/>
                          <a:cs typeface="Times New Roman"/>
                          <a:sym typeface="Times New Roman"/>
                        </a:rPr>
                        <a:t>6.43</a:t>
                      </a:r>
                      <a:endParaRPr dirty="0"/>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D8D8D8"/>
                    </a:solidFill>
                  </a:tcPr>
                </a:tc>
                <a:tc>
                  <a:txBody>
                    <a:bodyPr/>
                    <a:lstStyle/>
                    <a:p>
                      <a:pPr marL="0" marR="0" lvl="0" indent="0" algn="ctr" rtl="0">
                        <a:spcBef>
                          <a:spcPts val="0"/>
                        </a:spcBef>
                        <a:spcAft>
                          <a:spcPts val="0"/>
                        </a:spcAft>
                        <a:buNone/>
                      </a:pPr>
                      <a:r>
                        <a:rPr lang="en-US" sz="1800" b="1" dirty="0">
                          <a:latin typeface="Times New Roman"/>
                          <a:ea typeface="Times New Roman"/>
                          <a:cs typeface="Times New Roman"/>
                          <a:sym typeface="Times New Roman"/>
                        </a:rPr>
                        <a:t>1.5</a:t>
                      </a:r>
                      <a:endParaRPr dirty="0"/>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D8D8D8"/>
                    </a:solidFill>
                  </a:tcPr>
                </a:tc>
                <a:extLst>
                  <a:ext uri="{0D108BD9-81ED-4DB2-BD59-A6C34878D82A}">
                    <a16:rowId xmlns:a16="http://schemas.microsoft.com/office/drawing/2014/main" val="10006"/>
                  </a:ext>
                </a:extLst>
              </a:tr>
              <a:tr h="550670">
                <a:tc>
                  <a:txBody>
                    <a:bodyPr/>
                    <a:lstStyle/>
                    <a:p>
                      <a:pPr marL="0" marR="0" lvl="0" indent="0" algn="ctr" rtl="0">
                        <a:spcBef>
                          <a:spcPts val="0"/>
                        </a:spcBef>
                        <a:spcAft>
                          <a:spcPts val="0"/>
                        </a:spcAft>
                        <a:buNone/>
                      </a:pPr>
                      <a:r>
                        <a:rPr lang="en-US" sz="1800" b="1">
                          <a:latin typeface="Times New Roman"/>
                          <a:ea typeface="Times New Roman"/>
                          <a:cs typeface="Times New Roman"/>
                          <a:sym typeface="Times New Roman"/>
                        </a:rPr>
                        <a:t>150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8D8D8"/>
                    </a:solidFill>
                  </a:tcPr>
                </a:tc>
                <a:tc>
                  <a:txBody>
                    <a:bodyPr/>
                    <a:lstStyle/>
                    <a:p>
                      <a:pPr marL="0" marR="0" lvl="0" indent="0" algn="ctr" defTabSz="914400" rtl="0" eaLnBrk="1" fontAlgn="auto" latinLnBrk="0" hangingPunct="1">
                        <a:lnSpc>
                          <a:spcPct val="100000"/>
                        </a:lnSpc>
                        <a:spcBef>
                          <a:spcPts val="0"/>
                        </a:spcBef>
                        <a:spcAft>
                          <a:spcPts val="0"/>
                        </a:spcAft>
                        <a:buClr>
                          <a:schemeClr val="dk1"/>
                        </a:buClr>
                        <a:buSzTx/>
                        <a:buFont typeface="Arial"/>
                        <a:buNone/>
                        <a:tabLst/>
                        <a:defRPr/>
                      </a:pPr>
                      <a:r>
                        <a:rPr lang="en-US" sz="1800" b="1" dirty="0">
                          <a:latin typeface="Times New Roman" panose="02020603050405020304" pitchFamily="18" charset="0"/>
                          <a:cs typeface="Times New Roman" panose="02020603050405020304" pitchFamily="18" charset="0"/>
                        </a:rPr>
                        <a:t>(</a:t>
                      </a:r>
                      <a:r>
                        <a:rPr lang="en-US" sz="1600" b="1" dirty="0">
                          <a:latin typeface="Times New Roman" panose="02020603050405020304" pitchFamily="18" charset="0"/>
                          <a:cs typeface="Times New Roman" panose="02020603050405020304" pitchFamily="18" charset="0"/>
                        </a:rPr>
                        <a:t>5.9,3.0),(5.1,1.8)</a:t>
                      </a: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8D8D8"/>
                    </a:solidFill>
                  </a:tcPr>
                </a:tc>
                <a:tc>
                  <a:txBody>
                    <a:bodyPr/>
                    <a:lstStyle/>
                    <a:p>
                      <a:pPr marL="0" marR="0" lvl="0" indent="0" algn="ctr" rtl="0">
                        <a:spcBef>
                          <a:spcPts val="0"/>
                        </a:spcBef>
                        <a:spcAft>
                          <a:spcPts val="0"/>
                        </a:spcAft>
                        <a:buNone/>
                      </a:pPr>
                      <a:r>
                        <a:rPr lang="en-US" sz="1800" b="1" dirty="0">
                          <a:latin typeface="Times New Roman"/>
                          <a:ea typeface="Times New Roman"/>
                          <a:cs typeface="Times New Roman"/>
                          <a:sym typeface="Times New Roman"/>
                        </a:rPr>
                        <a:t>0.33</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8D8D8"/>
                    </a:solidFill>
                  </a:tcPr>
                </a:tc>
                <a:tc>
                  <a:txBody>
                    <a:bodyPr/>
                    <a:lstStyle/>
                    <a:p>
                      <a:pPr marL="0" marR="0" lvl="0" indent="0" algn="ctr" rtl="0">
                        <a:spcBef>
                          <a:spcPts val="0"/>
                        </a:spcBef>
                        <a:spcAft>
                          <a:spcPts val="0"/>
                        </a:spcAft>
                        <a:buNone/>
                      </a:pPr>
                      <a:r>
                        <a:rPr lang="en-US" sz="1800" b="1" dirty="0">
                          <a:latin typeface="Times New Roman"/>
                          <a:ea typeface="Times New Roman"/>
                          <a:cs typeface="Times New Roman"/>
                          <a:sym typeface="Times New Roman"/>
                        </a:rPr>
                        <a:t>5.55</a:t>
                      </a:r>
                      <a:endParaRPr dirty="0"/>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8D8D8"/>
                    </a:solidFill>
                  </a:tcPr>
                </a:tc>
                <a:tc>
                  <a:txBody>
                    <a:bodyPr/>
                    <a:lstStyle/>
                    <a:p>
                      <a:pPr marL="0" marR="0" lvl="0" indent="0" algn="ctr" rtl="0">
                        <a:spcBef>
                          <a:spcPts val="0"/>
                        </a:spcBef>
                        <a:spcAft>
                          <a:spcPts val="0"/>
                        </a:spcAft>
                        <a:buNone/>
                      </a:pPr>
                      <a:r>
                        <a:rPr lang="en-US" sz="1800" b="1" dirty="0">
                          <a:latin typeface="Times New Roman"/>
                          <a:ea typeface="Times New Roman"/>
                          <a:cs typeface="Times New Roman"/>
                          <a:sym typeface="Times New Roman"/>
                        </a:rPr>
                        <a:t>6.26</a:t>
                      </a:r>
                      <a:endParaRPr dirty="0"/>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8D8D8"/>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7064596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D07FB-8E7F-2326-544A-7F90B3F70C7E}"/>
              </a:ext>
            </a:extLst>
          </p:cNvPr>
          <p:cNvSpPr>
            <a:spLocks noGrp="1"/>
          </p:cNvSpPr>
          <p:nvPr>
            <p:ph type="title"/>
          </p:nvPr>
        </p:nvSpPr>
        <p:spPr>
          <a:xfrm>
            <a:off x="1021742" y="237214"/>
            <a:ext cx="9601200" cy="619129"/>
          </a:xfrm>
        </p:spPr>
        <p:txBody>
          <a:bodyPr>
            <a:normAutofit fontScale="90000"/>
          </a:bodyPr>
          <a:lstStyle/>
          <a:p>
            <a:r>
              <a:rPr lang="en-US" b="1" i="0" dirty="0">
                <a:solidFill>
                  <a:schemeClr val="tx1"/>
                </a:solidFill>
                <a:effectLst/>
                <a:latin typeface="Times New Roman" panose="02020603050405020304" pitchFamily="18" charset="0"/>
                <a:cs typeface="Times New Roman" panose="02020603050405020304" pitchFamily="18" charset="0"/>
              </a:rPr>
              <a:t>Step 4: Updating membership values.</a:t>
            </a:r>
            <a:endParaRPr lang="en-US" dirty="0"/>
          </a:p>
        </p:txBody>
      </p:sp>
      <p:pic>
        <p:nvPicPr>
          <p:cNvPr id="4" name="Content Placeholder 4">
            <a:extLst>
              <a:ext uri="{FF2B5EF4-FFF2-40B4-BE49-F238E27FC236}">
                <a16:creationId xmlns:a16="http://schemas.microsoft.com/office/drawing/2014/main" id="{0420BB35-07D1-CF67-D5C3-306D69A725F3}"/>
              </a:ext>
            </a:extLst>
          </p:cNvPr>
          <p:cNvPicPr>
            <a:picLocks noGrp="1" noChangeAspect="1"/>
          </p:cNvPicPr>
          <p:nvPr>
            <p:ph idx="1"/>
          </p:nvPr>
        </p:nvPicPr>
        <p:blipFill rotWithShape="1">
          <a:blip r:embed="rId2"/>
          <a:srcRect l="8302" t="52088" r="18646" b="21599"/>
          <a:stretch/>
        </p:blipFill>
        <p:spPr>
          <a:xfrm>
            <a:off x="7750629" y="1175657"/>
            <a:ext cx="3933371" cy="1378858"/>
          </a:xfrm>
          <a:prstGeom prst="rect">
            <a:avLst/>
          </a:prstGeom>
        </p:spPr>
      </p:pic>
      <p:sp>
        <p:nvSpPr>
          <p:cNvPr id="6" name="TextBox 5">
            <a:extLst>
              <a:ext uri="{FF2B5EF4-FFF2-40B4-BE49-F238E27FC236}">
                <a16:creationId xmlns:a16="http://schemas.microsoft.com/office/drawing/2014/main" id="{5D6201AE-5C72-D9B1-A07F-195DCB45A615}"/>
              </a:ext>
            </a:extLst>
          </p:cNvPr>
          <p:cNvSpPr txBox="1"/>
          <p:nvPr/>
        </p:nvSpPr>
        <p:spPr>
          <a:xfrm>
            <a:off x="803082" y="3207656"/>
            <a:ext cx="11290852" cy="1200329"/>
          </a:xfrm>
          <a:prstGeom prst="rect">
            <a:avLst/>
          </a:prstGeom>
          <a:noFill/>
        </p:spPr>
        <p:txBody>
          <a:bodyPr wrap="square">
            <a:spAutoFit/>
          </a:bodyPr>
          <a:lstStyle/>
          <a:p>
            <a:r>
              <a:rPr lang="en-US" sz="1800" b="1" i="0" dirty="0">
                <a:effectLst/>
                <a:latin typeface="Times New Roman" panose="02020603050405020304" pitchFamily="18" charset="0"/>
                <a:cs typeface="Times New Roman" panose="02020603050405020304" pitchFamily="18" charset="0"/>
              </a:rPr>
              <a:t>For datapoint 1 ,new membership values are</a:t>
            </a:r>
          </a:p>
          <a:p>
            <a:r>
              <a:rPr lang="en-US" sz="1800" b="1" i="0" dirty="0">
                <a:effectLst/>
                <a:latin typeface="Times New Roman" panose="02020603050405020304" pitchFamily="18" charset="0"/>
                <a:cs typeface="Times New Roman" panose="02020603050405020304" pitchFamily="18" charset="0"/>
              </a:rPr>
              <a:t> ɣ11=[{[(</a:t>
            </a:r>
            <a:r>
              <a:rPr lang="en-US" b="1" dirty="0">
                <a:latin typeface="Times New Roman"/>
                <a:ea typeface="Times New Roman"/>
                <a:cs typeface="Times New Roman"/>
                <a:sym typeface="Times New Roman"/>
              </a:rPr>
              <a:t>0.180</a:t>
            </a:r>
            <a:r>
              <a:rPr lang="en-US" sz="1800" b="1" i="0" dirty="0">
                <a:effectLst/>
                <a:latin typeface="Times New Roman" panose="02020603050405020304" pitchFamily="18" charset="0"/>
                <a:cs typeface="Times New Roman" panose="02020603050405020304" pitchFamily="18" charset="0"/>
              </a:rPr>
              <a:t>)</a:t>
            </a:r>
            <a:r>
              <a:rPr lang="en-US" sz="1800" b="1" i="0" baseline="30000" dirty="0">
                <a:effectLst/>
                <a:latin typeface="Times New Roman" panose="02020603050405020304" pitchFamily="18" charset="0"/>
                <a:cs typeface="Times New Roman" panose="02020603050405020304" pitchFamily="18" charset="0"/>
              </a:rPr>
              <a:t>2</a:t>
            </a:r>
            <a:r>
              <a:rPr lang="en-US" sz="1800" b="1" i="0" dirty="0">
                <a:effectLst/>
                <a:latin typeface="Times New Roman" panose="02020603050405020304" pitchFamily="18" charset="0"/>
                <a:cs typeface="Times New Roman" panose="02020603050405020304" pitchFamily="18" charset="0"/>
              </a:rPr>
              <a:t>/(</a:t>
            </a:r>
            <a:r>
              <a:rPr lang="en-US" b="1" dirty="0">
                <a:latin typeface="Times New Roman"/>
                <a:ea typeface="Times New Roman"/>
                <a:cs typeface="Times New Roman"/>
                <a:sym typeface="Times New Roman"/>
              </a:rPr>
              <a:t>0.180</a:t>
            </a:r>
            <a:r>
              <a:rPr lang="en-US" sz="1800" b="1" i="0" dirty="0">
                <a:effectLst/>
                <a:latin typeface="Times New Roman" panose="02020603050405020304" pitchFamily="18" charset="0"/>
                <a:cs typeface="Times New Roman" panose="02020603050405020304" pitchFamily="18" charset="0"/>
              </a:rPr>
              <a:t>)</a:t>
            </a:r>
            <a:r>
              <a:rPr lang="en-US" sz="1800" b="1" i="0" baseline="30000" dirty="0">
                <a:effectLst/>
                <a:latin typeface="Times New Roman" panose="02020603050405020304" pitchFamily="18" charset="0"/>
                <a:cs typeface="Times New Roman" panose="02020603050405020304" pitchFamily="18" charset="0"/>
              </a:rPr>
              <a:t>2</a:t>
            </a:r>
            <a:r>
              <a:rPr lang="en-US" sz="1800" b="1" i="0" dirty="0">
                <a:effectLst/>
                <a:latin typeface="Times New Roman" panose="02020603050405020304" pitchFamily="18" charset="0"/>
                <a:cs typeface="Times New Roman" panose="02020603050405020304" pitchFamily="18" charset="0"/>
              </a:rPr>
              <a:t>]+[(</a:t>
            </a:r>
            <a:r>
              <a:rPr lang="en-US" b="1" dirty="0">
                <a:latin typeface="Times New Roman"/>
                <a:ea typeface="Times New Roman"/>
                <a:cs typeface="Times New Roman"/>
                <a:sym typeface="Times New Roman"/>
              </a:rPr>
              <a:t>0.180</a:t>
            </a:r>
            <a:r>
              <a:rPr lang="en-US" sz="1800" b="1" i="0" dirty="0">
                <a:effectLst/>
                <a:latin typeface="Times New Roman" panose="02020603050405020304" pitchFamily="18" charset="0"/>
                <a:cs typeface="Times New Roman" panose="02020603050405020304" pitchFamily="18" charset="0"/>
              </a:rPr>
              <a:t>)</a:t>
            </a:r>
            <a:r>
              <a:rPr lang="en-US" sz="1800" b="1" i="0" baseline="30000" dirty="0">
                <a:effectLst/>
                <a:latin typeface="Times New Roman" panose="02020603050405020304" pitchFamily="18" charset="0"/>
                <a:cs typeface="Times New Roman" panose="02020603050405020304" pitchFamily="18" charset="0"/>
              </a:rPr>
              <a:t>2</a:t>
            </a:r>
            <a:r>
              <a:rPr lang="en-US" sz="1800" b="1" i="0" dirty="0">
                <a:effectLst/>
                <a:latin typeface="Times New Roman" panose="02020603050405020304" pitchFamily="18" charset="0"/>
                <a:cs typeface="Times New Roman" panose="02020603050405020304" pitchFamily="18" charset="0"/>
              </a:rPr>
              <a:t>/(</a:t>
            </a:r>
            <a:r>
              <a:rPr lang="en-US" b="1" dirty="0">
                <a:latin typeface="Times New Roman"/>
                <a:ea typeface="Times New Roman"/>
                <a:cs typeface="Times New Roman"/>
                <a:sym typeface="Times New Roman"/>
              </a:rPr>
              <a:t>1.672</a:t>
            </a:r>
            <a:r>
              <a:rPr lang="en-US" sz="1800" b="1" i="0" dirty="0">
                <a:effectLst/>
                <a:latin typeface="Times New Roman" panose="02020603050405020304" pitchFamily="18" charset="0"/>
                <a:cs typeface="Times New Roman" panose="02020603050405020304" pitchFamily="18" charset="0"/>
              </a:rPr>
              <a:t>)</a:t>
            </a:r>
            <a:r>
              <a:rPr lang="en-US" sz="1800" b="1" i="0" baseline="30000" dirty="0">
                <a:effectLst/>
                <a:latin typeface="Times New Roman" panose="02020603050405020304" pitchFamily="18" charset="0"/>
                <a:cs typeface="Times New Roman" panose="02020603050405020304" pitchFamily="18" charset="0"/>
              </a:rPr>
              <a:t>2</a:t>
            </a:r>
            <a:r>
              <a:rPr lang="en-US" sz="1800" b="1" i="0" dirty="0">
                <a:effectLst/>
                <a:latin typeface="Times New Roman" panose="02020603050405020304" pitchFamily="18" charset="0"/>
                <a:cs typeface="Times New Roman" panose="02020603050405020304" pitchFamily="18" charset="0"/>
              </a:rPr>
              <a:t>]+[(</a:t>
            </a:r>
            <a:r>
              <a:rPr lang="en-US" b="1" dirty="0">
                <a:latin typeface="Times New Roman"/>
                <a:ea typeface="Times New Roman"/>
                <a:cs typeface="Times New Roman"/>
                <a:sym typeface="Times New Roman"/>
              </a:rPr>
              <a:t>0.180</a:t>
            </a:r>
            <a:r>
              <a:rPr lang="en-US" sz="1800" b="1" i="0" dirty="0">
                <a:effectLst/>
                <a:latin typeface="Times New Roman" panose="02020603050405020304" pitchFamily="18" charset="0"/>
                <a:cs typeface="Times New Roman" panose="02020603050405020304" pitchFamily="18" charset="0"/>
              </a:rPr>
              <a:t>)</a:t>
            </a:r>
            <a:r>
              <a:rPr lang="en-US" sz="1800" b="1" i="0" baseline="30000" dirty="0">
                <a:effectLst/>
                <a:latin typeface="Times New Roman" panose="02020603050405020304" pitchFamily="18" charset="0"/>
                <a:cs typeface="Times New Roman" panose="02020603050405020304" pitchFamily="18" charset="0"/>
              </a:rPr>
              <a:t>2</a:t>
            </a:r>
            <a:r>
              <a:rPr lang="en-US" sz="1800" b="1" i="0" dirty="0">
                <a:effectLst/>
                <a:latin typeface="Times New Roman" panose="02020603050405020304" pitchFamily="18" charset="0"/>
                <a:cs typeface="Times New Roman" panose="02020603050405020304" pitchFamily="18" charset="0"/>
              </a:rPr>
              <a:t>/(</a:t>
            </a:r>
            <a:r>
              <a:rPr lang="en-US" b="1" dirty="0">
                <a:latin typeface="Times New Roman"/>
                <a:ea typeface="Times New Roman"/>
                <a:cs typeface="Times New Roman"/>
                <a:sym typeface="Times New Roman"/>
              </a:rPr>
              <a:t>2.66</a:t>
            </a:r>
            <a:r>
              <a:rPr lang="en-US" sz="1800" b="1" i="0" dirty="0">
                <a:effectLst/>
                <a:latin typeface="Times New Roman" panose="02020603050405020304" pitchFamily="18" charset="0"/>
                <a:cs typeface="Times New Roman" panose="02020603050405020304" pitchFamily="18" charset="0"/>
              </a:rPr>
              <a:t>)</a:t>
            </a:r>
            <a:r>
              <a:rPr lang="en-US" sz="1800" b="1" i="0" baseline="30000" dirty="0">
                <a:effectLst/>
                <a:latin typeface="Times New Roman" panose="02020603050405020304" pitchFamily="18" charset="0"/>
                <a:cs typeface="Times New Roman" panose="02020603050405020304" pitchFamily="18" charset="0"/>
              </a:rPr>
              <a:t>2 </a:t>
            </a:r>
            <a:r>
              <a:rPr lang="en-US" sz="1800" b="1" i="0" dirty="0">
                <a:effectLst/>
                <a:latin typeface="Times New Roman" panose="02020603050405020304" pitchFamily="18" charset="0"/>
                <a:cs typeface="Times New Roman" panose="02020603050405020304" pitchFamily="18" charset="0"/>
              </a:rPr>
              <a:t>]}^{(1 / (2 – 1))}]</a:t>
            </a:r>
            <a:r>
              <a:rPr lang="en-US" sz="1800" b="1" i="0" baseline="30000" dirty="0">
                <a:effectLst/>
                <a:latin typeface="Times New Roman" panose="02020603050405020304" pitchFamily="18" charset="0"/>
                <a:cs typeface="Times New Roman" panose="02020603050405020304" pitchFamily="18" charset="0"/>
              </a:rPr>
              <a:t>-1</a:t>
            </a:r>
            <a:r>
              <a:rPr lang="en-US" sz="1800" b="1" i="0" dirty="0">
                <a:effectLst/>
                <a:latin typeface="Times New Roman" panose="02020603050405020304" pitchFamily="18" charset="0"/>
                <a:cs typeface="Times New Roman" panose="02020603050405020304" pitchFamily="18" charset="0"/>
              </a:rPr>
              <a:t>= </a:t>
            </a:r>
            <a:r>
              <a:rPr lang="en-US" b="1" dirty="0">
                <a:solidFill>
                  <a:schemeClr val="dk1"/>
                </a:solidFill>
                <a:latin typeface="Times New Roman"/>
                <a:ea typeface="Times New Roman"/>
                <a:cs typeface="Times New Roman"/>
                <a:sym typeface="Times New Roman"/>
              </a:rPr>
              <a:t>0.90 (</a:t>
            </a:r>
            <a:r>
              <a:rPr lang="en-US" b="1" dirty="0" err="1">
                <a:solidFill>
                  <a:schemeClr val="dk1"/>
                </a:solidFill>
                <a:latin typeface="Times New Roman"/>
                <a:ea typeface="Times New Roman"/>
                <a:cs typeface="Times New Roman"/>
                <a:sym typeface="Times New Roman"/>
              </a:rPr>
              <a:t>Setosa</a:t>
            </a:r>
            <a:r>
              <a:rPr lang="en-US" b="1" dirty="0">
                <a:solidFill>
                  <a:schemeClr val="dk1"/>
                </a:solidFill>
                <a:latin typeface="Times New Roman"/>
                <a:ea typeface="Times New Roman"/>
                <a:cs typeface="Times New Roman"/>
                <a:sym typeface="Times New Roman"/>
              </a:rPr>
              <a:t>)</a:t>
            </a:r>
            <a:endParaRPr lang="en-US" sz="1800" b="1" i="0" dirty="0">
              <a:effectLst/>
              <a:latin typeface="Times New Roman" panose="02020603050405020304" pitchFamily="18" charset="0"/>
              <a:cs typeface="Times New Roman" panose="02020603050405020304" pitchFamily="18" charset="0"/>
            </a:endParaRPr>
          </a:p>
          <a:p>
            <a:pPr lvl="0"/>
            <a:r>
              <a:rPr lang="en-US" sz="1800" b="1" i="0" dirty="0">
                <a:effectLst/>
                <a:latin typeface="Times New Roman" panose="02020603050405020304" pitchFamily="18" charset="0"/>
                <a:cs typeface="Times New Roman" panose="02020603050405020304" pitchFamily="18" charset="0"/>
              </a:rPr>
              <a:t> ɣ12=[{[(</a:t>
            </a:r>
            <a:r>
              <a:rPr lang="en-US" b="1" dirty="0">
                <a:latin typeface="Times New Roman"/>
                <a:ea typeface="Times New Roman"/>
                <a:cs typeface="Times New Roman"/>
                <a:sym typeface="Times New Roman"/>
              </a:rPr>
              <a:t>1.672</a:t>
            </a:r>
            <a:r>
              <a:rPr lang="en-US" sz="1800" b="1" i="0" dirty="0">
                <a:effectLst/>
                <a:latin typeface="Times New Roman" panose="02020603050405020304" pitchFamily="18" charset="0"/>
                <a:cs typeface="Times New Roman" panose="02020603050405020304" pitchFamily="18" charset="0"/>
              </a:rPr>
              <a:t>)</a:t>
            </a:r>
            <a:r>
              <a:rPr lang="en-US" sz="1800" b="1" i="0" baseline="30000" dirty="0">
                <a:effectLst/>
                <a:latin typeface="Times New Roman" panose="02020603050405020304" pitchFamily="18" charset="0"/>
                <a:cs typeface="Times New Roman" panose="02020603050405020304" pitchFamily="18" charset="0"/>
              </a:rPr>
              <a:t>2</a:t>
            </a:r>
            <a:r>
              <a:rPr lang="en-US" sz="1800" b="1" i="0" dirty="0">
                <a:effectLst/>
                <a:latin typeface="Times New Roman" panose="02020603050405020304" pitchFamily="18" charset="0"/>
                <a:cs typeface="Times New Roman" panose="02020603050405020304" pitchFamily="18" charset="0"/>
              </a:rPr>
              <a:t>/(</a:t>
            </a:r>
            <a:r>
              <a:rPr lang="en-US" b="1" dirty="0">
                <a:latin typeface="Times New Roman"/>
                <a:ea typeface="Times New Roman"/>
                <a:cs typeface="Times New Roman"/>
                <a:sym typeface="Times New Roman"/>
              </a:rPr>
              <a:t>1.672</a:t>
            </a:r>
            <a:r>
              <a:rPr lang="en-US" sz="1800" b="1" i="0" dirty="0">
                <a:effectLst/>
                <a:latin typeface="Times New Roman" panose="02020603050405020304" pitchFamily="18" charset="0"/>
                <a:cs typeface="Times New Roman" panose="02020603050405020304" pitchFamily="18" charset="0"/>
              </a:rPr>
              <a:t>)</a:t>
            </a:r>
            <a:r>
              <a:rPr lang="en-US" sz="1800" b="1" i="0" baseline="30000" dirty="0">
                <a:effectLst/>
                <a:latin typeface="Times New Roman" panose="02020603050405020304" pitchFamily="18" charset="0"/>
                <a:cs typeface="Times New Roman" panose="02020603050405020304" pitchFamily="18" charset="0"/>
              </a:rPr>
              <a:t>2</a:t>
            </a:r>
            <a:r>
              <a:rPr lang="en-US" sz="1800" b="1" i="0" dirty="0">
                <a:effectLst/>
                <a:latin typeface="Times New Roman" panose="02020603050405020304" pitchFamily="18" charset="0"/>
                <a:cs typeface="Times New Roman" panose="02020603050405020304" pitchFamily="18" charset="0"/>
              </a:rPr>
              <a:t>]+[(</a:t>
            </a:r>
            <a:r>
              <a:rPr lang="en-US" b="1" dirty="0">
                <a:latin typeface="Times New Roman"/>
                <a:ea typeface="Times New Roman"/>
                <a:cs typeface="Times New Roman"/>
                <a:sym typeface="Times New Roman"/>
              </a:rPr>
              <a:t>1.672</a:t>
            </a:r>
            <a:r>
              <a:rPr lang="en-US" sz="1800" b="1" i="0" dirty="0">
                <a:effectLst/>
                <a:latin typeface="Times New Roman" panose="02020603050405020304" pitchFamily="18" charset="0"/>
                <a:cs typeface="Times New Roman" panose="02020603050405020304" pitchFamily="18" charset="0"/>
              </a:rPr>
              <a:t>)</a:t>
            </a:r>
            <a:r>
              <a:rPr lang="en-US" sz="1800" b="1" i="0" baseline="30000" dirty="0">
                <a:effectLst/>
                <a:latin typeface="Times New Roman" panose="02020603050405020304" pitchFamily="18" charset="0"/>
                <a:cs typeface="Times New Roman" panose="02020603050405020304" pitchFamily="18" charset="0"/>
              </a:rPr>
              <a:t>2</a:t>
            </a:r>
            <a:r>
              <a:rPr lang="en-US" sz="1800" b="1" i="0" dirty="0">
                <a:effectLst/>
                <a:latin typeface="Times New Roman" panose="02020603050405020304" pitchFamily="18" charset="0"/>
                <a:cs typeface="Times New Roman" panose="02020603050405020304" pitchFamily="18" charset="0"/>
              </a:rPr>
              <a:t>/(</a:t>
            </a:r>
            <a:r>
              <a:rPr lang="en-US" b="1" dirty="0">
                <a:latin typeface="Times New Roman"/>
                <a:ea typeface="Times New Roman"/>
                <a:cs typeface="Times New Roman"/>
                <a:sym typeface="Times New Roman"/>
              </a:rPr>
              <a:t>0.180</a:t>
            </a:r>
            <a:r>
              <a:rPr lang="en-US" sz="1800" b="1" i="0" dirty="0">
                <a:effectLst/>
                <a:latin typeface="Times New Roman" panose="02020603050405020304" pitchFamily="18" charset="0"/>
                <a:cs typeface="Times New Roman" panose="02020603050405020304" pitchFamily="18" charset="0"/>
              </a:rPr>
              <a:t>)</a:t>
            </a:r>
            <a:r>
              <a:rPr lang="en-US" sz="1800" b="1" i="0" baseline="30000" dirty="0">
                <a:effectLst/>
                <a:latin typeface="Times New Roman" panose="02020603050405020304" pitchFamily="18" charset="0"/>
                <a:cs typeface="Times New Roman" panose="02020603050405020304" pitchFamily="18" charset="0"/>
              </a:rPr>
              <a:t>2</a:t>
            </a:r>
            <a:r>
              <a:rPr lang="en-US" sz="1800" b="1" i="0" dirty="0">
                <a:effectLst/>
                <a:latin typeface="Times New Roman" panose="02020603050405020304" pitchFamily="18" charset="0"/>
                <a:cs typeface="Times New Roman" panose="02020603050405020304" pitchFamily="18" charset="0"/>
              </a:rPr>
              <a:t>]+[(</a:t>
            </a:r>
            <a:r>
              <a:rPr lang="en-US" b="1" dirty="0">
                <a:latin typeface="Times New Roman"/>
                <a:ea typeface="Times New Roman"/>
                <a:cs typeface="Times New Roman"/>
                <a:sym typeface="Times New Roman"/>
              </a:rPr>
              <a:t>1.672</a:t>
            </a:r>
            <a:r>
              <a:rPr lang="en-US" sz="1800" b="1" i="0" dirty="0">
                <a:effectLst/>
                <a:latin typeface="Times New Roman" panose="02020603050405020304" pitchFamily="18" charset="0"/>
                <a:cs typeface="Times New Roman" panose="02020603050405020304" pitchFamily="18" charset="0"/>
              </a:rPr>
              <a:t>)</a:t>
            </a:r>
            <a:r>
              <a:rPr lang="en-US" sz="1800" b="1" i="0" baseline="30000" dirty="0">
                <a:effectLst/>
                <a:latin typeface="Times New Roman" panose="02020603050405020304" pitchFamily="18" charset="0"/>
                <a:cs typeface="Times New Roman" panose="02020603050405020304" pitchFamily="18" charset="0"/>
              </a:rPr>
              <a:t>2</a:t>
            </a:r>
            <a:r>
              <a:rPr lang="en-US" sz="1800" b="1" i="0" dirty="0">
                <a:effectLst/>
                <a:latin typeface="Times New Roman" panose="02020603050405020304" pitchFamily="18" charset="0"/>
                <a:cs typeface="Times New Roman" panose="02020603050405020304" pitchFamily="18" charset="0"/>
              </a:rPr>
              <a:t>/(</a:t>
            </a:r>
            <a:r>
              <a:rPr lang="en-US" b="1" dirty="0">
                <a:latin typeface="Times New Roman"/>
                <a:ea typeface="Times New Roman"/>
                <a:cs typeface="Times New Roman"/>
                <a:sym typeface="Times New Roman"/>
              </a:rPr>
              <a:t>2.66</a:t>
            </a:r>
            <a:r>
              <a:rPr lang="en-US" sz="1800" b="1" i="0" dirty="0">
                <a:effectLst/>
                <a:latin typeface="Times New Roman" panose="02020603050405020304" pitchFamily="18" charset="0"/>
                <a:cs typeface="Times New Roman" panose="02020603050405020304" pitchFamily="18" charset="0"/>
              </a:rPr>
              <a:t>)</a:t>
            </a:r>
            <a:r>
              <a:rPr lang="en-US" sz="1800" b="1" i="0" baseline="30000" dirty="0">
                <a:effectLst/>
                <a:latin typeface="Times New Roman" panose="02020603050405020304" pitchFamily="18" charset="0"/>
                <a:cs typeface="Times New Roman" panose="02020603050405020304" pitchFamily="18" charset="0"/>
              </a:rPr>
              <a:t>2 </a:t>
            </a:r>
            <a:r>
              <a:rPr lang="en-US" sz="1800" b="1" i="0" dirty="0">
                <a:effectLst/>
                <a:latin typeface="Times New Roman" panose="02020603050405020304" pitchFamily="18" charset="0"/>
                <a:cs typeface="Times New Roman" panose="02020603050405020304" pitchFamily="18" charset="0"/>
              </a:rPr>
              <a:t>]}^{(1 / (2 – 1))}]</a:t>
            </a:r>
            <a:r>
              <a:rPr lang="en-US" sz="1800" b="1" i="0" baseline="30000" dirty="0">
                <a:effectLst/>
                <a:latin typeface="Times New Roman" panose="02020603050405020304" pitchFamily="18" charset="0"/>
                <a:cs typeface="Times New Roman" panose="02020603050405020304" pitchFamily="18" charset="0"/>
              </a:rPr>
              <a:t>-1</a:t>
            </a:r>
            <a:r>
              <a:rPr lang="en-US" sz="1800" b="1" i="0" dirty="0">
                <a:effectLst/>
                <a:latin typeface="Times New Roman" panose="02020603050405020304" pitchFamily="18" charset="0"/>
                <a:cs typeface="Times New Roman" panose="02020603050405020304" pitchFamily="18" charset="0"/>
              </a:rPr>
              <a:t>=</a:t>
            </a:r>
            <a:r>
              <a:rPr lang="en-US" b="1" dirty="0">
                <a:solidFill>
                  <a:schemeClr val="dk1"/>
                </a:solidFill>
                <a:latin typeface="Times New Roman"/>
                <a:ea typeface="Times New Roman"/>
                <a:cs typeface="Times New Roman"/>
                <a:sym typeface="Times New Roman"/>
              </a:rPr>
              <a:t> 0.069(</a:t>
            </a:r>
            <a:r>
              <a:rPr lang="en-US" b="1" dirty="0" err="1">
                <a:solidFill>
                  <a:schemeClr val="dk1"/>
                </a:solidFill>
                <a:latin typeface="Times New Roman"/>
                <a:ea typeface="Times New Roman"/>
                <a:cs typeface="Times New Roman"/>
                <a:sym typeface="Times New Roman"/>
              </a:rPr>
              <a:t>Versicolor</a:t>
            </a:r>
            <a:r>
              <a:rPr lang="en-US" b="1" dirty="0">
                <a:solidFill>
                  <a:schemeClr val="dk1"/>
                </a:solidFill>
                <a:latin typeface="Times New Roman"/>
                <a:ea typeface="Times New Roman"/>
                <a:cs typeface="Times New Roman"/>
                <a:sym typeface="Times New Roman"/>
              </a:rPr>
              <a:t>)</a:t>
            </a:r>
            <a:endParaRPr lang="en-US" sz="1800" b="1" i="0" dirty="0">
              <a:effectLst/>
              <a:latin typeface="Times New Roman" panose="02020603050405020304" pitchFamily="18" charset="0"/>
              <a:cs typeface="Times New Roman" panose="02020603050405020304" pitchFamily="18" charset="0"/>
            </a:endParaRPr>
          </a:p>
          <a:p>
            <a:r>
              <a:rPr lang="en-US" sz="1800" b="1" i="0" dirty="0">
                <a:effectLst/>
                <a:latin typeface="Times New Roman" panose="02020603050405020304" pitchFamily="18" charset="0"/>
                <a:cs typeface="Times New Roman" panose="02020603050405020304" pitchFamily="18" charset="0"/>
              </a:rPr>
              <a:t> ɣ13=[{[(</a:t>
            </a:r>
            <a:r>
              <a:rPr lang="en-US" b="1" dirty="0">
                <a:latin typeface="Times New Roman"/>
                <a:ea typeface="Times New Roman"/>
                <a:cs typeface="Times New Roman"/>
                <a:sym typeface="Times New Roman"/>
              </a:rPr>
              <a:t>2.66</a:t>
            </a:r>
            <a:r>
              <a:rPr lang="en-US" sz="1800" b="1" i="0" dirty="0">
                <a:effectLst/>
                <a:latin typeface="Times New Roman" panose="02020603050405020304" pitchFamily="18" charset="0"/>
                <a:cs typeface="Times New Roman" panose="02020603050405020304" pitchFamily="18" charset="0"/>
              </a:rPr>
              <a:t>)</a:t>
            </a:r>
            <a:r>
              <a:rPr lang="en-US" sz="1800" b="1" i="0" baseline="30000" dirty="0">
                <a:effectLst/>
                <a:latin typeface="Times New Roman" panose="02020603050405020304" pitchFamily="18" charset="0"/>
                <a:cs typeface="Times New Roman" panose="02020603050405020304" pitchFamily="18" charset="0"/>
              </a:rPr>
              <a:t>2</a:t>
            </a:r>
            <a:r>
              <a:rPr lang="en-US" sz="1800" b="1" i="0" dirty="0">
                <a:effectLst/>
                <a:latin typeface="Times New Roman" panose="02020603050405020304" pitchFamily="18" charset="0"/>
                <a:cs typeface="Times New Roman" panose="02020603050405020304" pitchFamily="18" charset="0"/>
              </a:rPr>
              <a:t>/(</a:t>
            </a:r>
            <a:r>
              <a:rPr lang="en-US" b="1" dirty="0">
                <a:latin typeface="Times New Roman"/>
                <a:ea typeface="Times New Roman"/>
                <a:cs typeface="Times New Roman"/>
                <a:sym typeface="Times New Roman"/>
              </a:rPr>
              <a:t>2.66</a:t>
            </a:r>
            <a:r>
              <a:rPr lang="en-US" sz="1800" b="1" i="0" dirty="0">
                <a:effectLst/>
                <a:latin typeface="Times New Roman" panose="02020603050405020304" pitchFamily="18" charset="0"/>
                <a:cs typeface="Times New Roman" panose="02020603050405020304" pitchFamily="18" charset="0"/>
              </a:rPr>
              <a:t>)</a:t>
            </a:r>
            <a:r>
              <a:rPr lang="en-US" sz="1800" b="1" i="0" baseline="30000" dirty="0">
                <a:effectLst/>
                <a:latin typeface="Times New Roman" panose="02020603050405020304" pitchFamily="18" charset="0"/>
                <a:cs typeface="Times New Roman" panose="02020603050405020304" pitchFamily="18" charset="0"/>
              </a:rPr>
              <a:t>2</a:t>
            </a:r>
            <a:r>
              <a:rPr lang="en-US" sz="1800" b="1" i="0" dirty="0">
                <a:effectLst/>
                <a:latin typeface="Times New Roman" panose="02020603050405020304" pitchFamily="18" charset="0"/>
                <a:cs typeface="Times New Roman" panose="02020603050405020304" pitchFamily="18" charset="0"/>
              </a:rPr>
              <a:t>]+[(</a:t>
            </a:r>
            <a:r>
              <a:rPr lang="en-US" b="1" dirty="0">
                <a:latin typeface="Times New Roman"/>
                <a:ea typeface="Times New Roman"/>
                <a:cs typeface="Times New Roman"/>
                <a:sym typeface="Times New Roman"/>
              </a:rPr>
              <a:t>2.66</a:t>
            </a:r>
            <a:r>
              <a:rPr lang="en-US" sz="1800" b="1" i="0" dirty="0">
                <a:effectLst/>
                <a:latin typeface="Times New Roman" panose="02020603050405020304" pitchFamily="18" charset="0"/>
                <a:cs typeface="Times New Roman" panose="02020603050405020304" pitchFamily="18" charset="0"/>
              </a:rPr>
              <a:t>)</a:t>
            </a:r>
            <a:r>
              <a:rPr lang="en-US" sz="1800" b="1" i="0" baseline="30000" dirty="0">
                <a:effectLst/>
                <a:latin typeface="Times New Roman" panose="02020603050405020304" pitchFamily="18" charset="0"/>
                <a:cs typeface="Times New Roman" panose="02020603050405020304" pitchFamily="18" charset="0"/>
              </a:rPr>
              <a:t>2</a:t>
            </a:r>
            <a:r>
              <a:rPr lang="en-US" sz="1800" b="1" i="0" dirty="0">
                <a:effectLst/>
                <a:latin typeface="Times New Roman" panose="02020603050405020304" pitchFamily="18" charset="0"/>
                <a:cs typeface="Times New Roman" panose="02020603050405020304" pitchFamily="18" charset="0"/>
              </a:rPr>
              <a:t>/(</a:t>
            </a:r>
            <a:r>
              <a:rPr lang="en-US" b="1" dirty="0">
                <a:latin typeface="Times New Roman"/>
                <a:ea typeface="Times New Roman"/>
                <a:cs typeface="Times New Roman"/>
                <a:sym typeface="Times New Roman"/>
              </a:rPr>
              <a:t>1.672</a:t>
            </a:r>
            <a:r>
              <a:rPr lang="en-US" sz="1800" b="1" i="0" dirty="0">
                <a:effectLst/>
                <a:latin typeface="Times New Roman" panose="02020603050405020304" pitchFamily="18" charset="0"/>
                <a:cs typeface="Times New Roman" panose="02020603050405020304" pitchFamily="18" charset="0"/>
              </a:rPr>
              <a:t>)</a:t>
            </a:r>
            <a:r>
              <a:rPr lang="en-US" sz="1800" b="1" i="0" baseline="30000" dirty="0">
                <a:effectLst/>
                <a:latin typeface="Times New Roman" panose="02020603050405020304" pitchFamily="18" charset="0"/>
                <a:cs typeface="Times New Roman" panose="02020603050405020304" pitchFamily="18" charset="0"/>
              </a:rPr>
              <a:t>2</a:t>
            </a:r>
            <a:r>
              <a:rPr lang="en-US" sz="1800" b="1" i="0" dirty="0">
                <a:effectLst/>
                <a:latin typeface="Times New Roman" panose="02020603050405020304" pitchFamily="18" charset="0"/>
                <a:cs typeface="Times New Roman" panose="02020603050405020304" pitchFamily="18" charset="0"/>
              </a:rPr>
              <a:t>] + [(</a:t>
            </a:r>
            <a:r>
              <a:rPr lang="en-US" b="1" dirty="0">
                <a:latin typeface="Times New Roman"/>
                <a:ea typeface="Times New Roman"/>
                <a:cs typeface="Times New Roman"/>
                <a:sym typeface="Times New Roman"/>
              </a:rPr>
              <a:t>2.66</a:t>
            </a:r>
            <a:r>
              <a:rPr lang="en-US" sz="1800" b="1" i="0" dirty="0">
                <a:effectLst/>
                <a:latin typeface="Times New Roman" panose="02020603050405020304" pitchFamily="18" charset="0"/>
                <a:cs typeface="Times New Roman" panose="02020603050405020304" pitchFamily="18" charset="0"/>
              </a:rPr>
              <a:t>)</a:t>
            </a:r>
            <a:r>
              <a:rPr lang="en-US" sz="1800" b="1" i="0" baseline="30000" dirty="0">
                <a:effectLst/>
                <a:latin typeface="Times New Roman" panose="02020603050405020304" pitchFamily="18" charset="0"/>
                <a:cs typeface="Times New Roman" panose="02020603050405020304" pitchFamily="18" charset="0"/>
              </a:rPr>
              <a:t>2</a:t>
            </a:r>
            <a:r>
              <a:rPr lang="en-US" sz="1800" b="1" i="0" dirty="0">
                <a:effectLst/>
                <a:latin typeface="Times New Roman" panose="02020603050405020304" pitchFamily="18" charset="0"/>
                <a:cs typeface="Times New Roman" panose="02020603050405020304" pitchFamily="18" charset="0"/>
              </a:rPr>
              <a:t> / (</a:t>
            </a:r>
            <a:r>
              <a:rPr lang="en-US" b="1" dirty="0">
                <a:latin typeface="Times New Roman"/>
                <a:ea typeface="Times New Roman"/>
                <a:cs typeface="Times New Roman"/>
                <a:sym typeface="Times New Roman"/>
              </a:rPr>
              <a:t>0.180</a:t>
            </a:r>
            <a:r>
              <a:rPr lang="en-US" sz="1800" b="1" i="0" dirty="0">
                <a:effectLst/>
                <a:latin typeface="Times New Roman" panose="02020603050405020304" pitchFamily="18" charset="0"/>
                <a:cs typeface="Times New Roman" panose="02020603050405020304" pitchFamily="18" charset="0"/>
              </a:rPr>
              <a:t>)</a:t>
            </a:r>
            <a:r>
              <a:rPr lang="en-US" sz="1800" b="1" i="0" baseline="30000" dirty="0">
                <a:effectLst/>
                <a:latin typeface="Times New Roman" panose="02020603050405020304" pitchFamily="18" charset="0"/>
                <a:cs typeface="Times New Roman" panose="02020603050405020304" pitchFamily="18" charset="0"/>
              </a:rPr>
              <a:t>2 </a:t>
            </a:r>
            <a:r>
              <a:rPr lang="en-US" sz="1800" b="1" i="0" dirty="0">
                <a:effectLst/>
                <a:latin typeface="Times New Roman" panose="02020603050405020304" pitchFamily="18" charset="0"/>
                <a:cs typeface="Times New Roman" panose="02020603050405020304" pitchFamily="18" charset="0"/>
              </a:rPr>
              <a:t>]}^{(1 / (2 – 1))}]</a:t>
            </a:r>
            <a:r>
              <a:rPr lang="en-US" sz="1800" b="1" i="0" baseline="30000" dirty="0">
                <a:effectLst/>
                <a:latin typeface="Times New Roman" panose="02020603050405020304" pitchFamily="18" charset="0"/>
                <a:cs typeface="Times New Roman" panose="02020603050405020304" pitchFamily="18" charset="0"/>
              </a:rPr>
              <a:t>-1</a:t>
            </a:r>
            <a:r>
              <a:rPr lang="en-US" sz="1800" b="1" i="0" dirty="0">
                <a:effectLst/>
                <a:latin typeface="Times New Roman" panose="02020603050405020304" pitchFamily="18" charset="0"/>
                <a:cs typeface="Times New Roman" panose="02020603050405020304" pitchFamily="18" charset="0"/>
              </a:rPr>
              <a:t>= </a:t>
            </a:r>
            <a:r>
              <a:rPr lang="en-US" b="1" dirty="0">
                <a:solidFill>
                  <a:schemeClr val="dk1"/>
                </a:solidFill>
                <a:latin typeface="Times New Roman"/>
                <a:ea typeface="Times New Roman"/>
                <a:cs typeface="Times New Roman"/>
                <a:sym typeface="Times New Roman"/>
              </a:rPr>
              <a:t>0.04(</a:t>
            </a:r>
            <a:r>
              <a:rPr lang="en-US" b="1" dirty="0" err="1">
                <a:solidFill>
                  <a:schemeClr val="dk1"/>
                </a:solidFill>
                <a:latin typeface="Times New Roman"/>
                <a:ea typeface="Times New Roman"/>
                <a:cs typeface="Times New Roman"/>
                <a:sym typeface="Times New Roman"/>
              </a:rPr>
              <a:t>Virginica</a:t>
            </a:r>
            <a:r>
              <a:rPr lang="en-US" b="1" dirty="0">
                <a:solidFill>
                  <a:schemeClr val="dk1"/>
                </a:solidFill>
                <a:latin typeface="Times New Roman"/>
                <a:ea typeface="Times New Roman"/>
                <a:cs typeface="Times New Roman"/>
                <a:sym typeface="Times New Roman"/>
              </a:rPr>
              <a:t>)</a:t>
            </a:r>
            <a:endParaRPr lang="en-US" sz="1800" b="1" i="0" dirty="0">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2A84EA54-28B2-73F6-CF78-8EC37F0CBA2F}"/>
              </a:ext>
            </a:extLst>
          </p:cNvPr>
          <p:cNvSpPr txBox="1"/>
          <p:nvPr/>
        </p:nvSpPr>
        <p:spPr>
          <a:xfrm>
            <a:off x="803082" y="4688114"/>
            <a:ext cx="11290852" cy="1477328"/>
          </a:xfrm>
          <a:prstGeom prst="rect">
            <a:avLst/>
          </a:prstGeom>
          <a:noFill/>
        </p:spPr>
        <p:txBody>
          <a:bodyPr wrap="square">
            <a:spAutoFit/>
          </a:bodyPr>
          <a:lstStyle/>
          <a:p>
            <a:r>
              <a:rPr lang="en-US" sz="1800" b="1" i="0" dirty="0">
                <a:effectLst/>
                <a:latin typeface="Times New Roman" panose="02020603050405020304" pitchFamily="18" charset="0"/>
                <a:cs typeface="Times New Roman" panose="02020603050405020304" pitchFamily="18" charset="0"/>
              </a:rPr>
              <a:t>Similarly, compute all other membership values, and update the matrix.</a:t>
            </a:r>
          </a:p>
          <a:p>
            <a:r>
              <a:rPr lang="en-US" sz="1800" b="1" i="0" dirty="0">
                <a:effectLst/>
                <a:latin typeface="Times New Roman" panose="02020603050405020304" pitchFamily="18" charset="0"/>
                <a:cs typeface="Times New Roman" panose="02020603050405020304" pitchFamily="18" charset="0"/>
              </a:rPr>
              <a:t>For datapoint 2 ,new membership values are</a:t>
            </a:r>
          </a:p>
          <a:p>
            <a:r>
              <a:rPr lang="en-US" sz="1800" b="1" i="0" dirty="0">
                <a:effectLst/>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ɣ21=[{[(</a:t>
            </a:r>
            <a:r>
              <a:rPr lang="en-US" b="1" dirty="0">
                <a:latin typeface="Times New Roman"/>
                <a:ea typeface="Times New Roman"/>
                <a:cs typeface="Times New Roman"/>
                <a:sym typeface="Times New Roman"/>
              </a:rPr>
              <a:t>0.57</a:t>
            </a:r>
            <a:r>
              <a:rPr lang="en-US" b="1" dirty="0">
                <a:latin typeface="Times New Roman" panose="02020603050405020304" pitchFamily="18" charset="0"/>
                <a:cs typeface="Times New Roman" panose="02020603050405020304" pitchFamily="18" charset="0"/>
              </a:rPr>
              <a:t>)</a:t>
            </a:r>
            <a:r>
              <a:rPr lang="en-US" b="1" baseline="30000"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a:t>
            </a:r>
            <a:r>
              <a:rPr lang="en-US" b="1" dirty="0">
                <a:latin typeface="Times New Roman"/>
                <a:ea typeface="Times New Roman"/>
                <a:cs typeface="Times New Roman"/>
                <a:sym typeface="Times New Roman"/>
              </a:rPr>
              <a:t>0.57</a:t>
            </a:r>
            <a:r>
              <a:rPr lang="en-US" b="1" dirty="0">
                <a:latin typeface="Times New Roman" panose="02020603050405020304" pitchFamily="18" charset="0"/>
                <a:cs typeface="Times New Roman" panose="02020603050405020304" pitchFamily="18" charset="0"/>
              </a:rPr>
              <a:t>)</a:t>
            </a:r>
            <a:r>
              <a:rPr lang="en-US" b="1" baseline="30000"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a:t>
            </a:r>
            <a:r>
              <a:rPr lang="en-US" b="1" dirty="0">
                <a:latin typeface="Times New Roman"/>
                <a:ea typeface="Times New Roman"/>
                <a:cs typeface="Times New Roman"/>
                <a:sym typeface="Times New Roman"/>
              </a:rPr>
              <a:t>0.57</a:t>
            </a:r>
            <a:r>
              <a:rPr lang="en-US" b="1" dirty="0">
                <a:latin typeface="Times New Roman" panose="02020603050405020304" pitchFamily="18" charset="0"/>
                <a:cs typeface="Times New Roman" panose="02020603050405020304" pitchFamily="18" charset="0"/>
              </a:rPr>
              <a:t>)</a:t>
            </a:r>
            <a:r>
              <a:rPr lang="en-US" b="1" baseline="30000"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a:t>
            </a:r>
            <a:r>
              <a:rPr lang="en-US" b="1" dirty="0">
                <a:latin typeface="Times New Roman"/>
                <a:ea typeface="Times New Roman"/>
                <a:cs typeface="Times New Roman"/>
                <a:sym typeface="Times New Roman"/>
              </a:rPr>
              <a:t>1.811</a:t>
            </a:r>
            <a:r>
              <a:rPr lang="en-US" b="1" dirty="0">
                <a:latin typeface="Times New Roman" panose="02020603050405020304" pitchFamily="18" charset="0"/>
                <a:cs typeface="Times New Roman" panose="02020603050405020304" pitchFamily="18" charset="0"/>
              </a:rPr>
              <a:t>)</a:t>
            </a:r>
            <a:r>
              <a:rPr lang="en-US" b="1" baseline="30000"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a:t>
            </a:r>
            <a:r>
              <a:rPr lang="en-US" b="1" dirty="0">
                <a:latin typeface="Times New Roman"/>
                <a:ea typeface="Times New Roman"/>
                <a:cs typeface="Times New Roman"/>
                <a:sym typeface="Times New Roman"/>
              </a:rPr>
              <a:t>0.57</a:t>
            </a:r>
            <a:r>
              <a:rPr lang="en-US" b="1" dirty="0">
                <a:latin typeface="Times New Roman" panose="02020603050405020304" pitchFamily="18" charset="0"/>
                <a:cs typeface="Times New Roman" panose="02020603050405020304" pitchFamily="18" charset="0"/>
              </a:rPr>
              <a:t>)</a:t>
            </a:r>
            <a:r>
              <a:rPr lang="en-US" b="1" baseline="30000"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a:t>
            </a:r>
            <a:r>
              <a:rPr lang="en-US" b="1" dirty="0">
                <a:latin typeface="Times New Roman"/>
                <a:ea typeface="Times New Roman"/>
                <a:cs typeface="Times New Roman"/>
                <a:sym typeface="Times New Roman"/>
              </a:rPr>
              <a:t>2.404</a:t>
            </a:r>
            <a:r>
              <a:rPr lang="en-US" b="1" dirty="0">
                <a:latin typeface="Times New Roman" panose="02020603050405020304" pitchFamily="18" charset="0"/>
                <a:cs typeface="Times New Roman" panose="02020603050405020304" pitchFamily="18" charset="0"/>
              </a:rPr>
              <a:t>)</a:t>
            </a:r>
            <a:r>
              <a:rPr lang="en-US" b="1" baseline="30000" dirty="0">
                <a:latin typeface="Times New Roman" panose="02020603050405020304" pitchFamily="18" charset="0"/>
                <a:cs typeface="Times New Roman" panose="02020603050405020304" pitchFamily="18" charset="0"/>
              </a:rPr>
              <a:t>2 </a:t>
            </a:r>
            <a:r>
              <a:rPr lang="en-US" b="1" dirty="0">
                <a:latin typeface="Times New Roman" panose="02020603050405020304" pitchFamily="18" charset="0"/>
                <a:cs typeface="Times New Roman" panose="02020603050405020304" pitchFamily="18" charset="0"/>
              </a:rPr>
              <a:t>]}^{(1 / (2 – 1))}]</a:t>
            </a:r>
            <a:r>
              <a:rPr lang="en-US" b="1" baseline="30000" dirty="0">
                <a:latin typeface="Times New Roman" panose="02020603050405020304" pitchFamily="18" charset="0"/>
                <a:cs typeface="Times New Roman" panose="02020603050405020304" pitchFamily="18" charset="0"/>
              </a:rPr>
              <a:t>-1</a:t>
            </a:r>
            <a:r>
              <a:rPr lang="en-US" b="1" dirty="0">
                <a:latin typeface="Times New Roman" panose="02020603050405020304" pitchFamily="18" charset="0"/>
                <a:cs typeface="Times New Roman" panose="02020603050405020304" pitchFamily="18" charset="0"/>
              </a:rPr>
              <a:t>=</a:t>
            </a:r>
            <a:r>
              <a:rPr lang="en-US" b="1" dirty="0">
                <a:solidFill>
                  <a:schemeClr val="dk1"/>
                </a:solidFill>
                <a:latin typeface="Times New Roman"/>
                <a:ea typeface="Times New Roman"/>
                <a:cs typeface="Times New Roman"/>
                <a:sym typeface="Times New Roman"/>
              </a:rPr>
              <a:t>  0.80(</a:t>
            </a:r>
            <a:r>
              <a:rPr lang="en-US" b="1" dirty="0" err="1">
                <a:solidFill>
                  <a:schemeClr val="dk1"/>
                </a:solidFill>
                <a:latin typeface="Times New Roman"/>
                <a:ea typeface="Times New Roman"/>
                <a:cs typeface="Times New Roman"/>
                <a:sym typeface="Times New Roman"/>
              </a:rPr>
              <a:t>Setosa</a:t>
            </a:r>
            <a:r>
              <a:rPr lang="en-US" b="1" dirty="0">
                <a:solidFill>
                  <a:schemeClr val="dk1"/>
                </a:solidFill>
                <a:latin typeface="Times New Roman"/>
                <a:ea typeface="Times New Roman"/>
                <a:cs typeface="Times New Roman"/>
                <a:sym typeface="Times New Roman"/>
              </a:rPr>
              <a:t>)</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ɣ22=[{[(</a:t>
            </a:r>
            <a:r>
              <a:rPr lang="en-US" b="1" dirty="0">
                <a:latin typeface="Times New Roman"/>
                <a:ea typeface="Times New Roman"/>
                <a:cs typeface="Times New Roman"/>
                <a:sym typeface="Times New Roman"/>
              </a:rPr>
              <a:t>1.811</a:t>
            </a:r>
            <a:r>
              <a:rPr lang="en-US" b="1" dirty="0">
                <a:latin typeface="Times New Roman" panose="02020603050405020304" pitchFamily="18" charset="0"/>
                <a:cs typeface="Times New Roman" panose="02020603050405020304" pitchFamily="18" charset="0"/>
              </a:rPr>
              <a:t>)</a:t>
            </a:r>
            <a:r>
              <a:rPr lang="en-US" b="1" baseline="30000"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a:t>
            </a:r>
            <a:r>
              <a:rPr lang="en-US" b="1" dirty="0">
                <a:latin typeface="Times New Roman"/>
                <a:ea typeface="Times New Roman"/>
                <a:cs typeface="Times New Roman"/>
                <a:sym typeface="Times New Roman"/>
              </a:rPr>
              <a:t>1.811</a:t>
            </a:r>
            <a:r>
              <a:rPr lang="en-US" b="1" dirty="0">
                <a:latin typeface="Times New Roman" panose="02020603050405020304" pitchFamily="18" charset="0"/>
                <a:cs typeface="Times New Roman" panose="02020603050405020304" pitchFamily="18" charset="0"/>
              </a:rPr>
              <a:t>)</a:t>
            </a:r>
            <a:r>
              <a:rPr lang="en-US" b="1" baseline="30000"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a:t>
            </a:r>
            <a:r>
              <a:rPr lang="en-US" b="1" dirty="0">
                <a:latin typeface="Times New Roman"/>
                <a:ea typeface="Times New Roman"/>
                <a:cs typeface="Times New Roman"/>
                <a:sym typeface="Times New Roman"/>
              </a:rPr>
              <a:t>1.811</a:t>
            </a:r>
            <a:r>
              <a:rPr lang="en-US" b="1" dirty="0">
                <a:latin typeface="Times New Roman" panose="02020603050405020304" pitchFamily="18" charset="0"/>
                <a:cs typeface="Times New Roman" panose="02020603050405020304" pitchFamily="18" charset="0"/>
              </a:rPr>
              <a:t>)</a:t>
            </a:r>
            <a:r>
              <a:rPr lang="en-US" b="1" baseline="30000"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a:t>
            </a:r>
            <a:r>
              <a:rPr lang="en-US" b="1" dirty="0">
                <a:latin typeface="Times New Roman"/>
                <a:ea typeface="Times New Roman"/>
                <a:cs typeface="Times New Roman"/>
                <a:sym typeface="Times New Roman"/>
              </a:rPr>
              <a:t>0.57</a:t>
            </a:r>
            <a:r>
              <a:rPr lang="en-US" b="1" dirty="0">
                <a:latin typeface="Times New Roman" panose="02020603050405020304" pitchFamily="18" charset="0"/>
                <a:cs typeface="Times New Roman" panose="02020603050405020304" pitchFamily="18" charset="0"/>
              </a:rPr>
              <a:t>)</a:t>
            </a:r>
            <a:r>
              <a:rPr lang="en-US" b="1" baseline="30000"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a:t>
            </a:r>
            <a:r>
              <a:rPr lang="en-US" b="1" dirty="0">
                <a:latin typeface="Times New Roman"/>
                <a:ea typeface="Times New Roman"/>
                <a:cs typeface="Times New Roman"/>
                <a:sym typeface="Times New Roman"/>
              </a:rPr>
              <a:t>1.811</a:t>
            </a:r>
            <a:r>
              <a:rPr lang="en-US" b="1" dirty="0">
                <a:latin typeface="Times New Roman" panose="02020603050405020304" pitchFamily="18" charset="0"/>
                <a:cs typeface="Times New Roman" panose="02020603050405020304" pitchFamily="18" charset="0"/>
              </a:rPr>
              <a:t>)</a:t>
            </a:r>
            <a:r>
              <a:rPr lang="en-US" b="1"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a:t>
            </a:r>
            <a:r>
              <a:rPr lang="en-US" b="1" dirty="0">
                <a:latin typeface="Times New Roman"/>
                <a:ea typeface="Times New Roman"/>
                <a:cs typeface="Times New Roman"/>
                <a:sym typeface="Times New Roman"/>
              </a:rPr>
              <a:t>2.404</a:t>
            </a:r>
            <a:r>
              <a:rPr lang="en-US" dirty="0">
                <a:latin typeface="Times New Roman" panose="02020603050405020304" pitchFamily="18" charset="0"/>
                <a:cs typeface="Times New Roman" panose="02020603050405020304" pitchFamily="18" charset="0"/>
              </a:rPr>
              <a:t>)</a:t>
            </a:r>
            <a:r>
              <a:rPr lang="en-US" b="1" baseline="30000" dirty="0">
                <a:latin typeface="Times New Roman" panose="02020603050405020304" pitchFamily="18" charset="0"/>
                <a:cs typeface="Times New Roman" panose="02020603050405020304" pitchFamily="18" charset="0"/>
              </a:rPr>
              <a:t>2 </a:t>
            </a:r>
            <a:r>
              <a:rPr lang="en-US" b="1" dirty="0">
                <a:latin typeface="Times New Roman" panose="02020603050405020304" pitchFamily="18" charset="0"/>
                <a:cs typeface="Times New Roman" panose="02020603050405020304" pitchFamily="18" charset="0"/>
              </a:rPr>
              <a:t>]}^{(1 / (2 – 1))}]</a:t>
            </a:r>
            <a:r>
              <a:rPr lang="en-US" b="1" baseline="30000" dirty="0">
                <a:latin typeface="Times New Roman" panose="02020603050405020304" pitchFamily="18" charset="0"/>
                <a:cs typeface="Times New Roman" panose="02020603050405020304" pitchFamily="18" charset="0"/>
              </a:rPr>
              <a:t>-1</a:t>
            </a:r>
            <a:r>
              <a:rPr lang="en-US" b="1" dirty="0">
                <a:latin typeface="Times New Roman" panose="02020603050405020304" pitchFamily="18" charset="0"/>
                <a:cs typeface="Times New Roman" panose="02020603050405020304" pitchFamily="18" charset="0"/>
              </a:rPr>
              <a:t>=  </a:t>
            </a:r>
            <a:r>
              <a:rPr lang="en-US" b="1" dirty="0">
                <a:solidFill>
                  <a:schemeClr val="dk1"/>
                </a:solidFill>
                <a:latin typeface="Times New Roman"/>
                <a:ea typeface="Times New Roman"/>
                <a:cs typeface="Times New Roman"/>
                <a:sym typeface="Times New Roman"/>
              </a:rPr>
              <a:t>0.11(</a:t>
            </a:r>
            <a:r>
              <a:rPr lang="en-US" b="1" dirty="0" err="1">
                <a:solidFill>
                  <a:schemeClr val="dk1"/>
                </a:solidFill>
                <a:latin typeface="Times New Roman"/>
                <a:ea typeface="Times New Roman"/>
                <a:cs typeface="Times New Roman"/>
                <a:sym typeface="Times New Roman"/>
              </a:rPr>
              <a:t>Versicolor</a:t>
            </a:r>
            <a:r>
              <a:rPr lang="en-US" b="1" dirty="0">
                <a:solidFill>
                  <a:schemeClr val="dk1"/>
                </a:solidFill>
                <a:latin typeface="Times New Roman"/>
                <a:ea typeface="Times New Roman"/>
                <a:cs typeface="Times New Roman"/>
                <a:sym typeface="Times New Roman"/>
              </a:rPr>
              <a:t>)</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ɣ23=[{[(</a:t>
            </a:r>
            <a:r>
              <a:rPr lang="en-US" b="1" dirty="0">
                <a:latin typeface="Times New Roman"/>
                <a:ea typeface="Times New Roman"/>
                <a:cs typeface="Times New Roman"/>
                <a:sym typeface="Times New Roman"/>
              </a:rPr>
              <a:t>2.404</a:t>
            </a:r>
            <a:r>
              <a:rPr lang="en-US" b="1" dirty="0">
                <a:latin typeface="Times New Roman" panose="02020603050405020304" pitchFamily="18" charset="0"/>
                <a:cs typeface="Times New Roman" panose="02020603050405020304" pitchFamily="18" charset="0"/>
              </a:rPr>
              <a:t>)</a:t>
            </a:r>
            <a:r>
              <a:rPr lang="en-US" b="1" baseline="30000"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a:t>
            </a:r>
            <a:r>
              <a:rPr lang="en-US" b="1" dirty="0">
                <a:latin typeface="Times New Roman"/>
                <a:ea typeface="Times New Roman"/>
                <a:cs typeface="Times New Roman"/>
                <a:sym typeface="Times New Roman"/>
              </a:rPr>
              <a:t>2.404</a:t>
            </a:r>
            <a:r>
              <a:rPr lang="en-US" b="1" dirty="0">
                <a:latin typeface="Times New Roman" panose="02020603050405020304" pitchFamily="18" charset="0"/>
                <a:cs typeface="Times New Roman" panose="02020603050405020304" pitchFamily="18" charset="0"/>
              </a:rPr>
              <a:t>)</a:t>
            </a:r>
            <a:r>
              <a:rPr lang="en-US" b="1" baseline="30000"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a:t>
            </a:r>
            <a:r>
              <a:rPr lang="en-US" b="1" dirty="0">
                <a:latin typeface="Times New Roman"/>
                <a:ea typeface="Times New Roman"/>
                <a:cs typeface="Times New Roman"/>
                <a:sym typeface="Times New Roman"/>
              </a:rPr>
              <a:t>2.404</a:t>
            </a:r>
            <a:r>
              <a:rPr lang="en-US" b="1" dirty="0">
                <a:latin typeface="Times New Roman" panose="02020603050405020304" pitchFamily="18" charset="0"/>
                <a:cs typeface="Times New Roman" panose="02020603050405020304" pitchFamily="18" charset="0"/>
              </a:rPr>
              <a:t>)</a:t>
            </a:r>
            <a:r>
              <a:rPr lang="en-US" b="1" baseline="30000"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a:t>
            </a:r>
            <a:r>
              <a:rPr lang="en-US" b="1" dirty="0">
                <a:latin typeface="Times New Roman"/>
                <a:ea typeface="Times New Roman"/>
                <a:cs typeface="Times New Roman"/>
                <a:sym typeface="Times New Roman"/>
              </a:rPr>
              <a:t>1.811</a:t>
            </a:r>
            <a:r>
              <a:rPr lang="en-US" b="1" dirty="0">
                <a:latin typeface="Times New Roman" panose="02020603050405020304" pitchFamily="18" charset="0"/>
                <a:cs typeface="Times New Roman" panose="02020603050405020304" pitchFamily="18" charset="0"/>
              </a:rPr>
              <a:t>)</a:t>
            </a:r>
            <a:r>
              <a:rPr lang="en-US" b="1" baseline="30000"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 + [(</a:t>
            </a:r>
            <a:r>
              <a:rPr lang="en-US" b="1" dirty="0">
                <a:latin typeface="Times New Roman"/>
                <a:ea typeface="Times New Roman"/>
                <a:cs typeface="Times New Roman"/>
                <a:sym typeface="Times New Roman"/>
              </a:rPr>
              <a:t>2.404</a:t>
            </a:r>
            <a:r>
              <a:rPr lang="en-US" b="1" dirty="0">
                <a:latin typeface="Times New Roman" panose="02020603050405020304" pitchFamily="18" charset="0"/>
                <a:cs typeface="Times New Roman" panose="02020603050405020304" pitchFamily="18" charset="0"/>
              </a:rPr>
              <a:t>)</a:t>
            </a:r>
            <a:r>
              <a:rPr lang="en-US" b="1" baseline="30000"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 / (</a:t>
            </a:r>
            <a:r>
              <a:rPr lang="en-US" b="1" dirty="0">
                <a:latin typeface="Times New Roman"/>
                <a:ea typeface="Times New Roman"/>
                <a:cs typeface="Times New Roman"/>
                <a:sym typeface="Times New Roman"/>
              </a:rPr>
              <a:t>0.57</a:t>
            </a:r>
            <a:r>
              <a:rPr lang="en-US" b="1" dirty="0">
                <a:latin typeface="Times New Roman" panose="02020603050405020304" pitchFamily="18" charset="0"/>
                <a:cs typeface="Times New Roman" panose="02020603050405020304" pitchFamily="18" charset="0"/>
              </a:rPr>
              <a:t>)</a:t>
            </a:r>
            <a:r>
              <a:rPr lang="en-US" b="1" baseline="30000" dirty="0">
                <a:latin typeface="Times New Roman" panose="02020603050405020304" pitchFamily="18" charset="0"/>
                <a:cs typeface="Times New Roman" panose="02020603050405020304" pitchFamily="18" charset="0"/>
              </a:rPr>
              <a:t>2 </a:t>
            </a:r>
            <a:r>
              <a:rPr lang="en-US" b="1" dirty="0">
                <a:latin typeface="Times New Roman" panose="02020603050405020304" pitchFamily="18" charset="0"/>
                <a:cs typeface="Times New Roman" panose="02020603050405020304" pitchFamily="18" charset="0"/>
              </a:rPr>
              <a:t>]}^{(1 / (2 – 1))}]</a:t>
            </a:r>
            <a:r>
              <a:rPr lang="en-US" b="1" baseline="30000" dirty="0">
                <a:latin typeface="Times New Roman" panose="02020603050405020304" pitchFamily="18" charset="0"/>
                <a:cs typeface="Times New Roman" panose="02020603050405020304" pitchFamily="18" charset="0"/>
              </a:rPr>
              <a:t>-1</a:t>
            </a:r>
            <a:r>
              <a:rPr lang="en-US" b="1" dirty="0">
                <a:latin typeface="Times New Roman" panose="02020603050405020304" pitchFamily="18" charset="0"/>
                <a:cs typeface="Times New Roman" panose="02020603050405020304" pitchFamily="18" charset="0"/>
              </a:rPr>
              <a:t>=  </a:t>
            </a:r>
            <a:r>
              <a:rPr lang="en-US" b="1" dirty="0">
                <a:solidFill>
                  <a:schemeClr val="dk1"/>
                </a:solidFill>
                <a:latin typeface="Times New Roman"/>
                <a:ea typeface="Times New Roman"/>
                <a:cs typeface="Times New Roman"/>
                <a:sym typeface="Times New Roman"/>
              </a:rPr>
              <a:t>0.08(</a:t>
            </a:r>
            <a:r>
              <a:rPr lang="en-US" b="1" dirty="0" err="1">
                <a:solidFill>
                  <a:schemeClr val="dk1"/>
                </a:solidFill>
                <a:latin typeface="Times New Roman"/>
                <a:ea typeface="Times New Roman"/>
                <a:cs typeface="Times New Roman"/>
                <a:sym typeface="Times New Roman"/>
              </a:rPr>
              <a:t>Virginica</a:t>
            </a:r>
            <a:r>
              <a:rPr lang="en-US" b="1" dirty="0">
                <a:solidFill>
                  <a:schemeClr val="dk1"/>
                </a:solidFill>
                <a:latin typeface="Times New Roman"/>
                <a:ea typeface="Times New Roman"/>
                <a:cs typeface="Times New Roman"/>
                <a:sym typeface="Times New Roman"/>
              </a:rPr>
              <a:t>)</a:t>
            </a:r>
            <a:endParaRPr lang="en-US" b="1" dirty="0">
              <a:latin typeface="Times New Roman" panose="02020603050405020304" pitchFamily="18" charset="0"/>
              <a:cs typeface="Times New Roman" panose="02020603050405020304" pitchFamily="18" charset="0"/>
            </a:endParaRPr>
          </a:p>
        </p:txBody>
      </p:sp>
      <p:graphicFrame>
        <p:nvGraphicFramePr>
          <p:cNvPr id="10" name="Table 9">
            <a:extLst>
              <a:ext uri="{FF2B5EF4-FFF2-40B4-BE49-F238E27FC236}">
                <a16:creationId xmlns:a16="http://schemas.microsoft.com/office/drawing/2014/main" id="{6D595444-395A-5157-A8A9-44B1160AD9F9}"/>
              </a:ext>
            </a:extLst>
          </p:cNvPr>
          <p:cNvGraphicFramePr>
            <a:graphicFrameLocks noGrp="1"/>
          </p:cNvGraphicFramePr>
          <p:nvPr/>
        </p:nvGraphicFramePr>
        <p:xfrm>
          <a:off x="1021742" y="870855"/>
          <a:ext cx="6482143" cy="2220687"/>
        </p:xfrm>
        <a:graphic>
          <a:graphicData uri="http://schemas.openxmlformats.org/drawingml/2006/table">
            <a:tbl>
              <a:tblPr firstRow="1" bandRow="1">
                <a:tableStyleId>{5C22544A-7EE6-4342-B048-85BDC9FD1C3A}</a:tableStyleId>
              </a:tblPr>
              <a:tblGrid>
                <a:gridCol w="1258503">
                  <a:extLst>
                    <a:ext uri="{9D8B030D-6E8A-4147-A177-3AD203B41FA5}">
                      <a16:colId xmlns:a16="http://schemas.microsoft.com/office/drawing/2014/main" val="3304414000"/>
                    </a:ext>
                  </a:extLst>
                </a:gridCol>
                <a:gridCol w="1580279">
                  <a:extLst>
                    <a:ext uri="{9D8B030D-6E8A-4147-A177-3AD203B41FA5}">
                      <a16:colId xmlns:a16="http://schemas.microsoft.com/office/drawing/2014/main" val="2558169854"/>
                    </a:ext>
                  </a:extLst>
                </a:gridCol>
                <a:gridCol w="1672260">
                  <a:extLst>
                    <a:ext uri="{9D8B030D-6E8A-4147-A177-3AD203B41FA5}">
                      <a16:colId xmlns:a16="http://schemas.microsoft.com/office/drawing/2014/main" val="2963416386"/>
                    </a:ext>
                  </a:extLst>
                </a:gridCol>
                <a:gridCol w="1971101">
                  <a:extLst>
                    <a:ext uri="{9D8B030D-6E8A-4147-A177-3AD203B41FA5}">
                      <a16:colId xmlns:a16="http://schemas.microsoft.com/office/drawing/2014/main" val="438700172"/>
                    </a:ext>
                  </a:extLst>
                </a:gridCol>
              </a:tblGrid>
              <a:tr h="386206">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err="1">
                          <a:solidFill>
                            <a:schemeClr val="dk1"/>
                          </a:solidFill>
                          <a:latin typeface="Times New Roman"/>
                          <a:ea typeface="Times New Roman"/>
                          <a:cs typeface="Times New Roman"/>
                          <a:sym typeface="Times New Roman"/>
                        </a:rPr>
                        <a:t>Setosa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algn="ctr"/>
                      <a:endParaRPr lang="en-US"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err="1">
                          <a:solidFill>
                            <a:schemeClr val="dk1"/>
                          </a:solidFill>
                          <a:latin typeface="Times New Roman"/>
                          <a:ea typeface="Times New Roman"/>
                          <a:cs typeface="Times New Roman"/>
                          <a:sym typeface="Times New Roman"/>
                        </a:rPr>
                        <a:t>Versicolor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err="1">
                          <a:solidFill>
                            <a:schemeClr val="tx1"/>
                          </a:solidFill>
                          <a:latin typeface="Times New Roman" panose="02020603050405020304" pitchFamily="18" charset="0"/>
                          <a:cs typeface="Times New Roman" panose="02020603050405020304" pitchFamily="18" charset="0"/>
                        </a:rPr>
                        <a:t>Verginica</a:t>
                      </a:r>
                      <a:endParaRPr lang="en-US" sz="1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800016023"/>
                  </a:ext>
                </a:extLst>
              </a:tr>
              <a:tr h="675861">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Data</a:t>
                      </a:r>
                    </a:p>
                    <a:p>
                      <a:pPr algn="ctr"/>
                      <a:r>
                        <a:rPr lang="en-US" b="1" dirty="0">
                          <a:solidFill>
                            <a:schemeClr val="tx1"/>
                          </a:solidFill>
                          <a:latin typeface="Times New Roman" panose="02020603050405020304" pitchFamily="18" charset="0"/>
                          <a:cs typeface="Times New Roman" panose="02020603050405020304" pitchFamily="18" charset="0"/>
                        </a:rPr>
                        <a:t>point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latin typeface="Times New Roman" panose="02020603050405020304" pitchFamily="18" charset="0"/>
                          <a:cs typeface="Times New Roman" panose="02020603050405020304" pitchFamily="18" charset="0"/>
                        </a:rPr>
                        <a:t>Distance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b="1" dirty="0">
                          <a:latin typeface="Times New Roman" panose="02020603050405020304" pitchFamily="18" charset="0"/>
                          <a:cs typeface="Times New Roman" panose="02020603050405020304" pitchFamily="18" charset="0"/>
                        </a:rPr>
                        <a:t>Distance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b="1" dirty="0">
                          <a:latin typeface="Times New Roman" panose="02020603050405020304" pitchFamily="18" charset="0"/>
                          <a:cs typeface="Times New Roman" panose="02020603050405020304" pitchFamily="18" charset="0"/>
                        </a:rPr>
                        <a:t>Distance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305409506"/>
                  </a:ext>
                </a:extLst>
              </a:tr>
              <a:tr h="5793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500" b="1" dirty="0">
                          <a:latin typeface="Times New Roman" panose="02020603050405020304" pitchFamily="18" charset="0"/>
                          <a:cs typeface="Times New Roman" panose="02020603050405020304" pitchFamily="18" charset="0"/>
                        </a:rPr>
                        <a:t>(5,1,3.5), (1.4,0.2)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Times New Roman"/>
                          <a:ea typeface="Times New Roman"/>
                          <a:cs typeface="Times New Roman"/>
                          <a:sym typeface="Times New Roman"/>
                        </a:rPr>
                        <a:t>0.180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Times New Roman"/>
                          <a:ea typeface="Times New Roman"/>
                          <a:cs typeface="Times New Roman"/>
                          <a:sym typeface="Times New Roman"/>
                        </a:rPr>
                        <a:t>1.672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Times New Roman"/>
                          <a:ea typeface="Times New Roman"/>
                          <a:cs typeface="Times New Roman"/>
                          <a:sym typeface="Times New Roman"/>
                        </a:rPr>
                        <a:t>2.66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693592187"/>
                  </a:ext>
                </a:extLst>
              </a:tr>
              <a:tr h="5793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500" b="1" dirty="0">
                          <a:latin typeface="Times New Roman" panose="02020603050405020304" pitchFamily="18" charset="0"/>
                          <a:cs typeface="Times New Roman" panose="02020603050405020304" pitchFamily="18" charset="0"/>
                        </a:rPr>
                        <a:t>(4.9,3.0),</a:t>
                      </a:r>
                      <a:r>
                        <a:rPr lang="en-US" sz="1500" b="1" baseline="0" dirty="0">
                          <a:latin typeface="Times New Roman" panose="02020603050405020304" pitchFamily="18" charset="0"/>
                          <a:cs typeface="Times New Roman" panose="02020603050405020304" pitchFamily="18" charset="0"/>
                        </a:rPr>
                        <a:t> </a:t>
                      </a:r>
                      <a:r>
                        <a:rPr lang="en-US" sz="1500" b="1" dirty="0">
                          <a:latin typeface="Times New Roman" panose="02020603050405020304" pitchFamily="18" charset="0"/>
                          <a:cs typeface="Times New Roman" panose="02020603050405020304" pitchFamily="18" charset="0"/>
                        </a:rPr>
                        <a:t>(1.4,0.2)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Times New Roman"/>
                          <a:ea typeface="Times New Roman"/>
                          <a:cs typeface="Times New Roman"/>
                          <a:sym typeface="Times New Roman"/>
                        </a:rPr>
                        <a:t>0.57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Times New Roman"/>
                          <a:ea typeface="Times New Roman"/>
                          <a:cs typeface="Times New Roman"/>
                          <a:sym typeface="Times New Roman"/>
                        </a:rPr>
                        <a:t>1.811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Times New Roman"/>
                          <a:ea typeface="Times New Roman"/>
                          <a:cs typeface="Times New Roman"/>
                          <a:sym typeface="Times New Roman"/>
                        </a:rPr>
                        <a:t>2.404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381721707"/>
                  </a:ext>
                </a:extLst>
              </a:tr>
            </a:tbl>
          </a:graphicData>
        </a:graphic>
      </p:graphicFrame>
    </p:spTree>
    <p:extLst>
      <p:ext uri="{BB962C8B-B14F-4D97-AF65-F5344CB8AC3E}">
        <p14:creationId xmlns:p14="http://schemas.microsoft.com/office/powerpoint/2010/main" val="34265005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1F9122-2161-64C6-93D5-869D0F525E2A}"/>
              </a:ext>
            </a:extLst>
          </p:cNvPr>
          <p:cNvSpPr>
            <a:spLocks noGrp="1"/>
          </p:cNvSpPr>
          <p:nvPr>
            <p:ph idx="1"/>
          </p:nvPr>
        </p:nvSpPr>
        <p:spPr>
          <a:xfrm>
            <a:off x="826936" y="2600077"/>
            <a:ext cx="11235193" cy="4003924"/>
          </a:xfrm>
        </p:spPr>
        <p:txBody>
          <a:bodyPr>
            <a:normAutofit/>
          </a:bodyPr>
          <a:lstStyle/>
          <a:p>
            <a:r>
              <a:rPr lang="en-US" sz="2000" b="1" i="0" dirty="0">
                <a:effectLst/>
                <a:latin typeface="Times New Roman" panose="02020603050405020304" pitchFamily="18" charset="0"/>
                <a:cs typeface="Times New Roman" panose="02020603050405020304" pitchFamily="18" charset="0"/>
              </a:rPr>
              <a:t>For </a:t>
            </a:r>
            <a:r>
              <a:rPr lang="en-US" sz="2000" b="1" i="0" dirty="0" err="1">
                <a:effectLst/>
                <a:latin typeface="Times New Roman" panose="02020603050405020304" pitchFamily="18" charset="0"/>
                <a:cs typeface="Times New Roman" panose="02020603050405020304" pitchFamily="18" charset="0"/>
              </a:rPr>
              <a:t>datapoint</a:t>
            </a:r>
            <a:r>
              <a:rPr lang="en-US" sz="2000" b="1" i="0" dirty="0">
                <a:effectLst/>
                <a:latin typeface="Times New Roman" panose="02020603050405020304" pitchFamily="18" charset="0"/>
                <a:cs typeface="Times New Roman" panose="02020603050405020304" pitchFamily="18" charset="0"/>
              </a:rPr>
              <a:t> 3, new membership values are</a:t>
            </a:r>
          </a:p>
          <a:p>
            <a:pPr>
              <a:buNone/>
            </a:pPr>
            <a:r>
              <a:rPr lang="en-US" b="1" i="0" dirty="0">
                <a:effectLst/>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ɣ31=[{[(</a:t>
            </a:r>
            <a:r>
              <a:rPr lang="en-US" b="1" dirty="0">
                <a:latin typeface="Times New Roman"/>
                <a:ea typeface="Times New Roman"/>
                <a:cs typeface="Times New Roman"/>
                <a:sym typeface="Times New Roman"/>
              </a:rPr>
              <a:t>1.769</a:t>
            </a:r>
            <a:r>
              <a:rPr lang="en-US" b="1" dirty="0">
                <a:latin typeface="Times New Roman" panose="02020603050405020304" pitchFamily="18" charset="0"/>
                <a:cs typeface="Times New Roman" panose="02020603050405020304" pitchFamily="18" charset="0"/>
              </a:rPr>
              <a:t>)</a:t>
            </a:r>
            <a:r>
              <a:rPr lang="en-US" b="1" baseline="30000"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a:t>
            </a:r>
            <a:r>
              <a:rPr lang="en-US" b="1" dirty="0">
                <a:latin typeface="Times New Roman"/>
                <a:ea typeface="Times New Roman"/>
                <a:cs typeface="Times New Roman"/>
                <a:sym typeface="Times New Roman"/>
              </a:rPr>
              <a:t>1.769</a:t>
            </a:r>
            <a:r>
              <a:rPr lang="en-US" b="1" dirty="0">
                <a:latin typeface="Times New Roman" panose="02020603050405020304" pitchFamily="18" charset="0"/>
                <a:cs typeface="Times New Roman" panose="02020603050405020304" pitchFamily="18" charset="0"/>
              </a:rPr>
              <a:t>)</a:t>
            </a:r>
            <a:r>
              <a:rPr lang="en-US" b="1" baseline="30000"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a:t>
            </a:r>
            <a:r>
              <a:rPr lang="en-US" b="1" dirty="0">
                <a:latin typeface="Times New Roman"/>
                <a:ea typeface="Times New Roman"/>
                <a:cs typeface="Times New Roman"/>
                <a:sym typeface="Times New Roman"/>
              </a:rPr>
              <a:t>1.769</a:t>
            </a:r>
            <a:r>
              <a:rPr lang="en-US" b="1" dirty="0">
                <a:latin typeface="Times New Roman" panose="02020603050405020304" pitchFamily="18" charset="0"/>
                <a:cs typeface="Times New Roman" panose="02020603050405020304" pitchFamily="18" charset="0"/>
              </a:rPr>
              <a:t>)</a:t>
            </a:r>
            <a:r>
              <a:rPr lang="en-US" b="1" baseline="30000"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a:t>
            </a:r>
            <a:r>
              <a:rPr lang="en-US" b="1" dirty="0">
                <a:latin typeface="Times New Roman"/>
                <a:ea typeface="Times New Roman"/>
                <a:cs typeface="Times New Roman"/>
                <a:sym typeface="Times New Roman"/>
              </a:rPr>
              <a:t>0.3</a:t>
            </a:r>
            <a:r>
              <a:rPr lang="en-US" b="1" dirty="0">
                <a:latin typeface="Times New Roman" panose="02020603050405020304" pitchFamily="18" charset="0"/>
                <a:cs typeface="Times New Roman" panose="02020603050405020304" pitchFamily="18" charset="0"/>
              </a:rPr>
              <a:t>)</a:t>
            </a:r>
            <a:r>
              <a:rPr lang="en-US" b="1" baseline="30000"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a:t>
            </a:r>
            <a:r>
              <a:rPr lang="en-US" b="1" dirty="0">
                <a:latin typeface="Times New Roman"/>
                <a:ea typeface="Times New Roman"/>
                <a:cs typeface="Times New Roman"/>
                <a:sym typeface="Times New Roman"/>
              </a:rPr>
              <a:t>1.769</a:t>
            </a:r>
            <a:r>
              <a:rPr lang="en-US" b="1" dirty="0">
                <a:latin typeface="Times New Roman" panose="02020603050405020304" pitchFamily="18" charset="0"/>
                <a:cs typeface="Times New Roman" panose="02020603050405020304" pitchFamily="18" charset="0"/>
              </a:rPr>
              <a:t>)</a:t>
            </a:r>
            <a:r>
              <a:rPr lang="en-US" b="1" baseline="30000"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a:t>
            </a:r>
            <a:r>
              <a:rPr lang="en-US" b="1" dirty="0">
                <a:latin typeface="Times New Roman"/>
                <a:ea typeface="Times New Roman"/>
                <a:cs typeface="Times New Roman"/>
                <a:sym typeface="Times New Roman"/>
              </a:rPr>
              <a:t>1.769</a:t>
            </a:r>
            <a:r>
              <a:rPr lang="en-US" b="1" dirty="0">
                <a:latin typeface="Times New Roman" panose="02020603050405020304" pitchFamily="18" charset="0"/>
                <a:cs typeface="Times New Roman" panose="02020603050405020304" pitchFamily="18" charset="0"/>
              </a:rPr>
              <a:t>)</a:t>
            </a:r>
            <a:r>
              <a:rPr lang="en-US" b="1" baseline="30000" dirty="0">
                <a:latin typeface="Times New Roman" panose="02020603050405020304" pitchFamily="18" charset="0"/>
                <a:cs typeface="Times New Roman" panose="02020603050405020304" pitchFamily="18" charset="0"/>
              </a:rPr>
              <a:t>2 </a:t>
            </a:r>
            <a:r>
              <a:rPr lang="en-US" b="1" dirty="0">
                <a:latin typeface="Times New Roman" panose="02020603050405020304" pitchFamily="18" charset="0"/>
                <a:cs typeface="Times New Roman" panose="02020603050405020304" pitchFamily="18" charset="0"/>
              </a:rPr>
              <a:t>]}^{(1 / (2 – 1))}]</a:t>
            </a:r>
            <a:r>
              <a:rPr lang="en-US" b="1" baseline="30000" dirty="0">
                <a:latin typeface="Times New Roman" panose="02020603050405020304" pitchFamily="18" charset="0"/>
                <a:cs typeface="Times New Roman" panose="02020603050405020304" pitchFamily="18" charset="0"/>
              </a:rPr>
              <a:t>-1</a:t>
            </a:r>
            <a:r>
              <a:rPr lang="en-US" b="1" dirty="0">
                <a:latin typeface="Times New Roman" panose="02020603050405020304" pitchFamily="18" charset="0"/>
                <a:cs typeface="Times New Roman" panose="02020603050405020304" pitchFamily="18" charset="0"/>
              </a:rPr>
              <a:t>=</a:t>
            </a:r>
            <a:r>
              <a:rPr lang="en-US" b="1" dirty="0">
                <a:latin typeface="Times New Roman"/>
                <a:ea typeface="Times New Roman"/>
                <a:cs typeface="Times New Roman"/>
                <a:sym typeface="Times New Roman"/>
              </a:rPr>
              <a:t>  0.09(</a:t>
            </a:r>
            <a:r>
              <a:rPr lang="en-US" b="1" dirty="0" err="1">
                <a:latin typeface="Times New Roman"/>
                <a:ea typeface="Times New Roman"/>
                <a:cs typeface="Times New Roman"/>
                <a:sym typeface="Times New Roman"/>
              </a:rPr>
              <a:t>Setosa</a:t>
            </a:r>
            <a:r>
              <a:rPr lang="en-US" b="1" dirty="0">
                <a:latin typeface="Times New Roman"/>
                <a:ea typeface="Times New Roman"/>
                <a:cs typeface="Times New Roman"/>
                <a:sym typeface="Times New Roman"/>
              </a:rPr>
              <a:t>)</a:t>
            </a:r>
            <a:endParaRPr lang="en-US" b="1" dirty="0">
              <a:latin typeface="Times New Roman" panose="02020603050405020304" pitchFamily="18" charset="0"/>
              <a:cs typeface="Times New Roman" panose="02020603050405020304" pitchFamily="18" charset="0"/>
            </a:endParaRPr>
          </a:p>
          <a:p>
            <a:pPr>
              <a:buNone/>
            </a:pPr>
            <a:r>
              <a:rPr lang="en-US" b="1" dirty="0">
                <a:latin typeface="Times New Roman" panose="02020603050405020304" pitchFamily="18" charset="0"/>
                <a:cs typeface="Times New Roman" panose="02020603050405020304" pitchFamily="18" charset="0"/>
              </a:rPr>
              <a:t> ɣ32=[{[(</a:t>
            </a:r>
            <a:r>
              <a:rPr lang="en-US" b="1" dirty="0">
                <a:latin typeface="Times New Roman"/>
                <a:ea typeface="Times New Roman"/>
                <a:cs typeface="Times New Roman"/>
                <a:sym typeface="Times New Roman"/>
              </a:rPr>
              <a:t>0.3</a:t>
            </a:r>
            <a:r>
              <a:rPr lang="en-US" b="1" dirty="0">
                <a:latin typeface="Times New Roman" panose="02020603050405020304" pitchFamily="18" charset="0"/>
                <a:cs typeface="Times New Roman" panose="02020603050405020304" pitchFamily="18" charset="0"/>
              </a:rPr>
              <a:t>)</a:t>
            </a:r>
            <a:r>
              <a:rPr lang="en-US" b="1" baseline="30000"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a:t>
            </a:r>
            <a:r>
              <a:rPr lang="en-US" b="1" dirty="0">
                <a:latin typeface="Times New Roman"/>
                <a:ea typeface="Times New Roman"/>
                <a:cs typeface="Times New Roman"/>
                <a:sym typeface="Times New Roman"/>
              </a:rPr>
              <a:t>0.3</a:t>
            </a:r>
            <a:r>
              <a:rPr lang="en-US" b="1" dirty="0">
                <a:latin typeface="Times New Roman" panose="02020603050405020304" pitchFamily="18" charset="0"/>
                <a:cs typeface="Times New Roman" panose="02020603050405020304" pitchFamily="18" charset="0"/>
              </a:rPr>
              <a:t>)</a:t>
            </a:r>
            <a:r>
              <a:rPr lang="en-US" b="1" baseline="30000"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a:t>
            </a:r>
            <a:r>
              <a:rPr lang="en-US" b="1" dirty="0">
                <a:latin typeface="Times New Roman"/>
                <a:ea typeface="Times New Roman"/>
                <a:cs typeface="Times New Roman"/>
                <a:sym typeface="Times New Roman"/>
              </a:rPr>
              <a:t>0.3</a:t>
            </a:r>
            <a:r>
              <a:rPr lang="en-US" b="1" dirty="0">
                <a:latin typeface="Times New Roman" panose="02020603050405020304" pitchFamily="18" charset="0"/>
                <a:cs typeface="Times New Roman" panose="02020603050405020304" pitchFamily="18" charset="0"/>
              </a:rPr>
              <a:t>)</a:t>
            </a:r>
            <a:r>
              <a:rPr lang="en-US" b="1" baseline="30000"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a:t>
            </a:r>
            <a:r>
              <a:rPr lang="en-US" b="1" dirty="0">
                <a:latin typeface="Times New Roman"/>
                <a:ea typeface="Times New Roman"/>
                <a:cs typeface="Times New Roman"/>
                <a:sym typeface="Times New Roman"/>
              </a:rPr>
              <a:t>1.769</a:t>
            </a:r>
            <a:r>
              <a:rPr lang="en-US" b="1" dirty="0">
                <a:latin typeface="Times New Roman" panose="02020603050405020304" pitchFamily="18" charset="0"/>
                <a:cs typeface="Times New Roman" panose="02020603050405020304" pitchFamily="18" charset="0"/>
              </a:rPr>
              <a:t>)</a:t>
            </a:r>
            <a:r>
              <a:rPr lang="en-US" b="1" baseline="30000"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a:t>
            </a:r>
            <a:r>
              <a:rPr lang="en-US" b="1" dirty="0">
                <a:latin typeface="Times New Roman"/>
                <a:ea typeface="Times New Roman"/>
                <a:cs typeface="Times New Roman"/>
                <a:sym typeface="Times New Roman"/>
              </a:rPr>
              <a:t>0.3</a:t>
            </a:r>
            <a:r>
              <a:rPr lang="en-US" b="1" dirty="0">
                <a:latin typeface="Times New Roman" panose="02020603050405020304" pitchFamily="18" charset="0"/>
                <a:cs typeface="Times New Roman" panose="02020603050405020304" pitchFamily="18" charset="0"/>
              </a:rPr>
              <a:t>)</a:t>
            </a:r>
            <a:r>
              <a:rPr lang="en-US" b="1"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a:t>
            </a:r>
            <a:r>
              <a:rPr lang="en-US" b="1" dirty="0">
                <a:latin typeface="Times New Roman"/>
                <a:ea typeface="Times New Roman"/>
                <a:cs typeface="Times New Roman"/>
                <a:sym typeface="Times New Roman"/>
              </a:rPr>
              <a:t>1.769</a:t>
            </a:r>
            <a:r>
              <a:rPr lang="en-US" dirty="0">
                <a:latin typeface="Times New Roman" panose="02020603050405020304" pitchFamily="18" charset="0"/>
                <a:cs typeface="Times New Roman" panose="02020603050405020304" pitchFamily="18" charset="0"/>
              </a:rPr>
              <a:t>)</a:t>
            </a:r>
            <a:r>
              <a:rPr lang="en-US" b="1" baseline="30000" dirty="0">
                <a:latin typeface="Times New Roman" panose="02020603050405020304" pitchFamily="18" charset="0"/>
                <a:cs typeface="Times New Roman" panose="02020603050405020304" pitchFamily="18" charset="0"/>
              </a:rPr>
              <a:t>2 </a:t>
            </a:r>
            <a:r>
              <a:rPr lang="en-US" b="1" dirty="0">
                <a:latin typeface="Times New Roman" panose="02020603050405020304" pitchFamily="18" charset="0"/>
                <a:cs typeface="Times New Roman" panose="02020603050405020304" pitchFamily="18" charset="0"/>
              </a:rPr>
              <a:t>]}^{(1 / (2 – 1))}]</a:t>
            </a:r>
            <a:r>
              <a:rPr lang="en-US" b="1" baseline="30000" dirty="0">
                <a:latin typeface="Times New Roman" panose="02020603050405020304" pitchFamily="18" charset="0"/>
                <a:cs typeface="Times New Roman" panose="02020603050405020304" pitchFamily="18" charset="0"/>
              </a:rPr>
              <a:t>-1</a:t>
            </a:r>
            <a:r>
              <a:rPr lang="en-US" b="1" dirty="0">
                <a:latin typeface="Times New Roman" panose="02020603050405020304" pitchFamily="18" charset="0"/>
                <a:cs typeface="Times New Roman" panose="02020603050405020304" pitchFamily="18" charset="0"/>
              </a:rPr>
              <a:t>=  </a:t>
            </a:r>
            <a:r>
              <a:rPr lang="en-US" b="1" dirty="0">
                <a:latin typeface="Times New Roman"/>
                <a:ea typeface="Times New Roman"/>
                <a:cs typeface="Times New Roman"/>
                <a:sym typeface="Times New Roman"/>
              </a:rPr>
              <a:t>0.68(</a:t>
            </a:r>
            <a:r>
              <a:rPr lang="en-US" b="1" dirty="0" err="1">
                <a:latin typeface="Times New Roman"/>
                <a:ea typeface="Times New Roman"/>
                <a:cs typeface="Times New Roman"/>
                <a:sym typeface="Times New Roman"/>
              </a:rPr>
              <a:t>Versicolor</a:t>
            </a:r>
            <a:r>
              <a:rPr lang="en-US" b="1" dirty="0">
                <a:latin typeface="Times New Roman"/>
                <a:ea typeface="Times New Roman"/>
                <a:cs typeface="Times New Roman"/>
                <a:sym typeface="Times New Roman"/>
              </a:rPr>
              <a:t>)</a:t>
            </a:r>
            <a:endParaRPr lang="en-US" b="1" dirty="0">
              <a:latin typeface="Times New Roman" panose="02020603050405020304" pitchFamily="18" charset="0"/>
              <a:cs typeface="Times New Roman" panose="02020603050405020304" pitchFamily="18" charset="0"/>
            </a:endParaRPr>
          </a:p>
          <a:p>
            <a:pPr>
              <a:buNone/>
            </a:pPr>
            <a:r>
              <a:rPr lang="en-US" b="1" dirty="0">
                <a:latin typeface="Times New Roman" panose="02020603050405020304" pitchFamily="18" charset="0"/>
                <a:cs typeface="Times New Roman" panose="02020603050405020304" pitchFamily="18" charset="0"/>
              </a:rPr>
              <a:t> ɣ33=[{[(</a:t>
            </a:r>
            <a:r>
              <a:rPr lang="en-US" b="1" dirty="0">
                <a:latin typeface="Times New Roman"/>
                <a:ea typeface="Times New Roman"/>
                <a:cs typeface="Times New Roman"/>
                <a:sym typeface="Times New Roman"/>
              </a:rPr>
              <a:t>1.769</a:t>
            </a:r>
            <a:r>
              <a:rPr lang="en-US" b="1" dirty="0">
                <a:latin typeface="Times New Roman" panose="02020603050405020304" pitchFamily="18" charset="0"/>
                <a:cs typeface="Times New Roman" panose="02020603050405020304" pitchFamily="18" charset="0"/>
              </a:rPr>
              <a:t>)</a:t>
            </a:r>
            <a:r>
              <a:rPr lang="en-US" b="1" baseline="30000"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a:t>
            </a:r>
            <a:r>
              <a:rPr lang="en-US" b="1" dirty="0">
                <a:latin typeface="Times New Roman"/>
                <a:ea typeface="Times New Roman"/>
                <a:cs typeface="Times New Roman"/>
                <a:sym typeface="Times New Roman"/>
              </a:rPr>
              <a:t>1.769</a:t>
            </a:r>
            <a:r>
              <a:rPr lang="en-US" b="1" dirty="0">
                <a:latin typeface="Times New Roman" panose="02020603050405020304" pitchFamily="18" charset="0"/>
                <a:cs typeface="Times New Roman" panose="02020603050405020304" pitchFamily="18" charset="0"/>
              </a:rPr>
              <a:t>)</a:t>
            </a:r>
            <a:r>
              <a:rPr lang="en-US" b="1" baseline="30000"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a:t>
            </a:r>
            <a:r>
              <a:rPr lang="en-US" b="1" dirty="0">
                <a:latin typeface="Times New Roman"/>
                <a:ea typeface="Times New Roman"/>
                <a:cs typeface="Times New Roman"/>
                <a:sym typeface="Times New Roman"/>
              </a:rPr>
              <a:t>1.769</a:t>
            </a:r>
            <a:r>
              <a:rPr lang="en-US" b="1" dirty="0">
                <a:latin typeface="Times New Roman" panose="02020603050405020304" pitchFamily="18" charset="0"/>
                <a:cs typeface="Times New Roman" panose="02020603050405020304" pitchFamily="18" charset="0"/>
              </a:rPr>
              <a:t>)</a:t>
            </a:r>
            <a:r>
              <a:rPr lang="en-US" b="1" baseline="30000"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a:t>
            </a:r>
            <a:r>
              <a:rPr lang="en-US" b="1" dirty="0">
                <a:latin typeface="Times New Roman"/>
                <a:ea typeface="Times New Roman"/>
                <a:cs typeface="Times New Roman"/>
                <a:sym typeface="Times New Roman"/>
              </a:rPr>
              <a:t>0.3</a:t>
            </a:r>
            <a:r>
              <a:rPr lang="en-US" b="1" dirty="0">
                <a:latin typeface="Times New Roman" panose="02020603050405020304" pitchFamily="18" charset="0"/>
                <a:cs typeface="Times New Roman" panose="02020603050405020304" pitchFamily="18" charset="0"/>
              </a:rPr>
              <a:t>)</a:t>
            </a:r>
            <a:r>
              <a:rPr lang="en-US" b="1" baseline="30000"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 + [(</a:t>
            </a:r>
            <a:r>
              <a:rPr lang="en-US" b="1" dirty="0">
                <a:latin typeface="Times New Roman"/>
                <a:ea typeface="Times New Roman"/>
                <a:cs typeface="Times New Roman"/>
                <a:sym typeface="Times New Roman"/>
              </a:rPr>
              <a:t>1.769</a:t>
            </a:r>
            <a:r>
              <a:rPr lang="en-US" b="1" dirty="0">
                <a:latin typeface="Times New Roman" panose="02020603050405020304" pitchFamily="18" charset="0"/>
                <a:cs typeface="Times New Roman" panose="02020603050405020304" pitchFamily="18" charset="0"/>
              </a:rPr>
              <a:t>)</a:t>
            </a:r>
            <a:r>
              <a:rPr lang="en-US" b="1" baseline="30000"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 / (</a:t>
            </a:r>
            <a:r>
              <a:rPr lang="en-US" b="1" dirty="0">
                <a:latin typeface="Times New Roman"/>
                <a:ea typeface="Times New Roman"/>
                <a:cs typeface="Times New Roman"/>
                <a:sym typeface="Times New Roman"/>
              </a:rPr>
              <a:t>1.769</a:t>
            </a:r>
            <a:r>
              <a:rPr lang="en-US" b="1" dirty="0">
                <a:latin typeface="Times New Roman" panose="02020603050405020304" pitchFamily="18" charset="0"/>
                <a:cs typeface="Times New Roman" panose="02020603050405020304" pitchFamily="18" charset="0"/>
              </a:rPr>
              <a:t>)</a:t>
            </a:r>
            <a:r>
              <a:rPr lang="en-US" b="1" baseline="30000" dirty="0">
                <a:latin typeface="Times New Roman" panose="02020603050405020304" pitchFamily="18" charset="0"/>
                <a:cs typeface="Times New Roman" panose="02020603050405020304" pitchFamily="18" charset="0"/>
              </a:rPr>
              <a:t>2 </a:t>
            </a:r>
            <a:r>
              <a:rPr lang="en-US" b="1" dirty="0">
                <a:latin typeface="Times New Roman" panose="02020603050405020304" pitchFamily="18" charset="0"/>
                <a:cs typeface="Times New Roman" panose="02020603050405020304" pitchFamily="18" charset="0"/>
              </a:rPr>
              <a:t>]}^{(1 / (2 – 1))}]</a:t>
            </a:r>
            <a:r>
              <a:rPr lang="en-US" b="1" baseline="30000" dirty="0">
                <a:latin typeface="Times New Roman" panose="02020603050405020304" pitchFamily="18" charset="0"/>
                <a:cs typeface="Times New Roman" panose="02020603050405020304" pitchFamily="18" charset="0"/>
              </a:rPr>
              <a:t>-1</a:t>
            </a:r>
            <a:r>
              <a:rPr lang="en-US" b="1" dirty="0">
                <a:latin typeface="Times New Roman" panose="02020603050405020304" pitchFamily="18" charset="0"/>
                <a:cs typeface="Times New Roman" panose="02020603050405020304" pitchFamily="18" charset="0"/>
              </a:rPr>
              <a:t>=  </a:t>
            </a:r>
            <a:r>
              <a:rPr lang="en-US" b="1" dirty="0">
                <a:latin typeface="Times New Roman"/>
                <a:ea typeface="Times New Roman"/>
                <a:cs typeface="Times New Roman"/>
                <a:sym typeface="Times New Roman"/>
              </a:rPr>
              <a:t>0.27(</a:t>
            </a:r>
            <a:r>
              <a:rPr lang="en-US" b="1" dirty="0" err="1">
                <a:latin typeface="Times New Roman"/>
                <a:ea typeface="Times New Roman"/>
                <a:cs typeface="Times New Roman"/>
                <a:sym typeface="Times New Roman"/>
              </a:rPr>
              <a:t>Virginica</a:t>
            </a:r>
            <a:r>
              <a:rPr lang="en-US" b="1" dirty="0">
                <a:latin typeface="Times New Roman"/>
                <a:ea typeface="Times New Roman"/>
                <a:cs typeface="Times New Roman"/>
                <a:sym typeface="Times New Roman"/>
              </a:rPr>
              <a:t>)</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For </a:t>
            </a:r>
            <a:r>
              <a:rPr lang="en-US" b="1" dirty="0" err="1">
                <a:latin typeface="Times New Roman" panose="02020603050405020304" pitchFamily="18" charset="0"/>
                <a:cs typeface="Times New Roman" panose="02020603050405020304" pitchFamily="18" charset="0"/>
              </a:rPr>
              <a:t>datapoint</a:t>
            </a:r>
            <a:r>
              <a:rPr lang="en-US" b="1" dirty="0">
                <a:latin typeface="Times New Roman" panose="02020603050405020304" pitchFamily="18" charset="0"/>
                <a:cs typeface="Times New Roman" panose="02020603050405020304" pitchFamily="18" charset="0"/>
              </a:rPr>
              <a:t> 4, new membership values are</a:t>
            </a:r>
          </a:p>
          <a:p>
            <a:pPr>
              <a:buNone/>
            </a:pPr>
            <a:r>
              <a:rPr lang="en-US" b="1" dirty="0">
                <a:latin typeface="Times New Roman" panose="02020603050405020304" pitchFamily="18" charset="0"/>
                <a:cs typeface="Times New Roman" panose="02020603050405020304" pitchFamily="18" charset="0"/>
              </a:rPr>
              <a:t> ɣ41=[{[(</a:t>
            </a:r>
            <a:r>
              <a:rPr lang="en-US" b="1" dirty="0">
                <a:latin typeface="Times New Roman"/>
                <a:ea typeface="Times New Roman"/>
                <a:cs typeface="Times New Roman"/>
                <a:sym typeface="Times New Roman"/>
              </a:rPr>
              <a:t>5.2</a:t>
            </a:r>
            <a:r>
              <a:rPr lang="en-US" b="1" dirty="0">
                <a:latin typeface="Times New Roman" panose="02020603050405020304" pitchFamily="18" charset="0"/>
                <a:cs typeface="Times New Roman" panose="02020603050405020304" pitchFamily="18" charset="0"/>
              </a:rPr>
              <a:t>)</a:t>
            </a:r>
            <a:r>
              <a:rPr lang="en-US" b="1" baseline="30000"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a:t>
            </a:r>
            <a:r>
              <a:rPr lang="en-US" b="1" dirty="0">
                <a:latin typeface="Times New Roman"/>
                <a:ea typeface="Times New Roman"/>
                <a:cs typeface="Times New Roman"/>
                <a:sym typeface="Times New Roman"/>
              </a:rPr>
              <a:t>5.2</a:t>
            </a:r>
            <a:r>
              <a:rPr lang="en-US" b="1" dirty="0">
                <a:latin typeface="Times New Roman" panose="02020603050405020304" pitchFamily="18" charset="0"/>
                <a:cs typeface="Times New Roman" panose="02020603050405020304" pitchFamily="18" charset="0"/>
              </a:rPr>
              <a:t>)</a:t>
            </a:r>
            <a:r>
              <a:rPr lang="en-US" b="1" baseline="30000"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a:t>
            </a:r>
            <a:r>
              <a:rPr lang="en-US" b="1" dirty="0">
                <a:latin typeface="Times New Roman"/>
                <a:ea typeface="Times New Roman"/>
                <a:cs typeface="Times New Roman"/>
                <a:sym typeface="Times New Roman"/>
              </a:rPr>
              <a:t>5.2</a:t>
            </a:r>
            <a:r>
              <a:rPr lang="en-US" b="1" dirty="0">
                <a:latin typeface="Times New Roman" panose="02020603050405020304" pitchFamily="18" charset="0"/>
                <a:cs typeface="Times New Roman" panose="02020603050405020304" pitchFamily="18" charset="0"/>
              </a:rPr>
              <a:t>)</a:t>
            </a:r>
            <a:r>
              <a:rPr lang="en-US" b="1" baseline="30000"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a:t>
            </a:r>
            <a:r>
              <a:rPr lang="en-US" b="1" dirty="0">
                <a:latin typeface="Times New Roman"/>
                <a:ea typeface="Times New Roman"/>
                <a:cs typeface="Times New Roman"/>
                <a:sym typeface="Times New Roman"/>
              </a:rPr>
              <a:t>0.67</a:t>
            </a:r>
            <a:r>
              <a:rPr lang="en-US" b="1" dirty="0">
                <a:latin typeface="Times New Roman" panose="02020603050405020304" pitchFamily="18" charset="0"/>
                <a:cs typeface="Times New Roman" panose="02020603050405020304" pitchFamily="18" charset="0"/>
              </a:rPr>
              <a:t>)</a:t>
            </a:r>
            <a:r>
              <a:rPr lang="en-US" b="1" baseline="30000"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a:t>
            </a:r>
            <a:r>
              <a:rPr lang="en-US" b="1" dirty="0">
                <a:latin typeface="Times New Roman"/>
                <a:ea typeface="Times New Roman"/>
                <a:cs typeface="Times New Roman"/>
                <a:sym typeface="Times New Roman"/>
              </a:rPr>
              <a:t>5.2</a:t>
            </a:r>
            <a:r>
              <a:rPr lang="en-US" b="1" dirty="0">
                <a:latin typeface="Times New Roman" panose="02020603050405020304" pitchFamily="18" charset="0"/>
                <a:cs typeface="Times New Roman" panose="02020603050405020304" pitchFamily="18" charset="0"/>
              </a:rPr>
              <a:t>)</a:t>
            </a:r>
            <a:r>
              <a:rPr lang="en-US" b="1" baseline="30000"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a:t>
            </a:r>
            <a:r>
              <a:rPr lang="en-US" b="1" dirty="0">
                <a:latin typeface="Times New Roman"/>
                <a:ea typeface="Times New Roman"/>
                <a:cs typeface="Times New Roman"/>
                <a:sym typeface="Times New Roman"/>
              </a:rPr>
              <a:t>6.184</a:t>
            </a:r>
            <a:r>
              <a:rPr lang="en-US" b="1" dirty="0">
                <a:latin typeface="Times New Roman" panose="02020603050405020304" pitchFamily="18" charset="0"/>
                <a:cs typeface="Times New Roman" panose="02020603050405020304" pitchFamily="18" charset="0"/>
              </a:rPr>
              <a:t>)</a:t>
            </a:r>
            <a:r>
              <a:rPr lang="en-US" b="1" baseline="30000" dirty="0">
                <a:latin typeface="Times New Roman" panose="02020603050405020304" pitchFamily="18" charset="0"/>
                <a:cs typeface="Times New Roman" panose="02020603050405020304" pitchFamily="18" charset="0"/>
              </a:rPr>
              <a:t>2 </a:t>
            </a:r>
            <a:r>
              <a:rPr lang="en-US" b="1" dirty="0">
                <a:latin typeface="Times New Roman" panose="02020603050405020304" pitchFamily="18" charset="0"/>
                <a:cs typeface="Times New Roman" panose="02020603050405020304" pitchFamily="18" charset="0"/>
              </a:rPr>
              <a:t>]}^{(1 / (2 – 1))}]</a:t>
            </a:r>
            <a:r>
              <a:rPr lang="en-US" b="1" baseline="30000" dirty="0">
                <a:latin typeface="Times New Roman" panose="02020603050405020304" pitchFamily="18" charset="0"/>
                <a:cs typeface="Times New Roman" panose="02020603050405020304" pitchFamily="18" charset="0"/>
              </a:rPr>
              <a:t>-1</a:t>
            </a:r>
            <a:r>
              <a:rPr lang="en-US" b="1" dirty="0">
                <a:latin typeface="Times New Roman" panose="02020603050405020304" pitchFamily="18" charset="0"/>
                <a:cs typeface="Times New Roman" panose="02020603050405020304" pitchFamily="18" charset="0"/>
              </a:rPr>
              <a:t>=  </a:t>
            </a:r>
            <a:r>
              <a:rPr lang="en-US" b="1" dirty="0">
                <a:latin typeface="Times New Roman"/>
                <a:ea typeface="Times New Roman"/>
                <a:cs typeface="Times New Roman"/>
                <a:sym typeface="Times New Roman"/>
              </a:rPr>
              <a:t>0.09(</a:t>
            </a:r>
            <a:r>
              <a:rPr lang="en-US" b="1" dirty="0" err="1">
                <a:latin typeface="Times New Roman"/>
                <a:ea typeface="Times New Roman"/>
                <a:cs typeface="Times New Roman"/>
                <a:sym typeface="Times New Roman"/>
              </a:rPr>
              <a:t>Setosa</a:t>
            </a:r>
            <a:r>
              <a:rPr lang="en-US" b="1" dirty="0">
                <a:latin typeface="Times New Roman"/>
                <a:ea typeface="Times New Roman"/>
                <a:cs typeface="Times New Roman"/>
                <a:sym typeface="Times New Roman"/>
              </a:rPr>
              <a:t>)</a:t>
            </a:r>
            <a:endParaRPr lang="en-US" b="1" dirty="0">
              <a:latin typeface="Times New Roman" panose="02020603050405020304" pitchFamily="18" charset="0"/>
              <a:cs typeface="Times New Roman" panose="02020603050405020304" pitchFamily="18" charset="0"/>
            </a:endParaRPr>
          </a:p>
          <a:p>
            <a:pPr>
              <a:buNone/>
            </a:pPr>
            <a:r>
              <a:rPr lang="en-US" b="1" dirty="0">
                <a:latin typeface="Times New Roman" panose="02020603050405020304" pitchFamily="18" charset="0"/>
                <a:cs typeface="Times New Roman" panose="02020603050405020304" pitchFamily="18" charset="0"/>
              </a:rPr>
              <a:t> ɣ42=[{[(</a:t>
            </a:r>
            <a:r>
              <a:rPr lang="en-US" b="1" dirty="0">
                <a:latin typeface="Times New Roman"/>
                <a:ea typeface="Times New Roman"/>
                <a:cs typeface="Times New Roman"/>
                <a:sym typeface="Times New Roman"/>
              </a:rPr>
              <a:t>0.67</a:t>
            </a:r>
            <a:r>
              <a:rPr lang="en-US" b="1" dirty="0">
                <a:latin typeface="Times New Roman" panose="02020603050405020304" pitchFamily="18" charset="0"/>
                <a:cs typeface="Times New Roman" panose="02020603050405020304" pitchFamily="18" charset="0"/>
              </a:rPr>
              <a:t>)</a:t>
            </a:r>
            <a:r>
              <a:rPr lang="en-US" b="1" baseline="30000"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a:t>
            </a:r>
            <a:r>
              <a:rPr lang="en-US" b="1" dirty="0">
                <a:latin typeface="Times New Roman"/>
                <a:ea typeface="Times New Roman"/>
                <a:cs typeface="Times New Roman"/>
                <a:sym typeface="Times New Roman"/>
              </a:rPr>
              <a:t>0.67</a:t>
            </a:r>
            <a:r>
              <a:rPr lang="en-US" b="1" dirty="0">
                <a:latin typeface="Times New Roman" panose="02020603050405020304" pitchFamily="18" charset="0"/>
                <a:cs typeface="Times New Roman" panose="02020603050405020304" pitchFamily="18" charset="0"/>
              </a:rPr>
              <a:t>)</a:t>
            </a:r>
            <a:r>
              <a:rPr lang="en-US" b="1" baseline="30000"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a:t>
            </a:r>
            <a:r>
              <a:rPr lang="en-US" b="1" dirty="0">
                <a:latin typeface="Times New Roman"/>
                <a:ea typeface="Times New Roman"/>
                <a:cs typeface="Times New Roman"/>
                <a:sym typeface="Times New Roman"/>
              </a:rPr>
              <a:t>0.67</a:t>
            </a:r>
            <a:r>
              <a:rPr lang="en-US" b="1" dirty="0">
                <a:latin typeface="Times New Roman" panose="02020603050405020304" pitchFamily="18" charset="0"/>
                <a:cs typeface="Times New Roman" panose="02020603050405020304" pitchFamily="18" charset="0"/>
              </a:rPr>
              <a:t>)</a:t>
            </a:r>
            <a:r>
              <a:rPr lang="en-US" b="1" baseline="30000"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a:t>
            </a:r>
            <a:r>
              <a:rPr lang="en-US" b="1" dirty="0">
                <a:latin typeface="Times New Roman"/>
                <a:ea typeface="Times New Roman"/>
                <a:cs typeface="Times New Roman"/>
                <a:sym typeface="Times New Roman"/>
              </a:rPr>
              <a:t>5.2</a:t>
            </a:r>
            <a:r>
              <a:rPr lang="en-US" b="1" dirty="0">
                <a:latin typeface="Times New Roman" panose="02020603050405020304" pitchFamily="18" charset="0"/>
                <a:cs typeface="Times New Roman" panose="02020603050405020304" pitchFamily="18" charset="0"/>
              </a:rPr>
              <a:t>)</a:t>
            </a:r>
            <a:r>
              <a:rPr lang="en-US" b="1" baseline="30000"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a:t>
            </a:r>
            <a:r>
              <a:rPr lang="en-US" b="1" dirty="0">
                <a:latin typeface="Times New Roman"/>
                <a:ea typeface="Times New Roman"/>
                <a:cs typeface="Times New Roman"/>
                <a:sym typeface="Times New Roman"/>
              </a:rPr>
              <a:t>0.67</a:t>
            </a:r>
            <a:r>
              <a:rPr lang="en-US" b="1" dirty="0">
                <a:latin typeface="Times New Roman" panose="02020603050405020304" pitchFamily="18" charset="0"/>
                <a:cs typeface="Times New Roman" panose="02020603050405020304" pitchFamily="18" charset="0"/>
              </a:rPr>
              <a:t>)</a:t>
            </a:r>
            <a:r>
              <a:rPr lang="en-US" b="1"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a:t>
            </a:r>
            <a:r>
              <a:rPr lang="en-US" b="1" dirty="0">
                <a:latin typeface="Times New Roman"/>
                <a:ea typeface="Times New Roman"/>
                <a:cs typeface="Times New Roman"/>
                <a:sym typeface="Times New Roman"/>
              </a:rPr>
              <a:t>6.184</a:t>
            </a:r>
            <a:r>
              <a:rPr lang="en-US" dirty="0">
                <a:latin typeface="Times New Roman" panose="02020603050405020304" pitchFamily="18" charset="0"/>
                <a:cs typeface="Times New Roman" panose="02020603050405020304" pitchFamily="18" charset="0"/>
              </a:rPr>
              <a:t>)</a:t>
            </a:r>
            <a:r>
              <a:rPr lang="en-US" b="1" baseline="30000" dirty="0">
                <a:latin typeface="Times New Roman" panose="02020603050405020304" pitchFamily="18" charset="0"/>
                <a:cs typeface="Times New Roman" panose="02020603050405020304" pitchFamily="18" charset="0"/>
              </a:rPr>
              <a:t>2 </a:t>
            </a:r>
            <a:r>
              <a:rPr lang="en-US" b="1" dirty="0">
                <a:latin typeface="Times New Roman" panose="02020603050405020304" pitchFamily="18" charset="0"/>
                <a:cs typeface="Times New Roman" panose="02020603050405020304" pitchFamily="18" charset="0"/>
              </a:rPr>
              <a:t>]}^{(1 / (2 – 1))}]</a:t>
            </a:r>
            <a:r>
              <a:rPr lang="en-US" b="1" baseline="30000" dirty="0">
                <a:latin typeface="Times New Roman" panose="02020603050405020304" pitchFamily="18" charset="0"/>
                <a:cs typeface="Times New Roman" panose="02020603050405020304" pitchFamily="18" charset="0"/>
              </a:rPr>
              <a:t>-1</a:t>
            </a:r>
            <a:r>
              <a:rPr lang="en-US" b="1" dirty="0">
                <a:latin typeface="Times New Roman" panose="02020603050405020304" pitchFamily="18" charset="0"/>
                <a:cs typeface="Times New Roman" panose="02020603050405020304" pitchFamily="18" charset="0"/>
              </a:rPr>
              <a:t>=  </a:t>
            </a:r>
            <a:r>
              <a:rPr lang="en-US" b="1" dirty="0">
                <a:latin typeface="Times New Roman"/>
                <a:ea typeface="Times New Roman"/>
                <a:cs typeface="Times New Roman"/>
                <a:sym typeface="Times New Roman"/>
              </a:rPr>
              <a:t>0.63(</a:t>
            </a:r>
            <a:r>
              <a:rPr lang="en-US" b="1" dirty="0" err="1">
                <a:latin typeface="Times New Roman"/>
                <a:ea typeface="Times New Roman"/>
                <a:cs typeface="Times New Roman"/>
                <a:sym typeface="Times New Roman"/>
              </a:rPr>
              <a:t>Versicolor</a:t>
            </a:r>
            <a:r>
              <a:rPr lang="en-US" b="1" dirty="0">
                <a:latin typeface="Times New Roman"/>
                <a:ea typeface="Times New Roman"/>
                <a:cs typeface="Times New Roman"/>
                <a:sym typeface="Times New Roman"/>
              </a:rPr>
              <a:t>)</a:t>
            </a:r>
            <a:endParaRPr lang="en-US" b="1" dirty="0">
              <a:latin typeface="Times New Roman" panose="02020603050405020304" pitchFamily="18" charset="0"/>
              <a:cs typeface="Times New Roman" panose="02020603050405020304" pitchFamily="18" charset="0"/>
            </a:endParaRPr>
          </a:p>
          <a:p>
            <a:pPr>
              <a:buNone/>
            </a:pPr>
            <a:r>
              <a:rPr lang="en-US" b="1" dirty="0">
                <a:latin typeface="Times New Roman" panose="02020603050405020304" pitchFamily="18" charset="0"/>
                <a:cs typeface="Times New Roman" panose="02020603050405020304" pitchFamily="18" charset="0"/>
              </a:rPr>
              <a:t> ɣ43=[{[(</a:t>
            </a:r>
            <a:r>
              <a:rPr lang="en-US" b="1" dirty="0">
                <a:latin typeface="Times New Roman"/>
                <a:ea typeface="Times New Roman"/>
                <a:cs typeface="Times New Roman"/>
                <a:sym typeface="Times New Roman"/>
              </a:rPr>
              <a:t>6.184</a:t>
            </a:r>
            <a:r>
              <a:rPr lang="en-US" b="1" dirty="0">
                <a:latin typeface="Times New Roman" panose="02020603050405020304" pitchFamily="18" charset="0"/>
                <a:cs typeface="Times New Roman" panose="02020603050405020304" pitchFamily="18" charset="0"/>
              </a:rPr>
              <a:t>)</a:t>
            </a:r>
            <a:r>
              <a:rPr lang="en-US" b="1" baseline="30000"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a:t>
            </a:r>
            <a:r>
              <a:rPr lang="en-US" b="1" dirty="0">
                <a:latin typeface="Times New Roman"/>
                <a:ea typeface="Times New Roman"/>
                <a:cs typeface="Times New Roman"/>
                <a:sym typeface="Times New Roman"/>
              </a:rPr>
              <a:t>6.184</a:t>
            </a:r>
            <a:r>
              <a:rPr lang="en-US" b="1" dirty="0">
                <a:latin typeface="Times New Roman" panose="02020603050405020304" pitchFamily="18" charset="0"/>
                <a:cs typeface="Times New Roman" panose="02020603050405020304" pitchFamily="18" charset="0"/>
              </a:rPr>
              <a:t>)</a:t>
            </a:r>
            <a:r>
              <a:rPr lang="en-US" b="1" baseline="30000"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a:t>
            </a:r>
            <a:r>
              <a:rPr lang="en-US" b="1" dirty="0">
                <a:latin typeface="Times New Roman"/>
                <a:ea typeface="Times New Roman"/>
                <a:cs typeface="Times New Roman"/>
                <a:sym typeface="Times New Roman"/>
              </a:rPr>
              <a:t>6.184</a:t>
            </a:r>
            <a:r>
              <a:rPr lang="en-US" b="1" dirty="0">
                <a:latin typeface="Times New Roman" panose="02020603050405020304" pitchFamily="18" charset="0"/>
                <a:cs typeface="Times New Roman" panose="02020603050405020304" pitchFamily="18" charset="0"/>
              </a:rPr>
              <a:t>)</a:t>
            </a:r>
            <a:r>
              <a:rPr lang="en-US" b="1" baseline="30000"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a:t>
            </a:r>
            <a:r>
              <a:rPr lang="en-US" b="1" dirty="0">
                <a:latin typeface="Times New Roman"/>
                <a:ea typeface="Times New Roman"/>
                <a:cs typeface="Times New Roman"/>
                <a:sym typeface="Times New Roman"/>
              </a:rPr>
              <a:t>0.67</a:t>
            </a:r>
            <a:r>
              <a:rPr lang="en-US" b="1" dirty="0">
                <a:latin typeface="Times New Roman" panose="02020603050405020304" pitchFamily="18" charset="0"/>
                <a:cs typeface="Times New Roman" panose="02020603050405020304" pitchFamily="18" charset="0"/>
              </a:rPr>
              <a:t>)</a:t>
            </a:r>
            <a:r>
              <a:rPr lang="en-US" b="1" baseline="30000"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 + [(</a:t>
            </a:r>
            <a:r>
              <a:rPr lang="en-US" b="1" dirty="0">
                <a:latin typeface="Times New Roman"/>
                <a:ea typeface="Times New Roman"/>
                <a:cs typeface="Times New Roman"/>
                <a:sym typeface="Times New Roman"/>
              </a:rPr>
              <a:t>6.184</a:t>
            </a:r>
            <a:r>
              <a:rPr lang="en-US" b="1" dirty="0">
                <a:latin typeface="Times New Roman" panose="02020603050405020304" pitchFamily="18" charset="0"/>
                <a:cs typeface="Times New Roman" panose="02020603050405020304" pitchFamily="18" charset="0"/>
              </a:rPr>
              <a:t>)</a:t>
            </a:r>
            <a:r>
              <a:rPr lang="en-US" b="1" baseline="30000"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 / (</a:t>
            </a:r>
            <a:r>
              <a:rPr lang="en-US" b="1" dirty="0">
                <a:latin typeface="Times New Roman"/>
                <a:ea typeface="Times New Roman"/>
                <a:cs typeface="Times New Roman"/>
                <a:sym typeface="Times New Roman"/>
              </a:rPr>
              <a:t>5.2</a:t>
            </a:r>
            <a:r>
              <a:rPr lang="en-US" b="1" dirty="0">
                <a:latin typeface="Times New Roman" panose="02020603050405020304" pitchFamily="18" charset="0"/>
                <a:cs typeface="Times New Roman" panose="02020603050405020304" pitchFamily="18" charset="0"/>
              </a:rPr>
              <a:t>)</a:t>
            </a:r>
            <a:r>
              <a:rPr lang="en-US" b="1" baseline="30000" dirty="0">
                <a:latin typeface="Times New Roman" panose="02020603050405020304" pitchFamily="18" charset="0"/>
                <a:cs typeface="Times New Roman" panose="02020603050405020304" pitchFamily="18" charset="0"/>
              </a:rPr>
              <a:t>2 </a:t>
            </a:r>
            <a:r>
              <a:rPr lang="en-US" b="1" dirty="0">
                <a:latin typeface="Times New Roman" panose="02020603050405020304" pitchFamily="18" charset="0"/>
                <a:cs typeface="Times New Roman" panose="02020603050405020304" pitchFamily="18" charset="0"/>
              </a:rPr>
              <a:t>]}^{(1 / (2 – 1))}]</a:t>
            </a:r>
            <a:r>
              <a:rPr lang="en-US" b="1" baseline="30000" dirty="0">
                <a:latin typeface="Times New Roman" panose="02020603050405020304" pitchFamily="18" charset="0"/>
                <a:cs typeface="Times New Roman" panose="02020603050405020304" pitchFamily="18" charset="0"/>
              </a:rPr>
              <a:t>-1</a:t>
            </a:r>
            <a:r>
              <a:rPr lang="en-US" b="1" dirty="0">
                <a:latin typeface="Times New Roman" panose="02020603050405020304" pitchFamily="18" charset="0"/>
                <a:cs typeface="Times New Roman" panose="02020603050405020304" pitchFamily="18" charset="0"/>
              </a:rPr>
              <a:t>=  </a:t>
            </a:r>
            <a:r>
              <a:rPr lang="en-US" b="1" dirty="0">
                <a:latin typeface="Times New Roman"/>
                <a:ea typeface="Times New Roman"/>
                <a:cs typeface="Times New Roman"/>
                <a:sym typeface="Times New Roman"/>
              </a:rPr>
              <a:t>0.27(</a:t>
            </a:r>
            <a:r>
              <a:rPr lang="en-US" b="1" dirty="0" err="1">
                <a:latin typeface="Times New Roman"/>
                <a:ea typeface="Times New Roman"/>
                <a:cs typeface="Times New Roman"/>
                <a:sym typeface="Times New Roman"/>
              </a:rPr>
              <a:t>Virginica</a:t>
            </a:r>
            <a:r>
              <a:rPr lang="en-US" b="1" dirty="0">
                <a:latin typeface="Times New Roman"/>
                <a:ea typeface="Times New Roman"/>
                <a:cs typeface="Times New Roman"/>
                <a:sym typeface="Times New Roman"/>
              </a:rPr>
              <a:t>)</a:t>
            </a:r>
            <a:endParaRPr lang="en-US" b="1" dirty="0">
              <a:latin typeface="Times New Roman" panose="02020603050405020304" pitchFamily="18" charset="0"/>
              <a:cs typeface="Times New Roman" panose="02020603050405020304" pitchFamily="18" charset="0"/>
            </a:endParaRPr>
          </a:p>
          <a:p>
            <a:pPr>
              <a:buNone/>
            </a:pPr>
            <a:endParaRPr lang="en-US" b="1" dirty="0">
              <a:latin typeface="Times New Roman" panose="02020603050405020304" pitchFamily="18" charset="0"/>
              <a:cs typeface="Times New Roman" panose="02020603050405020304" pitchFamily="18" charset="0"/>
            </a:endParaRPr>
          </a:p>
          <a:p>
            <a:pPr marL="530352" lvl="1" indent="0">
              <a:buNone/>
            </a:pPr>
            <a:endParaRPr lang="en-US" b="1" i="0" dirty="0">
              <a:effectLst/>
              <a:latin typeface="Times New Roman" panose="02020603050405020304" pitchFamily="18" charset="0"/>
              <a:cs typeface="Times New Roman" panose="02020603050405020304" pitchFamily="18" charset="0"/>
            </a:endParaRPr>
          </a:p>
          <a:p>
            <a:pPr marL="530352" lvl="1" indent="0">
              <a:buNone/>
            </a:pPr>
            <a:endParaRPr lang="en-US" b="1" i="0" dirty="0">
              <a:effectLst/>
              <a:latin typeface="Times New Roman" panose="02020603050405020304" pitchFamily="18" charset="0"/>
              <a:cs typeface="Times New Roman" panose="02020603050405020304" pitchFamily="18" charset="0"/>
            </a:endParaRPr>
          </a:p>
        </p:txBody>
      </p:sp>
      <p:pic>
        <p:nvPicPr>
          <p:cNvPr id="6" name="Content Placeholder 4">
            <a:extLst>
              <a:ext uri="{FF2B5EF4-FFF2-40B4-BE49-F238E27FC236}">
                <a16:creationId xmlns:a16="http://schemas.microsoft.com/office/drawing/2014/main" id="{D1927B9B-7E40-6CDA-CA5A-F42ED2ACA36F}"/>
              </a:ext>
            </a:extLst>
          </p:cNvPr>
          <p:cNvPicPr>
            <a:picLocks noChangeAspect="1"/>
          </p:cNvPicPr>
          <p:nvPr/>
        </p:nvPicPr>
        <p:blipFill rotWithShape="1">
          <a:blip r:embed="rId2"/>
          <a:srcRect l="8302" t="52088" r="18646" b="21599"/>
          <a:stretch/>
        </p:blipFill>
        <p:spPr>
          <a:xfrm>
            <a:off x="1212574" y="901122"/>
            <a:ext cx="4272501" cy="824312"/>
          </a:xfrm>
          <a:prstGeom prst="rect">
            <a:avLst/>
          </a:prstGeom>
        </p:spPr>
      </p:pic>
      <p:graphicFrame>
        <p:nvGraphicFramePr>
          <p:cNvPr id="9" name="Table 8">
            <a:extLst>
              <a:ext uri="{FF2B5EF4-FFF2-40B4-BE49-F238E27FC236}">
                <a16:creationId xmlns:a16="http://schemas.microsoft.com/office/drawing/2014/main" id="{6018D410-6025-0344-EDCD-F44AC94C5862}"/>
              </a:ext>
            </a:extLst>
          </p:cNvPr>
          <p:cNvGraphicFramePr>
            <a:graphicFrameLocks noGrp="1"/>
          </p:cNvGraphicFramePr>
          <p:nvPr/>
        </p:nvGraphicFramePr>
        <p:xfrm>
          <a:off x="5834742" y="406478"/>
          <a:ext cx="5009635" cy="2085798"/>
        </p:xfrm>
        <a:graphic>
          <a:graphicData uri="http://schemas.openxmlformats.org/drawingml/2006/table">
            <a:tbl>
              <a:tblPr firstRow="1" bandRow="1">
                <a:tableStyleId>{5C22544A-7EE6-4342-B048-85BDC9FD1C3A}</a:tableStyleId>
              </a:tblPr>
              <a:tblGrid>
                <a:gridCol w="972618">
                  <a:extLst>
                    <a:ext uri="{9D8B030D-6E8A-4147-A177-3AD203B41FA5}">
                      <a16:colId xmlns:a16="http://schemas.microsoft.com/office/drawing/2014/main" val="2988597550"/>
                    </a:ext>
                  </a:extLst>
                </a:gridCol>
                <a:gridCol w="1221297">
                  <a:extLst>
                    <a:ext uri="{9D8B030D-6E8A-4147-A177-3AD203B41FA5}">
                      <a16:colId xmlns:a16="http://schemas.microsoft.com/office/drawing/2014/main" val="1780176259"/>
                    </a:ext>
                  </a:extLst>
                </a:gridCol>
                <a:gridCol w="1292382">
                  <a:extLst>
                    <a:ext uri="{9D8B030D-6E8A-4147-A177-3AD203B41FA5}">
                      <a16:colId xmlns:a16="http://schemas.microsoft.com/office/drawing/2014/main" val="588756193"/>
                    </a:ext>
                  </a:extLst>
                </a:gridCol>
                <a:gridCol w="1523338">
                  <a:extLst>
                    <a:ext uri="{9D8B030D-6E8A-4147-A177-3AD203B41FA5}">
                      <a16:colId xmlns:a16="http://schemas.microsoft.com/office/drawing/2014/main" val="963515524"/>
                    </a:ext>
                  </a:extLst>
                </a:gridCol>
              </a:tblGrid>
              <a:tr h="378918">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err="1">
                          <a:solidFill>
                            <a:schemeClr val="dk1"/>
                          </a:solidFill>
                          <a:latin typeface="Times New Roman"/>
                          <a:ea typeface="Times New Roman"/>
                          <a:cs typeface="Times New Roman"/>
                          <a:sym typeface="Times New Roman"/>
                        </a:rPr>
                        <a:t>Setosa</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algn="ctr"/>
                      <a:endParaRPr lang="en-US"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err="1">
                          <a:solidFill>
                            <a:schemeClr val="dk1"/>
                          </a:solidFill>
                          <a:latin typeface="Times New Roman"/>
                          <a:ea typeface="Times New Roman"/>
                          <a:cs typeface="Times New Roman"/>
                          <a:sym typeface="Times New Roman"/>
                        </a:rPr>
                        <a:t>Versicolor</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err="1">
                          <a:solidFill>
                            <a:schemeClr val="tx1"/>
                          </a:solidFill>
                          <a:latin typeface="Times New Roman" panose="02020603050405020304" pitchFamily="18" charset="0"/>
                          <a:cs typeface="Times New Roman" panose="02020603050405020304" pitchFamily="18" charset="0"/>
                        </a:rPr>
                        <a:t>Verginica</a:t>
                      </a:r>
                      <a:endParaRPr lang="en-US" sz="1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705340166"/>
                  </a:ext>
                </a:extLst>
              </a:tr>
              <a:tr h="487094">
                <a:tc>
                  <a:txBody>
                    <a:bodyPr/>
                    <a:lstStyle/>
                    <a:p>
                      <a:pPr algn="ctr"/>
                      <a:r>
                        <a:rPr lang="en-US" sz="1500" b="1" dirty="0">
                          <a:solidFill>
                            <a:schemeClr val="tx1"/>
                          </a:solidFill>
                          <a:latin typeface="Times New Roman" panose="02020603050405020304" pitchFamily="18" charset="0"/>
                          <a:cs typeface="Times New Roman" panose="02020603050405020304" pitchFamily="18" charset="0"/>
                        </a:rPr>
                        <a:t>Data</a:t>
                      </a:r>
                    </a:p>
                    <a:p>
                      <a:pPr algn="ctr"/>
                      <a:r>
                        <a:rPr lang="en-US" sz="1500" b="1" dirty="0">
                          <a:solidFill>
                            <a:schemeClr val="tx1"/>
                          </a:solidFill>
                          <a:latin typeface="Times New Roman" panose="02020603050405020304" pitchFamily="18" charset="0"/>
                          <a:cs typeface="Times New Roman" panose="02020603050405020304" pitchFamily="18" charset="0"/>
                        </a:rPr>
                        <a:t>point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1" dirty="0">
                          <a:latin typeface="Times New Roman" panose="02020603050405020304" pitchFamily="18" charset="0"/>
                          <a:cs typeface="Times New Roman" panose="02020603050405020304" pitchFamily="18" charset="0"/>
                        </a:rPr>
                        <a:t>Distance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500" b="1" dirty="0">
                          <a:latin typeface="Times New Roman" panose="02020603050405020304" pitchFamily="18" charset="0"/>
                          <a:cs typeface="Times New Roman" panose="02020603050405020304" pitchFamily="18" charset="0"/>
                        </a:rPr>
                        <a:t>Distance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500" b="1" dirty="0">
                          <a:latin typeface="Times New Roman" panose="02020603050405020304" pitchFamily="18" charset="0"/>
                          <a:cs typeface="Times New Roman" panose="02020603050405020304" pitchFamily="18" charset="0"/>
                        </a:rPr>
                        <a:t>Distance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997694178"/>
                  </a:ext>
                </a:extLst>
              </a:tr>
              <a:tr h="3789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Times New Roman" panose="02020603050405020304" pitchFamily="18" charset="0"/>
                          <a:cs typeface="Times New Roman" panose="02020603050405020304" pitchFamily="18" charset="0"/>
                        </a:rPr>
                        <a:t>(6.4,3.2),(4.5,1.5)</a:t>
                      </a:r>
                      <a:endParaRPr lang="en-US" sz="15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Times New Roman"/>
                          <a:ea typeface="Times New Roman"/>
                          <a:cs typeface="Times New Roman"/>
                          <a:sym typeface="Times New Roman"/>
                        </a:rPr>
                        <a:t>1.769</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Times New Roman"/>
                          <a:ea typeface="Times New Roman"/>
                          <a:cs typeface="Times New Roman"/>
                          <a:sym typeface="Times New Roman"/>
                        </a:rPr>
                        <a:t>0.3</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Times New Roman"/>
                          <a:ea typeface="Times New Roman"/>
                          <a:cs typeface="Times New Roman"/>
                          <a:sym typeface="Times New Roman"/>
                        </a:rPr>
                        <a:t>1.769</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025543346"/>
                  </a:ext>
                </a:extLst>
              </a:tr>
              <a:tr h="378918">
                <a:tc>
                  <a:txBody>
                    <a:bodyPr/>
                    <a:lstStyle/>
                    <a:p>
                      <a:pPr algn="ctr"/>
                      <a:r>
                        <a:rPr lang="en-US" sz="1600" b="1" dirty="0">
                          <a:latin typeface="Times New Roman" panose="02020603050405020304" pitchFamily="18" charset="0"/>
                          <a:cs typeface="Times New Roman" panose="02020603050405020304" pitchFamily="18" charset="0"/>
                        </a:rPr>
                        <a:t>(6.9,3.1),(4.9,1.5)</a:t>
                      </a:r>
                      <a:endParaRPr lang="en-US" sz="15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Times New Roman"/>
                          <a:ea typeface="Times New Roman"/>
                          <a:cs typeface="Times New Roman"/>
                          <a:sym typeface="Times New Roman"/>
                        </a:rPr>
                        <a:t>5.2</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Times New Roman"/>
                          <a:ea typeface="Times New Roman"/>
                          <a:cs typeface="Times New Roman"/>
                          <a:sym typeface="Times New Roman"/>
                        </a:rPr>
                        <a:t>0.67</a:t>
                      </a:r>
                      <a:endParaRPr lang="en-US" sz="1600" dirty="0"/>
                    </a:p>
                    <a:p>
                      <a:pPr algn="ctr"/>
                      <a:endParaRPr lang="en-US" sz="15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Times New Roman"/>
                          <a:ea typeface="Times New Roman"/>
                          <a:cs typeface="Times New Roman"/>
                          <a:sym typeface="Times New Roman"/>
                        </a:rPr>
                        <a:t>6.184</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689235680"/>
                  </a:ext>
                </a:extLst>
              </a:tr>
            </a:tbl>
          </a:graphicData>
        </a:graphic>
      </p:graphicFrame>
    </p:spTree>
    <p:extLst>
      <p:ext uri="{BB962C8B-B14F-4D97-AF65-F5344CB8AC3E}">
        <p14:creationId xmlns:p14="http://schemas.microsoft.com/office/powerpoint/2010/main" val="36288905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CFFFD9-8417-2D78-6589-C8FBE817CF86}"/>
              </a:ext>
            </a:extLst>
          </p:cNvPr>
          <p:cNvSpPr>
            <a:spLocks noGrp="1"/>
          </p:cNvSpPr>
          <p:nvPr>
            <p:ph idx="1"/>
          </p:nvPr>
        </p:nvSpPr>
        <p:spPr>
          <a:xfrm>
            <a:off x="899129" y="2739226"/>
            <a:ext cx="11031614" cy="3690603"/>
          </a:xfrm>
        </p:spPr>
        <p:txBody>
          <a:bodyPr>
            <a:normAutofit/>
          </a:bodyPr>
          <a:lstStyle/>
          <a:p>
            <a:r>
              <a:rPr lang="en-US" sz="2300" b="1" i="0" dirty="0">
                <a:effectLst/>
                <a:latin typeface="Times New Roman" panose="02020603050405020304" pitchFamily="18" charset="0"/>
                <a:cs typeface="Times New Roman" panose="02020603050405020304" pitchFamily="18" charset="0"/>
              </a:rPr>
              <a:t>For </a:t>
            </a:r>
            <a:r>
              <a:rPr lang="en-US" sz="2300" b="1" i="0" dirty="0" err="1">
                <a:effectLst/>
                <a:latin typeface="Times New Roman" panose="02020603050405020304" pitchFamily="18" charset="0"/>
                <a:cs typeface="Times New Roman" panose="02020603050405020304" pitchFamily="18" charset="0"/>
              </a:rPr>
              <a:t>datapoint</a:t>
            </a:r>
            <a:r>
              <a:rPr lang="en-US" sz="2300" b="1" i="0" dirty="0">
                <a:effectLst/>
                <a:latin typeface="Times New Roman" panose="02020603050405020304" pitchFamily="18" charset="0"/>
                <a:cs typeface="Times New Roman" panose="02020603050405020304" pitchFamily="18" charset="0"/>
              </a:rPr>
              <a:t> 5, new membership values are</a:t>
            </a:r>
          </a:p>
          <a:p>
            <a:pPr>
              <a:buNone/>
            </a:pPr>
            <a:r>
              <a:rPr lang="en-US" b="1" dirty="0">
                <a:latin typeface="Times New Roman" panose="02020603050405020304" pitchFamily="18" charset="0"/>
                <a:cs typeface="Times New Roman" panose="02020603050405020304" pitchFamily="18" charset="0"/>
              </a:rPr>
              <a:t> ɣ51=[{[(</a:t>
            </a:r>
            <a:r>
              <a:rPr lang="en-US" b="1" dirty="0">
                <a:latin typeface="Times New Roman"/>
                <a:ea typeface="Times New Roman"/>
                <a:cs typeface="Times New Roman"/>
                <a:sym typeface="Times New Roman"/>
              </a:rPr>
              <a:t>7.49</a:t>
            </a:r>
            <a:r>
              <a:rPr lang="en-US" b="1" dirty="0">
                <a:latin typeface="Times New Roman" panose="02020603050405020304" pitchFamily="18" charset="0"/>
                <a:cs typeface="Times New Roman" panose="02020603050405020304" pitchFamily="18" charset="0"/>
              </a:rPr>
              <a:t>)</a:t>
            </a:r>
            <a:r>
              <a:rPr lang="en-US" b="1" baseline="30000"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a:t>
            </a:r>
            <a:r>
              <a:rPr lang="en-US" b="1" dirty="0">
                <a:latin typeface="Times New Roman"/>
                <a:ea typeface="Times New Roman"/>
                <a:cs typeface="Times New Roman"/>
                <a:sym typeface="Times New Roman"/>
              </a:rPr>
              <a:t>7.49</a:t>
            </a:r>
            <a:r>
              <a:rPr lang="en-US" b="1" dirty="0">
                <a:latin typeface="Times New Roman" panose="02020603050405020304" pitchFamily="18" charset="0"/>
                <a:cs typeface="Times New Roman" panose="02020603050405020304" pitchFamily="18" charset="0"/>
              </a:rPr>
              <a:t>)</a:t>
            </a:r>
            <a:r>
              <a:rPr lang="en-US" b="1" baseline="30000"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a:t>
            </a:r>
            <a:r>
              <a:rPr lang="en-US" b="1" dirty="0">
                <a:latin typeface="Times New Roman"/>
                <a:ea typeface="Times New Roman"/>
                <a:cs typeface="Times New Roman"/>
                <a:sym typeface="Times New Roman"/>
              </a:rPr>
              <a:t>7.49</a:t>
            </a:r>
            <a:r>
              <a:rPr lang="en-US" b="1" dirty="0">
                <a:latin typeface="Times New Roman" panose="02020603050405020304" pitchFamily="18" charset="0"/>
                <a:cs typeface="Times New Roman" panose="02020603050405020304" pitchFamily="18" charset="0"/>
              </a:rPr>
              <a:t>)</a:t>
            </a:r>
            <a:r>
              <a:rPr lang="en-US" b="1" baseline="30000"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a:t>
            </a:r>
            <a:r>
              <a:rPr lang="en-US" b="1" dirty="0">
                <a:latin typeface="Times New Roman"/>
                <a:ea typeface="Times New Roman"/>
                <a:cs typeface="Times New Roman"/>
                <a:sym typeface="Times New Roman"/>
              </a:rPr>
              <a:t>6.43</a:t>
            </a:r>
            <a:r>
              <a:rPr lang="en-US" b="1" dirty="0">
                <a:latin typeface="Times New Roman" panose="02020603050405020304" pitchFamily="18" charset="0"/>
                <a:cs typeface="Times New Roman" panose="02020603050405020304" pitchFamily="18" charset="0"/>
              </a:rPr>
              <a:t>)</a:t>
            </a:r>
            <a:r>
              <a:rPr lang="en-US" b="1" baseline="30000"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a:t>
            </a:r>
            <a:r>
              <a:rPr lang="en-US" b="1" dirty="0">
                <a:latin typeface="Times New Roman"/>
                <a:ea typeface="Times New Roman"/>
                <a:cs typeface="Times New Roman"/>
                <a:sym typeface="Times New Roman"/>
              </a:rPr>
              <a:t>7.49</a:t>
            </a:r>
            <a:r>
              <a:rPr lang="en-US" b="1" dirty="0">
                <a:latin typeface="Times New Roman" panose="02020603050405020304" pitchFamily="18" charset="0"/>
                <a:cs typeface="Times New Roman" panose="02020603050405020304" pitchFamily="18" charset="0"/>
              </a:rPr>
              <a:t>)</a:t>
            </a:r>
            <a:r>
              <a:rPr lang="en-US" b="1" baseline="30000"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a:t>
            </a:r>
            <a:r>
              <a:rPr lang="en-US" b="1" dirty="0">
                <a:latin typeface="Times New Roman"/>
                <a:ea typeface="Times New Roman"/>
                <a:cs typeface="Times New Roman"/>
                <a:sym typeface="Times New Roman"/>
              </a:rPr>
              <a:t>1.5</a:t>
            </a:r>
            <a:r>
              <a:rPr lang="en-US" b="1" dirty="0">
                <a:latin typeface="Times New Roman" panose="02020603050405020304" pitchFamily="18" charset="0"/>
                <a:cs typeface="Times New Roman" panose="02020603050405020304" pitchFamily="18" charset="0"/>
              </a:rPr>
              <a:t>)</a:t>
            </a:r>
            <a:r>
              <a:rPr lang="en-US" b="1" baseline="30000" dirty="0">
                <a:latin typeface="Times New Roman" panose="02020603050405020304" pitchFamily="18" charset="0"/>
                <a:cs typeface="Times New Roman" panose="02020603050405020304" pitchFamily="18" charset="0"/>
              </a:rPr>
              <a:t>2 </a:t>
            </a:r>
            <a:r>
              <a:rPr lang="en-US" b="1" dirty="0">
                <a:latin typeface="Times New Roman" panose="02020603050405020304" pitchFamily="18" charset="0"/>
                <a:cs typeface="Times New Roman" panose="02020603050405020304" pitchFamily="18" charset="0"/>
              </a:rPr>
              <a:t>]}^{(1 / (2 – 1))}]</a:t>
            </a:r>
            <a:r>
              <a:rPr lang="en-US" b="1" baseline="30000" dirty="0">
                <a:latin typeface="Times New Roman" panose="02020603050405020304" pitchFamily="18" charset="0"/>
                <a:cs typeface="Times New Roman" panose="02020603050405020304" pitchFamily="18" charset="0"/>
              </a:rPr>
              <a:t>-1</a:t>
            </a:r>
            <a:r>
              <a:rPr lang="en-US" b="1" dirty="0">
                <a:latin typeface="Times New Roman" panose="02020603050405020304" pitchFamily="18" charset="0"/>
                <a:cs typeface="Times New Roman" panose="02020603050405020304" pitchFamily="18" charset="0"/>
              </a:rPr>
              <a:t>=  </a:t>
            </a:r>
            <a:r>
              <a:rPr lang="en-US" b="1" dirty="0">
                <a:latin typeface="Times New Roman"/>
                <a:ea typeface="Times New Roman"/>
                <a:cs typeface="Times New Roman"/>
                <a:sym typeface="Times New Roman"/>
              </a:rPr>
              <a:t>0.09(</a:t>
            </a:r>
            <a:r>
              <a:rPr lang="en-US" b="1" dirty="0" err="1">
                <a:latin typeface="Times New Roman"/>
                <a:ea typeface="Times New Roman"/>
                <a:cs typeface="Times New Roman"/>
                <a:sym typeface="Times New Roman"/>
              </a:rPr>
              <a:t>Setosa</a:t>
            </a:r>
            <a:r>
              <a:rPr lang="en-US" b="1" dirty="0">
                <a:latin typeface="Times New Roman"/>
                <a:ea typeface="Times New Roman"/>
                <a:cs typeface="Times New Roman"/>
                <a:sym typeface="Times New Roman"/>
              </a:rPr>
              <a:t>)</a:t>
            </a:r>
            <a:endParaRPr lang="en-US" b="1" dirty="0">
              <a:latin typeface="Times New Roman" panose="02020603050405020304" pitchFamily="18" charset="0"/>
              <a:cs typeface="Times New Roman" panose="02020603050405020304" pitchFamily="18" charset="0"/>
            </a:endParaRPr>
          </a:p>
          <a:p>
            <a:pPr>
              <a:buNone/>
            </a:pPr>
            <a:r>
              <a:rPr lang="en-US" b="1" dirty="0">
                <a:latin typeface="Times New Roman" panose="02020603050405020304" pitchFamily="18" charset="0"/>
                <a:cs typeface="Times New Roman" panose="02020603050405020304" pitchFamily="18" charset="0"/>
              </a:rPr>
              <a:t> ɣ52=[{[(</a:t>
            </a:r>
            <a:r>
              <a:rPr lang="en-US" b="1" dirty="0">
                <a:latin typeface="Times New Roman"/>
                <a:ea typeface="Times New Roman"/>
                <a:cs typeface="Times New Roman"/>
                <a:sym typeface="Times New Roman"/>
              </a:rPr>
              <a:t>6.43</a:t>
            </a:r>
            <a:r>
              <a:rPr lang="en-US" b="1" dirty="0">
                <a:latin typeface="Times New Roman" panose="02020603050405020304" pitchFamily="18" charset="0"/>
                <a:cs typeface="Times New Roman" panose="02020603050405020304" pitchFamily="18" charset="0"/>
              </a:rPr>
              <a:t>)</a:t>
            </a:r>
            <a:r>
              <a:rPr lang="en-US" b="1" baseline="30000"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a:t>
            </a:r>
            <a:r>
              <a:rPr lang="en-US" b="1" dirty="0">
                <a:latin typeface="Times New Roman"/>
                <a:ea typeface="Times New Roman"/>
                <a:cs typeface="Times New Roman"/>
                <a:sym typeface="Times New Roman"/>
              </a:rPr>
              <a:t>6.43</a:t>
            </a:r>
            <a:r>
              <a:rPr lang="en-US" b="1" dirty="0">
                <a:latin typeface="Times New Roman" panose="02020603050405020304" pitchFamily="18" charset="0"/>
                <a:cs typeface="Times New Roman" panose="02020603050405020304" pitchFamily="18" charset="0"/>
              </a:rPr>
              <a:t>)</a:t>
            </a:r>
            <a:r>
              <a:rPr lang="en-US" b="1" baseline="30000"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a:t>
            </a:r>
            <a:r>
              <a:rPr lang="en-US" b="1" dirty="0">
                <a:latin typeface="Times New Roman"/>
                <a:ea typeface="Times New Roman"/>
                <a:cs typeface="Times New Roman"/>
                <a:sym typeface="Times New Roman"/>
              </a:rPr>
              <a:t>6.43</a:t>
            </a:r>
            <a:r>
              <a:rPr lang="en-US" b="1" dirty="0">
                <a:latin typeface="Times New Roman" panose="02020603050405020304" pitchFamily="18" charset="0"/>
                <a:cs typeface="Times New Roman" panose="02020603050405020304" pitchFamily="18" charset="0"/>
              </a:rPr>
              <a:t>)</a:t>
            </a:r>
            <a:r>
              <a:rPr lang="en-US" b="1" baseline="30000"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a:t>
            </a:r>
            <a:r>
              <a:rPr lang="en-US" b="1" dirty="0">
                <a:latin typeface="Times New Roman"/>
                <a:ea typeface="Times New Roman"/>
                <a:cs typeface="Times New Roman"/>
                <a:sym typeface="Times New Roman"/>
              </a:rPr>
              <a:t>7.49</a:t>
            </a:r>
            <a:r>
              <a:rPr lang="en-US" b="1" dirty="0">
                <a:latin typeface="Times New Roman" panose="02020603050405020304" pitchFamily="18" charset="0"/>
                <a:cs typeface="Times New Roman" panose="02020603050405020304" pitchFamily="18" charset="0"/>
              </a:rPr>
              <a:t>)</a:t>
            </a:r>
            <a:r>
              <a:rPr lang="en-US" b="1" baseline="30000"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a:t>
            </a:r>
            <a:r>
              <a:rPr lang="en-US" b="1" dirty="0">
                <a:latin typeface="Times New Roman"/>
                <a:ea typeface="Times New Roman"/>
                <a:cs typeface="Times New Roman"/>
                <a:sym typeface="Times New Roman"/>
              </a:rPr>
              <a:t>6.43</a:t>
            </a:r>
            <a:r>
              <a:rPr lang="en-US" b="1" dirty="0">
                <a:latin typeface="Times New Roman" panose="02020603050405020304" pitchFamily="18" charset="0"/>
                <a:cs typeface="Times New Roman" panose="02020603050405020304" pitchFamily="18" charset="0"/>
              </a:rPr>
              <a:t>)</a:t>
            </a:r>
            <a:r>
              <a:rPr lang="en-US" b="1"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a:t>
            </a:r>
            <a:r>
              <a:rPr lang="en-US" b="1" dirty="0">
                <a:latin typeface="Times New Roman"/>
                <a:ea typeface="Times New Roman"/>
                <a:cs typeface="Times New Roman"/>
                <a:sym typeface="Times New Roman"/>
              </a:rPr>
              <a:t>1.5</a:t>
            </a:r>
            <a:r>
              <a:rPr lang="en-US" dirty="0">
                <a:latin typeface="Times New Roman" panose="02020603050405020304" pitchFamily="18" charset="0"/>
                <a:cs typeface="Times New Roman" panose="02020603050405020304" pitchFamily="18" charset="0"/>
              </a:rPr>
              <a:t>)</a:t>
            </a:r>
            <a:r>
              <a:rPr lang="en-US" b="1" baseline="30000" dirty="0">
                <a:latin typeface="Times New Roman" panose="02020603050405020304" pitchFamily="18" charset="0"/>
                <a:cs typeface="Times New Roman" panose="02020603050405020304" pitchFamily="18" charset="0"/>
              </a:rPr>
              <a:t>2 </a:t>
            </a:r>
            <a:r>
              <a:rPr lang="en-US" b="1" dirty="0">
                <a:latin typeface="Times New Roman" panose="02020603050405020304" pitchFamily="18" charset="0"/>
                <a:cs typeface="Times New Roman" panose="02020603050405020304" pitchFamily="18" charset="0"/>
              </a:rPr>
              <a:t>]}^{(1 / (2 – 1))}]</a:t>
            </a:r>
            <a:r>
              <a:rPr lang="en-US" b="1" baseline="30000" dirty="0">
                <a:latin typeface="Times New Roman" panose="02020603050405020304" pitchFamily="18" charset="0"/>
                <a:cs typeface="Times New Roman" panose="02020603050405020304" pitchFamily="18" charset="0"/>
              </a:rPr>
              <a:t>-1</a:t>
            </a:r>
            <a:r>
              <a:rPr lang="en-US" b="1" dirty="0">
                <a:latin typeface="Times New Roman" panose="02020603050405020304" pitchFamily="18" charset="0"/>
                <a:cs typeface="Times New Roman" panose="02020603050405020304" pitchFamily="18" charset="0"/>
              </a:rPr>
              <a:t>=  </a:t>
            </a:r>
            <a:r>
              <a:rPr lang="en-US" b="1" dirty="0">
                <a:latin typeface="Times New Roman"/>
                <a:ea typeface="Times New Roman"/>
                <a:cs typeface="Times New Roman"/>
                <a:sym typeface="Times New Roman"/>
              </a:rPr>
              <a:t>0.30(</a:t>
            </a:r>
            <a:r>
              <a:rPr lang="en-US" b="1" dirty="0" err="1">
                <a:latin typeface="Times New Roman"/>
                <a:ea typeface="Times New Roman"/>
                <a:cs typeface="Times New Roman"/>
                <a:sym typeface="Times New Roman"/>
              </a:rPr>
              <a:t>Versicolor</a:t>
            </a:r>
            <a:r>
              <a:rPr lang="en-US" b="1" dirty="0">
                <a:latin typeface="Times New Roman"/>
                <a:ea typeface="Times New Roman"/>
                <a:cs typeface="Times New Roman"/>
                <a:sym typeface="Times New Roman"/>
              </a:rPr>
              <a:t>)</a:t>
            </a:r>
            <a:endParaRPr lang="en-US" b="1" dirty="0">
              <a:latin typeface="Times New Roman" panose="02020603050405020304" pitchFamily="18" charset="0"/>
              <a:cs typeface="Times New Roman" panose="02020603050405020304" pitchFamily="18" charset="0"/>
            </a:endParaRPr>
          </a:p>
          <a:p>
            <a:pPr>
              <a:buNone/>
            </a:pPr>
            <a:r>
              <a:rPr lang="en-US" b="1" dirty="0">
                <a:latin typeface="Times New Roman" panose="02020603050405020304" pitchFamily="18" charset="0"/>
                <a:cs typeface="Times New Roman" panose="02020603050405020304" pitchFamily="18" charset="0"/>
              </a:rPr>
              <a:t> ɣ53=[{[(</a:t>
            </a:r>
            <a:r>
              <a:rPr lang="en-US" b="1" dirty="0">
                <a:latin typeface="Times New Roman"/>
                <a:ea typeface="Times New Roman"/>
                <a:cs typeface="Times New Roman"/>
                <a:sym typeface="Times New Roman"/>
              </a:rPr>
              <a:t>1.5</a:t>
            </a:r>
            <a:r>
              <a:rPr lang="en-US" b="1" dirty="0">
                <a:latin typeface="Times New Roman" panose="02020603050405020304" pitchFamily="18" charset="0"/>
                <a:cs typeface="Times New Roman" panose="02020603050405020304" pitchFamily="18" charset="0"/>
              </a:rPr>
              <a:t>)</a:t>
            </a:r>
            <a:r>
              <a:rPr lang="en-US" b="1" baseline="30000"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a:t>
            </a:r>
            <a:r>
              <a:rPr lang="en-US" b="1" dirty="0">
                <a:latin typeface="Times New Roman"/>
                <a:ea typeface="Times New Roman"/>
                <a:cs typeface="Times New Roman"/>
                <a:sym typeface="Times New Roman"/>
              </a:rPr>
              <a:t>1.5</a:t>
            </a:r>
            <a:r>
              <a:rPr lang="en-US" b="1" dirty="0">
                <a:latin typeface="Times New Roman" panose="02020603050405020304" pitchFamily="18" charset="0"/>
                <a:cs typeface="Times New Roman" panose="02020603050405020304" pitchFamily="18" charset="0"/>
              </a:rPr>
              <a:t>)</a:t>
            </a:r>
            <a:r>
              <a:rPr lang="en-US" b="1" baseline="30000" dirty="0">
                <a:latin typeface="Times New Roman" panose="02020603050405020304" pitchFamily="18" charset="0"/>
                <a:cs typeface="Times New Roman" panose="02020603050405020304" pitchFamily="18" charset="0"/>
              </a:rPr>
              <a:t>2</a:t>
            </a:r>
            <a:r>
              <a:rPr lang="en-US" dirty="0"/>
              <a:t>]+[(</a:t>
            </a:r>
            <a:r>
              <a:rPr lang="en-US" b="1" dirty="0">
                <a:latin typeface="Times New Roman"/>
                <a:ea typeface="Times New Roman"/>
                <a:cs typeface="Times New Roman"/>
                <a:sym typeface="Times New Roman"/>
              </a:rPr>
              <a:t>1.5</a:t>
            </a:r>
            <a:r>
              <a:rPr lang="en-US" dirty="0"/>
              <a:t>)</a:t>
            </a:r>
            <a:r>
              <a:rPr lang="en-US" b="1" baseline="30000"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a:t>
            </a:r>
            <a:r>
              <a:rPr lang="en-US" b="1" dirty="0">
                <a:latin typeface="Times New Roman"/>
                <a:ea typeface="Times New Roman"/>
                <a:cs typeface="Times New Roman"/>
                <a:sym typeface="Times New Roman"/>
              </a:rPr>
              <a:t>6.43</a:t>
            </a:r>
            <a:r>
              <a:rPr lang="en-US" b="1" dirty="0">
                <a:latin typeface="Times New Roman" panose="02020603050405020304" pitchFamily="18" charset="0"/>
                <a:cs typeface="Times New Roman" panose="02020603050405020304" pitchFamily="18" charset="0"/>
              </a:rPr>
              <a:t>)</a:t>
            </a:r>
            <a:r>
              <a:rPr lang="en-US" b="1" baseline="30000"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a:t>
            </a:r>
            <a:r>
              <a:rPr lang="en-US" b="1" dirty="0">
                <a:latin typeface="Times New Roman"/>
                <a:ea typeface="Times New Roman"/>
                <a:cs typeface="Times New Roman"/>
                <a:sym typeface="Times New Roman"/>
              </a:rPr>
              <a:t>1.5</a:t>
            </a:r>
            <a:r>
              <a:rPr lang="en-US" b="1" dirty="0">
                <a:latin typeface="Times New Roman" panose="02020603050405020304" pitchFamily="18" charset="0"/>
                <a:cs typeface="Times New Roman" panose="02020603050405020304" pitchFamily="18" charset="0"/>
              </a:rPr>
              <a:t>)</a:t>
            </a:r>
            <a:r>
              <a:rPr lang="en-US" b="1" baseline="30000"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 /(</a:t>
            </a:r>
            <a:r>
              <a:rPr lang="en-US" b="1" dirty="0">
                <a:latin typeface="Times New Roman"/>
                <a:ea typeface="Times New Roman"/>
                <a:cs typeface="Times New Roman"/>
                <a:sym typeface="Times New Roman"/>
              </a:rPr>
              <a:t>7.49</a:t>
            </a:r>
            <a:r>
              <a:rPr lang="en-US" b="1" dirty="0">
                <a:latin typeface="Times New Roman" panose="02020603050405020304" pitchFamily="18" charset="0"/>
                <a:cs typeface="Times New Roman" panose="02020603050405020304" pitchFamily="18" charset="0"/>
              </a:rPr>
              <a:t>)</a:t>
            </a:r>
            <a:r>
              <a:rPr lang="en-US" b="1" baseline="30000" dirty="0">
                <a:latin typeface="Times New Roman" panose="02020603050405020304" pitchFamily="18" charset="0"/>
                <a:cs typeface="Times New Roman" panose="02020603050405020304" pitchFamily="18" charset="0"/>
              </a:rPr>
              <a:t>2 </a:t>
            </a:r>
            <a:r>
              <a:rPr lang="en-US" b="1" dirty="0">
                <a:latin typeface="Times New Roman" panose="02020603050405020304" pitchFamily="18" charset="0"/>
                <a:cs typeface="Times New Roman" panose="02020603050405020304" pitchFamily="18" charset="0"/>
              </a:rPr>
              <a:t>]}^{(1 / (2 – 1))}]</a:t>
            </a:r>
            <a:r>
              <a:rPr lang="en-US" b="1" baseline="30000" dirty="0">
                <a:latin typeface="Times New Roman" panose="02020603050405020304" pitchFamily="18" charset="0"/>
                <a:cs typeface="Times New Roman" panose="02020603050405020304" pitchFamily="18" charset="0"/>
              </a:rPr>
              <a:t>-1</a:t>
            </a:r>
            <a:r>
              <a:rPr lang="en-US" b="1" dirty="0">
                <a:latin typeface="Times New Roman" panose="02020603050405020304" pitchFamily="18" charset="0"/>
                <a:cs typeface="Times New Roman" panose="02020603050405020304" pitchFamily="18" charset="0"/>
              </a:rPr>
              <a:t>=  </a:t>
            </a:r>
            <a:r>
              <a:rPr lang="en-US" b="1" dirty="0">
                <a:latin typeface="Times New Roman"/>
                <a:ea typeface="Times New Roman"/>
                <a:cs typeface="Times New Roman"/>
                <a:sym typeface="Times New Roman"/>
              </a:rPr>
              <a:t>0.60 (</a:t>
            </a:r>
            <a:r>
              <a:rPr lang="en-US" b="1" dirty="0" err="1">
                <a:latin typeface="Times New Roman"/>
                <a:ea typeface="Times New Roman"/>
                <a:cs typeface="Times New Roman"/>
                <a:sym typeface="Times New Roman"/>
              </a:rPr>
              <a:t>Virginica</a:t>
            </a:r>
            <a:r>
              <a:rPr lang="en-US" b="1" dirty="0">
                <a:latin typeface="Times New Roman"/>
                <a:ea typeface="Times New Roman"/>
                <a:cs typeface="Times New Roman"/>
                <a:sym typeface="Times New Roman"/>
              </a:rPr>
              <a:t>)</a:t>
            </a:r>
            <a:endParaRPr lang="en-US" b="1" dirty="0">
              <a:latin typeface="Times New Roman" panose="02020603050405020304" pitchFamily="18" charset="0"/>
              <a:cs typeface="Times New Roman" panose="02020603050405020304" pitchFamily="18" charset="0"/>
            </a:endParaRPr>
          </a:p>
          <a:p>
            <a:r>
              <a:rPr lang="en-US" sz="2300" b="1" i="0" dirty="0">
                <a:effectLst/>
                <a:latin typeface="Times New Roman" panose="02020603050405020304" pitchFamily="18" charset="0"/>
                <a:cs typeface="Times New Roman" panose="02020603050405020304" pitchFamily="18" charset="0"/>
              </a:rPr>
              <a:t>For </a:t>
            </a:r>
            <a:r>
              <a:rPr lang="en-US" sz="2300" b="1" i="0" dirty="0" err="1">
                <a:effectLst/>
                <a:latin typeface="Times New Roman" panose="02020603050405020304" pitchFamily="18" charset="0"/>
                <a:cs typeface="Times New Roman" panose="02020603050405020304" pitchFamily="18" charset="0"/>
              </a:rPr>
              <a:t>datapoint</a:t>
            </a:r>
            <a:r>
              <a:rPr lang="en-US" sz="2300" b="1" i="0" dirty="0">
                <a:effectLst/>
                <a:latin typeface="Times New Roman" panose="02020603050405020304" pitchFamily="18" charset="0"/>
                <a:cs typeface="Times New Roman" panose="02020603050405020304" pitchFamily="18" charset="0"/>
              </a:rPr>
              <a:t> 6, new membership values are</a:t>
            </a:r>
          </a:p>
          <a:p>
            <a:pPr>
              <a:buNone/>
            </a:pPr>
            <a:r>
              <a:rPr lang="en-US" b="1" dirty="0">
                <a:latin typeface="Times New Roman" panose="02020603050405020304" pitchFamily="18" charset="0"/>
                <a:cs typeface="Times New Roman" panose="02020603050405020304" pitchFamily="18" charset="0"/>
              </a:rPr>
              <a:t> ɣ61=[{[(</a:t>
            </a:r>
            <a:r>
              <a:rPr lang="en-US" b="1" dirty="0">
                <a:latin typeface="Times New Roman"/>
                <a:ea typeface="Times New Roman"/>
                <a:cs typeface="Times New Roman"/>
                <a:sym typeface="Times New Roman"/>
              </a:rPr>
              <a:t>0.33</a:t>
            </a:r>
            <a:r>
              <a:rPr lang="en-US" b="1" dirty="0">
                <a:latin typeface="Times New Roman" panose="02020603050405020304" pitchFamily="18" charset="0"/>
                <a:cs typeface="Times New Roman" panose="02020603050405020304" pitchFamily="18" charset="0"/>
              </a:rPr>
              <a:t>)</a:t>
            </a:r>
            <a:r>
              <a:rPr lang="en-US" b="1" baseline="30000"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a:t>
            </a:r>
            <a:r>
              <a:rPr lang="en-US" b="1" dirty="0">
                <a:latin typeface="Times New Roman"/>
                <a:ea typeface="Times New Roman"/>
                <a:cs typeface="Times New Roman"/>
                <a:sym typeface="Times New Roman"/>
              </a:rPr>
              <a:t>0.33</a:t>
            </a:r>
            <a:r>
              <a:rPr lang="en-US" b="1" dirty="0">
                <a:latin typeface="Times New Roman" panose="02020603050405020304" pitchFamily="18" charset="0"/>
                <a:cs typeface="Times New Roman" panose="02020603050405020304" pitchFamily="18" charset="0"/>
              </a:rPr>
              <a:t>)</a:t>
            </a:r>
            <a:r>
              <a:rPr lang="en-US" b="1" baseline="30000"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a:t>
            </a:r>
            <a:r>
              <a:rPr lang="en-US" b="1" dirty="0">
                <a:latin typeface="Times New Roman"/>
                <a:ea typeface="Times New Roman"/>
                <a:cs typeface="Times New Roman"/>
                <a:sym typeface="Times New Roman"/>
              </a:rPr>
              <a:t>0.33</a:t>
            </a:r>
            <a:r>
              <a:rPr lang="en-US" b="1" dirty="0">
                <a:latin typeface="Times New Roman" panose="02020603050405020304" pitchFamily="18" charset="0"/>
                <a:cs typeface="Times New Roman" panose="02020603050405020304" pitchFamily="18" charset="0"/>
              </a:rPr>
              <a:t>)</a:t>
            </a:r>
            <a:r>
              <a:rPr lang="en-US" b="1" baseline="30000"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a:t>
            </a:r>
            <a:r>
              <a:rPr lang="en-US" b="1" dirty="0">
                <a:latin typeface="Times New Roman"/>
                <a:ea typeface="Times New Roman"/>
                <a:cs typeface="Times New Roman"/>
                <a:sym typeface="Times New Roman"/>
              </a:rPr>
              <a:t>5.55</a:t>
            </a:r>
            <a:r>
              <a:rPr lang="en-US" b="1" dirty="0">
                <a:latin typeface="Times New Roman" panose="02020603050405020304" pitchFamily="18" charset="0"/>
                <a:cs typeface="Times New Roman" panose="02020603050405020304" pitchFamily="18" charset="0"/>
              </a:rPr>
              <a:t>)</a:t>
            </a:r>
            <a:r>
              <a:rPr lang="en-US" b="1" baseline="30000"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a:t>
            </a:r>
            <a:r>
              <a:rPr lang="en-US" b="1" dirty="0">
                <a:latin typeface="Times New Roman"/>
                <a:ea typeface="Times New Roman"/>
                <a:cs typeface="Times New Roman"/>
                <a:sym typeface="Times New Roman"/>
              </a:rPr>
              <a:t>0.33</a:t>
            </a:r>
            <a:r>
              <a:rPr lang="en-US" b="1" dirty="0">
                <a:latin typeface="Times New Roman" panose="02020603050405020304" pitchFamily="18" charset="0"/>
                <a:cs typeface="Times New Roman" panose="02020603050405020304" pitchFamily="18" charset="0"/>
              </a:rPr>
              <a:t>)</a:t>
            </a:r>
            <a:r>
              <a:rPr lang="en-US" b="1" baseline="30000"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a:t>
            </a:r>
            <a:r>
              <a:rPr lang="en-US" b="1" dirty="0">
                <a:latin typeface="Times New Roman"/>
                <a:ea typeface="Times New Roman"/>
                <a:cs typeface="Times New Roman"/>
                <a:sym typeface="Times New Roman"/>
              </a:rPr>
              <a:t>6.26</a:t>
            </a:r>
            <a:r>
              <a:rPr lang="en-US" b="1" dirty="0">
                <a:latin typeface="Times New Roman" panose="02020603050405020304" pitchFamily="18" charset="0"/>
                <a:cs typeface="Times New Roman" panose="02020603050405020304" pitchFamily="18" charset="0"/>
              </a:rPr>
              <a:t>)</a:t>
            </a:r>
            <a:r>
              <a:rPr lang="en-US" b="1" baseline="30000" dirty="0">
                <a:latin typeface="Times New Roman" panose="02020603050405020304" pitchFamily="18" charset="0"/>
                <a:cs typeface="Times New Roman" panose="02020603050405020304" pitchFamily="18" charset="0"/>
              </a:rPr>
              <a:t>2 </a:t>
            </a:r>
            <a:r>
              <a:rPr lang="en-US" b="1" dirty="0">
                <a:latin typeface="Times New Roman" panose="02020603050405020304" pitchFamily="18" charset="0"/>
                <a:cs typeface="Times New Roman" panose="02020603050405020304" pitchFamily="18" charset="0"/>
              </a:rPr>
              <a:t>]}^{(1 / (2 – 1))}]</a:t>
            </a:r>
            <a:r>
              <a:rPr lang="en-US" b="1" baseline="30000" dirty="0">
                <a:latin typeface="Times New Roman" panose="02020603050405020304" pitchFamily="18" charset="0"/>
                <a:cs typeface="Times New Roman" panose="02020603050405020304" pitchFamily="18" charset="0"/>
              </a:rPr>
              <a:t>-1</a:t>
            </a:r>
            <a:r>
              <a:rPr lang="en-US" b="1" dirty="0">
                <a:latin typeface="Times New Roman" panose="02020603050405020304" pitchFamily="18" charset="0"/>
                <a:cs typeface="Times New Roman" panose="02020603050405020304" pitchFamily="18" charset="0"/>
              </a:rPr>
              <a:t>=  </a:t>
            </a:r>
            <a:r>
              <a:rPr lang="en-US" b="1" dirty="0">
                <a:latin typeface="Times New Roman"/>
                <a:ea typeface="Times New Roman"/>
                <a:cs typeface="Times New Roman"/>
                <a:sym typeface="Times New Roman"/>
              </a:rPr>
              <a:t>0.07(</a:t>
            </a:r>
            <a:r>
              <a:rPr lang="en-US" b="1" dirty="0" err="1">
                <a:latin typeface="Times New Roman"/>
                <a:ea typeface="Times New Roman"/>
                <a:cs typeface="Times New Roman"/>
                <a:sym typeface="Times New Roman"/>
              </a:rPr>
              <a:t>Setosa</a:t>
            </a:r>
            <a:r>
              <a:rPr lang="en-US" b="1" dirty="0">
                <a:latin typeface="Times New Roman"/>
                <a:ea typeface="Times New Roman"/>
                <a:cs typeface="Times New Roman"/>
                <a:sym typeface="Times New Roman"/>
              </a:rPr>
              <a:t>)</a:t>
            </a:r>
            <a:endParaRPr lang="en-US" b="1" dirty="0">
              <a:latin typeface="Times New Roman" panose="02020603050405020304" pitchFamily="18" charset="0"/>
              <a:cs typeface="Times New Roman" panose="02020603050405020304" pitchFamily="18" charset="0"/>
            </a:endParaRPr>
          </a:p>
          <a:p>
            <a:pPr>
              <a:buNone/>
            </a:pPr>
            <a:r>
              <a:rPr lang="en-US" b="1" dirty="0">
                <a:latin typeface="Times New Roman" panose="02020603050405020304" pitchFamily="18" charset="0"/>
                <a:cs typeface="Times New Roman" panose="02020603050405020304" pitchFamily="18" charset="0"/>
              </a:rPr>
              <a:t> ɣ62=[{[(</a:t>
            </a:r>
            <a:r>
              <a:rPr lang="en-US" b="1" dirty="0">
                <a:latin typeface="Times New Roman"/>
                <a:ea typeface="Times New Roman"/>
                <a:cs typeface="Times New Roman"/>
                <a:sym typeface="Times New Roman"/>
              </a:rPr>
              <a:t>5.55</a:t>
            </a:r>
            <a:r>
              <a:rPr lang="en-US" b="1" dirty="0">
                <a:latin typeface="Times New Roman" panose="02020603050405020304" pitchFamily="18" charset="0"/>
                <a:cs typeface="Times New Roman" panose="02020603050405020304" pitchFamily="18" charset="0"/>
              </a:rPr>
              <a:t>)</a:t>
            </a:r>
            <a:r>
              <a:rPr lang="en-US" b="1" baseline="30000"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a:t>
            </a:r>
            <a:r>
              <a:rPr lang="en-US" b="1" dirty="0">
                <a:latin typeface="Times New Roman"/>
                <a:ea typeface="Times New Roman"/>
                <a:cs typeface="Times New Roman"/>
                <a:sym typeface="Times New Roman"/>
              </a:rPr>
              <a:t>5.55</a:t>
            </a:r>
            <a:r>
              <a:rPr lang="en-US" b="1" dirty="0">
                <a:latin typeface="Times New Roman" panose="02020603050405020304" pitchFamily="18" charset="0"/>
                <a:cs typeface="Times New Roman" panose="02020603050405020304" pitchFamily="18" charset="0"/>
              </a:rPr>
              <a:t>)</a:t>
            </a:r>
            <a:r>
              <a:rPr lang="en-US" b="1" baseline="30000"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a:t>
            </a:r>
            <a:r>
              <a:rPr lang="en-US" b="1" dirty="0">
                <a:latin typeface="Times New Roman"/>
                <a:ea typeface="Times New Roman"/>
                <a:cs typeface="Times New Roman"/>
                <a:sym typeface="Times New Roman"/>
              </a:rPr>
              <a:t>5.55</a:t>
            </a:r>
            <a:r>
              <a:rPr lang="en-US" b="1" dirty="0">
                <a:latin typeface="Times New Roman" panose="02020603050405020304" pitchFamily="18" charset="0"/>
                <a:cs typeface="Times New Roman" panose="02020603050405020304" pitchFamily="18" charset="0"/>
              </a:rPr>
              <a:t>)</a:t>
            </a:r>
            <a:r>
              <a:rPr lang="en-US" b="1" baseline="30000"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a:t>
            </a:r>
            <a:r>
              <a:rPr lang="en-US" b="1" dirty="0">
                <a:latin typeface="Times New Roman"/>
                <a:ea typeface="Times New Roman"/>
                <a:cs typeface="Times New Roman"/>
                <a:sym typeface="Times New Roman"/>
              </a:rPr>
              <a:t>0.33</a:t>
            </a:r>
            <a:r>
              <a:rPr lang="en-US" b="1" dirty="0">
                <a:latin typeface="Times New Roman" panose="02020603050405020304" pitchFamily="18" charset="0"/>
                <a:cs typeface="Times New Roman" panose="02020603050405020304" pitchFamily="18" charset="0"/>
              </a:rPr>
              <a:t>)</a:t>
            </a:r>
            <a:r>
              <a:rPr lang="en-US" b="1" baseline="30000"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a:t>
            </a:r>
            <a:r>
              <a:rPr lang="en-US" b="1" dirty="0">
                <a:latin typeface="Times New Roman"/>
                <a:ea typeface="Times New Roman"/>
                <a:cs typeface="Times New Roman"/>
                <a:sym typeface="Times New Roman"/>
              </a:rPr>
              <a:t>5.55</a:t>
            </a:r>
            <a:r>
              <a:rPr lang="en-US" b="1" dirty="0">
                <a:latin typeface="Times New Roman" panose="02020603050405020304" pitchFamily="18" charset="0"/>
                <a:cs typeface="Times New Roman" panose="02020603050405020304" pitchFamily="18" charset="0"/>
              </a:rPr>
              <a:t>)</a:t>
            </a:r>
            <a:r>
              <a:rPr lang="en-US" b="1"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a:t>
            </a:r>
            <a:r>
              <a:rPr lang="en-US" b="1" dirty="0">
                <a:latin typeface="Times New Roman"/>
                <a:ea typeface="Times New Roman"/>
                <a:cs typeface="Times New Roman"/>
                <a:sym typeface="Times New Roman"/>
              </a:rPr>
              <a:t>6.26</a:t>
            </a:r>
            <a:r>
              <a:rPr lang="en-US" dirty="0">
                <a:latin typeface="Times New Roman" panose="02020603050405020304" pitchFamily="18" charset="0"/>
                <a:cs typeface="Times New Roman" panose="02020603050405020304" pitchFamily="18" charset="0"/>
              </a:rPr>
              <a:t>)</a:t>
            </a:r>
            <a:r>
              <a:rPr lang="en-US" b="1" baseline="30000" dirty="0">
                <a:latin typeface="Times New Roman" panose="02020603050405020304" pitchFamily="18" charset="0"/>
                <a:cs typeface="Times New Roman" panose="02020603050405020304" pitchFamily="18" charset="0"/>
              </a:rPr>
              <a:t>2 </a:t>
            </a:r>
            <a:r>
              <a:rPr lang="en-US" b="1" dirty="0">
                <a:latin typeface="Times New Roman" panose="02020603050405020304" pitchFamily="18" charset="0"/>
                <a:cs typeface="Times New Roman" panose="02020603050405020304" pitchFamily="18" charset="0"/>
              </a:rPr>
              <a:t>]}^{(1 / (2 – 1))}]</a:t>
            </a:r>
            <a:r>
              <a:rPr lang="en-US" b="1" baseline="30000" dirty="0">
                <a:latin typeface="Times New Roman" panose="02020603050405020304" pitchFamily="18" charset="0"/>
                <a:cs typeface="Times New Roman" panose="02020603050405020304" pitchFamily="18" charset="0"/>
              </a:rPr>
              <a:t>-1</a:t>
            </a:r>
            <a:r>
              <a:rPr lang="en-US" b="1" dirty="0">
                <a:latin typeface="Times New Roman" panose="02020603050405020304" pitchFamily="18" charset="0"/>
                <a:cs typeface="Times New Roman" panose="02020603050405020304" pitchFamily="18" charset="0"/>
              </a:rPr>
              <a:t>=  </a:t>
            </a:r>
            <a:r>
              <a:rPr lang="en-US" b="1" dirty="0">
                <a:latin typeface="Times New Roman"/>
                <a:ea typeface="Times New Roman"/>
                <a:cs typeface="Times New Roman"/>
                <a:sym typeface="Times New Roman"/>
              </a:rPr>
              <a:t>0.40(</a:t>
            </a:r>
            <a:r>
              <a:rPr lang="en-US" b="1" dirty="0" err="1">
                <a:latin typeface="Times New Roman"/>
                <a:ea typeface="Times New Roman"/>
                <a:cs typeface="Times New Roman"/>
                <a:sym typeface="Times New Roman"/>
              </a:rPr>
              <a:t>Versicolor</a:t>
            </a:r>
            <a:r>
              <a:rPr lang="en-US" b="1" dirty="0">
                <a:latin typeface="Times New Roman"/>
                <a:ea typeface="Times New Roman"/>
                <a:cs typeface="Times New Roman"/>
                <a:sym typeface="Times New Roman"/>
              </a:rPr>
              <a:t>)</a:t>
            </a:r>
            <a:endParaRPr lang="en-US" b="1" dirty="0">
              <a:latin typeface="Times New Roman" panose="02020603050405020304" pitchFamily="18" charset="0"/>
              <a:cs typeface="Times New Roman" panose="02020603050405020304" pitchFamily="18" charset="0"/>
            </a:endParaRPr>
          </a:p>
          <a:p>
            <a:pPr>
              <a:buNone/>
            </a:pPr>
            <a:r>
              <a:rPr lang="en-US" b="1" dirty="0">
                <a:latin typeface="Times New Roman" panose="02020603050405020304" pitchFamily="18" charset="0"/>
                <a:cs typeface="Times New Roman" panose="02020603050405020304" pitchFamily="18" charset="0"/>
              </a:rPr>
              <a:t> ɣ63=[{[(</a:t>
            </a:r>
            <a:r>
              <a:rPr lang="en-US" b="1" dirty="0">
                <a:latin typeface="Times New Roman"/>
                <a:ea typeface="Times New Roman"/>
                <a:cs typeface="Times New Roman"/>
                <a:sym typeface="Times New Roman"/>
              </a:rPr>
              <a:t>6.26</a:t>
            </a:r>
            <a:r>
              <a:rPr lang="en-US" b="1" dirty="0">
                <a:latin typeface="Times New Roman" panose="02020603050405020304" pitchFamily="18" charset="0"/>
                <a:cs typeface="Times New Roman" panose="02020603050405020304" pitchFamily="18" charset="0"/>
              </a:rPr>
              <a:t>)</a:t>
            </a:r>
            <a:r>
              <a:rPr lang="en-US" b="1" baseline="30000"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a:t>
            </a:r>
            <a:r>
              <a:rPr lang="en-US" b="1" dirty="0">
                <a:latin typeface="Times New Roman"/>
                <a:ea typeface="Times New Roman"/>
                <a:cs typeface="Times New Roman"/>
                <a:sym typeface="Times New Roman"/>
              </a:rPr>
              <a:t>6.26</a:t>
            </a:r>
            <a:r>
              <a:rPr lang="en-US" b="1" dirty="0">
                <a:latin typeface="Times New Roman" panose="02020603050405020304" pitchFamily="18" charset="0"/>
                <a:cs typeface="Times New Roman" panose="02020603050405020304" pitchFamily="18" charset="0"/>
              </a:rPr>
              <a:t>)</a:t>
            </a:r>
            <a:r>
              <a:rPr lang="en-US" b="1" baseline="30000"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a:t>
            </a:r>
            <a:r>
              <a:rPr lang="en-US" b="1" dirty="0">
                <a:latin typeface="Times New Roman"/>
                <a:ea typeface="Times New Roman"/>
                <a:cs typeface="Times New Roman"/>
                <a:sym typeface="Times New Roman"/>
              </a:rPr>
              <a:t>6.26</a:t>
            </a:r>
            <a:r>
              <a:rPr lang="en-US" b="1" dirty="0">
                <a:latin typeface="Times New Roman" panose="02020603050405020304" pitchFamily="18" charset="0"/>
                <a:cs typeface="Times New Roman" panose="02020603050405020304" pitchFamily="18" charset="0"/>
              </a:rPr>
              <a:t>)</a:t>
            </a:r>
            <a:r>
              <a:rPr lang="en-US" b="1" baseline="30000"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a:t>
            </a:r>
            <a:r>
              <a:rPr lang="en-US" b="1" dirty="0">
                <a:latin typeface="Times New Roman"/>
                <a:ea typeface="Times New Roman"/>
                <a:cs typeface="Times New Roman"/>
                <a:sym typeface="Times New Roman"/>
              </a:rPr>
              <a:t>5.55</a:t>
            </a:r>
            <a:r>
              <a:rPr lang="en-US" b="1" dirty="0">
                <a:latin typeface="Times New Roman" panose="02020603050405020304" pitchFamily="18" charset="0"/>
                <a:cs typeface="Times New Roman" panose="02020603050405020304" pitchFamily="18" charset="0"/>
              </a:rPr>
              <a:t>)</a:t>
            </a:r>
            <a:r>
              <a:rPr lang="en-US" b="1" baseline="30000"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a:t>
            </a:r>
            <a:r>
              <a:rPr lang="en-US" b="1" dirty="0">
                <a:latin typeface="Times New Roman"/>
                <a:ea typeface="Times New Roman"/>
                <a:cs typeface="Times New Roman"/>
                <a:sym typeface="Times New Roman"/>
              </a:rPr>
              <a:t>6.26</a:t>
            </a:r>
            <a:r>
              <a:rPr lang="en-US" b="1" dirty="0">
                <a:latin typeface="Times New Roman" panose="02020603050405020304" pitchFamily="18" charset="0"/>
                <a:cs typeface="Times New Roman" panose="02020603050405020304" pitchFamily="18" charset="0"/>
              </a:rPr>
              <a:t>)</a:t>
            </a:r>
            <a:r>
              <a:rPr lang="en-US" b="1" baseline="30000"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 / (</a:t>
            </a:r>
            <a:r>
              <a:rPr lang="en-US" b="1" dirty="0">
                <a:latin typeface="Times New Roman"/>
                <a:ea typeface="Times New Roman"/>
                <a:cs typeface="Times New Roman"/>
                <a:sym typeface="Times New Roman"/>
              </a:rPr>
              <a:t>0.33</a:t>
            </a:r>
            <a:r>
              <a:rPr lang="en-US" b="1" dirty="0">
                <a:latin typeface="Times New Roman" panose="02020603050405020304" pitchFamily="18" charset="0"/>
                <a:cs typeface="Times New Roman" panose="02020603050405020304" pitchFamily="18" charset="0"/>
              </a:rPr>
              <a:t>)</a:t>
            </a:r>
            <a:r>
              <a:rPr lang="en-US" b="1" baseline="30000" dirty="0">
                <a:latin typeface="Times New Roman" panose="02020603050405020304" pitchFamily="18" charset="0"/>
                <a:cs typeface="Times New Roman" panose="02020603050405020304" pitchFamily="18" charset="0"/>
              </a:rPr>
              <a:t>2 </a:t>
            </a:r>
            <a:r>
              <a:rPr lang="en-US" b="1" dirty="0">
                <a:latin typeface="Times New Roman" panose="02020603050405020304" pitchFamily="18" charset="0"/>
                <a:cs typeface="Times New Roman" panose="02020603050405020304" pitchFamily="18" charset="0"/>
              </a:rPr>
              <a:t>]}^{(1 / (2 – 1))}]</a:t>
            </a:r>
            <a:r>
              <a:rPr lang="en-US" b="1" baseline="30000" dirty="0">
                <a:latin typeface="Times New Roman" panose="02020603050405020304" pitchFamily="18" charset="0"/>
                <a:cs typeface="Times New Roman" panose="02020603050405020304" pitchFamily="18" charset="0"/>
              </a:rPr>
              <a:t>-1</a:t>
            </a:r>
            <a:r>
              <a:rPr lang="en-US" b="1" dirty="0">
                <a:latin typeface="Times New Roman" panose="02020603050405020304" pitchFamily="18" charset="0"/>
                <a:cs typeface="Times New Roman" panose="02020603050405020304" pitchFamily="18" charset="0"/>
              </a:rPr>
              <a:t>=  </a:t>
            </a:r>
            <a:r>
              <a:rPr lang="en-US" b="1" dirty="0">
                <a:latin typeface="Times New Roman"/>
                <a:ea typeface="Times New Roman"/>
                <a:cs typeface="Times New Roman"/>
                <a:sym typeface="Times New Roman"/>
              </a:rPr>
              <a:t>0.51(</a:t>
            </a:r>
            <a:r>
              <a:rPr lang="en-US" b="1" dirty="0" err="1">
                <a:latin typeface="Times New Roman"/>
                <a:ea typeface="Times New Roman"/>
                <a:cs typeface="Times New Roman"/>
                <a:sym typeface="Times New Roman"/>
              </a:rPr>
              <a:t>Virginica</a:t>
            </a:r>
            <a:r>
              <a:rPr lang="en-US" b="1" dirty="0">
                <a:latin typeface="Times New Roman"/>
                <a:ea typeface="Times New Roman"/>
                <a:cs typeface="Times New Roman"/>
                <a:sym typeface="Times New Roman"/>
              </a:rPr>
              <a:t>)</a:t>
            </a:r>
            <a:endParaRPr lang="en-US" b="1" dirty="0">
              <a:latin typeface="Times New Roman" panose="02020603050405020304" pitchFamily="18" charset="0"/>
              <a:cs typeface="Times New Roman" panose="02020603050405020304" pitchFamily="18" charset="0"/>
            </a:endParaRPr>
          </a:p>
          <a:p>
            <a:pPr marL="0" indent="0">
              <a:buNone/>
            </a:pPr>
            <a:endParaRPr lang="en-US" dirty="0"/>
          </a:p>
        </p:txBody>
      </p:sp>
      <p:graphicFrame>
        <p:nvGraphicFramePr>
          <p:cNvPr id="4" name="Table 3">
            <a:extLst>
              <a:ext uri="{FF2B5EF4-FFF2-40B4-BE49-F238E27FC236}">
                <a16:creationId xmlns:a16="http://schemas.microsoft.com/office/drawing/2014/main" id="{866E97C5-B7C9-665D-759D-CA560CD5EC5E}"/>
              </a:ext>
            </a:extLst>
          </p:cNvPr>
          <p:cNvGraphicFramePr>
            <a:graphicFrameLocks noGrp="1"/>
          </p:cNvGraphicFramePr>
          <p:nvPr/>
        </p:nvGraphicFramePr>
        <p:xfrm>
          <a:off x="5181599" y="406400"/>
          <a:ext cx="5994399" cy="2286000"/>
        </p:xfrm>
        <a:graphic>
          <a:graphicData uri="http://schemas.openxmlformats.org/drawingml/2006/table">
            <a:tbl>
              <a:tblPr firstRow="1" bandRow="1">
                <a:tableStyleId>{5C22544A-7EE6-4342-B048-85BDC9FD1C3A}</a:tableStyleId>
              </a:tblPr>
              <a:tblGrid>
                <a:gridCol w="1163806">
                  <a:extLst>
                    <a:ext uri="{9D8B030D-6E8A-4147-A177-3AD203B41FA5}">
                      <a16:colId xmlns:a16="http://schemas.microsoft.com/office/drawing/2014/main" val="3737422801"/>
                    </a:ext>
                  </a:extLst>
                </a:gridCol>
                <a:gridCol w="1461373">
                  <a:extLst>
                    <a:ext uri="{9D8B030D-6E8A-4147-A177-3AD203B41FA5}">
                      <a16:colId xmlns:a16="http://schemas.microsoft.com/office/drawing/2014/main" val="353659525"/>
                    </a:ext>
                  </a:extLst>
                </a:gridCol>
                <a:gridCol w="1546434">
                  <a:extLst>
                    <a:ext uri="{9D8B030D-6E8A-4147-A177-3AD203B41FA5}">
                      <a16:colId xmlns:a16="http://schemas.microsoft.com/office/drawing/2014/main" val="2362964266"/>
                    </a:ext>
                  </a:extLst>
                </a:gridCol>
                <a:gridCol w="1822786">
                  <a:extLst>
                    <a:ext uri="{9D8B030D-6E8A-4147-A177-3AD203B41FA5}">
                      <a16:colId xmlns:a16="http://schemas.microsoft.com/office/drawing/2014/main" val="1770474952"/>
                    </a:ext>
                  </a:extLst>
                </a:gridCol>
              </a:tblGrid>
              <a:tr h="342537">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err="1">
                          <a:solidFill>
                            <a:schemeClr val="dk1"/>
                          </a:solidFill>
                          <a:latin typeface="Times New Roman"/>
                          <a:ea typeface="Times New Roman"/>
                          <a:cs typeface="Times New Roman"/>
                          <a:sym typeface="Times New Roman"/>
                        </a:rPr>
                        <a:t>Setosa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algn="ctr"/>
                      <a:endParaRPr lang="en-US"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err="1">
                          <a:solidFill>
                            <a:schemeClr val="dk1"/>
                          </a:solidFill>
                          <a:latin typeface="Times New Roman"/>
                          <a:ea typeface="Times New Roman"/>
                          <a:cs typeface="Times New Roman"/>
                          <a:sym typeface="Times New Roman"/>
                        </a:rPr>
                        <a:t>Versicolor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err="1">
                          <a:solidFill>
                            <a:schemeClr val="tx1"/>
                          </a:solidFill>
                          <a:latin typeface="Times New Roman" panose="02020603050405020304" pitchFamily="18" charset="0"/>
                          <a:cs typeface="Times New Roman" panose="02020603050405020304" pitchFamily="18" charset="0"/>
                        </a:rPr>
                        <a:t>Verginica</a:t>
                      </a:r>
                      <a:endParaRPr lang="en-US" sz="1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34568378"/>
                  </a:ext>
                </a:extLst>
              </a:tr>
              <a:tr h="599440">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Data</a:t>
                      </a:r>
                    </a:p>
                    <a:p>
                      <a:pPr algn="ctr"/>
                      <a:r>
                        <a:rPr lang="en-US" b="1" dirty="0">
                          <a:solidFill>
                            <a:schemeClr val="tx1"/>
                          </a:solidFill>
                          <a:latin typeface="Times New Roman" panose="02020603050405020304" pitchFamily="18" charset="0"/>
                          <a:cs typeface="Times New Roman" panose="02020603050405020304" pitchFamily="18" charset="0"/>
                        </a:rPr>
                        <a:t>point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latin typeface="Times New Roman" panose="02020603050405020304" pitchFamily="18" charset="0"/>
                          <a:cs typeface="Times New Roman" panose="02020603050405020304" pitchFamily="18" charset="0"/>
                        </a:rPr>
                        <a:t>Distance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b="1" dirty="0">
                          <a:latin typeface="Times New Roman" panose="02020603050405020304" pitchFamily="18" charset="0"/>
                          <a:cs typeface="Times New Roman" panose="02020603050405020304" pitchFamily="18" charset="0"/>
                        </a:rPr>
                        <a:t>Distance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b="1" dirty="0">
                          <a:latin typeface="Times New Roman" panose="02020603050405020304" pitchFamily="18" charset="0"/>
                          <a:cs typeface="Times New Roman" panose="02020603050405020304" pitchFamily="18" charset="0"/>
                        </a:rPr>
                        <a:t>Distance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6676509"/>
                  </a:ext>
                </a:extLst>
              </a:tr>
              <a:tr h="599440">
                <a:tc>
                  <a:txBody>
                    <a:bodyPr/>
                    <a:lstStyle/>
                    <a:p>
                      <a:pPr algn="ctr"/>
                      <a:r>
                        <a:rPr lang="en-US" sz="1800" b="1" dirty="0">
                          <a:latin typeface="Times New Roman" panose="02020603050405020304" pitchFamily="18" charset="0"/>
                          <a:cs typeface="Times New Roman" panose="02020603050405020304" pitchFamily="18" charset="0"/>
                        </a:rPr>
                        <a:t>(6.2,3.4),</a:t>
                      </a:r>
                    </a:p>
                    <a:p>
                      <a:pPr algn="ctr"/>
                      <a:r>
                        <a:rPr lang="en-US" sz="1800" b="1" dirty="0">
                          <a:latin typeface="Times New Roman" panose="02020603050405020304" pitchFamily="18" charset="0"/>
                          <a:cs typeface="Times New Roman" panose="02020603050405020304" pitchFamily="18" charset="0"/>
                        </a:rPr>
                        <a:t>(5.4,2.3)</a:t>
                      </a:r>
                      <a:endParaRPr 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Times New Roman"/>
                          <a:ea typeface="Times New Roman"/>
                          <a:cs typeface="Times New Roman"/>
                          <a:sym typeface="Times New Roman"/>
                        </a:rPr>
                        <a:t>7.49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Times New Roman"/>
                          <a:ea typeface="Times New Roman"/>
                          <a:cs typeface="Times New Roman"/>
                          <a:sym typeface="Times New Roman"/>
                        </a:rPr>
                        <a:t>6.43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Times New Roman"/>
                          <a:ea typeface="Times New Roman"/>
                          <a:cs typeface="Times New Roman"/>
                          <a:sym typeface="Times New Roman"/>
                        </a:rPr>
                        <a:t>1.5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74930505"/>
                  </a:ext>
                </a:extLst>
              </a:tr>
              <a:tr h="599440">
                <a:tc>
                  <a:txBody>
                    <a:bodyPr/>
                    <a:lstStyle/>
                    <a:p>
                      <a:pPr algn="ctr"/>
                      <a:r>
                        <a:rPr lang="en-US" sz="1800" b="1" dirty="0">
                          <a:latin typeface="Times New Roman" panose="02020603050405020304" pitchFamily="18" charset="0"/>
                          <a:cs typeface="Times New Roman" panose="02020603050405020304" pitchFamily="18" charset="0"/>
                        </a:rPr>
                        <a:t>(5.9,3.0),</a:t>
                      </a:r>
                    </a:p>
                    <a:p>
                      <a:pPr algn="ctr"/>
                      <a:r>
                        <a:rPr lang="en-US" sz="1800" b="1" dirty="0">
                          <a:latin typeface="Times New Roman" panose="02020603050405020304" pitchFamily="18" charset="0"/>
                          <a:cs typeface="Times New Roman" panose="02020603050405020304" pitchFamily="18" charset="0"/>
                        </a:rPr>
                        <a:t>(5.1,1.8)</a:t>
                      </a:r>
                      <a:r>
                        <a:rPr lang="en-US" sz="1800" b="1" dirty="0">
                          <a:solidFill>
                            <a:prstClr val="black"/>
                          </a:solidFill>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Times New Roman"/>
                          <a:ea typeface="Times New Roman"/>
                          <a:cs typeface="Times New Roman"/>
                          <a:sym typeface="Times New Roman"/>
                        </a:rPr>
                        <a:t>0.33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Times New Roman"/>
                          <a:ea typeface="Times New Roman"/>
                          <a:cs typeface="Times New Roman"/>
                          <a:sym typeface="Times New Roman"/>
                        </a:rPr>
                        <a:t>5.55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Times New Roman"/>
                          <a:ea typeface="Times New Roman"/>
                          <a:cs typeface="Times New Roman"/>
                          <a:sym typeface="Times New Roman"/>
                        </a:rPr>
                        <a:t>6.26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380834302"/>
                  </a:ext>
                </a:extLst>
              </a:tr>
            </a:tbl>
          </a:graphicData>
        </a:graphic>
      </p:graphicFrame>
      <p:pic>
        <p:nvPicPr>
          <p:cNvPr id="5" name="Content Placeholder 4">
            <a:extLst>
              <a:ext uri="{FF2B5EF4-FFF2-40B4-BE49-F238E27FC236}">
                <a16:creationId xmlns:a16="http://schemas.microsoft.com/office/drawing/2014/main" id="{E300225E-EC9E-5D2B-A902-043BD45BDB88}"/>
              </a:ext>
            </a:extLst>
          </p:cNvPr>
          <p:cNvPicPr>
            <a:picLocks noChangeAspect="1"/>
          </p:cNvPicPr>
          <p:nvPr/>
        </p:nvPicPr>
        <p:blipFill rotWithShape="1">
          <a:blip r:embed="rId2"/>
          <a:srcRect l="8302" t="52088" r="18646" b="21599"/>
          <a:stretch/>
        </p:blipFill>
        <p:spPr>
          <a:xfrm>
            <a:off x="997888" y="1171467"/>
            <a:ext cx="3764943" cy="705041"/>
          </a:xfrm>
          <a:prstGeom prst="rect">
            <a:avLst/>
          </a:prstGeom>
        </p:spPr>
      </p:pic>
    </p:spTree>
    <p:extLst>
      <p:ext uri="{BB962C8B-B14F-4D97-AF65-F5344CB8AC3E}">
        <p14:creationId xmlns:p14="http://schemas.microsoft.com/office/powerpoint/2010/main" val="15922666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36A0D-8B93-853A-D7CD-1DD20BFEF62E}"/>
              </a:ext>
            </a:extLst>
          </p:cNvPr>
          <p:cNvSpPr>
            <a:spLocks noGrp="1"/>
          </p:cNvSpPr>
          <p:nvPr>
            <p:ph type="title"/>
          </p:nvPr>
        </p:nvSpPr>
        <p:spPr>
          <a:xfrm>
            <a:off x="1371600" y="362858"/>
            <a:ext cx="9601200" cy="638628"/>
          </a:xfrm>
        </p:spPr>
        <p:txBody>
          <a:bodyPr>
            <a:normAutofit fontScale="90000"/>
          </a:bodyPr>
          <a:lstStyle/>
          <a:p>
            <a:r>
              <a:rPr lang="en-US" dirty="0">
                <a:latin typeface="Times New Roman" panose="02020603050405020304" pitchFamily="18" charset="0"/>
                <a:cs typeface="Times New Roman" panose="02020603050405020304" pitchFamily="18" charset="0"/>
              </a:rPr>
              <a:t>Now the new membership value is:</a:t>
            </a:r>
            <a:endParaRPr lang="en-US" dirty="0"/>
          </a:p>
        </p:txBody>
      </p:sp>
      <p:graphicFrame>
        <p:nvGraphicFramePr>
          <p:cNvPr id="4" name="Table 4">
            <a:extLst>
              <a:ext uri="{FF2B5EF4-FFF2-40B4-BE49-F238E27FC236}">
                <a16:creationId xmlns:a16="http://schemas.microsoft.com/office/drawing/2014/main" id="{9BB42D8E-2D7A-9F73-EF57-1C86D834FA80}"/>
              </a:ext>
            </a:extLst>
          </p:cNvPr>
          <p:cNvGraphicFramePr>
            <a:graphicFrameLocks noGrp="1"/>
          </p:cNvGraphicFramePr>
          <p:nvPr>
            <p:ph idx="1"/>
          </p:nvPr>
        </p:nvGraphicFramePr>
        <p:xfrm>
          <a:off x="1371600" y="1074060"/>
          <a:ext cx="10210800" cy="5444291"/>
        </p:xfrm>
        <a:graphic>
          <a:graphicData uri="http://schemas.openxmlformats.org/drawingml/2006/table">
            <a:tbl>
              <a:tblPr firstRow="1" bandRow="1">
                <a:tableStyleId>{5C22544A-7EE6-4342-B048-85BDC9FD1C3A}</a:tableStyleId>
              </a:tblPr>
              <a:tblGrid>
                <a:gridCol w="660400">
                  <a:extLst>
                    <a:ext uri="{9D8B030D-6E8A-4147-A177-3AD203B41FA5}">
                      <a16:colId xmlns:a16="http://schemas.microsoft.com/office/drawing/2014/main" val="423376873"/>
                    </a:ext>
                  </a:extLst>
                </a:gridCol>
                <a:gridCol w="1523367">
                  <a:extLst>
                    <a:ext uri="{9D8B030D-6E8A-4147-A177-3AD203B41FA5}">
                      <a16:colId xmlns:a16="http://schemas.microsoft.com/office/drawing/2014/main" val="4231621861"/>
                    </a:ext>
                  </a:extLst>
                </a:gridCol>
                <a:gridCol w="1113761">
                  <a:extLst>
                    <a:ext uri="{9D8B030D-6E8A-4147-A177-3AD203B41FA5}">
                      <a16:colId xmlns:a16="http://schemas.microsoft.com/office/drawing/2014/main" val="163241857"/>
                    </a:ext>
                  </a:extLst>
                </a:gridCol>
                <a:gridCol w="1352424">
                  <a:extLst>
                    <a:ext uri="{9D8B030D-6E8A-4147-A177-3AD203B41FA5}">
                      <a16:colId xmlns:a16="http://schemas.microsoft.com/office/drawing/2014/main" val="911634825"/>
                    </a:ext>
                  </a:extLst>
                </a:gridCol>
                <a:gridCol w="1853616">
                  <a:extLst>
                    <a:ext uri="{9D8B030D-6E8A-4147-A177-3AD203B41FA5}">
                      <a16:colId xmlns:a16="http://schemas.microsoft.com/office/drawing/2014/main" val="3412056801"/>
                    </a:ext>
                  </a:extLst>
                </a:gridCol>
                <a:gridCol w="1949082">
                  <a:extLst>
                    <a:ext uri="{9D8B030D-6E8A-4147-A177-3AD203B41FA5}">
                      <a16:colId xmlns:a16="http://schemas.microsoft.com/office/drawing/2014/main" val="1471558725"/>
                    </a:ext>
                  </a:extLst>
                </a:gridCol>
                <a:gridCol w="1758150">
                  <a:extLst>
                    <a:ext uri="{9D8B030D-6E8A-4147-A177-3AD203B41FA5}">
                      <a16:colId xmlns:a16="http://schemas.microsoft.com/office/drawing/2014/main" val="1659840850"/>
                    </a:ext>
                  </a:extLst>
                </a:gridCol>
              </a:tblGrid>
              <a:tr h="506531">
                <a:tc>
                  <a:txBody>
                    <a:bodyPr/>
                    <a:lstStyle/>
                    <a:p>
                      <a:pPr algn="ctr"/>
                      <a:r>
                        <a:rPr lang="en-US" sz="2200" b="1" dirty="0">
                          <a:solidFill>
                            <a:schemeClr val="tx1"/>
                          </a:solidFill>
                          <a:latin typeface="Times New Roman" panose="02020603050405020304" pitchFamily="18" charset="0"/>
                          <a:cs typeface="Times New Roman" panose="02020603050405020304" pitchFamily="18" charset="0"/>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solidFill>
                            <a:schemeClr val="tx1"/>
                          </a:solidFill>
                          <a:latin typeface="Times New Roman" panose="02020603050405020304" pitchFamily="18" charset="0"/>
                          <a:cs typeface="Times New Roman" panose="02020603050405020304" pitchFamily="18" charset="0"/>
                        </a:rPr>
                        <a:t>Datapoint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solidFill>
                            <a:schemeClr val="tx1"/>
                          </a:solidFill>
                          <a:latin typeface="Times New Roman" panose="02020603050405020304" pitchFamily="18" charset="0"/>
                          <a:cs typeface="Times New Roman" panose="02020603050405020304" pitchFamily="18"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solidFill>
                            <a:schemeClr val="tx1"/>
                          </a:solidFill>
                          <a:latin typeface="Times New Roman" panose="02020603050405020304" pitchFamily="18" charset="0"/>
                          <a:cs typeface="Times New Roman" panose="02020603050405020304" pitchFamily="18" charset="0"/>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err="1">
                          <a:solidFill>
                            <a:schemeClr val="dk1"/>
                          </a:solidFill>
                          <a:latin typeface="Times New Roman"/>
                          <a:ea typeface="Times New Roman"/>
                          <a:cs typeface="Times New Roman"/>
                          <a:sym typeface="Times New Roman"/>
                        </a:rPr>
                        <a:t>Setosa</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err="1">
                          <a:solidFill>
                            <a:schemeClr val="dk1"/>
                          </a:solidFill>
                          <a:latin typeface="Times New Roman"/>
                          <a:ea typeface="Times New Roman"/>
                          <a:cs typeface="Times New Roman"/>
                          <a:sym typeface="Times New Roman"/>
                        </a:rPr>
                        <a:t>Versicolor</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dirty="0" err="1">
                          <a:solidFill>
                            <a:schemeClr val="tx1"/>
                          </a:solidFill>
                          <a:latin typeface="Times New Roman" panose="02020603050405020304" pitchFamily="18" charset="0"/>
                          <a:cs typeface="Times New Roman" panose="02020603050405020304" pitchFamily="18" charset="0"/>
                        </a:rPr>
                        <a:t>Verginica</a:t>
                      </a:r>
                      <a:endParaRPr lang="en-US" sz="22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2010310452"/>
                  </a:ext>
                </a:extLst>
              </a:tr>
              <a:tr h="810625">
                <a:tc>
                  <a:txBody>
                    <a:bodyPr/>
                    <a:lstStyle/>
                    <a:p>
                      <a:pPr algn="ctr"/>
                      <a:r>
                        <a:rPr lang="en-US" sz="2200" b="1"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dirty="0">
                          <a:latin typeface="Times New Roman" panose="02020603050405020304" pitchFamily="18" charset="0"/>
                          <a:cs typeface="Times New Roman" panose="02020603050405020304" pitchFamily="18" charset="0"/>
                        </a:rPr>
                        <a:t>(5.1,3.5), (1.4,0.2)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1" dirty="0">
                          <a:latin typeface="Times New Roman" panose="02020603050405020304" pitchFamily="18" charset="0"/>
                          <a:cs typeface="Times New Roman" panose="02020603050405020304" pitchFamily="18" charset="0"/>
                        </a:rPr>
                        <a:t>(5.1,1.4)</a:t>
                      </a:r>
                      <a:endParaRPr lang="en-US" sz="22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1" dirty="0">
                          <a:latin typeface="Times New Roman" panose="02020603050405020304" pitchFamily="18" charset="0"/>
                          <a:cs typeface="Times New Roman" panose="02020603050405020304" pitchFamily="18" charset="0"/>
                        </a:rPr>
                        <a:t>(3.5,0.2)</a:t>
                      </a:r>
                      <a:endParaRPr lang="en-US" sz="22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b="1" dirty="0">
                          <a:latin typeface="Times New Roman"/>
                          <a:ea typeface="Times New Roman"/>
                          <a:cs typeface="Times New Roman"/>
                          <a:sym typeface="Times New Roman"/>
                        </a:rPr>
                        <a:t>0.90</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10000"/>
                        <a:lumOff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i="0" dirty="0">
                          <a:effectLst/>
                          <a:latin typeface="Times New Roman" panose="02020603050405020304" pitchFamily="18" charset="0"/>
                          <a:cs typeface="Times New Roman" panose="02020603050405020304" pitchFamily="18" charset="0"/>
                        </a:rPr>
                        <a:t>        </a:t>
                      </a:r>
                      <a:r>
                        <a:rPr lang="en-US" sz="2200" b="1" dirty="0">
                          <a:solidFill>
                            <a:schemeClr val="dk1"/>
                          </a:solidFill>
                          <a:latin typeface="Times New Roman"/>
                          <a:ea typeface="Times New Roman"/>
                          <a:cs typeface="Times New Roman"/>
                          <a:sym typeface="Times New Roman"/>
                        </a:rPr>
                        <a:t>0.0</a:t>
                      </a:r>
                      <a:r>
                        <a:rPr lang="en-US" sz="2200" b="1" dirty="0">
                          <a:latin typeface="Times New Roman"/>
                          <a:ea typeface="Times New Roman"/>
                          <a:cs typeface="Times New Roman"/>
                          <a:sym typeface="Times New Roman"/>
                        </a:rPr>
                        <a:t>6</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10000"/>
                        <a:lumOff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i="0" dirty="0">
                          <a:effectLst/>
                          <a:latin typeface="Times New Roman" panose="02020603050405020304" pitchFamily="18" charset="0"/>
                          <a:cs typeface="Times New Roman" panose="02020603050405020304" pitchFamily="18" charset="0"/>
                        </a:rPr>
                        <a:t>       </a:t>
                      </a:r>
                      <a:r>
                        <a:rPr lang="en-US" sz="2200" b="1" dirty="0">
                          <a:solidFill>
                            <a:schemeClr val="dk1"/>
                          </a:solidFill>
                          <a:latin typeface="Times New Roman"/>
                          <a:ea typeface="Times New Roman"/>
                          <a:cs typeface="Times New Roman"/>
                          <a:sym typeface="Times New Roman"/>
                        </a:rPr>
                        <a:t>0.0</a:t>
                      </a:r>
                      <a:r>
                        <a:rPr lang="en-US" sz="2200" b="1" dirty="0">
                          <a:latin typeface="Times New Roman"/>
                          <a:ea typeface="Times New Roman"/>
                          <a:cs typeface="Times New Roman"/>
                          <a:sym typeface="Times New Roman"/>
                        </a:rPr>
                        <a:t>4</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10000"/>
                        <a:lumOff val="90000"/>
                      </a:schemeClr>
                    </a:solidFill>
                  </a:tcPr>
                </a:tc>
                <a:extLst>
                  <a:ext uri="{0D108BD9-81ED-4DB2-BD59-A6C34878D82A}">
                    <a16:rowId xmlns:a16="http://schemas.microsoft.com/office/drawing/2014/main" val="2281599695"/>
                  </a:ext>
                </a:extLst>
              </a:tr>
              <a:tr h="810625">
                <a:tc>
                  <a:txBody>
                    <a:bodyPr/>
                    <a:lstStyle/>
                    <a:p>
                      <a:pPr algn="ctr"/>
                      <a:r>
                        <a:rPr lang="en-US" sz="2200" b="1" dirty="0">
                          <a:solidFill>
                            <a:schemeClr val="tx1"/>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dirty="0">
                          <a:latin typeface="Times New Roman" panose="02020603050405020304" pitchFamily="18" charset="0"/>
                          <a:cs typeface="Times New Roman" panose="02020603050405020304" pitchFamily="18" charset="0"/>
                        </a:rPr>
                        <a:t>(4.9,3.0),</a:t>
                      </a:r>
                      <a:r>
                        <a:rPr lang="en-US" sz="2400" b="1" baseline="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(1.4,0.2)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latin typeface="Times New Roman" panose="02020603050405020304" pitchFamily="18" charset="0"/>
                          <a:cs typeface="Times New Roman" panose="02020603050405020304" pitchFamily="18" charset="0"/>
                        </a:rPr>
                        <a:t>(4.9, 1.4)</a:t>
                      </a:r>
                      <a:endParaRPr lang="en-US" sz="22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latin typeface="Times New Roman" panose="02020603050405020304" pitchFamily="18" charset="0"/>
                          <a:cs typeface="Times New Roman" panose="02020603050405020304" pitchFamily="18" charset="0"/>
                        </a:rPr>
                        <a:t>(3.0,0.2)</a:t>
                      </a:r>
                      <a:endParaRPr lang="en-US" sz="22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b="1" dirty="0">
                          <a:latin typeface="Times New Roman"/>
                          <a:ea typeface="Times New Roman"/>
                          <a:cs typeface="Times New Roman"/>
                          <a:sym typeface="Times New Roman"/>
                        </a:rPr>
                        <a:t>0.8</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10000"/>
                        <a:lumOff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b="1" dirty="0">
                          <a:solidFill>
                            <a:schemeClr val="dk1"/>
                          </a:solidFill>
                          <a:latin typeface="Times New Roman"/>
                          <a:ea typeface="Times New Roman"/>
                          <a:cs typeface="Times New Roman"/>
                          <a:sym typeface="Times New Roman"/>
                        </a:rPr>
                        <a:t>0.11</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b="1" dirty="0">
                          <a:solidFill>
                            <a:schemeClr val="dk1"/>
                          </a:solidFill>
                          <a:latin typeface="Times New Roman"/>
                          <a:ea typeface="Times New Roman"/>
                          <a:cs typeface="Times New Roman"/>
                          <a:sym typeface="Times New Roman"/>
                        </a:rPr>
                        <a:t>0.</a:t>
                      </a:r>
                      <a:r>
                        <a:rPr lang="en-US" sz="2200" b="1" dirty="0">
                          <a:latin typeface="Times New Roman"/>
                          <a:ea typeface="Times New Roman"/>
                          <a:cs typeface="Times New Roman"/>
                          <a:sym typeface="Times New Roman"/>
                        </a:rPr>
                        <a:t>08</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10000"/>
                        <a:lumOff val="90000"/>
                      </a:schemeClr>
                    </a:solidFill>
                  </a:tcPr>
                </a:tc>
                <a:extLst>
                  <a:ext uri="{0D108BD9-81ED-4DB2-BD59-A6C34878D82A}">
                    <a16:rowId xmlns:a16="http://schemas.microsoft.com/office/drawing/2014/main" val="2197698645"/>
                  </a:ext>
                </a:extLst>
              </a:tr>
              <a:tr h="810625">
                <a:tc>
                  <a:txBody>
                    <a:bodyPr/>
                    <a:lstStyle/>
                    <a:p>
                      <a:pPr algn="ctr"/>
                      <a:r>
                        <a:rPr lang="en-US" sz="2200" b="1" dirty="0">
                          <a:solidFill>
                            <a:schemeClr val="tx1"/>
                          </a:solidFill>
                          <a:latin typeface="Times New Roman" panose="02020603050405020304" pitchFamily="18" charset="0"/>
                          <a:cs typeface="Times New Roman" panose="02020603050405020304" pitchFamily="18" charset="0"/>
                        </a:rPr>
                        <a:t>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latin typeface="Times New Roman" panose="02020603050405020304" pitchFamily="18" charset="0"/>
                          <a:cs typeface="Times New Roman" panose="02020603050405020304" pitchFamily="18" charset="0"/>
                        </a:rPr>
                        <a:t>(6.4,3.2),</a:t>
                      </a:r>
                      <a:r>
                        <a:rPr lang="en-US" sz="2400" b="1" baseline="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(4.5,1.5)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latin typeface="Times New Roman" panose="02020603050405020304" pitchFamily="18" charset="0"/>
                          <a:cs typeface="Times New Roman" panose="02020603050405020304" pitchFamily="18" charset="0"/>
                        </a:rPr>
                        <a:t>(6.4, 4.5)</a:t>
                      </a:r>
                      <a:endParaRPr lang="en-US" sz="22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b="1" dirty="0">
                          <a:solidFill>
                            <a:schemeClr val="tx1"/>
                          </a:solidFill>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3.2,1.5)</a:t>
                      </a:r>
                    </a:p>
                    <a:p>
                      <a:pPr algn="ctr"/>
                      <a:endParaRPr lang="en-US" sz="22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b="1" dirty="0">
                          <a:solidFill>
                            <a:schemeClr val="dk1"/>
                          </a:solidFill>
                          <a:latin typeface="Times New Roman"/>
                          <a:cs typeface="Times New Roman"/>
                          <a:sym typeface="Times New Roman"/>
                        </a:rPr>
                        <a:t>0.09</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10000"/>
                        <a:lumOff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b="1" dirty="0">
                          <a:solidFill>
                            <a:schemeClr val="dk1"/>
                          </a:solidFill>
                          <a:latin typeface="Times New Roman"/>
                          <a:ea typeface="Times New Roman"/>
                          <a:cs typeface="Times New Roman"/>
                          <a:sym typeface="Times New Roman"/>
                        </a:rPr>
                        <a:t>0.</a:t>
                      </a:r>
                      <a:r>
                        <a:rPr lang="en-US" sz="2200" b="1" dirty="0">
                          <a:latin typeface="Times New Roman"/>
                          <a:ea typeface="Times New Roman"/>
                          <a:cs typeface="Times New Roman"/>
                          <a:sym typeface="Times New Roman"/>
                        </a:rPr>
                        <a:t>68</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10000"/>
                        <a:lumOff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b="1" dirty="0">
                          <a:solidFill>
                            <a:schemeClr val="dk1"/>
                          </a:solidFill>
                          <a:latin typeface="Times New Roman"/>
                          <a:ea typeface="Times New Roman"/>
                          <a:cs typeface="Times New Roman"/>
                          <a:sym typeface="Times New Roman"/>
                        </a:rPr>
                        <a:t>0.</a:t>
                      </a:r>
                      <a:r>
                        <a:rPr lang="en-US" sz="2200" b="1" dirty="0">
                          <a:latin typeface="Times New Roman"/>
                          <a:ea typeface="Times New Roman"/>
                          <a:cs typeface="Times New Roman"/>
                          <a:sym typeface="Times New Roman"/>
                        </a:rPr>
                        <a:t>27</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10000"/>
                        <a:lumOff val="90000"/>
                      </a:schemeClr>
                    </a:solidFill>
                  </a:tcPr>
                </a:tc>
                <a:extLst>
                  <a:ext uri="{0D108BD9-81ED-4DB2-BD59-A6C34878D82A}">
                    <a16:rowId xmlns:a16="http://schemas.microsoft.com/office/drawing/2014/main" val="1514082980"/>
                  </a:ext>
                </a:extLst>
              </a:tr>
              <a:tr h="810625">
                <a:tc>
                  <a:txBody>
                    <a:bodyPr/>
                    <a:lstStyle/>
                    <a:p>
                      <a:pPr algn="ctr"/>
                      <a:r>
                        <a:rPr lang="en-US" sz="2200" b="1" dirty="0">
                          <a:solidFill>
                            <a:schemeClr val="tx1"/>
                          </a:solidFill>
                          <a:latin typeface="Times New Roman" panose="02020603050405020304" pitchFamily="18" charset="0"/>
                          <a:cs typeface="Times New Roman" panose="02020603050405020304" pitchFamily="18" charset="0"/>
                        </a:rPr>
                        <a:t>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dirty="0">
                          <a:latin typeface="Times New Roman" panose="02020603050405020304" pitchFamily="18" charset="0"/>
                          <a:cs typeface="Times New Roman" panose="02020603050405020304" pitchFamily="18" charset="0"/>
                        </a:rPr>
                        <a:t>(5.9,3.0),</a:t>
                      </a:r>
                    </a:p>
                    <a:p>
                      <a:pPr algn="ctr"/>
                      <a:r>
                        <a:rPr lang="en-US" sz="2400" b="1" dirty="0">
                          <a:latin typeface="Times New Roman" panose="02020603050405020304" pitchFamily="18" charset="0"/>
                          <a:cs typeface="Times New Roman" panose="02020603050405020304" pitchFamily="18" charset="0"/>
                        </a:rPr>
                        <a:t>(5.1,1.8)</a:t>
                      </a:r>
                      <a:r>
                        <a:rPr lang="en-US" sz="2400" b="1" dirty="0">
                          <a:solidFill>
                            <a:prstClr val="black"/>
                          </a:solidFill>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latin typeface="Times New Roman" panose="02020603050405020304" pitchFamily="18" charset="0"/>
                          <a:cs typeface="Times New Roman" panose="02020603050405020304" pitchFamily="18" charset="0"/>
                        </a:rPr>
                        <a:t>(5.9, 5.1)</a:t>
                      </a:r>
                      <a:endParaRPr lang="en-US" sz="22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solidFill>
                            <a:schemeClr val="tx1"/>
                          </a:solidFill>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3.0,1.8)</a:t>
                      </a:r>
                      <a:endParaRPr lang="en-US" sz="22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solidFill>
                            <a:schemeClr val="dk1"/>
                          </a:solidFill>
                          <a:latin typeface="Times New Roman"/>
                          <a:ea typeface="Times New Roman"/>
                          <a:cs typeface="Times New Roman"/>
                          <a:sym typeface="Times New Roman"/>
                        </a:rPr>
                        <a:t>0.0</a:t>
                      </a:r>
                      <a:r>
                        <a:rPr lang="en-US" sz="2200" b="1" dirty="0">
                          <a:latin typeface="Times New Roman"/>
                          <a:ea typeface="Times New Roman"/>
                          <a:cs typeface="Times New Roman"/>
                          <a:sym typeface="Times New Roman"/>
                        </a:rPr>
                        <a:t>9</a:t>
                      </a:r>
                      <a:endParaRPr lang="en-US" sz="22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10000"/>
                        <a:lumOff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b="1" dirty="0">
                          <a:solidFill>
                            <a:schemeClr val="dk1"/>
                          </a:solidFill>
                          <a:latin typeface="Times New Roman"/>
                          <a:ea typeface="Times New Roman"/>
                          <a:cs typeface="Times New Roman"/>
                          <a:sym typeface="Times New Roman"/>
                        </a:rPr>
                        <a:t>0.</a:t>
                      </a:r>
                      <a:r>
                        <a:rPr lang="en-US" sz="2200" b="1" dirty="0">
                          <a:latin typeface="Times New Roman"/>
                          <a:ea typeface="Times New Roman"/>
                          <a:cs typeface="Times New Roman"/>
                          <a:sym typeface="Times New Roman"/>
                        </a:rPr>
                        <a:t>63</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b="1" dirty="0">
                          <a:solidFill>
                            <a:schemeClr val="dk1"/>
                          </a:solidFill>
                          <a:latin typeface="Times New Roman"/>
                          <a:ea typeface="Times New Roman"/>
                          <a:cs typeface="Times New Roman"/>
                          <a:sym typeface="Times New Roman"/>
                        </a:rPr>
                        <a:t>0.</a:t>
                      </a:r>
                      <a:r>
                        <a:rPr lang="en-US" sz="2200" b="1" dirty="0">
                          <a:latin typeface="Times New Roman"/>
                          <a:ea typeface="Times New Roman"/>
                          <a:cs typeface="Times New Roman"/>
                          <a:sym typeface="Times New Roman"/>
                        </a:rPr>
                        <a:t>27</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10000"/>
                        <a:lumOff val="90000"/>
                      </a:schemeClr>
                    </a:solidFill>
                  </a:tcPr>
                </a:tc>
                <a:extLst>
                  <a:ext uri="{0D108BD9-81ED-4DB2-BD59-A6C34878D82A}">
                    <a16:rowId xmlns:a16="http://schemas.microsoft.com/office/drawing/2014/main" val="2945742489"/>
                  </a:ext>
                </a:extLst>
              </a:tr>
              <a:tr h="810625">
                <a:tc>
                  <a:txBody>
                    <a:bodyPr/>
                    <a:lstStyle/>
                    <a:p>
                      <a:pPr algn="ctr"/>
                      <a:r>
                        <a:rPr lang="en-US" sz="2200" b="1" dirty="0">
                          <a:solidFill>
                            <a:schemeClr val="tx1"/>
                          </a:solidFill>
                          <a:latin typeface="Times New Roman" panose="02020603050405020304" pitchFamily="18" charset="0"/>
                          <a:cs typeface="Times New Roman" panose="02020603050405020304" pitchFamily="18" charset="0"/>
                        </a:rPr>
                        <a:t>149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dirty="0">
                          <a:latin typeface="Times New Roman" panose="02020603050405020304" pitchFamily="18" charset="0"/>
                          <a:cs typeface="Times New Roman" panose="02020603050405020304" pitchFamily="18" charset="0"/>
                        </a:rPr>
                        <a:t>(6.2,3.4),</a:t>
                      </a:r>
                    </a:p>
                    <a:p>
                      <a:pPr algn="ctr"/>
                      <a:r>
                        <a:rPr lang="en-US" sz="2400" b="1" dirty="0">
                          <a:latin typeface="Times New Roman" panose="02020603050405020304" pitchFamily="18" charset="0"/>
                          <a:cs typeface="Times New Roman" panose="02020603050405020304" pitchFamily="18" charset="0"/>
                        </a:rPr>
                        <a:t>(5.4,2.3)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latin typeface="Times New Roman" panose="02020603050405020304" pitchFamily="18" charset="0"/>
                          <a:cs typeface="Times New Roman" panose="02020603050405020304" pitchFamily="18" charset="0"/>
                        </a:rPr>
                        <a:t>(6.2, 5.4)</a:t>
                      </a:r>
                      <a:endParaRPr lang="en-US" sz="22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solidFill>
                            <a:schemeClr val="tx1"/>
                          </a:solidFill>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3.4,2.3)</a:t>
                      </a:r>
                      <a:endParaRPr lang="en-US" sz="22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b="1" dirty="0">
                          <a:solidFill>
                            <a:schemeClr val="dk1"/>
                          </a:solidFill>
                          <a:latin typeface="Times New Roman"/>
                          <a:ea typeface="Times New Roman"/>
                          <a:cs typeface="Times New Roman"/>
                          <a:sym typeface="Times New Roman"/>
                        </a:rPr>
                        <a:t>0.0</a:t>
                      </a:r>
                      <a:r>
                        <a:rPr lang="en-US" sz="2200" b="1" dirty="0">
                          <a:latin typeface="Times New Roman"/>
                          <a:ea typeface="Times New Roman"/>
                          <a:cs typeface="Times New Roman"/>
                          <a:sym typeface="Times New Roman"/>
                        </a:rPr>
                        <a:t>9</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10000"/>
                        <a:lumOff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b="1" dirty="0">
                          <a:solidFill>
                            <a:schemeClr val="dk1"/>
                          </a:solidFill>
                          <a:latin typeface="Times New Roman"/>
                          <a:ea typeface="Times New Roman"/>
                          <a:cs typeface="Times New Roman"/>
                          <a:sym typeface="Times New Roman"/>
                        </a:rPr>
                        <a:t>0.30</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10000"/>
                        <a:lumOff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b="1" dirty="0">
                          <a:solidFill>
                            <a:schemeClr val="dk1"/>
                          </a:solidFill>
                          <a:latin typeface="Times New Roman"/>
                          <a:ea typeface="Times New Roman"/>
                          <a:cs typeface="Times New Roman"/>
                          <a:sym typeface="Times New Roman"/>
                        </a:rPr>
                        <a:t>0.60</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10000"/>
                        <a:lumOff val="90000"/>
                      </a:schemeClr>
                    </a:solidFill>
                  </a:tcPr>
                </a:tc>
                <a:extLst>
                  <a:ext uri="{0D108BD9-81ED-4DB2-BD59-A6C34878D82A}">
                    <a16:rowId xmlns:a16="http://schemas.microsoft.com/office/drawing/2014/main" val="3268102058"/>
                  </a:ext>
                </a:extLst>
              </a:tr>
              <a:tr h="810625">
                <a:tc>
                  <a:txBody>
                    <a:bodyPr/>
                    <a:lstStyle/>
                    <a:p>
                      <a:pPr algn="ctr"/>
                      <a:r>
                        <a:rPr lang="en-US" sz="2200" b="1" dirty="0">
                          <a:solidFill>
                            <a:schemeClr val="tx1"/>
                          </a:solidFill>
                          <a:latin typeface="Times New Roman" panose="02020603050405020304" pitchFamily="18" charset="0"/>
                          <a:cs typeface="Times New Roman" panose="02020603050405020304" pitchFamily="18" charset="0"/>
                        </a:rPr>
                        <a:t>150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dirty="0">
                          <a:latin typeface="Times New Roman" panose="02020603050405020304" pitchFamily="18" charset="0"/>
                          <a:cs typeface="Times New Roman" panose="02020603050405020304" pitchFamily="18" charset="0"/>
                        </a:rPr>
                        <a:t>(5.9,3.0),</a:t>
                      </a:r>
                    </a:p>
                    <a:p>
                      <a:pPr algn="ctr"/>
                      <a:r>
                        <a:rPr lang="en-US" sz="2400" b="1" dirty="0">
                          <a:latin typeface="Times New Roman" panose="02020603050405020304" pitchFamily="18" charset="0"/>
                          <a:cs typeface="Times New Roman" panose="02020603050405020304" pitchFamily="18" charset="0"/>
                        </a:rPr>
                        <a:t>(5.1,1.8)</a:t>
                      </a:r>
                      <a:r>
                        <a:rPr lang="en-US" sz="2400" b="1" dirty="0">
                          <a:solidFill>
                            <a:prstClr val="black"/>
                          </a:solidFill>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latin typeface="Times New Roman" panose="02020603050405020304" pitchFamily="18" charset="0"/>
                          <a:cs typeface="Times New Roman" panose="02020603050405020304" pitchFamily="18" charset="0"/>
                        </a:rPr>
                        <a:t>(5.9, 5.1)</a:t>
                      </a:r>
                      <a:endParaRPr lang="en-US" sz="22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b="1" dirty="0">
                          <a:solidFill>
                            <a:schemeClr val="tx1"/>
                          </a:solidFill>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3.0,1.8)</a:t>
                      </a:r>
                      <a:r>
                        <a:rPr lang="en-US" sz="2000" b="1" dirty="0">
                          <a:solidFill>
                            <a:prstClr val="black"/>
                          </a:solidFill>
                          <a:latin typeface="Times New Roman" panose="02020603050405020304" pitchFamily="18" charset="0"/>
                          <a:cs typeface="Times New Roman" panose="02020603050405020304" pitchFamily="18" charset="0"/>
                        </a:rPr>
                        <a:t> </a:t>
                      </a:r>
                      <a:endParaRPr lang="en-US" sz="2000" b="1" dirty="0">
                        <a:latin typeface="Times New Roman" panose="02020603050405020304" pitchFamily="18" charset="0"/>
                        <a:cs typeface="Times New Roman" panose="02020603050405020304" pitchFamily="18" charset="0"/>
                      </a:endParaRPr>
                    </a:p>
                    <a:p>
                      <a:pPr algn="ctr"/>
                      <a:endParaRPr lang="en-US" sz="22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b="1" dirty="0">
                          <a:solidFill>
                            <a:schemeClr val="dk1"/>
                          </a:solidFill>
                          <a:latin typeface="Times New Roman"/>
                          <a:ea typeface="Times New Roman"/>
                          <a:cs typeface="Times New Roman"/>
                          <a:sym typeface="Times New Roman"/>
                        </a:rPr>
                        <a:t>0.07</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10000"/>
                        <a:lumOff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b="1" dirty="0">
                          <a:solidFill>
                            <a:schemeClr val="dk1"/>
                          </a:solidFill>
                          <a:latin typeface="Times New Roman"/>
                          <a:ea typeface="Times New Roman"/>
                          <a:cs typeface="Times New Roman"/>
                          <a:sym typeface="Times New Roman"/>
                        </a:rPr>
                        <a:t>0.40</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10000"/>
                        <a:lumOff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b="1" dirty="0">
                          <a:solidFill>
                            <a:schemeClr val="dk1"/>
                          </a:solidFill>
                          <a:latin typeface="Times New Roman"/>
                          <a:ea typeface="Times New Roman"/>
                          <a:cs typeface="Times New Roman"/>
                          <a:sym typeface="Times New Roman"/>
                        </a:rPr>
                        <a:t>0.51</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10000"/>
                        <a:lumOff val="90000"/>
                      </a:schemeClr>
                    </a:solidFill>
                  </a:tcPr>
                </a:tc>
                <a:extLst>
                  <a:ext uri="{0D108BD9-81ED-4DB2-BD59-A6C34878D82A}">
                    <a16:rowId xmlns:a16="http://schemas.microsoft.com/office/drawing/2014/main" val="3346498501"/>
                  </a:ext>
                </a:extLst>
              </a:tr>
            </a:tbl>
          </a:graphicData>
        </a:graphic>
      </p:graphicFrame>
    </p:spTree>
    <p:extLst>
      <p:ext uri="{BB962C8B-B14F-4D97-AF65-F5344CB8AC3E}">
        <p14:creationId xmlns:p14="http://schemas.microsoft.com/office/powerpoint/2010/main" val="294255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30B4F1C-422C-96B8-8C2C-9648892397E8}"/>
              </a:ext>
            </a:extLst>
          </p:cNvPr>
          <p:cNvSpPr>
            <a:spLocks noGrp="1"/>
          </p:cNvSpPr>
          <p:nvPr>
            <p:ph type="body" idx="1"/>
          </p:nvPr>
        </p:nvSpPr>
        <p:spPr>
          <a:xfrm>
            <a:off x="1753261" y="170157"/>
            <a:ext cx="3510501" cy="521606"/>
          </a:xfrm>
        </p:spPr>
        <p:txBody>
          <a:bodyPr/>
          <a:lstStyle/>
          <a:p>
            <a:r>
              <a:rPr lang="en-US" b="1" dirty="0">
                <a:solidFill>
                  <a:schemeClr val="tx1"/>
                </a:solidFill>
                <a:latin typeface="sofia-pro"/>
              </a:rPr>
              <a:t>K</a:t>
            </a:r>
            <a:r>
              <a:rPr lang="en-US" b="1" i="0" dirty="0">
                <a:solidFill>
                  <a:schemeClr val="tx1"/>
                </a:solidFill>
                <a:effectLst/>
                <a:latin typeface="sofia-pro"/>
              </a:rPr>
              <a:t> Means Clustering</a:t>
            </a:r>
            <a:endParaRPr lang="en-US" dirty="0"/>
          </a:p>
        </p:txBody>
      </p:sp>
      <p:graphicFrame>
        <p:nvGraphicFramePr>
          <p:cNvPr id="9" name="Table 9">
            <a:extLst>
              <a:ext uri="{FF2B5EF4-FFF2-40B4-BE49-F238E27FC236}">
                <a16:creationId xmlns:a16="http://schemas.microsoft.com/office/drawing/2014/main" id="{E1777280-729C-F127-1617-7D197E977D4E}"/>
              </a:ext>
            </a:extLst>
          </p:cNvPr>
          <p:cNvGraphicFramePr>
            <a:graphicFrameLocks noGrp="1"/>
          </p:cNvGraphicFramePr>
          <p:nvPr>
            <p:ph sz="half" idx="2"/>
            <p:extLst>
              <p:ext uri="{D42A27DB-BD31-4B8C-83A1-F6EECF244321}">
                <p14:modId xmlns:p14="http://schemas.microsoft.com/office/powerpoint/2010/main" val="2861243190"/>
              </p:ext>
            </p:extLst>
          </p:nvPr>
        </p:nvGraphicFramePr>
        <p:xfrm>
          <a:off x="1332463" y="700625"/>
          <a:ext cx="4443412" cy="2456954"/>
        </p:xfrm>
        <a:graphic>
          <a:graphicData uri="http://schemas.openxmlformats.org/drawingml/2006/table">
            <a:tbl>
              <a:tblPr firstRow="1" bandRow="1">
                <a:tableStyleId>{5C22544A-7EE6-4342-B048-85BDC9FD1C3A}</a:tableStyleId>
              </a:tblPr>
              <a:tblGrid>
                <a:gridCol w="1110853">
                  <a:extLst>
                    <a:ext uri="{9D8B030D-6E8A-4147-A177-3AD203B41FA5}">
                      <a16:colId xmlns:a16="http://schemas.microsoft.com/office/drawing/2014/main" val="573637336"/>
                    </a:ext>
                  </a:extLst>
                </a:gridCol>
                <a:gridCol w="1110853">
                  <a:extLst>
                    <a:ext uri="{9D8B030D-6E8A-4147-A177-3AD203B41FA5}">
                      <a16:colId xmlns:a16="http://schemas.microsoft.com/office/drawing/2014/main" val="1448921343"/>
                    </a:ext>
                  </a:extLst>
                </a:gridCol>
                <a:gridCol w="1110853">
                  <a:extLst>
                    <a:ext uri="{9D8B030D-6E8A-4147-A177-3AD203B41FA5}">
                      <a16:colId xmlns:a16="http://schemas.microsoft.com/office/drawing/2014/main" val="3178959270"/>
                    </a:ext>
                  </a:extLst>
                </a:gridCol>
                <a:gridCol w="1110853">
                  <a:extLst>
                    <a:ext uri="{9D8B030D-6E8A-4147-A177-3AD203B41FA5}">
                      <a16:colId xmlns:a16="http://schemas.microsoft.com/office/drawing/2014/main" val="4039318663"/>
                    </a:ext>
                  </a:extLst>
                </a:gridCol>
              </a:tblGrid>
              <a:tr h="501510">
                <a:tc>
                  <a:txBody>
                    <a:bodyPr/>
                    <a:lstStyle/>
                    <a:p>
                      <a:pPr algn="ctr"/>
                      <a:r>
                        <a:rPr lang="en-US" sz="1500" b="1" dirty="0">
                          <a:solidFill>
                            <a:schemeClr val="tx1"/>
                          </a:solidFill>
                          <a:latin typeface="Times New Roman" panose="02020603050405020304" pitchFamily="18" charset="0"/>
                          <a:cs typeface="Times New Roman" panose="02020603050405020304" pitchFamily="18"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500" b="1" dirty="0">
                          <a:solidFill>
                            <a:schemeClr val="tx1"/>
                          </a:solidFill>
                          <a:latin typeface="Times New Roman" panose="02020603050405020304" pitchFamily="18" charset="0"/>
                          <a:cs typeface="Times New Roman" panose="02020603050405020304" pitchFamily="18" charset="0"/>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500" b="1" dirty="0">
                          <a:solidFill>
                            <a:schemeClr val="tx1"/>
                          </a:solidFill>
                          <a:latin typeface="Times New Roman" panose="02020603050405020304" pitchFamily="18" charset="0"/>
                          <a:cs typeface="Times New Roman" panose="02020603050405020304" pitchFamily="18" charset="0"/>
                        </a:rPr>
                        <a:t>C1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sz="1500" b="1" dirty="0">
                          <a:solidFill>
                            <a:schemeClr val="tx1"/>
                          </a:solidFill>
                          <a:latin typeface="Times New Roman" panose="02020603050405020304" pitchFamily="18" charset="0"/>
                          <a:cs typeface="Times New Roman" panose="02020603050405020304" pitchFamily="18" charset="0"/>
                        </a:rPr>
                        <a:t>C2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991108335"/>
                  </a:ext>
                </a:extLst>
              </a:tr>
              <a:tr h="450914">
                <a:tc>
                  <a:txBody>
                    <a:bodyPr/>
                    <a:lstStyle/>
                    <a:p>
                      <a:pPr algn="ctr"/>
                      <a:r>
                        <a:rPr lang="en-US" sz="1500" b="1"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500" b="1" dirty="0">
                          <a:solidFill>
                            <a:schemeClr val="tx1"/>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500" b="1"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sz="1500" b="1"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4532149"/>
                  </a:ext>
                </a:extLst>
              </a:tr>
              <a:tr h="501510">
                <a:tc>
                  <a:txBody>
                    <a:bodyPr/>
                    <a:lstStyle/>
                    <a:p>
                      <a:pPr algn="ctr"/>
                      <a:r>
                        <a:rPr lang="en-US" sz="1500" b="1" dirty="0">
                          <a:solidFill>
                            <a:schemeClr val="tx1"/>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500" b="1" dirty="0">
                          <a:solidFill>
                            <a:schemeClr val="tx1"/>
                          </a:solidFill>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500" b="1"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sz="1500" b="1"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98477236"/>
                  </a:ext>
                </a:extLst>
              </a:tr>
              <a:tr h="501510">
                <a:tc>
                  <a:txBody>
                    <a:bodyPr/>
                    <a:lstStyle/>
                    <a:p>
                      <a:pPr algn="ctr"/>
                      <a:r>
                        <a:rPr lang="en-US" sz="1500" b="1" dirty="0">
                          <a:solidFill>
                            <a:schemeClr val="tx1"/>
                          </a:solidFill>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500" b="1" dirty="0">
                          <a:solidFill>
                            <a:schemeClr val="tx1"/>
                          </a:solidFill>
                          <a:latin typeface="Times New Roman" panose="02020603050405020304" pitchFamily="18" charset="0"/>
                          <a:cs typeface="Times New Roman" panose="02020603050405020304"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500" b="1"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500" b="1"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835605897"/>
                  </a:ext>
                </a:extLst>
              </a:tr>
              <a:tr h="501510">
                <a:tc>
                  <a:txBody>
                    <a:bodyPr/>
                    <a:lstStyle/>
                    <a:p>
                      <a:pPr algn="ctr"/>
                      <a:r>
                        <a:rPr lang="en-US" sz="1500" b="1" dirty="0">
                          <a:solidFill>
                            <a:schemeClr val="tx1"/>
                          </a:solidFill>
                          <a:latin typeface="Times New Roman" panose="02020603050405020304" pitchFamily="18" charset="0"/>
                          <a:cs typeface="Times New Roman" panose="02020603050405020304" pitchFamily="18"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500" b="1" dirty="0">
                          <a:solidFill>
                            <a:schemeClr val="tx1"/>
                          </a:solidFill>
                          <a:latin typeface="Times New Roman" panose="02020603050405020304" pitchFamily="18" charset="0"/>
                          <a:cs typeface="Times New Roman" panose="02020603050405020304" pitchFamily="18"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500" b="1"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500" b="1"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424752211"/>
                  </a:ext>
                </a:extLst>
              </a:tr>
            </a:tbl>
          </a:graphicData>
        </a:graphic>
      </p:graphicFrame>
      <p:sp>
        <p:nvSpPr>
          <p:cNvPr id="5" name="Text Placeholder 4">
            <a:extLst>
              <a:ext uri="{FF2B5EF4-FFF2-40B4-BE49-F238E27FC236}">
                <a16:creationId xmlns:a16="http://schemas.microsoft.com/office/drawing/2014/main" id="{04DC7240-ED27-BE3E-020E-EFD1BE695BDE}"/>
              </a:ext>
            </a:extLst>
          </p:cNvPr>
          <p:cNvSpPr>
            <a:spLocks noGrp="1"/>
          </p:cNvSpPr>
          <p:nvPr>
            <p:ph type="body" sz="quarter" idx="3"/>
          </p:nvPr>
        </p:nvSpPr>
        <p:spPr>
          <a:xfrm>
            <a:off x="7662049" y="170157"/>
            <a:ext cx="3104016" cy="521606"/>
          </a:xfrm>
        </p:spPr>
        <p:txBody>
          <a:bodyPr/>
          <a:lstStyle/>
          <a:p>
            <a:r>
              <a:rPr lang="en-US" b="1" i="0" dirty="0">
                <a:solidFill>
                  <a:schemeClr val="tx1"/>
                </a:solidFill>
                <a:effectLst/>
                <a:latin typeface="sofia-pro"/>
              </a:rPr>
              <a:t>Fuzzy C Means</a:t>
            </a:r>
            <a:endParaRPr lang="en-US" dirty="0"/>
          </a:p>
        </p:txBody>
      </p:sp>
      <p:pic>
        <p:nvPicPr>
          <p:cNvPr id="8" name="Content Placeholder 7">
            <a:extLst>
              <a:ext uri="{FF2B5EF4-FFF2-40B4-BE49-F238E27FC236}">
                <a16:creationId xmlns:a16="http://schemas.microsoft.com/office/drawing/2014/main" id="{50B6E3EF-F295-C830-E171-02225C5E8674}"/>
              </a:ext>
            </a:extLst>
          </p:cNvPr>
          <p:cNvPicPr>
            <a:picLocks noGrp="1" noChangeAspect="1"/>
          </p:cNvPicPr>
          <p:nvPr>
            <p:ph sz="quarter" idx="4"/>
          </p:nvPr>
        </p:nvPicPr>
        <p:blipFill>
          <a:blip r:embed="rId2"/>
          <a:stretch>
            <a:fillRect/>
          </a:stretch>
        </p:blipFill>
        <p:spPr>
          <a:xfrm>
            <a:off x="6723408" y="625088"/>
            <a:ext cx="4445000" cy="2608028"/>
          </a:xfrm>
        </p:spPr>
      </p:pic>
      <p:pic>
        <p:nvPicPr>
          <p:cNvPr id="2050" name="Picture 2">
            <a:extLst>
              <a:ext uri="{FF2B5EF4-FFF2-40B4-BE49-F238E27FC236}">
                <a16:creationId xmlns:a16="http://schemas.microsoft.com/office/drawing/2014/main" id="{F844C488-A76E-4A63-FB7F-1BAA95FEE6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2463" y="3700422"/>
            <a:ext cx="10014048" cy="2803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0969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50581-54D3-C945-384F-8319F2E5AD27}"/>
              </a:ext>
            </a:extLst>
          </p:cNvPr>
          <p:cNvSpPr>
            <a:spLocks noGrp="1"/>
          </p:cNvSpPr>
          <p:nvPr>
            <p:ph type="title"/>
          </p:nvPr>
        </p:nvSpPr>
        <p:spPr>
          <a:xfrm>
            <a:off x="833377" y="83916"/>
            <a:ext cx="11228752" cy="2166303"/>
          </a:xfrm>
        </p:spPr>
        <p:txBody>
          <a:bodyPr>
            <a:normAutofit fontScale="90000"/>
          </a:bodyPr>
          <a:lstStyle/>
          <a:p>
            <a:pPr marR="0" lvl="0" algn="l" defTabSz="914400" rtl="0" eaLnBrk="1" fontAlgn="base" latinLnBrk="0" hangingPunct="1">
              <a:lnSpc>
                <a:spcPct val="94000"/>
              </a:lnSpc>
              <a:spcBef>
                <a:spcPts val="1000"/>
              </a:spcBef>
              <a:spcAft>
                <a:spcPts val="200"/>
              </a:spcAft>
              <a:buClrTx/>
              <a:buSzTx/>
              <a:tabLst/>
              <a:defRPr/>
            </a:pPr>
            <a:r>
              <a:rPr lang="en-US" sz="3300" b="1" i="0" dirty="0">
                <a:solidFill>
                  <a:schemeClr val="tx1"/>
                </a:solidFill>
                <a:effectLst/>
                <a:latin typeface="Times New Roman" panose="02020603050405020304" pitchFamily="18" charset="0"/>
                <a:cs typeface="Times New Roman" panose="02020603050405020304" pitchFamily="18" charset="0"/>
              </a:rPr>
              <a:t>The steps to perform FCM algorithm are:</a:t>
            </a:r>
            <a:br>
              <a:rPr lang="en-US" sz="3300" b="1" i="0" dirty="0">
                <a:solidFill>
                  <a:schemeClr val="tx1"/>
                </a:solidFill>
                <a:effectLst/>
                <a:latin typeface="Times New Roman" panose="02020603050405020304" pitchFamily="18" charset="0"/>
                <a:cs typeface="Times New Roman" panose="02020603050405020304" pitchFamily="18" charset="0"/>
              </a:rPr>
            </a:br>
            <a:r>
              <a:rPr lang="en-US" sz="3300" b="1" dirty="0">
                <a:latin typeface="Times New Roman" panose="02020603050405020304" pitchFamily="18" charset="0"/>
                <a:cs typeface="Times New Roman" panose="02020603050405020304" pitchFamily="18" charset="0"/>
              </a:rPr>
              <a:t>Step 1: Initialize the data points into desired number of clusters randomly.</a:t>
            </a:r>
            <a:br>
              <a:rPr lang="en-US" sz="3300" b="1" dirty="0">
                <a:latin typeface="Times New Roman" panose="02020603050405020304" pitchFamily="18" charset="0"/>
                <a:cs typeface="Times New Roman" panose="02020603050405020304" pitchFamily="18" charset="0"/>
              </a:rPr>
            </a:br>
            <a:br>
              <a:rPr lang="en-US" sz="3300" b="1" dirty="0">
                <a:latin typeface="Times New Roman" panose="02020603050405020304" pitchFamily="18" charset="0"/>
                <a:cs typeface="Times New Roman" panose="02020603050405020304" pitchFamily="18" charset="0"/>
              </a:rPr>
            </a:br>
            <a:r>
              <a:rPr lang="en-US" sz="2700" b="1" dirty="0">
                <a:latin typeface="Times New Roman" panose="02020603050405020304" pitchFamily="18" charset="0"/>
                <a:cs typeface="Times New Roman" panose="02020603050405020304" pitchFamily="18" charset="0"/>
              </a:rPr>
              <a:t>Example :</a:t>
            </a:r>
            <a:r>
              <a:rPr lang="en-US" sz="3300" b="1" dirty="0">
                <a:latin typeface="Times New Roman" panose="02020603050405020304" pitchFamily="18" charset="0"/>
                <a:cs typeface="Times New Roman" panose="02020603050405020304" pitchFamily="18" charset="0"/>
              </a:rPr>
              <a:t> </a:t>
            </a:r>
            <a:r>
              <a:rPr lang="en-US" sz="2700" b="1" dirty="0">
                <a:solidFill>
                  <a:prstClr val="black"/>
                </a:solidFill>
                <a:latin typeface="Times New Roman" panose="02020603050405020304" pitchFamily="18" charset="0"/>
                <a:ea typeface="+mn-ea"/>
                <a:cs typeface="Times New Roman" panose="02020603050405020304" pitchFamily="18" charset="0"/>
              </a:rPr>
              <a:t>T</a:t>
            </a:r>
            <a:r>
              <a:rPr kumimoji="0" lang="en-US" sz="2700" b="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he given data points are {(1, 3), (2, 5), (4, 8), (7, 9)}</a:t>
            </a:r>
            <a:br>
              <a:rPr kumimoji="0" lang="en-US" sz="2700" b="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endParaRPr lang="en-US" sz="2700" b="1" dirty="0">
              <a:solidFill>
                <a:schemeClr val="tx1"/>
              </a:solidFill>
            </a:endParaRPr>
          </a:p>
        </p:txBody>
      </p:sp>
      <p:sp>
        <p:nvSpPr>
          <p:cNvPr id="3" name="Content Placeholder 2">
            <a:extLst>
              <a:ext uri="{FF2B5EF4-FFF2-40B4-BE49-F238E27FC236}">
                <a16:creationId xmlns:a16="http://schemas.microsoft.com/office/drawing/2014/main" id="{A5C5AF0B-A8AF-3769-4CA1-DD74FFB82C5F}"/>
              </a:ext>
            </a:extLst>
          </p:cNvPr>
          <p:cNvSpPr>
            <a:spLocks noGrp="1"/>
          </p:cNvSpPr>
          <p:nvPr>
            <p:ph idx="1"/>
          </p:nvPr>
        </p:nvSpPr>
        <p:spPr>
          <a:xfrm>
            <a:off x="1209555" y="2409245"/>
            <a:ext cx="10631346" cy="4234622"/>
          </a:xfrm>
        </p:spPr>
        <p:txBody>
          <a:bodyPr>
            <a:noAutofit/>
          </a:bodyPr>
          <a:lstStyle/>
          <a:p>
            <a:pPr algn="just"/>
            <a:r>
              <a:rPr lang="en-US" sz="2200" b="1" dirty="0">
                <a:latin typeface="Times New Roman" panose="02020603050405020304" pitchFamily="18" charset="0"/>
                <a:cs typeface="Times New Roman" panose="02020603050405020304" pitchFamily="18" charset="0"/>
              </a:rPr>
              <a:t>Let’s assume there are 2 clusters in which the data is to be divided, initializing the data point randomly. Each data point lies in both the clusters with some membership value which can be assumed anything in the initial state.</a:t>
            </a:r>
          </a:p>
          <a:p>
            <a:pPr algn="just"/>
            <a:r>
              <a:rPr lang="en-US" sz="2200" b="1" dirty="0">
                <a:latin typeface="Times New Roman" panose="02020603050405020304" pitchFamily="18" charset="0"/>
                <a:cs typeface="Times New Roman" panose="02020603050405020304" pitchFamily="18" charset="0"/>
              </a:rPr>
              <a:t>The table below represents the values of the data points along with their membership (gamma) in each of the cluster.</a:t>
            </a:r>
          </a:p>
          <a:p>
            <a:pPr algn="just"/>
            <a:endParaRPr lang="en-US" sz="2200" b="1" dirty="0">
              <a:latin typeface="Times New Roman" panose="02020603050405020304" pitchFamily="18" charset="0"/>
              <a:cs typeface="Times New Roman" panose="02020603050405020304" pitchFamily="18" charset="0"/>
            </a:endParaRPr>
          </a:p>
          <a:p>
            <a:pPr algn="just"/>
            <a:r>
              <a:rPr lang="en-US" sz="2200" b="1" dirty="0">
                <a:latin typeface="Times New Roman" panose="02020603050405020304" pitchFamily="18" charset="0"/>
                <a:cs typeface="Times New Roman" panose="02020603050405020304" pitchFamily="18" charset="0"/>
              </a:rPr>
              <a:t>Cluster    (1, 3)    (2, 5)    (4, 8)    (7, 9)</a:t>
            </a:r>
          </a:p>
          <a:p>
            <a:pPr marL="0" indent="0" algn="just">
              <a:buNone/>
            </a:pPr>
            <a:r>
              <a:rPr lang="en-US" sz="2200" b="1" dirty="0">
                <a:latin typeface="Times New Roman" panose="02020603050405020304" pitchFamily="18" charset="0"/>
                <a:cs typeface="Times New Roman" panose="02020603050405020304" pitchFamily="18" charset="0"/>
              </a:rPr>
              <a:t>          1)          0.8        0.7       0.2       0.1</a:t>
            </a:r>
          </a:p>
          <a:p>
            <a:pPr marL="0" indent="0" algn="just">
              <a:buNone/>
            </a:pPr>
            <a:r>
              <a:rPr lang="en-US" sz="2200" b="1" dirty="0">
                <a:latin typeface="Times New Roman" panose="02020603050405020304" pitchFamily="18" charset="0"/>
                <a:cs typeface="Times New Roman" panose="02020603050405020304" pitchFamily="18" charset="0"/>
              </a:rPr>
              <a:t>          2)          0.2        0.3       0.8       0.9</a:t>
            </a:r>
          </a:p>
        </p:txBody>
      </p:sp>
      <p:graphicFrame>
        <p:nvGraphicFramePr>
          <p:cNvPr id="4" name="Table 4">
            <a:extLst>
              <a:ext uri="{FF2B5EF4-FFF2-40B4-BE49-F238E27FC236}">
                <a16:creationId xmlns:a16="http://schemas.microsoft.com/office/drawing/2014/main" id="{2575E7A2-E91F-AAC8-6A87-D266015A5DFA}"/>
              </a:ext>
            </a:extLst>
          </p:cNvPr>
          <p:cNvGraphicFramePr>
            <a:graphicFrameLocks noGrp="1"/>
          </p:cNvGraphicFramePr>
          <p:nvPr>
            <p:extLst>
              <p:ext uri="{D42A27DB-BD31-4B8C-83A1-F6EECF244321}">
                <p14:modId xmlns:p14="http://schemas.microsoft.com/office/powerpoint/2010/main" val="3854302131"/>
              </p:ext>
            </p:extLst>
          </p:nvPr>
        </p:nvGraphicFramePr>
        <p:xfrm>
          <a:off x="7325873" y="3915814"/>
          <a:ext cx="4372508" cy="2566690"/>
        </p:xfrm>
        <a:graphic>
          <a:graphicData uri="http://schemas.openxmlformats.org/drawingml/2006/table">
            <a:tbl>
              <a:tblPr firstRow="1" bandRow="1">
                <a:tableStyleId>{5C22544A-7EE6-4342-B048-85BDC9FD1C3A}</a:tableStyleId>
              </a:tblPr>
              <a:tblGrid>
                <a:gridCol w="1093127">
                  <a:extLst>
                    <a:ext uri="{9D8B030D-6E8A-4147-A177-3AD203B41FA5}">
                      <a16:colId xmlns:a16="http://schemas.microsoft.com/office/drawing/2014/main" val="338169132"/>
                    </a:ext>
                  </a:extLst>
                </a:gridCol>
                <a:gridCol w="1093127">
                  <a:extLst>
                    <a:ext uri="{9D8B030D-6E8A-4147-A177-3AD203B41FA5}">
                      <a16:colId xmlns:a16="http://schemas.microsoft.com/office/drawing/2014/main" val="962916797"/>
                    </a:ext>
                  </a:extLst>
                </a:gridCol>
                <a:gridCol w="1093127">
                  <a:extLst>
                    <a:ext uri="{9D8B030D-6E8A-4147-A177-3AD203B41FA5}">
                      <a16:colId xmlns:a16="http://schemas.microsoft.com/office/drawing/2014/main" val="567351088"/>
                    </a:ext>
                  </a:extLst>
                </a:gridCol>
                <a:gridCol w="1093127">
                  <a:extLst>
                    <a:ext uri="{9D8B030D-6E8A-4147-A177-3AD203B41FA5}">
                      <a16:colId xmlns:a16="http://schemas.microsoft.com/office/drawing/2014/main" val="2058052645"/>
                    </a:ext>
                  </a:extLst>
                </a:gridCol>
              </a:tblGrid>
              <a:tr h="513338">
                <a:tc>
                  <a:txBody>
                    <a:bodyPr/>
                    <a:lstStyle/>
                    <a:p>
                      <a:pPr algn="ctr"/>
                      <a:r>
                        <a:rPr lang="en-US" sz="2200" b="1" dirty="0">
                          <a:solidFill>
                            <a:schemeClr val="tx1"/>
                          </a:solidFill>
                          <a:latin typeface="Times New Roman" panose="02020603050405020304" pitchFamily="18" charset="0"/>
                          <a:cs typeface="Times New Roman" panose="02020603050405020304" pitchFamily="18"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solidFill>
                            <a:schemeClr val="tx1"/>
                          </a:solidFill>
                          <a:latin typeface="Times New Roman" panose="02020603050405020304" pitchFamily="18" charset="0"/>
                          <a:cs typeface="Times New Roman" panose="02020603050405020304" pitchFamily="18" charset="0"/>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solidFill>
                            <a:schemeClr val="tx1"/>
                          </a:solidFill>
                          <a:latin typeface="Times New Roman" panose="02020603050405020304" pitchFamily="18" charset="0"/>
                          <a:cs typeface="Times New Roman" panose="02020603050405020304" pitchFamily="18" charset="0"/>
                        </a:rPr>
                        <a:t>C1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solidFill>
                            <a:schemeClr val="tx1"/>
                          </a:solidFill>
                          <a:latin typeface="Times New Roman" panose="02020603050405020304" pitchFamily="18" charset="0"/>
                          <a:cs typeface="Times New Roman" panose="02020603050405020304" pitchFamily="18" charset="0"/>
                        </a:rPr>
                        <a:t>C2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685601"/>
                  </a:ext>
                </a:extLst>
              </a:tr>
              <a:tr h="513338">
                <a:tc>
                  <a:txBody>
                    <a:bodyPr/>
                    <a:lstStyle/>
                    <a:p>
                      <a:pPr algn="ctr"/>
                      <a:r>
                        <a:rPr lang="en-US" sz="2200" b="1"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solidFill>
                            <a:schemeClr val="tx1"/>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solidFill>
                            <a:schemeClr val="tx1"/>
                          </a:solidFill>
                          <a:latin typeface="Times New Roman" panose="02020603050405020304" pitchFamily="18" charset="0"/>
                          <a:cs typeface="Times New Roman" panose="02020603050405020304" pitchFamily="18" charset="0"/>
                        </a:rPr>
                        <a:t>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solidFill>
                            <a:schemeClr val="tx1"/>
                          </a:solidFill>
                          <a:latin typeface="Times New Roman" panose="02020603050405020304" pitchFamily="18" charset="0"/>
                          <a:cs typeface="Times New Roman" panose="02020603050405020304" pitchFamily="18" charset="0"/>
                        </a:rPr>
                        <a:t>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723178"/>
                  </a:ext>
                </a:extLst>
              </a:tr>
              <a:tr h="513338">
                <a:tc>
                  <a:txBody>
                    <a:bodyPr/>
                    <a:lstStyle/>
                    <a:p>
                      <a:pPr algn="ctr"/>
                      <a:r>
                        <a:rPr lang="en-US" sz="2200" b="1" dirty="0">
                          <a:solidFill>
                            <a:schemeClr val="tx1"/>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solidFill>
                            <a:schemeClr val="tx1"/>
                          </a:solidFill>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solidFill>
                            <a:schemeClr val="tx1"/>
                          </a:solidFill>
                          <a:latin typeface="Times New Roman" panose="02020603050405020304" pitchFamily="18" charset="0"/>
                          <a:cs typeface="Times New Roman" panose="02020603050405020304" pitchFamily="18" charset="0"/>
                        </a:rPr>
                        <a:t>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solidFill>
                            <a:schemeClr val="tx1"/>
                          </a:solidFill>
                          <a:latin typeface="Times New Roman" panose="02020603050405020304" pitchFamily="18" charset="0"/>
                          <a:cs typeface="Times New Roman" panose="02020603050405020304" pitchFamily="18" charset="0"/>
                        </a:rPr>
                        <a:t>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043217"/>
                  </a:ext>
                </a:extLst>
              </a:tr>
              <a:tr h="513338">
                <a:tc>
                  <a:txBody>
                    <a:bodyPr/>
                    <a:lstStyle/>
                    <a:p>
                      <a:pPr algn="ctr"/>
                      <a:r>
                        <a:rPr lang="en-US" sz="2200" b="1" dirty="0">
                          <a:solidFill>
                            <a:schemeClr val="tx1"/>
                          </a:solidFill>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solidFill>
                            <a:schemeClr val="tx1"/>
                          </a:solidFill>
                          <a:latin typeface="Times New Roman" panose="02020603050405020304" pitchFamily="18" charset="0"/>
                          <a:cs typeface="Times New Roman" panose="02020603050405020304"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solidFill>
                            <a:schemeClr val="tx1"/>
                          </a:solidFill>
                          <a:latin typeface="Times New Roman" panose="02020603050405020304" pitchFamily="18" charset="0"/>
                          <a:cs typeface="Times New Roman" panose="02020603050405020304" pitchFamily="18" charset="0"/>
                        </a:rPr>
                        <a:t>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solidFill>
                            <a:schemeClr val="tx1"/>
                          </a:solidFill>
                          <a:latin typeface="Times New Roman" panose="02020603050405020304" pitchFamily="18" charset="0"/>
                          <a:cs typeface="Times New Roman" panose="02020603050405020304" pitchFamily="18" charset="0"/>
                        </a:rPr>
                        <a:t>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7298055"/>
                  </a:ext>
                </a:extLst>
              </a:tr>
              <a:tr h="513338">
                <a:tc>
                  <a:txBody>
                    <a:bodyPr/>
                    <a:lstStyle/>
                    <a:p>
                      <a:pPr algn="ctr"/>
                      <a:r>
                        <a:rPr lang="en-US" sz="2200" b="1" dirty="0">
                          <a:solidFill>
                            <a:schemeClr val="tx1"/>
                          </a:solidFill>
                          <a:latin typeface="Times New Roman" panose="02020603050405020304" pitchFamily="18" charset="0"/>
                          <a:cs typeface="Times New Roman" panose="02020603050405020304" pitchFamily="18"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solidFill>
                            <a:schemeClr val="tx1"/>
                          </a:solidFill>
                          <a:latin typeface="Times New Roman" panose="02020603050405020304" pitchFamily="18" charset="0"/>
                          <a:cs typeface="Times New Roman" panose="02020603050405020304" pitchFamily="18"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solidFill>
                            <a:schemeClr val="tx1"/>
                          </a:solidFill>
                          <a:latin typeface="Times New Roman" panose="02020603050405020304" pitchFamily="18" charset="0"/>
                          <a:cs typeface="Times New Roman" panose="02020603050405020304" pitchFamily="18" charset="0"/>
                        </a:rPr>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solidFill>
                            <a:schemeClr val="tx1"/>
                          </a:solidFill>
                          <a:latin typeface="Times New Roman" panose="02020603050405020304" pitchFamily="18" charset="0"/>
                          <a:cs typeface="Times New Roman" panose="02020603050405020304" pitchFamily="18" charset="0"/>
                        </a:rPr>
                        <a:t>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9413730"/>
                  </a:ext>
                </a:extLst>
              </a:tr>
            </a:tbl>
          </a:graphicData>
        </a:graphic>
      </p:graphicFrame>
    </p:spTree>
    <p:extLst>
      <p:ext uri="{BB962C8B-B14F-4D97-AF65-F5344CB8AC3E}">
        <p14:creationId xmlns:p14="http://schemas.microsoft.com/office/powerpoint/2010/main" val="3904009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6B716-8E56-C703-E16E-0D57FFC0F69D}"/>
              </a:ext>
            </a:extLst>
          </p:cNvPr>
          <p:cNvSpPr>
            <a:spLocks noGrp="1"/>
          </p:cNvSpPr>
          <p:nvPr>
            <p:ph type="title"/>
          </p:nvPr>
        </p:nvSpPr>
        <p:spPr>
          <a:xfrm>
            <a:off x="1183149" y="199663"/>
            <a:ext cx="9601200" cy="703162"/>
          </a:xfrm>
        </p:spPr>
        <p:txBody>
          <a:bodyPr/>
          <a:lstStyle/>
          <a:p>
            <a:r>
              <a:rPr lang="en-US" b="1" i="0" dirty="0">
                <a:solidFill>
                  <a:schemeClr val="tx1"/>
                </a:solidFill>
                <a:effectLst/>
                <a:latin typeface="Times New Roman" panose="02020603050405020304" pitchFamily="18" charset="0"/>
                <a:cs typeface="Times New Roman" panose="02020603050405020304" pitchFamily="18" charset="0"/>
              </a:rPr>
              <a:t>Step 2: Find out the centroid.</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183C84D-C045-7CF6-6537-C5C4B738F416}"/>
              </a:ext>
            </a:extLst>
          </p:cNvPr>
          <p:cNvSpPr>
            <a:spLocks noGrp="1"/>
          </p:cNvSpPr>
          <p:nvPr>
            <p:ph idx="1"/>
          </p:nvPr>
        </p:nvSpPr>
        <p:spPr>
          <a:xfrm>
            <a:off x="1371599" y="902825"/>
            <a:ext cx="10330405" cy="4964575"/>
          </a:xfrm>
        </p:spPr>
        <p:txBody>
          <a:bodyPr/>
          <a:lstStyle/>
          <a:p>
            <a:r>
              <a:rPr lang="en-US" sz="2200" b="1" i="0" dirty="0">
                <a:solidFill>
                  <a:schemeClr val="tx1"/>
                </a:solidFill>
                <a:effectLst/>
                <a:latin typeface="Times New Roman" panose="02020603050405020304" pitchFamily="18" charset="0"/>
                <a:cs typeface="Times New Roman" panose="02020603050405020304" pitchFamily="18" charset="0"/>
              </a:rPr>
              <a:t>The formula for finding out the centroid (V) is:</a:t>
            </a:r>
          </a:p>
          <a:p>
            <a:endParaRPr lang="en-US" sz="2200" b="1" dirty="0">
              <a:solidFill>
                <a:schemeClr val="tx1"/>
              </a:solidFill>
              <a:latin typeface="Times New Roman" panose="02020603050405020304" pitchFamily="18" charset="0"/>
              <a:cs typeface="Times New Roman" panose="02020603050405020304" pitchFamily="18" charset="0"/>
            </a:endParaRPr>
          </a:p>
          <a:p>
            <a:endParaRPr lang="en-US" sz="2200" b="1" i="0" dirty="0">
              <a:solidFill>
                <a:schemeClr val="tx1"/>
              </a:solidFill>
              <a:effectLst/>
              <a:latin typeface="Times New Roman" panose="02020603050405020304" pitchFamily="18" charset="0"/>
              <a:cs typeface="Times New Roman" panose="02020603050405020304" pitchFamily="18" charset="0"/>
            </a:endParaRPr>
          </a:p>
          <a:p>
            <a:endParaRPr lang="en-US" sz="2200" b="1" dirty="0">
              <a:solidFill>
                <a:schemeClr val="tx1"/>
              </a:solidFill>
              <a:latin typeface="Times New Roman" panose="02020603050405020304" pitchFamily="18" charset="0"/>
              <a:cs typeface="Times New Roman" panose="02020603050405020304" pitchFamily="18" charset="0"/>
            </a:endParaRPr>
          </a:p>
          <a:p>
            <a:r>
              <a:rPr lang="en-US" sz="2200" b="1" i="0" dirty="0">
                <a:solidFill>
                  <a:schemeClr val="tx1"/>
                </a:solidFill>
                <a:effectLst/>
                <a:latin typeface="Times New Roman" panose="02020603050405020304" pitchFamily="18" charset="0"/>
                <a:cs typeface="Times New Roman" panose="02020603050405020304" pitchFamily="18" charset="0"/>
              </a:rPr>
              <a:t>Where, µ is fuzzy membership value of the data point, m is the fuzziness parameter (generally taken as 2), and </a:t>
            </a:r>
            <a:r>
              <a:rPr lang="en-US" sz="2200" b="1" i="0" dirty="0" err="1">
                <a:solidFill>
                  <a:schemeClr val="tx1"/>
                </a:solidFill>
                <a:effectLst/>
                <a:latin typeface="Times New Roman" panose="02020603050405020304" pitchFamily="18" charset="0"/>
                <a:cs typeface="Times New Roman" panose="02020603050405020304" pitchFamily="18" charset="0"/>
              </a:rPr>
              <a:t>xk</a:t>
            </a:r>
            <a:r>
              <a:rPr lang="en-US" sz="2200" b="1" i="0" dirty="0">
                <a:solidFill>
                  <a:schemeClr val="tx1"/>
                </a:solidFill>
                <a:effectLst/>
                <a:latin typeface="Times New Roman" panose="02020603050405020304" pitchFamily="18" charset="0"/>
                <a:cs typeface="Times New Roman" panose="02020603050405020304" pitchFamily="18" charset="0"/>
              </a:rPr>
              <a:t> is the data point.</a:t>
            </a:r>
            <a:br>
              <a:rPr lang="en-US" sz="2200" b="1" dirty="0">
                <a:solidFill>
                  <a:schemeClr val="tx1"/>
                </a:solidFill>
                <a:latin typeface="Times New Roman" panose="02020603050405020304" pitchFamily="18" charset="0"/>
                <a:cs typeface="Times New Roman" panose="02020603050405020304" pitchFamily="18" charset="0"/>
              </a:rPr>
            </a:br>
            <a:r>
              <a:rPr lang="en-US" sz="2200" b="1" i="0" dirty="0">
                <a:solidFill>
                  <a:schemeClr val="tx1"/>
                </a:solidFill>
                <a:effectLst/>
                <a:latin typeface="Times New Roman" panose="02020603050405020304" pitchFamily="18" charset="0"/>
                <a:cs typeface="Times New Roman" panose="02020603050405020304" pitchFamily="18" charset="0"/>
              </a:rPr>
              <a:t>Here,</a:t>
            </a:r>
          </a:p>
          <a:p>
            <a:endParaRPr lang="en-US" dirty="0">
              <a:solidFill>
                <a:schemeClr val="tx1"/>
              </a:solidFill>
            </a:endParaRPr>
          </a:p>
        </p:txBody>
      </p:sp>
      <p:pic>
        <p:nvPicPr>
          <p:cNvPr id="4" name="Picture 3">
            <a:extLst>
              <a:ext uri="{FF2B5EF4-FFF2-40B4-BE49-F238E27FC236}">
                <a16:creationId xmlns:a16="http://schemas.microsoft.com/office/drawing/2014/main" id="{6608AFDA-33DE-DB99-7EAC-A2C86584EE4E}"/>
              </a:ext>
            </a:extLst>
          </p:cNvPr>
          <p:cNvPicPr>
            <a:picLocks noChangeAspect="1"/>
          </p:cNvPicPr>
          <p:nvPr/>
        </p:nvPicPr>
        <p:blipFill rotWithShape="1">
          <a:blip r:embed="rId2"/>
          <a:srcRect l="10729" t="43523" r="11417" b="29016"/>
          <a:stretch/>
        </p:blipFill>
        <p:spPr>
          <a:xfrm>
            <a:off x="2067339" y="1510748"/>
            <a:ext cx="5828306" cy="1001864"/>
          </a:xfrm>
          <a:prstGeom prst="rect">
            <a:avLst/>
          </a:prstGeom>
        </p:spPr>
      </p:pic>
      <p:sp>
        <p:nvSpPr>
          <p:cNvPr id="5" name="Rectangle 1">
            <a:extLst>
              <a:ext uri="{FF2B5EF4-FFF2-40B4-BE49-F238E27FC236}">
                <a16:creationId xmlns:a16="http://schemas.microsoft.com/office/drawing/2014/main" id="{2FDE1B03-4ADA-1F89-6441-C8283BEBA484}"/>
              </a:ext>
            </a:extLst>
          </p:cNvPr>
          <p:cNvSpPr>
            <a:spLocks noChangeArrowheads="1"/>
          </p:cNvSpPr>
          <p:nvPr/>
        </p:nvSpPr>
        <p:spPr bwMode="auto">
          <a:xfrm>
            <a:off x="1644316" y="3862128"/>
            <a:ext cx="10057689"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effectLst/>
                <a:latin typeface="Times New Roman" panose="02020603050405020304" pitchFamily="18" charset="0"/>
                <a:cs typeface="Times New Roman" panose="02020603050405020304" pitchFamily="18" charset="0"/>
              </a:rPr>
              <a:t>V11 = (0.8² *1 + 0.7² * 2 + 0.2² * 4 + 0.1² * 7) / ( (0.8² + 0.7² + 0.2² + 0.1² )   = 1.568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effectLst/>
                <a:latin typeface="Times New Roman" panose="02020603050405020304" pitchFamily="18" charset="0"/>
                <a:cs typeface="Times New Roman" panose="02020603050405020304" pitchFamily="18" charset="0"/>
              </a:rPr>
              <a:t>V12 = (0.8² *3 + 0.7² * 5 + 0.2² * 8 + 0.1² * 9) / ( (0.8² + 0.7² + 0.2² + 0.1² )   = 4.051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effectLst/>
                <a:latin typeface="Times New Roman" panose="02020603050405020304" pitchFamily="18" charset="0"/>
                <a:cs typeface="Times New Roman" panose="02020603050405020304" pitchFamily="18" charset="0"/>
              </a:rPr>
              <a:t>V21 = (0.2² *1 + 0.3² * 2 + 0.8² * 4 + 0.9² * 7) / ( (0.2² + 0.3² + 0.8² + 0.9² )   = 5.35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effectLst/>
                <a:latin typeface="Times New Roman" panose="02020603050405020304" pitchFamily="18" charset="0"/>
                <a:cs typeface="Times New Roman" panose="02020603050405020304" pitchFamily="18" charset="0"/>
              </a:rPr>
              <a:t>V22 = (0.2² *3 + 0.3² * 5 + 0.8² * 8 + 0.9² * 9) / ( (0.2² + 0.3² + 0.8² + 0.9² )   = 8.215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1"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effectLst/>
                <a:latin typeface="Times New Roman" panose="02020603050405020304" pitchFamily="18" charset="0"/>
                <a:cs typeface="Times New Roman" panose="02020603050405020304" pitchFamily="18" charset="0"/>
              </a:rPr>
              <a:t>Centroids are: (1.568, 4.051) and (5.35, 8.215) </a:t>
            </a:r>
          </a:p>
        </p:txBody>
      </p:sp>
      <p:pic>
        <p:nvPicPr>
          <p:cNvPr id="7" name="Picture 6">
            <a:extLst>
              <a:ext uri="{FF2B5EF4-FFF2-40B4-BE49-F238E27FC236}">
                <a16:creationId xmlns:a16="http://schemas.microsoft.com/office/drawing/2014/main" id="{C08B97C9-DA3B-34B9-C1FE-AAD415717C3E}"/>
              </a:ext>
            </a:extLst>
          </p:cNvPr>
          <p:cNvPicPr>
            <a:picLocks noChangeAspect="1"/>
          </p:cNvPicPr>
          <p:nvPr/>
        </p:nvPicPr>
        <p:blipFill>
          <a:blip r:embed="rId3"/>
          <a:stretch>
            <a:fillRect/>
          </a:stretch>
        </p:blipFill>
        <p:spPr>
          <a:xfrm>
            <a:off x="8393375" y="876772"/>
            <a:ext cx="3191510" cy="1854041"/>
          </a:xfrm>
          <a:prstGeom prst="rect">
            <a:avLst/>
          </a:prstGeom>
        </p:spPr>
      </p:pic>
    </p:spTree>
    <p:extLst>
      <p:ext uri="{BB962C8B-B14F-4D97-AF65-F5344CB8AC3E}">
        <p14:creationId xmlns:p14="http://schemas.microsoft.com/office/powerpoint/2010/main" val="1200358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B527E-727A-F521-214E-498B1AA6C1D0}"/>
              </a:ext>
            </a:extLst>
          </p:cNvPr>
          <p:cNvSpPr>
            <a:spLocks noGrp="1"/>
          </p:cNvSpPr>
          <p:nvPr>
            <p:ph type="title"/>
          </p:nvPr>
        </p:nvSpPr>
        <p:spPr>
          <a:xfrm>
            <a:off x="879676" y="300942"/>
            <a:ext cx="10764456" cy="1157468"/>
          </a:xfrm>
        </p:spPr>
        <p:txBody>
          <a:bodyPr>
            <a:normAutofit fontScale="90000"/>
          </a:bodyPr>
          <a:lstStyle/>
          <a:p>
            <a:r>
              <a:rPr lang="en-US" b="1" i="0" dirty="0">
                <a:solidFill>
                  <a:schemeClr val="tx1"/>
                </a:solidFill>
                <a:effectLst/>
                <a:latin typeface="Times New Roman" panose="02020603050405020304" pitchFamily="18" charset="0"/>
                <a:cs typeface="Times New Roman" panose="02020603050405020304" pitchFamily="18" charset="0"/>
              </a:rPr>
              <a:t>Step 3: Find out the distance of each point</a:t>
            </a:r>
            <a:br>
              <a:rPr lang="en-US" b="1" i="0" dirty="0">
                <a:solidFill>
                  <a:schemeClr val="tx1"/>
                </a:solidFill>
                <a:effectLst/>
                <a:latin typeface="Times New Roman" panose="02020603050405020304" pitchFamily="18" charset="0"/>
                <a:cs typeface="Times New Roman" panose="02020603050405020304" pitchFamily="18" charset="0"/>
              </a:rPr>
            </a:br>
            <a:r>
              <a:rPr lang="en-US" b="1" i="0" dirty="0">
                <a:solidFill>
                  <a:schemeClr val="tx1"/>
                </a:solidFill>
                <a:effectLst/>
                <a:latin typeface="Times New Roman" panose="02020603050405020304" pitchFamily="18" charset="0"/>
                <a:cs typeface="Times New Roman" panose="02020603050405020304" pitchFamily="18" charset="0"/>
              </a:rPr>
              <a:t>from centroid.</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C6B5D1F-CFB4-1137-C6A3-C2A3AD294A5B}"/>
              </a:ext>
            </a:extLst>
          </p:cNvPr>
          <p:cNvSpPr>
            <a:spLocks noGrp="1"/>
          </p:cNvSpPr>
          <p:nvPr>
            <p:ph idx="1"/>
          </p:nvPr>
        </p:nvSpPr>
        <p:spPr>
          <a:xfrm>
            <a:off x="1049824" y="1725433"/>
            <a:ext cx="10828118" cy="4831625"/>
          </a:xfrm>
        </p:spPr>
        <p:txBody>
          <a:bodyPr>
            <a:normAutofit fontScale="92500" lnSpcReduction="20000"/>
          </a:bodyPr>
          <a:lstStyle/>
          <a:p>
            <a:pPr algn="just"/>
            <a:r>
              <a:rPr lang="en-US" sz="2800" b="1" dirty="0">
                <a:latin typeface="Times New Roman" panose="02020603050405020304" pitchFamily="18" charset="0"/>
                <a:cs typeface="Times New Roman" panose="02020603050405020304" pitchFamily="18" charset="0"/>
              </a:rPr>
              <a:t>Data Points are:   (1, 3)    (2, 5)    (4, 8)    (7, 9)</a:t>
            </a:r>
            <a:endParaRPr kumimoji="0" lang="en-US" altLang="en-US" sz="2800" b="1" i="0" u="none" strike="noStrike" cap="none" normalizeH="0" baseline="0" dirty="0">
              <a:ln>
                <a:noFill/>
              </a:ln>
              <a:effectLst/>
              <a:latin typeface="Times New Roman" panose="02020603050405020304" pitchFamily="18" charset="0"/>
              <a:cs typeface="Times New Roman" panose="02020603050405020304" pitchFamily="18" charset="0"/>
            </a:endParaRPr>
          </a:p>
          <a:p>
            <a:pPr algn="just"/>
            <a:r>
              <a:rPr kumimoji="0" lang="en-US" altLang="en-US" sz="2800" b="1" i="0" u="none" strike="noStrike" cap="none" normalizeH="0" baseline="0" dirty="0">
                <a:ln>
                  <a:noFill/>
                </a:ln>
                <a:effectLst/>
                <a:latin typeface="Times New Roman" panose="02020603050405020304" pitchFamily="18" charset="0"/>
                <a:cs typeface="Times New Roman" panose="02020603050405020304" pitchFamily="18" charset="0"/>
              </a:rPr>
              <a:t>Centroids are:      (1.568, 4.051) and (5.35, 8.215) </a:t>
            </a:r>
          </a:p>
          <a:p>
            <a:pPr algn="just"/>
            <a:r>
              <a:rPr lang="en-US" sz="2500" b="1" dirty="0">
                <a:latin typeface="Times New Roman" panose="02020603050405020304" pitchFamily="18" charset="0"/>
                <a:cs typeface="Times New Roman" panose="02020603050405020304" pitchFamily="18" charset="0"/>
              </a:rPr>
              <a:t>D11 = ((1 - 1.568) ² + (3 - 4.051)²) ½ = 1.2</a:t>
            </a:r>
          </a:p>
          <a:p>
            <a:pPr algn="just"/>
            <a:r>
              <a:rPr lang="en-US" sz="2500" b="1" dirty="0">
                <a:latin typeface="Times New Roman" panose="02020603050405020304" pitchFamily="18" charset="0"/>
                <a:cs typeface="Times New Roman" panose="02020603050405020304" pitchFamily="18" charset="0"/>
              </a:rPr>
              <a:t>D12 = ((1 - 5.35) ² + (3 - 8.215) ²) ½ = 6.79</a:t>
            </a:r>
          </a:p>
          <a:p>
            <a:pPr algn="just"/>
            <a:r>
              <a:rPr lang="en-US" sz="2500" b="1" dirty="0">
                <a:latin typeface="Times New Roman" panose="02020603050405020304" pitchFamily="18" charset="0"/>
                <a:cs typeface="Times New Roman" panose="02020603050405020304" pitchFamily="18" charset="0"/>
              </a:rPr>
              <a:t>D21 = ((2 - 1.568) ² + (5 - 4.051) ²) ½ = 1.0427</a:t>
            </a:r>
          </a:p>
          <a:p>
            <a:pPr algn="just"/>
            <a:r>
              <a:rPr lang="en-US" sz="2500" b="1" dirty="0">
                <a:latin typeface="Times New Roman" panose="02020603050405020304" pitchFamily="18" charset="0"/>
                <a:cs typeface="Times New Roman" panose="02020603050405020304" pitchFamily="18" charset="0"/>
              </a:rPr>
              <a:t>D22 = ((2 - 5.35) ² + (5 - 8.215) ²) ½ = 4.643</a:t>
            </a:r>
          </a:p>
          <a:p>
            <a:pPr algn="just"/>
            <a:r>
              <a:rPr lang="en-US" sz="2500" b="1" dirty="0">
                <a:latin typeface="Times New Roman" panose="02020603050405020304" pitchFamily="18" charset="0"/>
                <a:cs typeface="Times New Roman" panose="02020603050405020304" pitchFamily="18" charset="0"/>
              </a:rPr>
              <a:t>D31 = ((4 - 1.568) ² + (8 - 4.051) ²) ½ = 4.637</a:t>
            </a:r>
          </a:p>
          <a:p>
            <a:pPr algn="just"/>
            <a:r>
              <a:rPr lang="en-US" sz="2500" b="1" dirty="0">
                <a:latin typeface="Times New Roman" panose="02020603050405020304" pitchFamily="18" charset="0"/>
                <a:cs typeface="Times New Roman" panose="02020603050405020304" pitchFamily="18" charset="0"/>
              </a:rPr>
              <a:t>D32 = ((4 - 5.35) ² + (8 - 8.215) ²) ½ = 1.367</a:t>
            </a:r>
          </a:p>
          <a:p>
            <a:pPr algn="just"/>
            <a:r>
              <a:rPr lang="en-US" sz="2500" b="1" dirty="0">
                <a:latin typeface="Times New Roman" panose="02020603050405020304" pitchFamily="18" charset="0"/>
                <a:cs typeface="Times New Roman" panose="02020603050405020304" pitchFamily="18" charset="0"/>
              </a:rPr>
              <a:t>D41 = ((7 - 1.568) ² + (9 - 4.051) ²) ½ = 7.348</a:t>
            </a:r>
          </a:p>
          <a:p>
            <a:pPr algn="just"/>
            <a:r>
              <a:rPr lang="en-US" sz="2500" b="1" dirty="0">
                <a:latin typeface="Times New Roman" panose="02020603050405020304" pitchFamily="18" charset="0"/>
                <a:cs typeface="Times New Roman" panose="02020603050405020304" pitchFamily="18" charset="0"/>
              </a:rPr>
              <a:t>D42 = ((7 - 5.35) ² + (9 - 8.215) ²) ½ = 1.827</a:t>
            </a:r>
          </a:p>
          <a:p>
            <a:pPr marL="0" indent="0" algn="just">
              <a:buNone/>
            </a:pPr>
            <a:endParaRPr lang="en-US" sz="1800" i="1" dirty="0">
              <a:highlight>
                <a:srgbClr val="FFFF00"/>
              </a:highlight>
              <a:latin typeface="Times New Roman" panose="02020603050405020304" pitchFamily="18" charset="0"/>
              <a:cs typeface="Times New Roman" panose="02020603050405020304" pitchFamily="18" charset="0"/>
            </a:endParaRPr>
          </a:p>
          <a:p>
            <a:pPr marL="0" indent="0" algn="just">
              <a:buNone/>
            </a:pPr>
            <a:r>
              <a:rPr lang="en-US" sz="1800" i="1" dirty="0">
                <a:highlight>
                  <a:srgbClr val="FFFF00"/>
                </a:highlight>
                <a:latin typeface="Times New Roman" panose="02020603050405020304" pitchFamily="18" charset="0"/>
                <a:cs typeface="Times New Roman" panose="02020603050405020304" pitchFamily="18" charset="0"/>
              </a:rPr>
              <a:t> Note: D31 means  Distance from Datapoint 3 to cluster 1</a:t>
            </a:r>
          </a:p>
        </p:txBody>
      </p:sp>
      <p:graphicFrame>
        <p:nvGraphicFramePr>
          <p:cNvPr id="4" name="Table 4">
            <a:extLst>
              <a:ext uri="{FF2B5EF4-FFF2-40B4-BE49-F238E27FC236}">
                <a16:creationId xmlns:a16="http://schemas.microsoft.com/office/drawing/2014/main" id="{1A9B93E4-BE15-1D75-7F47-47ADFAC77EEA}"/>
              </a:ext>
            </a:extLst>
          </p:cNvPr>
          <p:cNvGraphicFramePr>
            <a:graphicFrameLocks noGrp="1"/>
          </p:cNvGraphicFramePr>
          <p:nvPr>
            <p:extLst>
              <p:ext uri="{D42A27DB-BD31-4B8C-83A1-F6EECF244321}">
                <p14:modId xmlns:p14="http://schemas.microsoft.com/office/powerpoint/2010/main" val="3919456709"/>
              </p:ext>
            </p:extLst>
          </p:nvPr>
        </p:nvGraphicFramePr>
        <p:xfrm>
          <a:off x="7662441" y="2708476"/>
          <a:ext cx="4398380" cy="3974266"/>
        </p:xfrm>
        <a:graphic>
          <a:graphicData uri="http://schemas.openxmlformats.org/drawingml/2006/table">
            <a:tbl>
              <a:tblPr firstRow="1" bandRow="1">
                <a:tableStyleId>{5C22544A-7EE6-4342-B048-85BDC9FD1C3A}</a:tableStyleId>
              </a:tblPr>
              <a:tblGrid>
                <a:gridCol w="1099595">
                  <a:extLst>
                    <a:ext uri="{9D8B030D-6E8A-4147-A177-3AD203B41FA5}">
                      <a16:colId xmlns:a16="http://schemas.microsoft.com/office/drawing/2014/main" val="2911393011"/>
                    </a:ext>
                  </a:extLst>
                </a:gridCol>
                <a:gridCol w="1099595">
                  <a:extLst>
                    <a:ext uri="{9D8B030D-6E8A-4147-A177-3AD203B41FA5}">
                      <a16:colId xmlns:a16="http://schemas.microsoft.com/office/drawing/2014/main" val="2071662143"/>
                    </a:ext>
                  </a:extLst>
                </a:gridCol>
                <a:gridCol w="1099595">
                  <a:extLst>
                    <a:ext uri="{9D8B030D-6E8A-4147-A177-3AD203B41FA5}">
                      <a16:colId xmlns:a16="http://schemas.microsoft.com/office/drawing/2014/main" val="1068368591"/>
                    </a:ext>
                  </a:extLst>
                </a:gridCol>
                <a:gridCol w="1099595">
                  <a:extLst>
                    <a:ext uri="{9D8B030D-6E8A-4147-A177-3AD203B41FA5}">
                      <a16:colId xmlns:a16="http://schemas.microsoft.com/office/drawing/2014/main" val="4177101907"/>
                    </a:ext>
                  </a:extLst>
                </a:gridCol>
              </a:tblGrid>
              <a:tr h="603611">
                <a:tc gridSpan="2">
                  <a:txBody>
                    <a:bodyPr/>
                    <a:lstStyle/>
                    <a:p>
                      <a:pPr algn="ctr"/>
                      <a:r>
                        <a:rPr lang="en-US" dirty="0">
                          <a:solidFill>
                            <a:schemeClr val="tx1"/>
                          </a:solidFill>
                        </a:rPr>
                        <a:t>Cluster 1</a:t>
                      </a:r>
                    </a:p>
                  </a:txBody>
                  <a:tcPr/>
                </a:tc>
                <a:tc hMerge="1">
                  <a:txBody>
                    <a:bodyPr/>
                    <a:lstStyle/>
                    <a:p>
                      <a:endParaRPr lang="en-US"/>
                    </a:p>
                  </a:txBody>
                  <a:tcPr/>
                </a:tc>
                <a:tc gridSpan="2">
                  <a:txBody>
                    <a:bodyPr/>
                    <a:lstStyle/>
                    <a:p>
                      <a:pPr algn="ctr"/>
                      <a:r>
                        <a:rPr lang="en-US" b="1" dirty="0">
                          <a:solidFill>
                            <a:schemeClr val="tx1"/>
                          </a:solidFill>
                        </a:rPr>
                        <a:t>Cluster 2</a:t>
                      </a:r>
                    </a:p>
                  </a:txBody>
                  <a:tcPr/>
                </a:tc>
                <a:tc hMerge="1">
                  <a:txBody>
                    <a:bodyPr/>
                    <a:lstStyle/>
                    <a:p>
                      <a:endParaRPr lang="en-US"/>
                    </a:p>
                  </a:txBody>
                  <a:tcPr/>
                </a:tc>
                <a:extLst>
                  <a:ext uri="{0D108BD9-81ED-4DB2-BD59-A6C34878D82A}">
                    <a16:rowId xmlns:a16="http://schemas.microsoft.com/office/drawing/2014/main" val="428295729"/>
                  </a:ext>
                </a:extLst>
              </a:tr>
              <a:tr h="917542">
                <a:tc>
                  <a:txBody>
                    <a:bodyPr/>
                    <a:lstStyle/>
                    <a:p>
                      <a:r>
                        <a:rPr lang="en-US" b="1" dirty="0">
                          <a:latin typeface="Times New Roman" panose="02020603050405020304" pitchFamily="18" charset="0"/>
                          <a:cs typeface="Times New Roman" panose="02020603050405020304" pitchFamily="18" charset="0"/>
                        </a:rPr>
                        <a:t>Data</a:t>
                      </a:r>
                    </a:p>
                    <a:p>
                      <a:r>
                        <a:rPr lang="en-US" b="1" dirty="0">
                          <a:latin typeface="Times New Roman" panose="02020603050405020304" pitchFamily="18" charset="0"/>
                          <a:cs typeface="Times New Roman" panose="02020603050405020304" pitchFamily="18" charset="0"/>
                        </a:rPr>
                        <a:t>points</a:t>
                      </a:r>
                    </a:p>
                  </a:txBody>
                  <a:tcPr/>
                </a:tc>
                <a:tc>
                  <a:txBody>
                    <a:bodyPr/>
                    <a:lstStyle/>
                    <a:p>
                      <a:r>
                        <a:rPr lang="en-US" b="1" dirty="0">
                          <a:latin typeface="Times New Roman" panose="02020603050405020304" pitchFamily="18" charset="0"/>
                          <a:cs typeface="Times New Roman" panose="02020603050405020304" pitchFamily="18" charset="0"/>
                        </a:rPr>
                        <a:t>Distance</a:t>
                      </a:r>
                    </a:p>
                  </a:txBody>
                  <a:tcPr/>
                </a:tc>
                <a:tc>
                  <a:txBody>
                    <a:bodyPr/>
                    <a:lstStyle/>
                    <a:p>
                      <a:r>
                        <a:rPr lang="en-US" b="1" dirty="0">
                          <a:latin typeface="Times New Roman" panose="02020603050405020304" pitchFamily="18" charset="0"/>
                          <a:cs typeface="Times New Roman" panose="02020603050405020304" pitchFamily="18" charset="0"/>
                        </a:rPr>
                        <a:t>Data</a:t>
                      </a:r>
                    </a:p>
                    <a:p>
                      <a:r>
                        <a:rPr lang="en-US" b="1" dirty="0">
                          <a:latin typeface="Times New Roman" panose="02020603050405020304" pitchFamily="18" charset="0"/>
                          <a:cs typeface="Times New Roman" panose="02020603050405020304" pitchFamily="18" charset="0"/>
                        </a:rPr>
                        <a:t>points</a:t>
                      </a:r>
                    </a:p>
                    <a:p>
                      <a:endParaRPr lang="en-US" b="1"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Times New Roman" panose="02020603050405020304" pitchFamily="18" charset="0"/>
                          <a:cs typeface="Times New Roman" panose="02020603050405020304" pitchFamily="18" charset="0"/>
                        </a:rPr>
                        <a:t>Distance</a:t>
                      </a:r>
                    </a:p>
                    <a:p>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08128216"/>
                  </a:ext>
                </a:extLst>
              </a:tr>
              <a:tr h="603611">
                <a:tc>
                  <a:txBody>
                    <a:bodyPr/>
                    <a:lstStyle/>
                    <a:p>
                      <a:r>
                        <a:rPr lang="en-US" sz="1800" b="1" dirty="0">
                          <a:latin typeface="Times New Roman" panose="02020603050405020304" pitchFamily="18" charset="0"/>
                          <a:cs typeface="Times New Roman" panose="02020603050405020304" pitchFamily="18" charset="0"/>
                        </a:rPr>
                        <a:t>(1, 3) </a:t>
                      </a:r>
                      <a:endParaRPr lang="en-US" dirty="0"/>
                    </a:p>
                  </a:txBody>
                  <a:tcPr/>
                </a:tc>
                <a:tc>
                  <a:txBody>
                    <a:bodyPr/>
                    <a:lstStyle/>
                    <a:p>
                      <a:r>
                        <a:rPr lang="en-US" sz="1800" b="1" dirty="0"/>
                        <a:t>1.2</a:t>
                      </a:r>
                      <a:endParaRPr lang="en-US" dirty="0"/>
                    </a:p>
                  </a:txBody>
                  <a:tcPr/>
                </a:tc>
                <a:tc>
                  <a:txBody>
                    <a:bodyPr/>
                    <a:lstStyle/>
                    <a:p>
                      <a:r>
                        <a:rPr lang="en-US" sz="1800" b="1" dirty="0">
                          <a:latin typeface="Times New Roman" panose="02020603050405020304" pitchFamily="18" charset="0"/>
                          <a:cs typeface="Times New Roman" panose="02020603050405020304" pitchFamily="18" charset="0"/>
                        </a:rPr>
                        <a:t>(1, 3) </a:t>
                      </a:r>
                      <a:endParaRPr lang="en-US" dirty="0"/>
                    </a:p>
                  </a:txBody>
                  <a:tcPr/>
                </a:tc>
                <a:tc>
                  <a:txBody>
                    <a:bodyPr/>
                    <a:lstStyle/>
                    <a:p>
                      <a:r>
                        <a:rPr lang="en-US" sz="1800" b="1" dirty="0"/>
                        <a:t>6.79</a:t>
                      </a:r>
                      <a:endParaRPr lang="en-US" dirty="0"/>
                    </a:p>
                  </a:txBody>
                  <a:tcPr/>
                </a:tc>
                <a:extLst>
                  <a:ext uri="{0D108BD9-81ED-4DB2-BD59-A6C34878D82A}">
                    <a16:rowId xmlns:a16="http://schemas.microsoft.com/office/drawing/2014/main" val="27385672"/>
                  </a:ext>
                </a:extLst>
              </a:tr>
              <a:tr h="603611">
                <a:tc>
                  <a:txBody>
                    <a:bodyPr/>
                    <a:lstStyle/>
                    <a:p>
                      <a:r>
                        <a:rPr lang="en-US" sz="1800" b="1" dirty="0">
                          <a:latin typeface="Times New Roman" panose="02020603050405020304" pitchFamily="18" charset="0"/>
                          <a:cs typeface="Times New Roman" panose="02020603050405020304" pitchFamily="18" charset="0"/>
                        </a:rPr>
                        <a:t>(2, 5)</a:t>
                      </a:r>
                      <a:endParaRPr lang="en-US" dirty="0"/>
                    </a:p>
                  </a:txBody>
                  <a:tcPr/>
                </a:tc>
                <a:tc>
                  <a:txBody>
                    <a:bodyPr/>
                    <a:lstStyle/>
                    <a:p>
                      <a:r>
                        <a:rPr lang="en-US" sz="1800" b="1" dirty="0"/>
                        <a:t>1.0427</a:t>
                      </a:r>
                      <a:endParaRPr lang="en-US" dirty="0"/>
                    </a:p>
                  </a:txBody>
                  <a:tcPr/>
                </a:tc>
                <a:tc>
                  <a:txBody>
                    <a:bodyPr/>
                    <a:lstStyle/>
                    <a:p>
                      <a:r>
                        <a:rPr lang="en-US" sz="1800" b="1" dirty="0">
                          <a:latin typeface="Times New Roman" panose="02020603050405020304" pitchFamily="18" charset="0"/>
                          <a:cs typeface="Times New Roman" panose="02020603050405020304" pitchFamily="18" charset="0"/>
                        </a:rPr>
                        <a:t>(2, 5)</a:t>
                      </a:r>
                      <a:endParaRPr lang="en-US" dirty="0"/>
                    </a:p>
                  </a:txBody>
                  <a:tcPr/>
                </a:tc>
                <a:tc>
                  <a:txBody>
                    <a:bodyPr/>
                    <a:lstStyle/>
                    <a:p>
                      <a:r>
                        <a:rPr lang="en-US" sz="1800" b="1" dirty="0"/>
                        <a:t>4.643</a:t>
                      </a:r>
                      <a:endParaRPr lang="en-US" dirty="0"/>
                    </a:p>
                  </a:txBody>
                  <a:tcPr/>
                </a:tc>
                <a:extLst>
                  <a:ext uri="{0D108BD9-81ED-4DB2-BD59-A6C34878D82A}">
                    <a16:rowId xmlns:a16="http://schemas.microsoft.com/office/drawing/2014/main" val="4070255923"/>
                  </a:ext>
                </a:extLst>
              </a:tr>
              <a:tr h="603611">
                <a:tc>
                  <a:txBody>
                    <a:bodyPr/>
                    <a:lstStyle/>
                    <a:p>
                      <a:r>
                        <a:rPr lang="en-US" sz="1800" b="1" dirty="0">
                          <a:latin typeface="Times New Roman" panose="02020603050405020304" pitchFamily="18" charset="0"/>
                          <a:cs typeface="Times New Roman" panose="02020603050405020304" pitchFamily="18" charset="0"/>
                        </a:rPr>
                        <a:t>(4, 8)</a:t>
                      </a:r>
                      <a:endParaRPr lang="en-US" dirty="0"/>
                    </a:p>
                  </a:txBody>
                  <a:tcPr/>
                </a:tc>
                <a:tc>
                  <a:txBody>
                    <a:bodyPr/>
                    <a:lstStyle/>
                    <a:p>
                      <a:r>
                        <a:rPr lang="en-US" sz="1800" b="1" dirty="0"/>
                        <a:t>4.637</a:t>
                      </a:r>
                      <a:endParaRPr lang="en-US" dirty="0"/>
                    </a:p>
                  </a:txBody>
                  <a:tcPr/>
                </a:tc>
                <a:tc>
                  <a:txBody>
                    <a:bodyPr/>
                    <a:lstStyle/>
                    <a:p>
                      <a:r>
                        <a:rPr lang="en-US" sz="1800" b="1" dirty="0">
                          <a:latin typeface="Times New Roman" panose="02020603050405020304" pitchFamily="18" charset="0"/>
                          <a:cs typeface="Times New Roman" panose="02020603050405020304" pitchFamily="18" charset="0"/>
                        </a:rPr>
                        <a:t>(4, 8)</a:t>
                      </a:r>
                      <a:endParaRPr lang="en-US" dirty="0"/>
                    </a:p>
                  </a:txBody>
                  <a:tcPr/>
                </a:tc>
                <a:tc>
                  <a:txBody>
                    <a:bodyPr/>
                    <a:lstStyle/>
                    <a:p>
                      <a:r>
                        <a:rPr lang="en-US" sz="1800" b="1" dirty="0"/>
                        <a:t>1.367</a:t>
                      </a:r>
                      <a:endParaRPr lang="en-US" dirty="0"/>
                    </a:p>
                  </a:txBody>
                  <a:tcPr/>
                </a:tc>
                <a:extLst>
                  <a:ext uri="{0D108BD9-81ED-4DB2-BD59-A6C34878D82A}">
                    <a16:rowId xmlns:a16="http://schemas.microsoft.com/office/drawing/2014/main" val="1221345492"/>
                  </a:ext>
                </a:extLst>
              </a:tr>
              <a:tr h="6422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latin typeface="Times New Roman" panose="02020603050405020304" pitchFamily="18" charset="0"/>
                          <a:cs typeface="Times New Roman" panose="02020603050405020304" pitchFamily="18" charset="0"/>
                        </a:rPr>
                        <a:t>(7, 9)</a:t>
                      </a:r>
                      <a:endPar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endParaRPr>
                    </a:p>
                    <a:p>
                      <a:endParaRPr lang="en-US" dirty="0"/>
                    </a:p>
                  </a:txBody>
                  <a:tcPr/>
                </a:tc>
                <a:tc>
                  <a:txBody>
                    <a:bodyPr/>
                    <a:lstStyle/>
                    <a:p>
                      <a:r>
                        <a:rPr lang="en-US" sz="1800" b="1" dirty="0"/>
                        <a:t>7.348</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latin typeface="Times New Roman" panose="02020603050405020304" pitchFamily="18" charset="0"/>
                          <a:cs typeface="Times New Roman" panose="02020603050405020304" pitchFamily="18" charset="0"/>
                        </a:rPr>
                        <a:t>(7, 9)</a:t>
                      </a:r>
                      <a:endPar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endParaRPr>
                    </a:p>
                    <a:p>
                      <a:endParaRPr lang="en-US" dirty="0"/>
                    </a:p>
                  </a:txBody>
                  <a:tcPr/>
                </a:tc>
                <a:tc>
                  <a:txBody>
                    <a:bodyPr/>
                    <a:lstStyle/>
                    <a:p>
                      <a:r>
                        <a:rPr lang="en-US" sz="1800" b="1" dirty="0"/>
                        <a:t>1.827</a:t>
                      </a:r>
                      <a:endParaRPr lang="en-US" dirty="0"/>
                    </a:p>
                  </a:txBody>
                  <a:tcPr/>
                </a:tc>
                <a:extLst>
                  <a:ext uri="{0D108BD9-81ED-4DB2-BD59-A6C34878D82A}">
                    <a16:rowId xmlns:a16="http://schemas.microsoft.com/office/drawing/2014/main" val="3828207034"/>
                  </a:ext>
                </a:extLst>
              </a:tr>
            </a:tbl>
          </a:graphicData>
        </a:graphic>
      </p:graphicFrame>
      <p:pic>
        <p:nvPicPr>
          <p:cNvPr id="5" name="Picture 4">
            <a:extLst>
              <a:ext uri="{FF2B5EF4-FFF2-40B4-BE49-F238E27FC236}">
                <a16:creationId xmlns:a16="http://schemas.microsoft.com/office/drawing/2014/main" id="{5A5A28D6-943E-4A38-3E73-82C96FB33086}"/>
              </a:ext>
            </a:extLst>
          </p:cNvPr>
          <p:cNvPicPr>
            <a:picLocks noChangeAspect="1"/>
          </p:cNvPicPr>
          <p:nvPr/>
        </p:nvPicPr>
        <p:blipFill>
          <a:blip r:embed="rId2"/>
          <a:stretch>
            <a:fillRect/>
          </a:stretch>
        </p:blipFill>
        <p:spPr>
          <a:xfrm>
            <a:off x="8891547" y="1914244"/>
            <a:ext cx="3048504" cy="605421"/>
          </a:xfrm>
          <a:prstGeom prst="rect">
            <a:avLst/>
          </a:prstGeom>
        </p:spPr>
      </p:pic>
    </p:spTree>
    <p:extLst>
      <p:ext uri="{BB962C8B-B14F-4D97-AF65-F5344CB8AC3E}">
        <p14:creationId xmlns:p14="http://schemas.microsoft.com/office/powerpoint/2010/main" val="2837218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9306E-6182-A917-7038-AA572BC82BDA}"/>
              </a:ext>
            </a:extLst>
          </p:cNvPr>
          <p:cNvSpPr>
            <a:spLocks noGrp="1"/>
          </p:cNvSpPr>
          <p:nvPr>
            <p:ph type="title"/>
          </p:nvPr>
        </p:nvSpPr>
        <p:spPr>
          <a:xfrm>
            <a:off x="795131" y="356875"/>
            <a:ext cx="8420432" cy="668438"/>
          </a:xfrm>
        </p:spPr>
        <p:txBody>
          <a:bodyPr>
            <a:normAutofit fontScale="90000"/>
          </a:bodyPr>
          <a:lstStyle/>
          <a:p>
            <a:r>
              <a:rPr lang="en-US" b="1" i="0" dirty="0">
                <a:solidFill>
                  <a:schemeClr val="tx1"/>
                </a:solidFill>
                <a:effectLst/>
                <a:latin typeface="Times New Roman" panose="02020603050405020304" pitchFamily="18" charset="0"/>
                <a:cs typeface="Times New Roman" panose="02020603050405020304" pitchFamily="18" charset="0"/>
              </a:rPr>
              <a:t>Step 4: Updating membership values.</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C65CB31A-AAE0-FA95-3FFB-457846319CCB}"/>
              </a:ext>
            </a:extLst>
          </p:cNvPr>
          <p:cNvPicPr>
            <a:picLocks noGrp="1" noChangeAspect="1"/>
          </p:cNvPicPr>
          <p:nvPr>
            <p:ph idx="1"/>
          </p:nvPr>
        </p:nvPicPr>
        <p:blipFill rotWithShape="1">
          <a:blip r:embed="rId2"/>
          <a:srcRect l="8302" t="52088" r="18646" b="21599"/>
          <a:stretch/>
        </p:blipFill>
        <p:spPr>
          <a:xfrm>
            <a:off x="1765190" y="1163570"/>
            <a:ext cx="6480313" cy="952169"/>
          </a:xfrm>
          <a:prstGeom prst="rect">
            <a:avLst/>
          </a:prstGeom>
        </p:spPr>
      </p:pic>
      <p:sp>
        <p:nvSpPr>
          <p:cNvPr id="7" name="TextBox 6">
            <a:extLst>
              <a:ext uri="{FF2B5EF4-FFF2-40B4-BE49-F238E27FC236}">
                <a16:creationId xmlns:a16="http://schemas.microsoft.com/office/drawing/2014/main" id="{10A3CDF6-DAD8-C156-EA2B-0829BD7CCC2F}"/>
              </a:ext>
            </a:extLst>
          </p:cNvPr>
          <p:cNvSpPr txBox="1"/>
          <p:nvPr/>
        </p:nvSpPr>
        <p:spPr>
          <a:xfrm>
            <a:off x="1121135" y="2619756"/>
            <a:ext cx="10800690" cy="4062651"/>
          </a:xfrm>
          <a:prstGeom prst="rect">
            <a:avLst/>
          </a:prstGeom>
          <a:noFill/>
        </p:spPr>
        <p:txBody>
          <a:bodyPr wrap="square">
            <a:spAutoFit/>
          </a:bodyPr>
          <a:lstStyle/>
          <a:p>
            <a:r>
              <a:rPr lang="en-US" sz="2000" b="1" i="0" dirty="0">
                <a:effectLst/>
                <a:latin typeface="Times New Roman" panose="02020603050405020304" pitchFamily="18" charset="0"/>
                <a:cs typeface="Times New Roman" panose="02020603050405020304" pitchFamily="18" charset="0"/>
              </a:rPr>
              <a:t>For datapoint 1 new membership values are</a:t>
            </a:r>
          </a:p>
          <a:p>
            <a:r>
              <a:rPr lang="en-US" sz="2000" b="1" i="0" dirty="0">
                <a:effectLst/>
                <a:latin typeface="Times New Roman" panose="02020603050405020304" pitchFamily="18" charset="0"/>
                <a:cs typeface="Times New Roman" panose="02020603050405020304" pitchFamily="18" charset="0"/>
              </a:rPr>
              <a:t> ɣ11= [{ [(1.2)</a:t>
            </a:r>
            <a:r>
              <a:rPr lang="en-US" sz="2000" b="1" i="0" baseline="30000" dirty="0">
                <a:effectLst/>
                <a:latin typeface="Times New Roman" panose="02020603050405020304" pitchFamily="18" charset="0"/>
                <a:cs typeface="Times New Roman" panose="02020603050405020304" pitchFamily="18" charset="0"/>
              </a:rPr>
              <a:t>2</a:t>
            </a:r>
            <a:r>
              <a:rPr lang="en-US" sz="2000" b="1" i="0" dirty="0">
                <a:effectLst/>
                <a:latin typeface="Times New Roman" panose="02020603050405020304" pitchFamily="18" charset="0"/>
                <a:cs typeface="Times New Roman" panose="02020603050405020304" pitchFamily="18" charset="0"/>
              </a:rPr>
              <a:t> / (1.2)</a:t>
            </a:r>
            <a:r>
              <a:rPr lang="en-US" sz="2000" b="1" i="0" baseline="30000" dirty="0">
                <a:effectLst/>
                <a:latin typeface="Times New Roman" panose="02020603050405020304" pitchFamily="18" charset="0"/>
                <a:cs typeface="Times New Roman" panose="02020603050405020304" pitchFamily="18" charset="0"/>
              </a:rPr>
              <a:t>2</a:t>
            </a:r>
            <a:r>
              <a:rPr lang="en-US" sz="2000" b="1" i="0" dirty="0">
                <a:effectLst/>
                <a:latin typeface="Times New Roman" panose="02020603050405020304" pitchFamily="18" charset="0"/>
                <a:cs typeface="Times New Roman" panose="02020603050405020304" pitchFamily="18" charset="0"/>
              </a:rPr>
              <a:t>] + [(1.2)</a:t>
            </a:r>
            <a:r>
              <a:rPr lang="en-US" sz="2000" b="1" i="0" baseline="30000" dirty="0">
                <a:effectLst/>
                <a:latin typeface="Times New Roman" panose="02020603050405020304" pitchFamily="18" charset="0"/>
                <a:cs typeface="Times New Roman" panose="02020603050405020304" pitchFamily="18" charset="0"/>
              </a:rPr>
              <a:t>2</a:t>
            </a:r>
            <a:r>
              <a:rPr lang="en-US" sz="2000" b="1" i="0" dirty="0">
                <a:effectLst/>
                <a:latin typeface="Times New Roman" panose="02020603050405020304" pitchFamily="18" charset="0"/>
                <a:cs typeface="Times New Roman" panose="02020603050405020304" pitchFamily="18" charset="0"/>
              </a:rPr>
              <a:t> / (6.79)</a:t>
            </a:r>
            <a:r>
              <a:rPr lang="en-US" sz="2000" b="1" i="0" baseline="30000" dirty="0">
                <a:effectLst/>
                <a:latin typeface="Times New Roman" panose="02020603050405020304" pitchFamily="18" charset="0"/>
                <a:cs typeface="Times New Roman" panose="02020603050405020304" pitchFamily="18" charset="0"/>
              </a:rPr>
              <a:t>2</a:t>
            </a:r>
            <a:r>
              <a:rPr lang="en-US" sz="2000" b="1" i="0" dirty="0">
                <a:effectLst/>
                <a:latin typeface="Times New Roman" panose="02020603050405020304" pitchFamily="18" charset="0"/>
                <a:cs typeface="Times New Roman" panose="02020603050405020304" pitchFamily="18" charset="0"/>
              </a:rPr>
              <a:t>]} ^ {(1 / (2 – 1))} ] </a:t>
            </a:r>
            <a:r>
              <a:rPr lang="en-US" sz="2000" b="1" i="0" baseline="30000" dirty="0">
                <a:effectLst/>
                <a:latin typeface="Times New Roman" panose="02020603050405020304" pitchFamily="18" charset="0"/>
                <a:cs typeface="Times New Roman" panose="02020603050405020304" pitchFamily="18" charset="0"/>
              </a:rPr>
              <a:t>-1</a:t>
            </a:r>
            <a:r>
              <a:rPr lang="en-US" sz="2000" b="1" i="0" dirty="0">
                <a:effectLst/>
                <a:latin typeface="Times New Roman" panose="02020603050405020304" pitchFamily="18" charset="0"/>
                <a:cs typeface="Times New Roman" panose="02020603050405020304" pitchFamily="18" charset="0"/>
              </a:rPr>
              <a:t> = 0.97   (Cluster 1)</a:t>
            </a:r>
          </a:p>
          <a:p>
            <a:r>
              <a:rPr lang="en-US" sz="2000" b="1" i="0" dirty="0">
                <a:effectLst/>
                <a:latin typeface="Times New Roman" panose="02020603050405020304" pitchFamily="18" charset="0"/>
                <a:cs typeface="Times New Roman" panose="02020603050405020304" pitchFamily="18" charset="0"/>
              </a:rPr>
              <a:t>ɣ12=[{ [(6.79)</a:t>
            </a:r>
            <a:r>
              <a:rPr lang="en-US" sz="2000" b="1" i="0" baseline="30000" dirty="0">
                <a:effectLst/>
                <a:latin typeface="Times New Roman" panose="02020603050405020304" pitchFamily="18" charset="0"/>
                <a:cs typeface="Times New Roman" panose="02020603050405020304" pitchFamily="18" charset="0"/>
              </a:rPr>
              <a:t>2</a:t>
            </a:r>
            <a:r>
              <a:rPr lang="en-US" sz="2000" b="1" i="0" dirty="0">
                <a:effectLst/>
                <a:latin typeface="Times New Roman" panose="02020603050405020304" pitchFamily="18" charset="0"/>
                <a:cs typeface="Times New Roman" panose="02020603050405020304" pitchFamily="18" charset="0"/>
              </a:rPr>
              <a:t> / (6.79)</a:t>
            </a:r>
            <a:r>
              <a:rPr lang="en-US" sz="2000" b="1" i="0" baseline="30000" dirty="0">
                <a:effectLst/>
                <a:latin typeface="Times New Roman" panose="02020603050405020304" pitchFamily="18" charset="0"/>
                <a:cs typeface="Times New Roman" panose="02020603050405020304" pitchFamily="18" charset="0"/>
              </a:rPr>
              <a:t>2</a:t>
            </a:r>
            <a:r>
              <a:rPr lang="en-US" sz="2000" b="1" i="0" dirty="0">
                <a:effectLst/>
                <a:latin typeface="Times New Roman" panose="02020603050405020304" pitchFamily="18" charset="0"/>
                <a:cs typeface="Times New Roman" panose="02020603050405020304" pitchFamily="18" charset="0"/>
              </a:rPr>
              <a:t>] + [(6.79)</a:t>
            </a:r>
            <a:r>
              <a:rPr lang="en-US" sz="2000" b="1" i="0" baseline="30000" dirty="0">
                <a:effectLst/>
                <a:latin typeface="Times New Roman" panose="02020603050405020304" pitchFamily="18" charset="0"/>
                <a:cs typeface="Times New Roman" panose="02020603050405020304" pitchFamily="18" charset="0"/>
              </a:rPr>
              <a:t>2</a:t>
            </a:r>
            <a:r>
              <a:rPr lang="en-US" sz="2000" b="1" i="0" dirty="0">
                <a:effectLst/>
                <a:latin typeface="Times New Roman" panose="02020603050405020304" pitchFamily="18" charset="0"/>
                <a:cs typeface="Times New Roman" panose="02020603050405020304" pitchFamily="18" charset="0"/>
              </a:rPr>
              <a:t> / (1.2)</a:t>
            </a:r>
            <a:r>
              <a:rPr lang="en-US" sz="2000" b="1" i="0" baseline="30000" dirty="0">
                <a:effectLst/>
                <a:latin typeface="Times New Roman" panose="02020603050405020304" pitchFamily="18" charset="0"/>
                <a:cs typeface="Times New Roman" panose="02020603050405020304" pitchFamily="18" charset="0"/>
              </a:rPr>
              <a:t>2</a:t>
            </a:r>
            <a:r>
              <a:rPr lang="en-US" sz="2000" b="1" i="0" dirty="0">
                <a:effectLst/>
                <a:latin typeface="Times New Roman" panose="02020603050405020304" pitchFamily="18" charset="0"/>
                <a:cs typeface="Times New Roman" panose="02020603050405020304" pitchFamily="18" charset="0"/>
              </a:rPr>
              <a:t>]} ^ {(1 / (2 – 1))} ] </a:t>
            </a:r>
            <a:r>
              <a:rPr lang="en-US" sz="2000" b="1" i="0" baseline="30000" dirty="0">
                <a:effectLst/>
                <a:latin typeface="Times New Roman" panose="02020603050405020304" pitchFamily="18" charset="0"/>
                <a:cs typeface="Times New Roman" panose="02020603050405020304" pitchFamily="18" charset="0"/>
              </a:rPr>
              <a:t>-1</a:t>
            </a:r>
            <a:r>
              <a:rPr lang="en-US" sz="2000" b="1" i="0" dirty="0">
                <a:effectLst/>
                <a:latin typeface="Times New Roman" panose="02020603050405020304" pitchFamily="18" charset="0"/>
                <a:cs typeface="Times New Roman" panose="02020603050405020304" pitchFamily="18" charset="0"/>
              </a:rPr>
              <a:t> = 0.03  (Cluster 2)</a:t>
            </a:r>
          </a:p>
          <a:p>
            <a:r>
              <a:rPr lang="en-US" sz="2000" b="1" i="0" dirty="0">
                <a:effectLst/>
                <a:latin typeface="Times New Roman" panose="02020603050405020304" pitchFamily="18" charset="0"/>
                <a:cs typeface="Times New Roman" panose="02020603050405020304" pitchFamily="18" charset="0"/>
              </a:rPr>
              <a:t> Alternatively,</a:t>
            </a:r>
            <a:r>
              <a:rPr lang="en-US" sz="2000" b="1" dirty="0">
                <a:latin typeface="Times New Roman" panose="02020603050405020304" pitchFamily="18" charset="0"/>
                <a:cs typeface="Times New Roman" panose="02020603050405020304" pitchFamily="18" charset="0"/>
              </a:rPr>
              <a:t>  1-</a:t>
            </a:r>
            <a:r>
              <a:rPr lang="en-US" sz="2000" b="1" i="0" dirty="0">
                <a:effectLst/>
                <a:latin typeface="Times New Roman" panose="02020603050405020304" pitchFamily="18" charset="0"/>
                <a:cs typeface="Times New Roman" panose="02020603050405020304" pitchFamily="18" charset="0"/>
              </a:rPr>
              <a:t>ɣ11 = ɣ12  = 0.04</a:t>
            </a:r>
          </a:p>
          <a:p>
            <a:endParaRPr lang="en-US" sz="2000" b="1" i="0" dirty="0">
              <a:effectLst/>
              <a:latin typeface="Times New Roman" panose="02020603050405020304" pitchFamily="18" charset="0"/>
              <a:cs typeface="Times New Roman" panose="02020603050405020304" pitchFamily="18" charset="0"/>
            </a:endParaRPr>
          </a:p>
          <a:p>
            <a:r>
              <a:rPr lang="en-US" sz="2000" b="1" i="0" dirty="0">
                <a:effectLst/>
                <a:latin typeface="Times New Roman" panose="02020603050405020304" pitchFamily="18" charset="0"/>
                <a:cs typeface="Times New Roman" panose="02020603050405020304" pitchFamily="18" charset="0"/>
              </a:rPr>
              <a:t>Similarly, compute all other membership values, and update the matrix.</a:t>
            </a:r>
          </a:p>
          <a:p>
            <a:r>
              <a:rPr lang="en-US" sz="2000" b="1" i="0" dirty="0">
                <a:effectLst/>
                <a:latin typeface="Times New Roman" panose="02020603050405020304" pitchFamily="18" charset="0"/>
                <a:cs typeface="Times New Roman" panose="02020603050405020304" pitchFamily="18" charset="0"/>
              </a:rPr>
              <a:t>ɣ21= [{ [(</a:t>
            </a:r>
            <a:r>
              <a:rPr lang="en-US" sz="2000" b="1" dirty="0">
                <a:latin typeface="Times New Roman" panose="02020603050405020304" pitchFamily="18" charset="0"/>
                <a:cs typeface="Times New Roman" panose="02020603050405020304" pitchFamily="18" charset="0"/>
              </a:rPr>
              <a:t>1.0427</a:t>
            </a:r>
            <a:r>
              <a:rPr lang="en-US" sz="2000" b="1" i="0" dirty="0">
                <a:effectLst/>
                <a:latin typeface="Times New Roman" panose="02020603050405020304" pitchFamily="18" charset="0"/>
                <a:cs typeface="Times New Roman" panose="02020603050405020304" pitchFamily="18" charset="0"/>
              </a:rPr>
              <a:t>)</a:t>
            </a:r>
            <a:r>
              <a:rPr lang="en-US" sz="2000" b="1" i="0" baseline="30000" dirty="0">
                <a:effectLst/>
                <a:latin typeface="Times New Roman" panose="02020603050405020304" pitchFamily="18" charset="0"/>
                <a:cs typeface="Times New Roman" panose="02020603050405020304" pitchFamily="18" charset="0"/>
              </a:rPr>
              <a:t>2</a:t>
            </a:r>
            <a:r>
              <a:rPr lang="en-US" sz="2000" b="1" i="0" dirty="0">
                <a:effectLst/>
                <a:latin typeface="Times New Roman" panose="02020603050405020304" pitchFamily="18" charset="0"/>
                <a:cs typeface="Times New Roman" panose="02020603050405020304" pitchFamily="18" charset="0"/>
              </a:rPr>
              <a:t> / (</a:t>
            </a:r>
            <a:r>
              <a:rPr lang="en-US" sz="2000" b="1" dirty="0">
                <a:latin typeface="Times New Roman" panose="02020603050405020304" pitchFamily="18" charset="0"/>
                <a:cs typeface="Times New Roman" panose="02020603050405020304" pitchFamily="18" charset="0"/>
              </a:rPr>
              <a:t>1.0427</a:t>
            </a:r>
            <a:r>
              <a:rPr lang="en-US" sz="2000" b="1" i="0" dirty="0">
                <a:effectLst/>
                <a:latin typeface="Times New Roman" panose="02020603050405020304" pitchFamily="18" charset="0"/>
                <a:cs typeface="Times New Roman" panose="02020603050405020304" pitchFamily="18" charset="0"/>
              </a:rPr>
              <a:t>)</a:t>
            </a:r>
            <a:r>
              <a:rPr lang="en-US" sz="2000" b="1" i="0" baseline="30000" dirty="0">
                <a:effectLst/>
                <a:latin typeface="Times New Roman" panose="02020603050405020304" pitchFamily="18" charset="0"/>
                <a:cs typeface="Times New Roman" panose="02020603050405020304" pitchFamily="18" charset="0"/>
              </a:rPr>
              <a:t>2</a:t>
            </a:r>
            <a:r>
              <a:rPr lang="en-US" sz="2000" b="1" i="0" dirty="0">
                <a:effectLst/>
                <a:latin typeface="Times New Roman" panose="02020603050405020304" pitchFamily="18" charset="0"/>
                <a:cs typeface="Times New Roman" panose="02020603050405020304" pitchFamily="18" charset="0"/>
              </a:rPr>
              <a:t>] + [(</a:t>
            </a:r>
            <a:r>
              <a:rPr lang="en-US" sz="2000" b="1" dirty="0">
                <a:latin typeface="Times New Roman" panose="02020603050405020304" pitchFamily="18" charset="0"/>
                <a:cs typeface="Times New Roman" panose="02020603050405020304" pitchFamily="18" charset="0"/>
              </a:rPr>
              <a:t>1.0427</a:t>
            </a:r>
            <a:r>
              <a:rPr lang="en-US" sz="2000" b="1" i="0" dirty="0">
                <a:effectLst/>
                <a:latin typeface="Times New Roman" panose="02020603050405020304" pitchFamily="18" charset="0"/>
                <a:cs typeface="Times New Roman" panose="02020603050405020304" pitchFamily="18" charset="0"/>
              </a:rPr>
              <a:t>)</a:t>
            </a:r>
            <a:r>
              <a:rPr lang="en-US" sz="2000" b="1" i="0" baseline="30000" dirty="0">
                <a:effectLst/>
                <a:latin typeface="Times New Roman" panose="02020603050405020304" pitchFamily="18" charset="0"/>
                <a:cs typeface="Times New Roman" panose="02020603050405020304" pitchFamily="18" charset="0"/>
              </a:rPr>
              <a:t>2</a:t>
            </a:r>
            <a:r>
              <a:rPr lang="en-US" sz="2000" b="1" i="0" dirty="0">
                <a:effectLst/>
                <a:latin typeface="Times New Roman" panose="02020603050405020304" pitchFamily="18" charset="0"/>
                <a:cs typeface="Times New Roman" panose="02020603050405020304" pitchFamily="18" charset="0"/>
              </a:rPr>
              <a:t> / (</a:t>
            </a:r>
            <a:r>
              <a:rPr lang="en-US" sz="2000" b="1" dirty="0">
                <a:latin typeface="Times New Roman" panose="02020603050405020304" pitchFamily="18" charset="0"/>
                <a:cs typeface="Times New Roman" panose="02020603050405020304" pitchFamily="18" charset="0"/>
              </a:rPr>
              <a:t>4.643</a:t>
            </a:r>
            <a:r>
              <a:rPr lang="en-US" sz="2000" b="1" i="0" dirty="0">
                <a:effectLst/>
                <a:latin typeface="Times New Roman" panose="02020603050405020304" pitchFamily="18" charset="0"/>
                <a:cs typeface="Times New Roman" panose="02020603050405020304" pitchFamily="18" charset="0"/>
              </a:rPr>
              <a:t>)</a:t>
            </a:r>
            <a:r>
              <a:rPr lang="en-US" sz="2000" b="1" i="0" baseline="30000" dirty="0">
                <a:effectLst/>
                <a:latin typeface="Times New Roman" panose="02020603050405020304" pitchFamily="18" charset="0"/>
                <a:cs typeface="Times New Roman" panose="02020603050405020304" pitchFamily="18" charset="0"/>
              </a:rPr>
              <a:t>2</a:t>
            </a:r>
            <a:r>
              <a:rPr lang="en-US" sz="2000" b="1" i="0" dirty="0">
                <a:effectLst/>
                <a:latin typeface="Times New Roman" panose="02020603050405020304" pitchFamily="18" charset="0"/>
                <a:cs typeface="Times New Roman" panose="02020603050405020304" pitchFamily="18" charset="0"/>
              </a:rPr>
              <a:t>]} ^ {(1 / (2 – 1))} ] </a:t>
            </a:r>
            <a:r>
              <a:rPr lang="en-US" sz="2000" b="1" i="0" baseline="30000" dirty="0">
                <a:effectLst/>
                <a:latin typeface="Times New Roman" panose="02020603050405020304" pitchFamily="18" charset="0"/>
                <a:cs typeface="Times New Roman" panose="02020603050405020304" pitchFamily="18" charset="0"/>
              </a:rPr>
              <a:t>-1</a:t>
            </a:r>
            <a:r>
              <a:rPr lang="en-US" sz="2000" b="1" i="0" dirty="0">
                <a:effectLst/>
                <a:latin typeface="Times New Roman" panose="02020603050405020304" pitchFamily="18" charset="0"/>
                <a:cs typeface="Times New Roman" panose="02020603050405020304" pitchFamily="18" charset="0"/>
              </a:rPr>
              <a:t> =0.95   (Cluster 1)</a:t>
            </a:r>
          </a:p>
          <a:p>
            <a:r>
              <a:rPr lang="en-US" sz="2000" b="1" i="0" dirty="0">
                <a:effectLst/>
                <a:latin typeface="Times New Roman" panose="02020603050405020304" pitchFamily="18" charset="0"/>
                <a:cs typeface="Times New Roman" panose="02020603050405020304" pitchFamily="18" charset="0"/>
              </a:rPr>
              <a:t>ɣ22=[{ [(</a:t>
            </a:r>
            <a:r>
              <a:rPr lang="en-US" sz="2000" b="1" dirty="0">
                <a:latin typeface="Times New Roman" panose="02020603050405020304" pitchFamily="18" charset="0"/>
                <a:cs typeface="Times New Roman" panose="02020603050405020304" pitchFamily="18" charset="0"/>
              </a:rPr>
              <a:t>4.643</a:t>
            </a:r>
            <a:r>
              <a:rPr lang="en-US" sz="2000" b="1" i="0" dirty="0">
                <a:effectLst/>
                <a:latin typeface="Times New Roman" panose="02020603050405020304" pitchFamily="18" charset="0"/>
                <a:cs typeface="Times New Roman" panose="02020603050405020304" pitchFamily="18" charset="0"/>
              </a:rPr>
              <a:t>)</a:t>
            </a:r>
            <a:r>
              <a:rPr lang="en-US" sz="2000" b="1" i="0" baseline="30000" dirty="0">
                <a:effectLst/>
                <a:latin typeface="Times New Roman" panose="02020603050405020304" pitchFamily="18" charset="0"/>
                <a:cs typeface="Times New Roman" panose="02020603050405020304" pitchFamily="18" charset="0"/>
              </a:rPr>
              <a:t>2</a:t>
            </a:r>
            <a:r>
              <a:rPr lang="en-US" sz="2000" b="1" i="0" dirty="0">
                <a:effectLst/>
                <a:latin typeface="Times New Roman" panose="02020603050405020304" pitchFamily="18" charset="0"/>
                <a:cs typeface="Times New Roman" panose="02020603050405020304" pitchFamily="18" charset="0"/>
              </a:rPr>
              <a:t> / (</a:t>
            </a:r>
            <a:r>
              <a:rPr lang="en-US" sz="2000" b="1" dirty="0">
                <a:latin typeface="Times New Roman" panose="02020603050405020304" pitchFamily="18" charset="0"/>
                <a:cs typeface="Times New Roman" panose="02020603050405020304" pitchFamily="18" charset="0"/>
              </a:rPr>
              <a:t>4.643</a:t>
            </a:r>
            <a:r>
              <a:rPr lang="en-US" sz="2000" b="1" i="0" dirty="0">
                <a:effectLst/>
                <a:latin typeface="Times New Roman" panose="02020603050405020304" pitchFamily="18" charset="0"/>
                <a:cs typeface="Times New Roman" panose="02020603050405020304" pitchFamily="18" charset="0"/>
              </a:rPr>
              <a:t>)</a:t>
            </a:r>
            <a:r>
              <a:rPr lang="en-US" sz="2000" b="1" i="0" baseline="30000" dirty="0">
                <a:effectLst/>
                <a:latin typeface="Times New Roman" panose="02020603050405020304" pitchFamily="18" charset="0"/>
                <a:cs typeface="Times New Roman" panose="02020603050405020304" pitchFamily="18" charset="0"/>
              </a:rPr>
              <a:t>2</a:t>
            </a:r>
            <a:r>
              <a:rPr lang="en-US" sz="2000" b="1" i="0" dirty="0">
                <a:effectLst/>
                <a:latin typeface="Times New Roman" panose="02020603050405020304" pitchFamily="18" charset="0"/>
                <a:cs typeface="Times New Roman" panose="02020603050405020304" pitchFamily="18" charset="0"/>
              </a:rPr>
              <a:t>] + [(</a:t>
            </a:r>
            <a:r>
              <a:rPr lang="en-US" sz="2000" b="1" dirty="0">
                <a:latin typeface="Times New Roman" panose="02020603050405020304" pitchFamily="18" charset="0"/>
                <a:cs typeface="Times New Roman" panose="02020603050405020304" pitchFamily="18" charset="0"/>
              </a:rPr>
              <a:t>4.643</a:t>
            </a:r>
            <a:r>
              <a:rPr lang="en-US" sz="2000" b="1" i="0" dirty="0">
                <a:effectLst/>
                <a:latin typeface="Times New Roman" panose="02020603050405020304" pitchFamily="18" charset="0"/>
                <a:cs typeface="Times New Roman" panose="02020603050405020304" pitchFamily="18" charset="0"/>
              </a:rPr>
              <a:t>)</a:t>
            </a:r>
            <a:r>
              <a:rPr lang="en-US" sz="2000" b="1" i="0" baseline="30000" dirty="0">
                <a:effectLst/>
                <a:latin typeface="Times New Roman" panose="02020603050405020304" pitchFamily="18" charset="0"/>
                <a:cs typeface="Times New Roman" panose="02020603050405020304" pitchFamily="18" charset="0"/>
              </a:rPr>
              <a:t>2</a:t>
            </a:r>
            <a:r>
              <a:rPr lang="en-US" sz="2000" b="1" i="0" dirty="0">
                <a:effectLst/>
                <a:latin typeface="Times New Roman" panose="02020603050405020304" pitchFamily="18" charset="0"/>
                <a:cs typeface="Times New Roman" panose="02020603050405020304" pitchFamily="18" charset="0"/>
              </a:rPr>
              <a:t> / (</a:t>
            </a:r>
            <a:r>
              <a:rPr lang="en-US" sz="2000" b="1" dirty="0">
                <a:latin typeface="Times New Roman" panose="02020603050405020304" pitchFamily="18" charset="0"/>
                <a:cs typeface="Times New Roman" panose="02020603050405020304" pitchFamily="18" charset="0"/>
              </a:rPr>
              <a:t>1.0427</a:t>
            </a:r>
            <a:r>
              <a:rPr lang="en-US" sz="2000" b="1" i="0" dirty="0">
                <a:effectLst/>
                <a:latin typeface="Times New Roman" panose="02020603050405020304" pitchFamily="18" charset="0"/>
                <a:cs typeface="Times New Roman" panose="02020603050405020304" pitchFamily="18" charset="0"/>
              </a:rPr>
              <a:t>)</a:t>
            </a:r>
            <a:r>
              <a:rPr lang="en-US" sz="2000" b="1" i="0" baseline="30000" dirty="0">
                <a:effectLst/>
                <a:latin typeface="Times New Roman" panose="02020603050405020304" pitchFamily="18" charset="0"/>
                <a:cs typeface="Times New Roman" panose="02020603050405020304" pitchFamily="18" charset="0"/>
              </a:rPr>
              <a:t>2</a:t>
            </a:r>
            <a:r>
              <a:rPr lang="en-US" sz="2000" b="1" i="0" dirty="0">
                <a:effectLst/>
                <a:latin typeface="Times New Roman" panose="02020603050405020304" pitchFamily="18" charset="0"/>
                <a:cs typeface="Times New Roman" panose="02020603050405020304" pitchFamily="18" charset="0"/>
              </a:rPr>
              <a:t>]} ^ {(1 / (2 – 1))} ] </a:t>
            </a:r>
            <a:r>
              <a:rPr lang="en-US" sz="2000" b="1" i="0" baseline="30000" dirty="0">
                <a:effectLst/>
                <a:latin typeface="Times New Roman" panose="02020603050405020304" pitchFamily="18" charset="0"/>
                <a:cs typeface="Times New Roman" panose="02020603050405020304" pitchFamily="18" charset="0"/>
              </a:rPr>
              <a:t>-1</a:t>
            </a:r>
            <a:r>
              <a:rPr lang="en-US" sz="2000" b="1" i="0" dirty="0">
                <a:effectLst/>
                <a:latin typeface="Times New Roman" panose="02020603050405020304" pitchFamily="18" charset="0"/>
                <a:cs typeface="Times New Roman" panose="02020603050405020304" pitchFamily="18" charset="0"/>
              </a:rPr>
              <a:t> = 0.05   (Cluster 2)</a:t>
            </a:r>
          </a:p>
          <a:p>
            <a:r>
              <a:rPr lang="en-US" sz="2000" b="1" i="0" dirty="0">
                <a:effectLst/>
                <a:latin typeface="Times New Roman" panose="02020603050405020304" pitchFamily="18" charset="0"/>
                <a:cs typeface="Times New Roman" panose="02020603050405020304" pitchFamily="18" charset="0"/>
              </a:rPr>
              <a:t>ɣ31= [{ [(</a:t>
            </a:r>
            <a:r>
              <a:rPr lang="en-US" sz="2000" b="1" dirty="0">
                <a:latin typeface="Times New Roman" panose="02020603050405020304" pitchFamily="18" charset="0"/>
                <a:cs typeface="Times New Roman" panose="02020603050405020304" pitchFamily="18" charset="0"/>
              </a:rPr>
              <a:t>4.637</a:t>
            </a:r>
            <a:r>
              <a:rPr lang="en-US" sz="2000" b="1" i="0" dirty="0">
                <a:effectLst/>
                <a:latin typeface="Times New Roman" panose="02020603050405020304" pitchFamily="18" charset="0"/>
                <a:cs typeface="Times New Roman" panose="02020603050405020304" pitchFamily="18" charset="0"/>
              </a:rPr>
              <a:t>)</a:t>
            </a:r>
            <a:r>
              <a:rPr lang="en-US" sz="2000" b="1" i="0" baseline="30000" dirty="0">
                <a:effectLst/>
                <a:latin typeface="Times New Roman" panose="02020603050405020304" pitchFamily="18" charset="0"/>
                <a:cs typeface="Times New Roman" panose="02020603050405020304" pitchFamily="18" charset="0"/>
              </a:rPr>
              <a:t>2</a:t>
            </a:r>
            <a:r>
              <a:rPr lang="en-US" sz="2000" b="1" i="0" dirty="0">
                <a:effectLst/>
                <a:latin typeface="Times New Roman" panose="02020603050405020304" pitchFamily="18" charset="0"/>
                <a:cs typeface="Times New Roman" panose="02020603050405020304" pitchFamily="18" charset="0"/>
              </a:rPr>
              <a:t> / (</a:t>
            </a:r>
            <a:r>
              <a:rPr lang="en-US" sz="2000" b="1" dirty="0">
                <a:latin typeface="Times New Roman" panose="02020603050405020304" pitchFamily="18" charset="0"/>
                <a:cs typeface="Times New Roman" panose="02020603050405020304" pitchFamily="18" charset="0"/>
              </a:rPr>
              <a:t>4.637</a:t>
            </a:r>
            <a:r>
              <a:rPr lang="en-US" sz="2000" b="1" i="0" dirty="0">
                <a:effectLst/>
                <a:latin typeface="Times New Roman" panose="02020603050405020304" pitchFamily="18" charset="0"/>
                <a:cs typeface="Times New Roman" panose="02020603050405020304" pitchFamily="18" charset="0"/>
              </a:rPr>
              <a:t>)</a:t>
            </a:r>
            <a:r>
              <a:rPr lang="en-US" sz="2000" b="1" i="0" baseline="30000" dirty="0">
                <a:effectLst/>
                <a:latin typeface="Times New Roman" panose="02020603050405020304" pitchFamily="18" charset="0"/>
                <a:cs typeface="Times New Roman" panose="02020603050405020304" pitchFamily="18" charset="0"/>
              </a:rPr>
              <a:t>2</a:t>
            </a:r>
            <a:r>
              <a:rPr lang="en-US" sz="2000" b="1" i="0" dirty="0">
                <a:effectLst/>
                <a:latin typeface="Times New Roman" panose="02020603050405020304" pitchFamily="18" charset="0"/>
                <a:cs typeface="Times New Roman" panose="02020603050405020304" pitchFamily="18" charset="0"/>
              </a:rPr>
              <a:t>] + [(</a:t>
            </a:r>
            <a:r>
              <a:rPr lang="en-US" sz="2000" b="1" dirty="0">
                <a:latin typeface="Times New Roman" panose="02020603050405020304" pitchFamily="18" charset="0"/>
                <a:cs typeface="Times New Roman" panose="02020603050405020304" pitchFamily="18" charset="0"/>
              </a:rPr>
              <a:t>4.637</a:t>
            </a:r>
            <a:r>
              <a:rPr lang="en-US" sz="2000" b="1" i="0" dirty="0">
                <a:effectLst/>
                <a:latin typeface="Times New Roman" panose="02020603050405020304" pitchFamily="18" charset="0"/>
                <a:cs typeface="Times New Roman" panose="02020603050405020304" pitchFamily="18" charset="0"/>
              </a:rPr>
              <a:t>)</a:t>
            </a:r>
            <a:r>
              <a:rPr lang="en-US" sz="2000" b="1" i="0" baseline="30000" dirty="0">
                <a:effectLst/>
                <a:latin typeface="Times New Roman" panose="02020603050405020304" pitchFamily="18" charset="0"/>
                <a:cs typeface="Times New Roman" panose="02020603050405020304" pitchFamily="18" charset="0"/>
              </a:rPr>
              <a:t>2</a:t>
            </a:r>
            <a:r>
              <a:rPr lang="en-US" sz="2000" b="1" i="0" dirty="0">
                <a:effectLst/>
                <a:latin typeface="Times New Roman" panose="02020603050405020304" pitchFamily="18" charset="0"/>
                <a:cs typeface="Times New Roman" panose="02020603050405020304" pitchFamily="18" charset="0"/>
              </a:rPr>
              <a:t> / (1.367)</a:t>
            </a:r>
            <a:r>
              <a:rPr lang="en-US" sz="2000" b="1" i="0" baseline="30000" dirty="0">
                <a:effectLst/>
                <a:latin typeface="Times New Roman" panose="02020603050405020304" pitchFamily="18" charset="0"/>
                <a:cs typeface="Times New Roman" panose="02020603050405020304" pitchFamily="18" charset="0"/>
              </a:rPr>
              <a:t>2</a:t>
            </a:r>
            <a:r>
              <a:rPr lang="en-US" sz="2000" b="1" i="0" dirty="0">
                <a:effectLst/>
                <a:latin typeface="Times New Roman" panose="02020603050405020304" pitchFamily="18" charset="0"/>
                <a:cs typeface="Times New Roman" panose="02020603050405020304" pitchFamily="18" charset="0"/>
              </a:rPr>
              <a:t>]} ^ {(1 / (2 – 1))} ] </a:t>
            </a:r>
            <a:r>
              <a:rPr lang="en-US" sz="2000" b="1" i="0" baseline="30000" dirty="0">
                <a:effectLst/>
                <a:latin typeface="Times New Roman" panose="02020603050405020304" pitchFamily="18" charset="0"/>
                <a:cs typeface="Times New Roman" panose="02020603050405020304" pitchFamily="18" charset="0"/>
              </a:rPr>
              <a:t>-1</a:t>
            </a:r>
            <a:r>
              <a:rPr lang="en-US" sz="2000" b="1" i="0" dirty="0">
                <a:effectLst/>
                <a:latin typeface="Times New Roman" panose="02020603050405020304" pitchFamily="18" charset="0"/>
                <a:cs typeface="Times New Roman" panose="02020603050405020304" pitchFamily="18" charset="0"/>
              </a:rPr>
              <a:t> = 0.08  (Cluster 1)</a:t>
            </a:r>
          </a:p>
          <a:p>
            <a:r>
              <a:rPr lang="en-US" sz="2000" b="1" i="0" dirty="0">
                <a:effectLst/>
                <a:latin typeface="Times New Roman" panose="02020603050405020304" pitchFamily="18" charset="0"/>
                <a:cs typeface="Times New Roman" panose="02020603050405020304" pitchFamily="18" charset="0"/>
              </a:rPr>
              <a:t>ɣ32=[{ [(1.367</a:t>
            </a:r>
            <a:r>
              <a:rPr lang="en-US" sz="2000" b="1" dirty="0">
                <a:latin typeface="Times New Roman" panose="02020603050405020304" pitchFamily="18" charset="0"/>
                <a:cs typeface="Times New Roman" panose="02020603050405020304" pitchFamily="18" charset="0"/>
              </a:rPr>
              <a:t> </a:t>
            </a:r>
            <a:r>
              <a:rPr lang="en-US" sz="2000" b="1" i="0" baseline="30000" dirty="0">
                <a:effectLst/>
                <a:latin typeface="Times New Roman" panose="02020603050405020304" pitchFamily="18" charset="0"/>
                <a:cs typeface="Times New Roman" panose="02020603050405020304" pitchFamily="18" charset="0"/>
              </a:rPr>
              <a:t>2</a:t>
            </a:r>
            <a:r>
              <a:rPr lang="en-US" sz="2000" b="1" i="0" dirty="0">
                <a:effectLst/>
                <a:latin typeface="Times New Roman" panose="02020603050405020304" pitchFamily="18" charset="0"/>
                <a:cs typeface="Times New Roman" panose="02020603050405020304" pitchFamily="18" charset="0"/>
              </a:rPr>
              <a:t> / (1.367)</a:t>
            </a:r>
            <a:r>
              <a:rPr lang="en-US" sz="2000" b="1" i="0" baseline="30000" dirty="0">
                <a:effectLst/>
                <a:latin typeface="Times New Roman" panose="02020603050405020304" pitchFamily="18" charset="0"/>
                <a:cs typeface="Times New Roman" panose="02020603050405020304" pitchFamily="18" charset="0"/>
              </a:rPr>
              <a:t>2</a:t>
            </a:r>
            <a:r>
              <a:rPr lang="en-US" sz="2000" b="1" i="0" dirty="0">
                <a:effectLst/>
                <a:latin typeface="Times New Roman" panose="02020603050405020304" pitchFamily="18" charset="0"/>
                <a:cs typeface="Times New Roman" panose="02020603050405020304" pitchFamily="18" charset="0"/>
              </a:rPr>
              <a:t>] + [(1.367)</a:t>
            </a:r>
            <a:r>
              <a:rPr lang="en-US" sz="2000" b="1" i="0" baseline="30000" dirty="0">
                <a:effectLst/>
                <a:latin typeface="Times New Roman" panose="02020603050405020304" pitchFamily="18" charset="0"/>
                <a:cs typeface="Times New Roman" panose="02020603050405020304" pitchFamily="18" charset="0"/>
              </a:rPr>
              <a:t>2</a:t>
            </a:r>
            <a:r>
              <a:rPr lang="en-US" sz="2000" b="1" i="0" dirty="0">
                <a:effectLst/>
                <a:latin typeface="Times New Roman" panose="02020603050405020304" pitchFamily="18" charset="0"/>
                <a:cs typeface="Times New Roman" panose="02020603050405020304" pitchFamily="18" charset="0"/>
              </a:rPr>
              <a:t> / (</a:t>
            </a:r>
            <a:r>
              <a:rPr lang="en-US" sz="2000" b="1" dirty="0">
                <a:latin typeface="Times New Roman" panose="02020603050405020304" pitchFamily="18" charset="0"/>
                <a:cs typeface="Times New Roman" panose="02020603050405020304" pitchFamily="18" charset="0"/>
              </a:rPr>
              <a:t>4.637</a:t>
            </a:r>
            <a:r>
              <a:rPr lang="en-US" sz="2000" b="1" i="0" dirty="0">
                <a:effectLst/>
                <a:latin typeface="Times New Roman" panose="02020603050405020304" pitchFamily="18" charset="0"/>
                <a:cs typeface="Times New Roman" panose="02020603050405020304" pitchFamily="18" charset="0"/>
              </a:rPr>
              <a:t>)</a:t>
            </a:r>
            <a:r>
              <a:rPr lang="en-US" sz="2000" b="1" i="0" baseline="30000" dirty="0">
                <a:effectLst/>
                <a:latin typeface="Times New Roman" panose="02020603050405020304" pitchFamily="18" charset="0"/>
                <a:cs typeface="Times New Roman" panose="02020603050405020304" pitchFamily="18" charset="0"/>
              </a:rPr>
              <a:t>2</a:t>
            </a:r>
            <a:r>
              <a:rPr lang="en-US" sz="2000" b="1" i="0" dirty="0">
                <a:effectLst/>
                <a:latin typeface="Times New Roman" panose="02020603050405020304" pitchFamily="18" charset="0"/>
                <a:cs typeface="Times New Roman" panose="02020603050405020304" pitchFamily="18" charset="0"/>
              </a:rPr>
              <a:t>]} ^ {(1 / (2 – 1))} ] </a:t>
            </a:r>
            <a:r>
              <a:rPr lang="en-US" sz="2000" b="1" i="0" baseline="30000" dirty="0">
                <a:effectLst/>
                <a:latin typeface="Times New Roman" panose="02020603050405020304" pitchFamily="18" charset="0"/>
                <a:cs typeface="Times New Roman" panose="02020603050405020304" pitchFamily="18" charset="0"/>
              </a:rPr>
              <a:t>-1</a:t>
            </a:r>
            <a:r>
              <a:rPr lang="en-US" sz="2000" b="1" i="0" dirty="0">
                <a:effectLst/>
                <a:latin typeface="Times New Roman" panose="02020603050405020304" pitchFamily="18" charset="0"/>
                <a:cs typeface="Times New Roman" panose="02020603050405020304" pitchFamily="18" charset="0"/>
              </a:rPr>
              <a:t> = 0.92   (Cluster 2)</a:t>
            </a:r>
          </a:p>
          <a:p>
            <a:r>
              <a:rPr lang="en-US" sz="2000" b="1" i="0" dirty="0">
                <a:effectLst/>
                <a:latin typeface="Times New Roman" panose="02020603050405020304" pitchFamily="18" charset="0"/>
                <a:cs typeface="Times New Roman" panose="02020603050405020304" pitchFamily="18" charset="0"/>
              </a:rPr>
              <a:t>ɣ41= [{ [(</a:t>
            </a:r>
            <a:r>
              <a:rPr lang="en-US" sz="2000" b="1" dirty="0">
                <a:latin typeface="Times New Roman" panose="02020603050405020304" pitchFamily="18" charset="0"/>
                <a:cs typeface="Times New Roman" panose="02020603050405020304" pitchFamily="18" charset="0"/>
              </a:rPr>
              <a:t>7.348</a:t>
            </a:r>
            <a:r>
              <a:rPr lang="en-US" sz="2000" b="1" i="0" dirty="0">
                <a:effectLst/>
                <a:latin typeface="Times New Roman" panose="02020603050405020304" pitchFamily="18" charset="0"/>
                <a:cs typeface="Times New Roman" panose="02020603050405020304" pitchFamily="18" charset="0"/>
              </a:rPr>
              <a:t>)</a:t>
            </a:r>
            <a:r>
              <a:rPr lang="en-US" sz="2000" b="1" i="0" baseline="30000" dirty="0">
                <a:effectLst/>
                <a:latin typeface="Times New Roman" panose="02020603050405020304" pitchFamily="18" charset="0"/>
                <a:cs typeface="Times New Roman" panose="02020603050405020304" pitchFamily="18" charset="0"/>
              </a:rPr>
              <a:t>2</a:t>
            </a:r>
            <a:r>
              <a:rPr lang="en-US" sz="2000" b="1" i="0" dirty="0">
                <a:effectLst/>
                <a:latin typeface="Times New Roman" panose="02020603050405020304" pitchFamily="18" charset="0"/>
                <a:cs typeface="Times New Roman" panose="02020603050405020304" pitchFamily="18" charset="0"/>
              </a:rPr>
              <a:t> / (</a:t>
            </a:r>
            <a:r>
              <a:rPr lang="en-US" sz="2000" b="1" dirty="0">
                <a:latin typeface="Times New Roman" panose="02020603050405020304" pitchFamily="18" charset="0"/>
                <a:cs typeface="Times New Roman" panose="02020603050405020304" pitchFamily="18" charset="0"/>
              </a:rPr>
              <a:t>7.348</a:t>
            </a:r>
            <a:r>
              <a:rPr lang="en-US" sz="2000" b="1" i="0" dirty="0">
                <a:effectLst/>
                <a:latin typeface="Times New Roman" panose="02020603050405020304" pitchFamily="18" charset="0"/>
                <a:cs typeface="Times New Roman" panose="02020603050405020304" pitchFamily="18" charset="0"/>
              </a:rPr>
              <a:t>)</a:t>
            </a:r>
            <a:r>
              <a:rPr lang="en-US" sz="2000" b="1" i="0" baseline="30000" dirty="0">
                <a:effectLst/>
                <a:latin typeface="Times New Roman" panose="02020603050405020304" pitchFamily="18" charset="0"/>
                <a:cs typeface="Times New Roman" panose="02020603050405020304" pitchFamily="18" charset="0"/>
              </a:rPr>
              <a:t>2</a:t>
            </a:r>
            <a:r>
              <a:rPr lang="en-US" sz="2000" b="1" i="0" dirty="0">
                <a:effectLst/>
                <a:latin typeface="Times New Roman" panose="02020603050405020304" pitchFamily="18" charset="0"/>
                <a:cs typeface="Times New Roman" panose="02020603050405020304" pitchFamily="18" charset="0"/>
              </a:rPr>
              <a:t>] + [(</a:t>
            </a:r>
            <a:r>
              <a:rPr lang="en-US" sz="2000" b="1" dirty="0">
                <a:latin typeface="Times New Roman" panose="02020603050405020304" pitchFamily="18" charset="0"/>
                <a:cs typeface="Times New Roman" panose="02020603050405020304" pitchFamily="18" charset="0"/>
              </a:rPr>
              <a:t>7.348</a:t>
            </a:r>
            <a:r>
              <a:rPr lang="en-US" sz="2000" b="1" i="0" dirty="0">
                <a:effectLst/>
                <a:latin typeface="Times New Roman" panose="02020603050405020304" pitchFamily="18" charset="0"/>
                <a:cs typeface="Times New Roman" panose="02020603050405020304" pitchFamily="18" charset="0"/>
              </a:rPr>
              <a:t>)</a:t>
            </a:r>
            <a:r>
              <a:rPr lang="en-US" sz="2000" b="1" i="0" baseline="30000" dirty="0">
                <a:effectLst/>
                <a:latin typeface="Times New Roman" panose="02020603050405020304" pitchFamily="18" charset="0"/>
                <a:cs typeface="Times New Roman" panose="02020603050405020304" pitchFamily="18" charset="0"/>
              </a:rPr>
              <a:t>2</a:t>
            </a:r>
            <a:r>
              <a:rPr lang="en-US" sz="2000" b="1" i="0" dirty="0">
                <a:effectLst/>
                <a:latin typeface="Times New Roman" panose="02020603050405020304" pitchFamily="18" charset="0"/>
                <a:cs typeface="Times New Roman" panose="02020603050405020304" pitchFamily="18" charset="0"/>
              </a:rPr>
              <a:t> / (</a:t>
            </a:r>
            <a:r>
              <a:rPr lang="en-US" sz="2000" b="1" dirty="0">
                <a:latin typeface="Times New Roman" panose="02020603050405020304" pitchFamily="18" charset="0"/>
                <a:cs typeface="Times New Roman" panose="02020603050405020304" pitchFamily="18" charset="0"/>
              </a:rPr>
              <a:t>1.827</a:t>
            </a:r>
            <a:r>
              <a:rPr lang="en-US" sz="2000" b="1" i="0" dirty="0">
                <a:effectLst/>
                <a:latin typeface="Times New Roman" panose="02020603050405020304" pitchFamily="18" charset="0"/>
                <a:cs typeface="Times New Roman" panose="02020603050405020304" pitchFamily="18" charset="0"/>
              </a:rPr>
              <a:t>)</a:t>
            </a:r>
            <a:r>
              <a:rPr lang="en-US" sz="2000" b="1" i="0" baseline="30000" dirty="0">
                <a:effectLst/>
                <a:latin typeface="Times New Roman" panose="02020603050405020304" pitchFamily="18" charset="0"/>
                <a:cs typeface="Times New Roman" panose="02020603050405020304" pitchFamily="18" charset="0"/>
              </a:rPr>
              <a:t>2</a:t>
            </a:r>
            <a:r>
              <a:rPr lang="en-US" sz="2000" b="1" i="0" dirty="0">
                <a:effectLst/>
                <a:latin typeface="Times New Roman" panose="02020603050405020304" pitchFamily="18" charset="0"/>
                <a:cs typeface="Times New Roman" panose="02020603050405020304" pitchFamily="18" charset="0"/>
              </a:rPr>
              <a:t>]} ^ {(1 / (2 – 1))} ] </a:t>
            </a:r>
            <a:r>
              <a:rPr lang="en-US" sz="2000" b="1" i="0" baseline="30000" dirty="0">
                <a:effectLst/>
                <a:latin typeface="Times New Roman" panose="02020603050405020304" pitchFamily="18" charset="0"/>
                <a:cs typeface="Times New Roman" panose="02020603050405020304" pitchFamily="18" charset="0"/>
              </a:rPr>
              <a:t>-1</a:t>
            </a:r>
            <a:r>
              <a:rPr lang="en-US" sz="2000" b="1" i="0" dirty="0">
                <a:effectLst/>
                <a:latin typeface="Times New Roman" panose="02020603050405020304" pitchFamily="18" charset="0"/>
                <a:cs typeface="Times New Roman" panose="02020603050405020304" pitchFamily="18" charset="0"/>
              </a:rPr>
              <a:t> = 0.05  (Cluster 1)</a:t>
            </a:r>
          </a:p>
          <a:p>
            <a:r>
              <a:rPr lang="en-US" sz="2000" b="1" i="0" dirty="0">
                <a:effectLst/>
                <a:latin typeface="Times New Roman" panose="02020603050405020304" pitchFamily="18" charset="0"/>
                <a:cs typeface="Times New Roman" panose="02020603050405020304" pitchFamily="18" charset="0"/>
              </a:rPr>
              <a:t>ɣ42=[{ [(</a:t>
            </a:r>
            <a:r>
              <a:rPr lang="en-US" sz="2000" b="1" dirty="0">
                <a:latin typeface="Times New Roman" panose="02020603050405020304" pitchFamily="18" charset="0"/>
                <a:cs typeface="Times New Roman" panose="02020603050405020304" pitchFamily="18" charset="0"/>
              </a:rPr>
              <a:t>1.827</a:t>
            </a:r>
            <a:r>
              <a:rPr lang="en-US" sz="2000" b="1" i="0" dirty="0">
                <a:effectLst/>
                <a:latin typeface="Times New Roman" panose="02020603050405020304" pitchFamily="18" charset="0"/>
                <a:cs typeface="Times New Roman" panose="02020603050405020304" pitchFamily="18" charset="0"/>
              </a:rPr>
              <a:t>)</a:t>
            </a:r>
            <a:r>
              <a:rPr lang="en-US" sz="2000" b="1" i="0" baseline="30000" dirty="0">
                <a:effectLst/>
                <a:latin typeface="Times New Roman" panose="02020603050405020304" pitchFamily="18" charset="0"/>
                <a:cs typeface="Times New Roman" panose="02020603050405020304" pitchFamily="18" charset="0"/>
              </a:rPr>
              <a:t>2</a:t>
            </a:r>
            <a:r>
              <a:rPr lang="en-US" sz="2000" b="1" i="0" dirty="0">
                <a:effectLst/>
                <a:latin typeface="Times New Roman" panose="02020603050405020304" pitchFamily="18" charset="0"/>
                <a:cs typeface="Times New Roman" panose="02020603050405020304" pitchFamily="18" charset="0"/>
              </a:rPr>
              <a:t> / (</a:t>
            </a:r>
            <a:r>
              <a:rPr lang="en-US" sz="2000" b="1" dirty="0">
                <a:latin typeface="Times New Roman" panose="02020603050405020304" pitchFamily="18" charset="0"/>
                <a:cs typeface="Times New Roman" panose="02020603050405020304" pitchFamily="18" charset="0"/>
              </a:rPr>
              <a:t>1.827</a:t>
            </a:r>
            <a:r>
              <a:rPr lang="en-US" sz="2000" b="1" i="0" dirty="0">
                <a:effectLst/>
                <a:latin typeface="Times New Roman" panose="02020603050405020304" pitchFamily="18" charset="0"/>
                <a:cs typeface="Times New Roman" panose="02020603050405020304" pitchFamily="18" charset="0"/>
              </a:rPr>
              <a:t>)</a:t>
            </a:r>
            <a:r>
              <a:rPr lang="en-US" sz="2000" b="1" i="0" baseline="30000" dirty="0">
                <a:effectLst/>
                <a:latin typeface="Times New Roman" panose="02020603050405020304" pitchFamily="18" charset="0"/>
                <a:cs typeface="Times New Roman" panose="02020603050405020304" pitchFamily="18" charset="0"/>
              </a:rPr>
              <a:t>2</a:t>
            </a:r>
            <a:r>
              <a:rPr lang="en-US" sz="2000" b="1" i="0" dirty="0">
                <a:effectLst/>
                <a:latin typeface="Times New Roman" panose="02020603050405020304" pitchFamily="18" charset="0"/>
                <a:cs typeface="Times New Roman" panose="02020603050405020304" pitchFamily="18" charset="0"/>
              </a:rPr>
              <a:t>] + [(</a:t>
            </a:r>
            <a:r>
              <a:rPr lang="en-US" sz="2000" b="1" dirty="0">
                <a:latin typeface="Times New Roman" panose="02020603050405020304" pitchFamily="18" charset="0"/>
                <a:cs typeface="Times New Roman" panose="02020603050405020304" pitchFamily="18" charset="0"/>
              </a:rPr>
              <a:t>1.827</a:t>
            </a:r>
            <a:r>
              <a:rPr lang="en-US" sz="2000" b="1" i="0" dirty="0">
                <a:effectLst/>
                <a:latin typeface="Times New Roman" panose="02020603050405020304" pitchFamily="18" charset="0"/>
                <a:cs typeface="Times New Roman" panose="02020603050405020304" pitchFamily="18" charset="0"/>
              </a:rPr>
              <a:t>)</a:t>
            </a:r>
            <a:r>
              <a:rPr lang="en-US" sz="2000" b="1" i="0" baseline="30000" dirty="0">
                <a:effectLst/>
                <a:latin typeface="Times New Roman" panose="02020603050405020304" pitchFamily="18" charset="0"/>
                <a:cs typeface="Times New Roman" panose="02020603050405020304" pitchFamily="18" charset="0"/>
              </a:rPr>
              <a:t>2</a:t>
            </a:r>
            <a:r>
              <a:rPr lang="en-US" sz="2000" b="1" i="0" dirty="0">
                <a:effectLst/>
                <a:latin typeface="Times New Roman" panose="02020603050405020304" pitchFamily="18" charset="0"/>
                <a:cs typeface="Times New Roman" panose="02020603050405020304" pitchFamily="18" charset="0"/>
              </a:rPr>
              <a:t> / (</a:t>
            </a:r>
            <a:r>
              <a:rPr lang="en-US" sz="2000" b="1" dirty="0">
                <a:latin typeface="Times New Roman" panose="02020603050405020304" pitchFamily="18" charset="0"/>
                <a:cs typeface="Times New Roman" panose="02020603050405020304" pitchFamily="18" charset="0"/>
              </a:rPr>
              <a:t>7.348</a:t>
            </a:r>
            <a:r>
              <a:rPr lang="en-US" sz="2000" b="1" i="0" dirty="0">
                <a:effectLst/>
                <a:latin typeface="Times New Roman" panose="02020603050405020304" pitchFamily="18" charset="0"/>
                <a:cs typeface="Times New Roman" panose="02020603050405020304" pitchFamily="18" charset="0"/>
              </a:rPr>
              <a:t>)</a:t>
            </a:r>
            <a:r>
              <a:rPr lang="en-US" sz="2000" b="1" i="0" baseline="30000" dirty="0">
                <a:effectLst/>
                <a:latin typeface="Times New Roman" panose="02020603050405020304" pitchFamily="18" charset="0"/>
                <a:cs typeface="Times New Roman" panose="02020603050405020304" pitchFamily="18" charset="0"/>
              </a:rPr>
              <a:t>2</a:t>
            </a:r>
            <a:r>
              <a:rPr lang="en-US" sz="2000" b="1" i="0" dirty="0">
                <a:effectLst/>
                <a:latin typeface="Times New Roman" panose="02020603050405020304" pitchFamily="18" charset="0"/>
                <a:cs typeface="Times New Roman" panose="02020603050405020304" pitchFamily="18" charset="0"/>
              </a:rPr>
              <a:t>]} ^ {(1 / (2 – 1))} ] </a:t>
            </a:r>
            <a:r>
              <a:rPr lang="en-US" sz="2000" b="1" i="0" baseline="30000" dirty="0">
                <a:effectLst/>
                <a:latin typeface="Times New Roman" panose="02020603050405020304" pitchFamily="18" charset="0"/>
                <a:cs typeface="Times New Roman" panose="02020603050405020304" pitchFamily="18" charset="0"/>
              </a:rPr>
              <a:t>-1</a:t>
            </a:r>
            <a:r>
              <a:rPr lang="en-US" sz="2000" b="1" i="0" dirty="0">
                <a:effectLst/>
                <a:latin typeface="Times New Roman" panose="02020603050405020304" pitchFamily="18" charset="0"/>
                <a:cs typeface="Times New Roman" panose="02020603050405020304" pitchFamily="18" charset="0"/>
              </a:rPr>
              <a:t> = 0.95  (Cluster 2)</a:t>
            </a:r>
            <a:endParaRPr lang="en-US" sz="2000"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graphicFrame>
        <p:nvGraphicFramePr>
          <p:cNvPr id="6" name="Table 4">
            <a:extLst>
              <a:ext uri="{FF2B5EF4-FFF2-40B4-BE49-F238E27FC236}">
                <a16:creationId xmlns:a16="http://schemas.microsoft.com/office/drawing/2014/main" id="{A77CEC0B-FF84-3190-448D-203260892E96}"/>
              </a:ext>
            </a:extLst>
          </p:cNvPr>
          <p:cNvGraphicFramePr>
            <a:graphicFrameLocks noGrp="1"/>
          </p:cNvGraphicFramePr>
          <p:nvPr>
            <p:extLst>
              <p:ext uri="{D42A27DB-BD31-4B8C-83A1-F6EECF244321}">
                <p14:modId xmlns:p14="http://schemas.microsoft.com/office/powerpoint/2010/main" val="1160376134"/>
              </p:ext>
            </p:extLst>
          </p:nvPr>
        </p:nvGraphicFramePr>
        <p:xfrm>
          <a:off x="9057042" y="483370"/>
          <a:ext cx="2989184" cy="2287660"/>
        </p:xfrm>
        <a:graphic>
          <a:graphicData uri="http://schemas.openxmlformats.org/drawingml/2006/table">
            <a:tbl>
              <a:tblPr firstRow="1" bandRow="1">
                <a:tableStyleId>{5C22544A-7EE6-4342-B048-85BDC9FD1C3A}</a:tableStyleId>
              </a:tblPr>
              <a:tblGrid>
                <a:gridCol w="710566">
                  <a:extLst>
                    <a:ext uri="{9D8B030D-6E8A-4147-A177-3AD203B41FA5}">
                      <a16:colId xmlns:a16="http://schemas.microsoft.com/office/drawing/2014/main" val="2911393011"/>
                    </a:ext>
                  </a:extLst>
                </a:gridCol>
                <a:gridCol w="779879">
                  <a:extLst>
                    <a:ext uri="{9D8B030D-6E8A-4147-A177-3AD203B41FA5}">
                      <a16:colId xmlns:a16="http://schemas.microsoft.com/office/drawing/2014/main" val="2071662143"/>
                    </a:ext>
                  </a:extLst>
                </a:gridCol>
                <a:gridCol w="713506">
                  <a:extLst>
                    <a:ext uri="{9D8B030D-6E8A-4147-A177-3AD203B41FA5}">
                      <a16:colId xmlns:a16="http://schemas.microsoft.com/office/drawing/2014/main" val="1068368591"/>
                    </a:ext>
                  </a:extLst>
                </a:gridCol>
                <a:gridCol w="785233">
                  <a:extLst>
                    <a:ext uri="{9D8B030D-6E8A-4147-A177-3AD203B41FA5}">
                      <a16:colId xmlns:a16="http://schemas.microsoft.com/office/drawing/2014/main" val="4177101907"/>
                    </a:ext>
                  </a:extLst>
                </a:gridCol>
              </a:tblGrid>
              <a:tr h="288024">
                <a:tc gridSpan="2">
                  <a:txBody>
                    <a:bodyPr/>
                    <a:lstStyle/>
                    <a:p>
                      <a:pPr algn="ctr"/>
                      <a:r>
                        <a:rPr lang="en-US" sz="1200" dirty="0">
                          <a:solidFill>
                            <a:schemeClr val="tx1"/>
                          </a:solidFill>
                        </a:rPr>
                        <a:t>Cluster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US"/>
                    </a:p>
                  </a:txBody>
                  <a:tcPr/>
                </a:tc>
                <a:tc gridSpan="2">
                  <a:txBody>
                    <a:bodyPr/>
                    <a:lstStyle/>
                    <a:p>
                      <a:pPr algn="ctr"/>
                      <a:r>
                        <a:rPr lang="en-US" sz="1200" b="1" dirty="0">
                          <a:solidFill>
                            <a:schemeClr val="tx1"/>
                          </a:solidFill>
                        </a:rPr>
                        <a:t>Cluster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US"/>
                    </a:p>
                  </a:txBody>
                  <a:tcPr/>
                </a:tc>
                <a:extLst>
                  <a:ext uri="{0D108BD9-81ED-4DB2-BD59-A6C34878D82A}">
                    <a16:rowId xmlns:a16="http://schemas.microsoft.com/office/drawing/2014/main" val="428295729"/>
                  </a:ext>
                </a:extLst>
              </a:tr>
              <a:tr h="672056">
                <a:tc>
                  <a:txBody>
                    <a:bodyPr/>
                    <a:lstStyle/>
                    <a:p>
                      <a:r>
                        <a:rPr lang="en-US" sz="1200" b="1" dirty="0">
                          <a:latin typeface="Times New Roman" panose="02020603050405020304" pitchFamily="18" charset="0"/>
                          <a:cs typeface="Times New Roman" panose="02020603050405020304" pitchFamily="18" charset="0"/>
                        </a:rPr>
                        <a:t>Data</a:t>
                      </a:r>
                    </a:p>
                    <a:p>
                      <a:r>
                        <a:rPr lang="en-US" sz="1200" b="1" dirty="0">
                          <a:latin typeface="Times New Roman" panose="02020603050405020304" pitchFamily="18" charset="0"/>
                          <a:cs typeface="Times New Roman" panose="02020603050405020304" pitchFamily="18" charset="0"/>
                        </a:rPr>
                        <a:t>points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200" b="1" dirty="0">
                          <a:latin typeface="Times New Roman" panose="02020603050405020304" pitchFamily="18" charset="0"/>
                          <a:cs typeface="Times New Roman" panose="02020603050405020304" pitchFamily="18" charset="0"/>
                        </a:rPr>
                        <a:t>Distance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200" b="1" dirty="0">
                          <a:latin typeface="Times New Roman" panose="02020603050405020304" pitchFamily="18" charset="0"/>
                          <a:cs typeface="Times New Roman" panose="02020603050405020304" pitchFamily="18" charset="0"/>
                        </a:rPr>
                        <a:t>Data</a:t>
                      </a:r>
                    </a:p>
                    <a:p>
                      <a:r>
                        <a:rPr lang="en-US" sz="1200" b="1" dirty="0">
                          <a:latin typeface="Times New Roman" panose="02020603050405020304" pitchFamily="18" charset="0"/>
                          <a:cs typeface="Times New Roman" panose="02020603050405020304" pitchFamily="18" charset="0"/>
                        </a:rPr>
                        <a:t>points</a:t>
                      </a:r>
                    </a:p>
                    <a:p>
                      <a:endParaRPr lang="en-US" sz="12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Times New Roman" panose="02020603050405020304" pitchFamily="18" charset="0"/>
                          <a:cs typeface="Times New Roman" panose="02020603050405020304" pitchFamily="18" charset="0"/>
                        </a:rPr>
                        <a:t>Distance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708128216"/>
                  </a:ext>
                </a:extLst>
              </a:tr>
              <a:tr h="288024">
                <a:tc>
                  <a:txBody>
                    <a:bodyPr/>
                    <a:lstStyle/>
                    <a:p>
                      <a:r>
                        <a:rPr lang="en-US" sz="1200" b="1" dirty="0">
                          <a:latin typeface="Times New Roman" panose="02020603050405020304" pitchFamily="18" charset="0"/>
                          <a:cs typeface="Times New Roman" panose="02020603050405020304" pitchFamily="18" charset="0"/>
                        </a:rPr>
                        <a:t>(1, 3)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200" b="1" dirty="0"/>
                        <a:t>1.2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200" b="1" dirty="0">
                          <a:latin typeface="Times New Roman" panose="02020603050405020304" pitchFamily="18" charset="0"/>
                          <a:cs typeface="Times New Roman" panose="02020603050405020304" pitchFamily="18" charset="0"/>
                        </a:rPr>
                        <a:t>(1, 3)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200" b="1" dirty="0"/>
                        <a:t>6.79</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7385672"/>
                  </a:ext>
                </a:extLst>
              </a:tr>
              <a:tr h="288024">
                <a:tc>
                  <a:txBody>
                    <a:bodyPr/>
                    <a:lstStyle/>
                    <a:p>
                      <a:r>
                        <a:rPr lang="en-US" sz="1200" b="1" dirty="0">
                          <a:latin typeface="Times New Roman" panose="02020603050405020304" pitchFamily="18" charset="0"/>
                          <a:cs typeface="Times New Roman" panose="02020603050405020304" pitchFamily="18" charset="0"/>
                        </a:rPr>
                        <a:t>(2, 5)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200" b="1" dirty="0"/>
                        <a:t>1.0427</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200" b="1" dirty="0">
                          <a:latin typeface="Times New Roman" panose="02020603050405020304" pitchFamily="18" charset="0"/>
                          <a:cs typeface="Times New Roman" panose="02020603050405020304" pitchFamily="18" charset="0"/>
                        </a:rPr>
                        <a:t>(2, 5)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200" b="1" dirty="0"/>
                        <a:t>4.643</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070255923"/>
                  </a:ext>
                </a:extLst>
              </a:tr>
              <a:tr h="294332">
                <a:tc>
                  <a:txBody>
                    <a:bodyPr/>
                    <a:lstStyle/>
                    <a:p>
                      <a:r>
                        <a:rPr lang="en-US" sz="1200" b="1" dirty="0">
                          <a:latin typeface="Times New Roman" panose="02020603050405020304" pitchFamily="18" charset="0"/>
                          <a:cs typeface="Times New Roman" panose="02020603050405020304" pitchFamily="18" charset="0"/>
                        </a:rPr>
                        <a:t>(4, 8)</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200" b="1" dirty="0"/>
                        <a:t>4.637</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200" b="1" dirty="0">
                          <a:latin typeface="Times New Roman" panose="02020603050405020304" pitchFamily="18" charset="0"/>
                          <a:cs typeface="Times New Roman" panose="02020603050405020304" pitchFamily="18" charset="0"/>
                        </a:rPr>
                        <a:t>(4, 8)</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200" b="1" dirty="0"/>
                        <a:t>1.367</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22134549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Times New Roman" panose="02020603050405020304" pitchFamily="18" charset="0"/>
                          <a:cs typeface="Times New Roman" panose="02020603050405020304" pitchFamily="18" charset="0"/>
                        </a:rPr>
                        <a:t>(7, 9)</a:t>
                      </a:r>
                      <a:endParaRPr kumimoji="0" lang="en-US" altLang="en-US" sz="1200" b="1" i="0" u="none" strike="noStrike" cap="none" normalizeH="0" baseline="0" dirty="0">
                        <a:ln>
                          <a:noFill/>
                        </a:ln>
                        <a:effectLst/>
                        <a:latin typeface="Times New Roman" panose="02020603050405020304" pitchFamily="18" charset="0"/>
                        <a:cs typeface="Times New Roman" panose="02020603050405020304" pitchFamily="18" charset="0"/>
                      </a:endParaRP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200" b="1" dirty="0"/>
                        <a:t>7.348</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Times New Roman" panose="02020603050405020304" pitchFamily="18" charset="0"/>
                          <a:cs typeface="Times New Roman" panose="02020603050405020304" pitchFamily="18" charset="0"/>
                        </a:rPr>
                        <a:t>(7, 9)</a:t>
                      </a:r>
                      <a:endParaRPr kumimoji="0" lang="en-US" altLang="en-US" sz="1200" b="1" i="0" u="none" strike="noStrike" cap="none" normalizeH="0" baseline="0" dirty="0">
                        <a:ln>
                          <a:noFill/>
                        </a:ln>
                        <a:effectLst/>
                        <a:latin typeface="Times New Roman" panose="02020603050405020304" pitchFamily="18" charset="0"/>
                        <a:cs typeface="Times New Roman" panose="02020603050405020304" pitchFamily="18" charset="0"/>
                      </a:endParaRP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200" b="1" dirty="0"/>
                        <a:t>1.827</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28207034"/>
                  </a:ext>
                </a:extLst>
              </a:tr>
            </a:tbl>
          </a:graphicData>
        </a:graphic>
      </p:graphicFrame>
    </p:spTree>
    <p:extLst>
      <p:ext uri="{BB962C8B-B14F-4D97-AF65-F5344CB8AC3E}">
        <p14:creationId xmlns:p14="http://schemas.microsoft.com/office/powerpoint/2010/main" val="2972125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57953-6055-1105-5A25-760ECF571ABB}"/>
              </a:ext>
            </a:extLst>
          </p:cNvPr>
          <p:cNvSpPr>
            <a:spLocks noGrp="1"/>
          </p:cNvSpPr>
          <p:nvPr>
            <p:ph type="title"/>
          </p:nvPr>
        </p:nvSpPr>
        <p:spPr>
          <a:xfrm>
            <a:off x="1371600" y="685800"/>
            <a:ext cx="9601200" cy="714737"/>
          </a:xfrm>
        </p:spPr>
        <p:txBody>
          <a:bodyPr/>
          <a:lstStyle/>
          <a:p>
            <a:r>
              <a:rPr lang="en-US" dirty="0">
                <a:latin typeface="Times New Roman" panose="02020603050405020304" pitchFamily="18" charset="0"/>
                <a:cs typeface="Times New Roman" panose="02020603050405020304" pitchFamily="18" charset="0"/>
              </a:rPr>
              <a:t>Now the new membership value is</a:t>
            </a:r>
          </a:p>
        </p:txBody>
      </p:sp>
      <p:graphicFrame>
        <p:nvGraphicFramePr>
          <p:cNvPr id="9" name="Table 9">
            <a:extLst>
              <a:ext uri="{FF2B5EF4-FFF2-40B4-BE49-F238E27FC236}">
                <a16:creationId xmlns:a16="http://schemas.microsoft.com/office/drawing/2014/main" id="{C607F599-67E3-4372-7F1E-12794CBEB566}"/>
              </a:ext>
            </a:extLst>
          </p:cNvPr>
          <p:cNvGraphicFramePr>
            <a:graphicFrameLocks noGrp="1"/>
          </p:cNvGraphicFramePr>
          <p:nvPr>
            <p:ph idx="1"/>
            <p:extLst>
              <p:ext uri="{D42A27DB-BD31-4B8C-83A1-F6EECF244321}">
                <p14:modId xmlns:p14="http://schemas.microsoft.com/office/powerpoint/2010/main" val="3289704695"/>
              </p:ext>
            </p:extLst>
          </p:nvPr>
        </p:nvGraphicFramePr>
        <p:xfrm>
          <a:off x="1371600" y="1504709"/>
          <a:ext cx="9601200" cy="4340505"/>
        </p:xfrm>
        <a:graphic>
          <a:graphicData uri="http://schemas.openxmlformats.org/drawingml/2006/table">
            <a:tbl>
              <a:tblPr firstRow="1" bandRow="1">
                <a:tableStyleId>{5C22544A-7EE6-4342-B048-85BDC9FD1C3A}</a:tableStyleId>
              </a:tblPr>
              <a:tblGrid>
                <a:gridCol w="2400300">
                  <a:extLst>
                    <a:ext uri="{9D8B030D-6E8A-4147-A177-3AD203B41FA5}">
                      <a16:colId xmlns:a16="http://schemas.microsoft.com/office/drawing/2014/main" val="4277843147"/>
                    </a:ext>
                  </a:extLst>
                </a:gridCol>
                <a:gridCol w="2400300">
                  <a:extLst>
                    <a:ext uri="{9D8B030D-6E8A-4147-A177-3AD203B41FA5}">
                      <a16:colId xmlns:a16="http://schemas.microsoft.com/office/drawing/2014/main" val="3475392269"/>
                    </a:ext>
                  </a:extLst>
                </a:gridCol>
                <a:gridCol w="2400300">
                  <a:extLst>
                    <a:ext uri="{9D8B030D-6E8A-4147-A177-3AD203B41FA5}">
                      <a16:colId xmlns:a16="http://schemas.microsoft.com/office/drawing/2014/main" val="3032589917"/>
                    </a:ext>
                  </a:extLst>
                </a:gridCol>
                <a:gridCol w="2400300">
                  <a:extLst>
                    <a:ext uri="{9D8B030D-6E8A-4147-A177-3AD203B41FA5}">
                      <a16:colId xmlns:a16="http://schemas.microsoft.com/office/drawing/2014/main" val="3552014089"/>
                    </a:ext>
                  </a:extLst>
                </a:gridCol>
              </a:tblGrid>
              <a:tr h="868101">
                <a:tc>
                  <a:txBody>
                    <a:bodyPr/>
                    <a:lstStyle/>
                    <a:p>
                      <a:pPr algn="ctr"/>
                      <a:r>
                        <a:rPr lang="en-US" sz="2500" b="1" dirty="0">
                          <a:solidFill>
                            <a:schemeClr val="tx1"/>
                          </a:solidFill>
                          <a:latin typeface="Times New Roman" panose="02020603050405020304" pitchFamily="18" charset="0"/>
                          <a:cs typeface="Times New Roman" panose="02020603050405020304" pitchFamily="18"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b="1" dirty="0">
                          <a:solidFill>
                            <a:schemeClr val="tx1"/>
                          </a:solidFill>
                          <a:latin typeface="Times New Roman" panose="02020603050405020304" pitchFamily="18" charset="0"/>
                          <a:cs typeface="Times New Roman" panose="02020603050405020304" pitchFamily="18" charset="0"/>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b="1" dirty="0">
                          <a:solidFill>
                            <a:schemeClr val="tx1"/>
                          </a:solidFill>
                          <a:latin typeface="Times New Roman" panose="02020603050405020304" pitchFamily="18" charset="0"/>
                          <a:cs typeface="Times New Roman" panose="02020603050405020304" pitchFamily="18" charset="0"/>
                        </a:rPr>
                        <a:t>Cluster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sz="2500" b="1" dirty="0">
                          <a:solidFill>
                            <a:schemeClr val="tx1"/>
                          </a:solidFill>
                          <a:latin typeface="Times New Roman" panose="02020603050405020304" pitchFamily="18" charset="0"/>
                          <a:cs typeface="Times New Roman" panose="02020603050405020304" pitchFamily="18" charset="0"/>
                        </a:rPr>
                        <a:t>Cluster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4104641107"/>
                  </a:ext>
                </a:extLst>
              </a:tr>
              <a:tr h="868101">
                <a:tc>
                  <a:txBody>
                    <a:bodyPr/>
                    <a:lstStyle/>
                    <a:p>
                      <a:pPr algn="ctr"/>
                      <a:r>
                        <a:rPr lang="en-US" sz="2500" b="1"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b="1" dirty="0">
                          <a:solidFill>
                            <a:schemeClr val="tx1"/>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b="1" i="0" dirty="0">
                          <a:solidFill>
                            <a:schemeClr val="tx1"/>
                          </a:solidFill>
                          <a:effectLst/>
                          <a:latin typeface="Times New Roman" panose="02020603050405020304" pitchFamily="18" charset="0"/>
                          <a:cs typeface="Times New Roman" panose="02020603050405020304" pitchFamily="18" charset="0"/>
                        </a:rPr>
                        <a:t>0.97</a:t>
                      </a:r>
                      <a:endParaRPr lang="en-US" sz="25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sz="2500" b="1" i="0" dirty="0">
                          <a:solidFill>
                            <a:schemeClr val="tx1"/>
                          </a:solidFill>
                          <a:effectLst/>
                          <a:latin typeface="Times New Roman" panose="02020603050405020304" pitchFamily="18" charset="0"/>
                          <a:cs typeface="Times New Roman" panose="02020603050405020304" pitchFamily="18" charset="0"/>
                        </a:rPr>
                        <a:t>0.03</a:t>
                      </a:r>
                      <a:endParaRPr lang="en-US" sz="25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5819643"/>
                  </a:ext>
                </a:extLst>
              </a:tr>
              <a:tr h="868101">
                <a:tc>
                  <a:txBody>
                    <a:bodyPr/>
                    <a:lstStyle/>
                    <a:p>
                      <a:pPr algn="ctr"/>
                      <a:r>
                        <a:rPr lang="en-US" sz="2500" b="1" dirty="0">
                          <a:solidFill>
                            <a:schemeClr val="tx1"/>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b="1" dirty="0">
                          <a:solidFill>
                            <a:schemeClr val="tx1"/>
                          </a:solidFill>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b="1" i="0" dirty="0">
                          <a:solidFill>
                            <a:schemeClr val="tx1"/>
                          </a:solidFill>
                          <a:effectLst/>
                          <a:latin typeface="Times New Roman" panose="02020603050405020304" pitchFamily="18" charset="0"/>
                          <a:cs typeface="Times New Roman" panose="02020603050405020304" pitchFamily="18" charset="0"/>
                        </a:rPr>
                        <a:t>0.95</a:t>
                      </a:r>
                      <a:endParaRPr lang="en-US" sz="25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sz="2500" b="1" i="0" dirty="0">
                          <a:solidFill>
                            <a:schemeClr val="tx1"/>
                          </a:solidFill>
                          <a:effectLst/>
                          <a:latin typeface="Times New Roman" panose="02020603050405020304" pitchFamily="18" charset="0"/>
                          <a:cs typeface="Times New Roman" panose="02020603050405020304" pitchFamily="18" charset="0"/>
                        </a:rPr>
                        <a:t>0.05</a:t>
                      </a:r>
                      <a:endParaRPr lang="en-US" sz="25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664244"/>
                  </a:ext>
                </a:extLst>
              </a:tr>
              <a:tr h="868101">
                <a:tc>
                  <a:txBody>
                    <a:bodyPr/>
                    <a:lstStyle/>
                    <a:p>
                      <a:pPr algn="ctr"/>
                      <a:r>
                        <a:rPr lang="en-US" sz="2500" b="1" dirty="0">
                          <a:solidFill>
                            <a:schemeClr val="tx1"/>
                          </a:solidFill>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b="1" dirty="0">
                          <a:solidFill>
                            <a:schemeClr val="tx1"/>
                          </a:solidFill>
                          <a:latin typeface="Times New Roman" panose="02020603050405020304" pitchFamily="18" charset="0"/>
                          <a:cs typeface="Times New Roman" panose="02020603050405020304"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b="1" i="0" dirty="0">
                          <a:solidFill>
                            <a:schemeClr val="tx1"/>
                          </a:solidFill>
                          <a:effectLst/>
                          <a:latin typeface="Times New Roman" panose="02020603050405020304" pitchFamily="18" charset="0"/>
                          <a:cs typeface="Times New Roman" panose="02020603050405020304" pitchFamily="18" charset="0"/>
                        </a:rPr>
                        <a:t>0.08</a:t>
                      </a:r>
                      <a:endParaRPr lang="en-US" sz="25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b="1" i="0" dirty="0">
                          <a:solidFill>
                            <a:schemeClr val="tx1"/>
                          </a:solidFill>
                          <a:effectLst/>
                          <a:latin typeface="Times New Roman" panose="02020603050405020304" pitchFamily="18" charset="0"/>
                          <a:cs typeface="Times New Roman" panose="02020603050405020304" pitchFamily="18" charset="0"/>
                        </a:rPr>
                        <a:t>0.92</a:t>
                      </a:r>
                      <a:endParaRPr lang="en-US" sz="25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869911322"/>
                  </a:ext>
                </a:extLst>
              </a:tr>
              <a:tr h="868101">
                <a:tc>
                  <a:txBody>
                    <a:bodyPr/>
                    <a:lstStyle/>
                    <a:p>
                      <a:pPr algn="ctr"/>
                      <a:r>
                        <a:rPr lang="en-US" sz="2500" b="1" dirty="0">
                          <a:solidFill>
                            <a:schemeClr val="tx1"/>
                          </a:solidFill>
                          <a:latin typeface="Times New Roman" panose="02020603050405020304" pitchFamily="18" charset="0"/>
                          <a:cs typeface="Times New Roman" panose="02020603050405020304" pitchFamily="18"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b="1" dirty="0">
                          <a:solidFill>
                            <a:schemeClr val="tx1"/>
                          </a:solidFill>
                          <a:latin typeface="Times New Roman" panose="02020603050405020304" pitchFamily="18" charset="0"/>
                          <a:cs typeface="Times New Roman" panose="02020603050405020304" pitchFamily="18"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b="1" i="0" dirty="0">
                          <a:solidFill>
                            <a:schemeClr val="tx1"/>
                          </a:solidFill>
                          <a:effectLst/>
                          <a:latin typeface="Times New Roman" panose="02020603050405020304" pitchFamily="18" charset="0"/>
                          <a:cs typeface="Times New Roman" panose="02020603050405020304" pitchFamily="18" charset="0"/>
                        </a:rPr>
                        <a:t>0.06</a:t>
                      </a:r>
                      <a:endParaRPr lang="en-US" sz="25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b="1" i="0">
                          <a:solidFill>
                            <a:schemeClr val="tx1"/>
                          </a:solidFill>
                          <a:effectLst/>
                          <a:latin typeface="Times New Roman" panose="02020603050405020304" pitchFamily="18" charset="0"/>
                          <a:cs typeface="Times New Roman" panose="02020603050405020304" pitchFamily="18" charset="0"/>
                        </a:rPr>
                        <a:t>0.94</a:t>
                      </a:r>
                      <a:endParaRPr lang="en-US" sz="25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746453917"/>
                  </a:ext>
                </a:extLst>
              </a:tr>
            </a:tbl>
          </a:graphicData>
        </a:graphic>
      </p:graphicFrame>
    </p:spTree>
    <p:extLst>
      <p:ext uri="{BB962C8B-B14F-4D97-AF65-F5344CB8AC3E}">
        <p14:creationId xmlns:p14="http://schemas.microsoft.com/office/powerpoint/2010/main" val="4011103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77273-4677-DA07-C51F-1934E3697408}"/>
              </a:ext>
            </a:extLst>
          </p:cNvPr>
          <p:cNvSpPr>
            <a:spLocks noGrp="1"/>
          </p:cNvSpPr>
          <p:nvPr>
            <p:ph type="title"/>
          </p:nvPr>
        </p:nvSpPr>
        <p:spPr>
          <a:xfrm>
            <a:off x="1219005" y="291403"/>
            <a:ext cx="9753989" cy="881920"/>
          </a:xfrm>
        </p:spPr>
        <p:txBody>
          <a:bodyPr>
            <a:normAutofit/>
          </a:bodyPr>
          <a:lstStyle/>
          <a:p>
            <a:r>
              <a:rPr lang="en-US" sz="2400" b="1" dirty="0">
                <a:latin typeface="Times New Roman" panose="02020603050405020304" pitchFamily="18" charset="0"/>
                <a:cs typeface="Times New Roman" panose="02020603050405020304" pitchFamily="18" charset="0"/>
              </a:rPr>
              <a:t>Below we can see a k means clustering example that will be moderate later using fuzzy c means algorithm in next slides</a:t>
            </a:r>
            <a:endParaRPr lang="en-US" dirty="0"/>
          </a:p>
        </p:txBody>
      </p:sp>
      <p:pic>
        <p:nvPicPr>
          <p:cNvPr id="6" name="Content Placeholder 5">
            <a:extLst>
              <a:ext uri="{FF2B5EF4-FFF2-40B4-BE49-F238E27FC236}">
                <a16:creationId xmlns:a16="http://schemas.microsoft.com/office/drawing/2014/main" id="{B786B8A8-3A97-25AA-3F7C-3891B13882B6}"/>
              </a:ext>
            </a:extLst>
          </p:cNvPr>
          <p:cNvPicPr>
            <a:picLocks noGrp="1" noChangeAspect="1"/>
          </p:cNvPicPr>
          <p:nvPr>
            <p:ph sz="half" idx="1"/>
          </p:nvPr>
        </p:nvPicPr>
        <p:blipFill rotWithShape="1">
          <a:blip r:embed="rId2"/>
          <a:srcRect l="19395" t="21848" r="19292" b="49869"/>
          <a:stretch/>
        </p:blipFill>
        <p:spPr>
          <a:xfrm>
            <a:off x="1401143" y="1173323"/>
            <a:ext cx="9690927" cy="1610645"/>
          </a:xfrm>
        </p:spPr>
      </p:pic>
      <p:pic>
        <p:nvPicPr>
          <p:cNvPr id="8" name="Content Placeholder 7">
            <a:extLst>
              <a:ext uri="{FF2B5EF4-FFF2-40B4-BE49-F238E27FC236}">
                <a16:creationId xmlns:a16="http://schemas.microsoft.com/office/drawing/2014/main" id="{6C40765E-F08D-E918-330C-A44A364FE197}"/>
              </a:ext>
            </a:extLst>
          </p:cNvPr>
          <p:cNvPicPr>
            <a:picLocks noGrp="1" noChangeAspect="1"/>
          </p:cNvPicPr>
          <p:nvPr>
            <p:ph sz="half" idx="2"/>
          </p:nvPr>
        </p:nvPicPr>
        <p:blipFill rotWithShape="1">
          <a:blip r:embed="rId3"/>
          <a:srcRect l="50664" t="26234" r="16982" b="22782"/>
          <a:stretch/>
        </p:blipFill>
        <p:spPr>
          <a:xfrm>
            <a:off x="1401143" y="2660217"/>
            <a:ext cx="4765336" cy="3979122"/>
          </a:xfrm>
        </p:spPr>
      </p:pic>
      <p:graphicFrame>
        <p:nvGraphicFramePr>
          <p:cNvPr id="9" name="Table 8">
            <a:extLst>
              <a:ext uri="{FF2B5EF4-FFF2-40B4-BE49-F238E27FC236}">
                <a16:creationId xmlns:a16="http://schemas.microsoft.com/office/drawing/2014/main" id="{08EBA3EB-DD46-D147-BCDD-32A0E3AFDA55}"/>
              </a:ext>
            </a:extLst>
          </p:cNvPr>
          <p:cNvGraphicFramePr>
            <a:graphicFrameLocks noGrp="1"/>
          </p:cNvGraphicFramePr>
          <p:nvPr>
            <p:extLst>
              <p:ext uri="{D42A27DB-BD31-4B8C-83A1-F6EECF244321}">
                <p14:modId xmlns:p14="http://schemas.microsoft.com/office/powerpoint/2010/main" val="2533908379"/>
              </p:ext>
            </p:extLst>
          </p:nvPr>
        </p:nvGraphicFramePr>
        <p:xfrm>
          <a:off x="5774756" y="2735249"/>
          <a:ext cx="5993174" cy="4030131"/>
        </p:xfrm>
        <a:graphic>
          <a:graphicData uri="http://schemas.openxmlformats.org/drawingml/2006/table">
            <a:tbl>
              <a:tblPr firstRow="1" bandRow="1">
                <a:tableStyleId>{5C22544A-7EE6-4342-B048-85BDC9FD1C3A}</a:tableStyleId>
              </a:tblPr>
              <a:tblGrid>
                <a:gridCol w="666565">
                  <a:extLst>
                    <a:ext uri="{9D8B030D-6E8A-4147-A177-3AD203B41FA5}">
                      <a16:colId xmlns:a16="http://schemas.microsoft.com/office/drawing/2014/main" val="2846932928"/>
                    </a:ext>
                  </a:extLst>
                </a:gridCol>
                <a:gridCol w="1416452">
                  <a:extLst>
                    <a:ext uri="{9D8B030D-6E8A-4147-A177-3AD203B41FA5}">
                      <a16:colId xmlns:a16="http://schemas.microsoft.com/office/drawing/2014/main" val="1371281101"/>
                    </a:ext>
                  </a:extLst>
                </a:gridCol>
                <a:gridCol w="1296287">
                  <a:extLst>
                    <a:ext uri="{9D8B030D-6E8A-4147-A177-3AD203B41FA5}">
                      <a16:colId xmlns:a16="http://schemas.microsoft.com/office/drawing/2014/main" val="3135706042"/>
                    </a:ext>
                  </a:extLst>
                </a:gridCol>
                <a:gridCol w="1319916">
                  <a:extLst>
                    <a:ext uri="{9D8B030D-6E8A-4147-A177-3AD203B41FA5}">
                      <a16:colId xmlns:a16="http://schemas.microsoft.com/office/drawing/2014/main" val="2418450882"/>
                    </a:ext>
                  </a:extLst>
                </a:gridCol>
                <a:gridCol w="1293954">
                  <a:extLst>
                    <a:ext uri="{9D8B030D-6E8A-4147-A177-3AD203B41FA5}">
                      <a16:colId xmlns:a16="http://schemas.microsoft.com/office/drawing/2014/main" val="4219320675"/>
                    </a:ext>
                  </a:extLst>
                </a:gridCol>
              </a:tblGrid>
              <a:tr h="616371">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dirty="0">
                          <a:solidFill>
                            <a:schemeClr val="tx1"/>
                          </a:solidFill>
                          <a:latin typeface="Times New Roman" panose="02020603050405020304" pitchFamily="18" charset="0"/>
                          <a:cs typeface="Times New Roman" panose="02020603050405020304" pitchFamily="18" charset="0"/>
                        </a:rPr>
                        <a:t>Datapoint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dirty="0">
                          <a:solidFill>
                            <a:schemeClr val="tx1"/>
                          </a:solidFill>
                          <a:latin typeface="Times New Roman" panose="02020603050405020304" pitchFamily="18" charset="0"/>
                          <a:cs typeface="Times New Roman" panose="02020603050405020304" pitchFamily="18" charset="0"/>
                        </a:rPr>
                        <a:t>Cluster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dirty="0">
                          <a:solidFill>
                            <a:schemeClr val="tx1"/>
                          </a:solidFill>
                          <a:latin typeface="Times New Roman" panose="02020603050405020304" pitchFamily="18" charset="0"/>
                          <a:cs typeface="Times New Roman" panose="02020603050405020304" pitchFamily="18" charset="0"/>
                        </a:rPr>
                        <a:t>Cluster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dirty="0">
                          <a:solidFill>
                            <a:schemeClr val="tx1"/>
                          </a:solidFill>
                          <a:latin typeface="Times New Roman" panose="02020603050405020304" pitchFamily="18" charset="0"/>
                          <a:cs typeface="Times New Roman" panose="02020603050405020304" pitchFamily="18" charset="0"/>
                        </a:rPr>
                        <a:t>Cluster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6210622"/>
                  </a:ext>
                </a:extLst>
              </a:tr>
              <a:tr h="357763">
                <a:tc>
                  <a:txBody>
                    <a:bodyPr/>
                    <a:lstStyle/>
                    <a:p>
                      <a:pPr algn="ctr"/>
                      <a:r>
                        <a:rPr lang="en-US" sz="2200" b="1" dirty="0">
                          <a:latin typeface="Times New Roman" panose="02020603050405020304" pitchFamily="18" charset="0"/>
                          <a:cs typeface="Times New Roman" panose="02020603050405020304" pitchFamily="18"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latin typeface="Times New Roman" panose="02020603050405020304" pitchFamily="18" charset="0"/>
                          <a:cs typeface="Times New Roman" panose="02020603050405020304" pitchFamily="18" charset="0"/>
                        </a:rPr>
                        <a:t>(2,10)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5685431"/>
                  </a:ext>
                </a:extLst>
              </a:tr>
              <a:tr h="347312">
                <a:tc>
                  <a:txBody>
                    <a:bodyPr/>
                    <a:lstStyle/>
                    <a:p>
                      <a:pPr algn="ctr"/>
                      <a:r>
                        <a:rPr lang="en-US" sz="2200" b="1" dirty="0">
                          <a:latin typeface="Times New Roman" panose="02020603050405020304" pitchFamily="18" charset="0"/>
                          <a:cs typeface="Times New Roman" panose="02020603050405020304" pitchFamily="18" charset="0"/>
                        </a:rPr>
                        <a:t>A2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latin typeface="Times New Roman" panose="02020603050405020304" pitchFamily="18" charset="0"/>
                          <a:cs typeface="Times New Roman" panose="02020603050405020304" pitchFamily="18" charset="0"/>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7340427"/>
                  </a:ext>
                </a:extLst>
              </a:tr>
              <a:tr h="345168">
                <a:tc>
                  <a:txBody>
                    <a:bodyPr/>
                    <a:lstStyle/>
                    <a:p>
                      <a:pPr algn="ctr"/>
                      <a:r>
                        <a:rPr lang="en-US" sz="2200" b="1" dirty="0">
                          <a:latin typeface="Times New Roman" panose="02020603050405020304" pitchFamily="18" charset="0"/>
                          <a:cs typeface="Times New Roman" panose="02020603050405020304" pitchFamily="18" charset="0"/>
                        </a:rPr>
                        <a:t>A3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latin typeface="Times New Roman" panose="02020603050405020304" pitchFamily="18" charset="0"/>
                          <a:cs typeface="Times New Roman" panose="02020603050405020304" pitchFamily="18" charset="0"/>
                        </a:rPr>
                        <a:t>(8,4)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1581976"/>
                  </a:ext>
                </a:extLst>
              </a:tr>
              <a:tr h="366339">
                <a:tc>
                  <a:txBody>
                    <a:bodyPr/>
                    <a:lstStyle/>
                    <a:p>
                      <a:pPr algn="ctr"/>
                      <a:r>
                        <a:rPr lang="en-US" sz="2200" b="1" dirty="0">
                          <a:latin typeface="Times New Roman" panose="02020603050405020304" pitchFamily="18" charset="0"/>
                          <a:cs typeface="Times New Roman" panose="02020603050405020304" pitchFamily="18" charset="0"/>
                        </a:rPr>
                        <a:t>A4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latin typeface="Times New Roman" panose="02020603050405020304" pitchFamily="18" charset="0"/>
                          <a:cs typeface="Times New Roman" panose="02020603050405020304" pitchFamily="18" charset="0"/>
                        </a:rPr>
                        <a:t>(5,8)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9094737"/>
                  </a:ext>
                </a:extLst>
              </a:tr>
              <a:tr h="345168">
                <a:tc>
                  <a:txBody>
                    <a:bodyPr/>
                    <a:lstStyle/>
                    <a:p>
                      <a:pPr algn="ctr"/>
                      <a:r>
                        <a:rPr lang="en-US" sz="2200" b="1" dirty="0">
                          <a:latin typeface="Times New Roman" panose="02020603050405020304" pitchFamily="18" charset="0"/>
                          <a:cs typeface="Times New Roman" panose="02020603050405020304" pitchFamily="18" charset="0"/>
                        </a:rPr>
                        <a:t>A5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latin typeface="Times New Roman" panose="02020603050405020304" pitchFamily="18" charset="0"/>
                          <a:cs typeface="Times New Roman" panose="02020603050405020304" pitchFamily="18" charset="0"/>
                        </a:rPr>
                        <a:t>(7,5)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5798187"/>
                  </a:ext>
                </a:extLst>
              </a:tr>
              <a:tr h="345168">
                <a:tc>
                  <a:txBody>
                    <a:bodyPr/>
                    <a:lstStyle/>
                    <a:p>
                      <a:pPr algn="ctr"/>
                      <a:r>
                        <a:rPr lang="en-US" sz="2200" b="1" dirty="0">
                          <a:latin typeface="Times New Roman" panose="02020603050405020304" pitchFamily="18" charset="0"/>
                          <a:cs typeface="Times New Roman" panose="02020603050405020304" pitchFamily="18" charset="0"/>
                        </a:rPr>
                        <a:t>A6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latin typeface="Times New Roman" panose="02020603050405020304" pitchFamily="18" charset="0"/>
                          <a:cs typeface="Times New Roman" panose="02020603050405020304" pitchFamily="18" charset="0"/>
                        </a:rPr>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7338791"/>
                  </a:ext>
                </a:extLst>
              </a:tr>
              <a:tr h="351599">
                <a:tc>
                  <a:txBody>
                    <a:bodyPr/>
                    <a:lstStyle/>
                    <a:p>
                      <a:pPr algn="ctr"/>
                      <a:r>
                        <a:rPr lang="en-US" sz="2200" b="1" dirty="0">
                          <a:latin typeface="Times New Roman" panose="02020603050405020304" pitchFamily="18" charset="0"/>
                          <a:cs typeface="Times New Roman" panose="02020603050405020304" pitchFamily="18" charset="0"/>
                        </a:rPr>
                        <a:t>A7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latin typeface="Times New Roman" panose="02020603050405020304" pitchFamily="18" charset="0"/>
                          <a:cs typeface="Times New Roman" panose="02020603050405020304"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205700"/>
                  </a:ext>
                </a:extLst>
              </a:tr>
              <a:tr h="345168">
                <a:tc>
                  <a:txBody>
                    <a:bodyPr/>
                    <a:lstStyle/>
                    <a:p>
                      <a:pPr algn="ctr"/>
                      <a:r>
                        <a:rPr lang="en-US" sz="2200" b="1" dirty="0">
                          <a:latin typeface="Times New Roman" panose="02020603050405020304" pitchFamily="18" charset="0"/>
                          <a:cs typeface="Times New Roman" panose="02020603050405020304" pitchFamily="18" charset="0"/>
                        </a:rPr>
                        <a:t>A8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latin typeface="Times New Roman" panose="02020603050405020304" pitchFamily="18" charset="0"/>
                          <a:cs typeface="Times New Roman" panose="02020603050405020304" pitchFamily="18" charset="0"/>
                        </a:rPr>
                        <a:t>(4,9)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81994707"/>
                  </a:ext>
                </a:extLst>
              </a:tr>
            </a:tbl>
          </a:graphicData>
        </a:graphic>
      </p:graphicFrame>
    </p:spTree>
    <p:extLst>
      <p:ext uri="{BB962C8B-B14F-4D97-AF65-F5344CB8AC3E}">
        <p14:creationId xmlns:p14="http://schemas.microsoft.com/office/powerpoint/2010/main" val="187239065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{CEF79296-53F8-4E7A-9F55-61BA5C5F1C63}tf10001105</Template>
  <TotalTime>2330</TotalTime>
  <Words>5586</Words>
  <Application>Microsoft Office PowerPoint</Application>
  <PresentationFormat>Widescreen</PresentationFormat>
  <Paragraphs>914</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Franklin Gothic Book</vt:lpstr>
      <vt:lpstr>sofia-pro</vt:lpstr>
      <vt:lpstr>Times New Roman</vt:lpstr>
      <vt:lpstr>Crop</vt:lpstr>
      <vt:lpstr>Fuzzy Clustering / Fuzzy C Means (FCM)/ Fuzzy K Means</vt:lpstr>
      <vt:lpstr>PowerPoint Presentation</vt:lpstr>
      <vt:lpstr>PowerPoint Presentation</vt:lpstr>
      <vt:lpstr>The steps to perform FCM algorithm are: Step 1: Initialize the data points into desired number of clusters randomly.  Example : The given data points are {(1, 3), (2, 5), (4, 8), (7, 9)} </vt:lpstr>
      <vt:lpstr>Step 2: Find out the centroid.</vt:lpstr>
      <vt:lpstr>Step 3: Find out the distance of each point from centroid.</vt:lpstr>
      <vt:lpstr>Step 4: Updating membership values.</vt:lpstr>
      <vt:lpstr>Now the new membership value is</vt:lpstr>
      <vt:lpstr>Below we can see a k means clustering example that will be moderate later using fuzzy c means algorithm in next slides</vt:lpstr>
      <vt:lpstr>The steps to perform FCM algorithm are: Step 1: Initialize the data points into desired number of clusters randomly.  Example : The given data points are {(2,10), (2,5), (8,4), (5, 8), (7,5), (6,4), (1,2), (4,9)}</vt:lpstr>
      <vt:lpstr>Step 2: Find out the centroid.</vt:lpstr>
      <vt:lpstr>PowerPoint Presentation</vt:lpstr>
      <vt:lpstr>Step 3: Find out the distance of each point from centroid.</vt:lpstr>
      <vt:lpstr>PowerPoint Presentation</vt:lpstr>
      <vt:lpstr>Step 4: Updating membership values.</vt:lpstr>
      <vt:lpstr>PowerPoint Presentation</vt:lpstr>
      <vt:lpstr>PowerPoint Presentation</vt:lpstr>
      <vt:lpstr>Now the new membership value is</vt:lpstr>
      <vt:lpstr>The steps to perform FCM algorithm in Iris Dataset are: Step 1: Initialize the data points into desired number of clusters randomly. Example : The given data points are {(5,1,3.5),(1.4,0.2);  (4.9,3.0), (1.4,0.2); (6.4,3.2), (4.5,1.5);  (6.9,3.1),(4.9,1.5);  (6.2,3.4), (5.4,2.3);  (5.9,3.0),(5.1,1.8)}</vt:lpstr>
      <vt:lpstr>Step 2: Find out the centroid.</vt:lpstr>
      <vt:lpstr>PowerPoint Presentation</vt:lpstr>
      <vt:lpstr>Step 3: Find out the distance of each point from centroid.</vt:lpstr>
      <vt:lpstr>PowerPoint Presentation</vt:lpstr>
      <vt:lpstr>PowerPoint Presentation</vt:lpstr>
      <vt:lpstr>Step 4: Updating membership values.</vt:lpstr>
      <vt:lpstr>PowerPoint Presentation</vt:lpstr>
      <vt:lpstr>PowerPoint Presentation</vt:lpstr>
      <vt:lpstr>Now the new membership value 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Fuzzy Clustering/ Fuzzy C Means/ Fuzzy K Means</dc:title>
  <dc:creator>Sameha Hasan</dc:creator>
  <cp:lastModifiedBy>Sameha Hasan</cp:lastModifiedBy>
  <cp:revision>22</cp:revision>
  <dcterms:created xsi:type="dcterms:W3CDTF">2022-05-14T14:57:01Z</dcterms:created>
  <dcterms:modified xsi:type="dcterms:W3CDTF">2022-05-27T16:57:55Z</dcterms:modified>
</cp:coreProperties>
</file>