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61" r:id="rId3"/>
    <p:sldId id="262" r:id="rId4"/>
    <p:sldId id="263" r:id="rId5"/>
    <p:sldId id="264" r:id="rId6"/>
    <p:sldId id="266" r:id="rId7"/>
    <p:sldId id="265" r:id="rId8"/>
    <p:sldId id="259" r:id="rId9"/>
    <p:sldId id="270" r:id="rId10"/>
    <p:sldId id="271" r:id="rId11"/>
    <p:sldId id="258"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98F52B-10D3-44CE-BA30-52A2AA25283B}">
          <p14:sldIdLst/>
        </p14:section>
        <p14:section name="Untitled Section" id="{20670932-0AEF-430C-AD10-D3F468131804}">
          <p14:sldIdLst>
            <p14:sldId id="256"/>
            <p14:sldId id="261"/>
            <p14:sldId id="262"/>
            <p14:sldId id="263"/>
            <p14:sldId id="264"/>
            <p14:sldId id="266"/>
            <p14:sldId id="265"/>
            <p14:sldId id="259"/>
            <p14:sldId id="270"/>
            <p14:sldId id="271"/>
            <p14:sldId id="258"/>
            <p14:sldId id="268"/>
            <p14:sldId id="26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8" autoAdjust="0"/>
    <p:restoredTop sz="94660"/>
  </p:normalViewPr>
  <p:slideViewPr>
    <p:cSldViewPr snapToGrid="0">
      <p:cViewPr varScale="1">
        <p:scale>
          <a:sx n="81" d="100"/>
          <a:sy n="81" d="100"/>
        </p:scale>
        <p:origin x="45"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8FAC5-0BC2-43F3-BA4C-FB3683CC1AE1}" type="datetimeFigureOut">
              <a:rPr lang="en-IN" smtClean="0"/>
              <a:t>30-04-2018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D3C2C-639A-4984-8599-C6A7BF00B8AD}" type="slidenum">
              <a:rPr lang="en-IN" smtClean="0"/>
              <a:t>‹#›</a:t>
            </a:fld>
            <a:endParaRPr lang="en-IN"/>
          </a:p>
        </p:txBody>
      </p:sp>
    </p:spTree>
    <p:extLst>
      <p:ext uri="{BB962C8B-B14F-4D97-AF65-F5344CB8AC3E}">
        <p14:creationId xmlns:p14="http://schemas.microsoft.com/office/powerpoint/2010/main" val="321265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5E373FED-1043-5044-B537-AA03C96BA309}" type="slidenum">
              <a:rPr lang="en-US" smtClean="0"/>
              <a:t>1</a:t>
            </a:fld>
            <a:endParaRPr lang="en-US"/>
          </a:p>
        </p:txBody>
      </p:sp>
    </p:spTree>
    <p:extLst>
      <p:ext uri="{BB962C8B-B14F-4D97-AF65-F5344CB8AC3E}">
        <p14:creationId xmlns:p14="http://schemas.microsoft.com/office/powerpoint/2010/main" val="216402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71560" y="6356351"/>
            <a:ext cx="2743200" cy="365125"/>
          </a:xfrm>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371362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B823E-CFCA-4CBD-96BD-B582B9C36C9D}" type="datetime1">
              <a:rPr lang="en-US" smtClean="0"/>
              <a:t>4/30/2018</a:t>
            </a:fld>
            <a:endParaRPr lang="en-US"/>
          </a:p>
        </p:txBody>
      </p:sp>
      <p:sp>
        <p:nvSpPr>
          <p:cNvPr id="5" name="Footer Placeholder 4"/>
          <p:cNvSpPr>
            <a:spLocks noGrp="1"/>
          </p:cNvSpPr>
          <p:nvPr>
            <p:ph type="ftr" sz="quarter" idx="11"/>
          </p:nvPr>
        </p:nvSpPr>
        <p:spPr/>
        <p:txBody>
          <a:bodyPr/>
          <a:lstStyle/>
          <a:p>
            <a:r>
              <a:rPr lang="en-US"/>
              <a:t>Optimization-II: Mini Project II (Saurabh Mehra, Rohan Joseph)</a:t>
            </a:r>
          </a:p>
        </p:txBody>
      </p:sp>
      <p:sp>
        <p:nvSpPr>
          <p:cNvPr id="6" name="Slide Number Placeholder 5"/>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275689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580DE-807F-4786-AEBB-941D809234A3}" type="datetime1">
              <a:rPr lang="en-US" smtClean="0"/>
              <a:t>4/30/2018</a:t>
            </a:fld>
            <a:endParaRPr lang="en-US"/>
          </a:p>
        </p:txBody>
      </p:sp>
      <p:sp>
        <p:nvSpPr>
          <p:cNvPr id="5" name="Footer Placeholder 4"/>
          <p:cNvSpPr>
            <a:spLocks noGrp="1"/>
          </p:cNvSpPr>
          <p:nvPr>
            <p:ph type="ftr" sz="quarter" idx="11"/>
          </p:nvPr>
        </p:nvSpPr>
        <p:spPr/>
        <p:txBody>
          <a:bodyPr/>
          <a:lstStyle/>
          <a:p>
            <a:r>
              <a:rPr lang="en-US"/>
              <a:t>Optimization-II: Mini Project II (Saurabh Mehra, Rohan Joseph)</a:t>
            </a:r>
          </a:p>
        </p:txBody>
      </p:sp>
      <p:sp>
        <p:nvSpPr>
          <p:cNvPr id="6" name="Slide Number Placeholder 5"/>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3099070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Tree>
    <p:extLst>
      <p:ext uri="{BB962C8B-B14F-4D97-AF65-F5344CB8AC3E}">
        <p14:creationId xmlns:p14="http://schemas.microsoft.com/office/powerpoint/2010/main" val="64247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cxnSp>
        <p:nvCxnSpPr>
          <p:cNvPr id="2" name="Straight Connector 1"/>
          <p:cNvCxnSpPr/>
          <p:nvPr/>
        </p:nvCxnSpPr>
        <p:spPr>
          <a:xfrm>
            <a:off x="1622604" y="2244451"/>
            <a:ext cx="0" cy="509588"/>
          </a:xfrm>
          <a:prstGeom prst="line">
            <a:avLst/>
          </a:prstGeom>
          <a:ln w="57150">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a:off x="1611315" y="2266939"/>
            <a:ext cx="673101" cy="0"/>
          </a:xfrm>
          <a:prstGeom prst="line">
            <a:avLst/>
          </a:prstGeom>
          <a:ln w="57150">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6200000">
            <a:off x="10044115" y="3812773"/>
            <a:ext cx="0" cy="679451"/>
          </a:xfrm>
          <a:prstGeom prst="line">
            <a:avLst/>
          </a:prstGeom>
          <a:ln w="57150">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6200000" flipH="1">
            <a:off x="10116963" y="3920195"/>
            <a:ext cx="504827" cy="0"/>
          </a:xfrm>
          <a:prstGeom prst="line">
            <a:avLst/>
          </a:prstGeom>
          <a:ln w="57150">
            <a:solidFill>
              <a:srgbClr val="FF9300"/>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p:nvPr>
        </p:nvSpPr>
        <p:spPr>
          <a:xfrm>
            <a:off x="1947867" y="2499245"/>
            <a:ext cx="8244647" cy="1511924"/>
          </a:xfrm>
        </p:spPr>
        <p:txBody>
          <a:bodyPr>
            <a:normAutofit/>
          </a:bodyPr>
          <a:lstStyle>
            <a:lvl1pPr>
              <a:defRPr sz="4800" b="1" i="0">
                <a:latin typeface="Acherus Grotesque Black" charset="0"/>
                <a:ea typeface="Acherus Grotesque Black" charset="0"/>
                <a:cs typeface="Acherus Grotesque Black" charset="0"/>
              </a:defRPr>
            </a:lvl1pPr>
          </a:lstStyle>
          <a:p>
            <a:r>
              <a:rPr lang="en-US"/>
              <a:t>Click to edit Master title style</a:t>
            </a:r>
            <a:endParaRPr lang="en-US" dirty="0"/>
          </a:p>
        </p:txBody>
      </p:sp>
    </p:spTree>
    <p:extLst>
      <p:ext uri="{BB962C8B-B14F-4D97-AF65-F5344CB8AC3E}">
        <p14:creationId xmlns:p14="http://schemas.microsoft.com/office/powerpoint/2010/main" val="207807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B1B11-1F76-4512-9989-D43E45E02B71}" type="datetime1">
              <a:rPr lang="en-US" smtClean="0"/>
              <a:t>4/30/2018</a:t>
            </a:fld>
            <a:endParaRPr lang="en-US"/>
          </a:p>
        </p:txBody>
      </p:sp>
      <p:sp>
        <p:nvSpPr>
          <p:cNvPr id="5" name="Footer Placeholder 4"/>
          <p:cNvSpPr>
            <a:spLocks noGrp="1"/>
          </p:cNvSpPr>
          <p:nvPr>
            <p:ph type="ftr" sz="quarter" idx="11"/>
          </p:nvPr>
        </p:nvSpPr>
        <p:spPr/>
        <p:txBody>
          <a:bodyPr/>
          <a:lstStyle/>
          <a:p>
            <a:r>
              <a:rPr lang="en-US"/>
              <a:t>Optimization-II: Mini Project II (Saurabh Mehra, Rohan Joseph)</a:t>
            </a:r>
          </a:p>
        </p:txBody>
      </p:sp>
      <p:sp>
        <p:nvSpPr>
          <p:cNvPr id="6" name="Slide Number Placeholder 5"/>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362065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A04C19-CF30-40C3-A061-3F27EB1E3BB5}" type="datetime1">
              <a:rPr lang="en-US" smtClean="0"/>
              <a:t>4/30/2018</a:t>
            </a:fld>
            <a:endParaRPr lang="en-US"/>
          </a:p>
        </p:txBody>
      </p:sp>
      <p:sp>
        <p:nvSpPr>
          <p:cNvPr id="5" name="Footer Placeholder 4"/>
          <p:cNvSpPr>
            <a:spLocks noGrp="1"/>
          </p:cNvSpPr>
          <p:nvPr>
            <p:ph type="ftr" sz="quarter" idx="11"/>
          </p:nvPr>
        </p:nvSpPr>
        <p:spPr/>
        <p:txBody>
          <a:bodyPr/>
          <a:lstStyle/>
          <a:p>
            <a:r>
              <a:rPr lang="en-US"/>
              <a:t>Optimization-II: Mini Project II (Saurabh Mehra, Rohan Joseph)</a:t>
            </a:r>
          </a:p>
        </p:txBody>
      </p:sp>
      <p:sp>
        <p:nvSpPr>
          <p:cNvPr id="6" name="Slide Number Placeholder 5"/>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127908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7FA4E-C2B4-486B-A525-0C128A7ADC83}" type="datetime1">
              <a:rPr lang="en-US" smtClean="0"/>
              <a:t>4/30/2018</a:t>
            </a:fld>
            <a:endParaRPr lang="en-US"/>
          </a:p>
        </p:txBody>
      </p:sp>
      <p:sp>
        <p:nvSpPr>
          <p:cNvPr id="6" name="Footer Placeholder 5"/>
          <p:cNvSpPr>
            <a:spLocks noGrp="1"/>
          </p:cNvSpPr>
          <p:nvPr>
            <p:ph type="ftr" sz="quarter" idx="11"/>
          </p:nvPr>
        </p:nvSpPr>
        <p:spPr/>
        <p:txBody>
          <a:bodyPr/>
          <a:lstStyle/>
          <a:p>
            <a:r>
              <a:rPr lang="en-US"/>
              <a:t>Optimization-II: Mini Project II (Saurabh Mehra, Rohan Joseph)</a:t>
            </a:r>
          </a:p>
        </p:txBody>
      </p:sp>
      <p:sp>
        <p:nvSpPr>
          <p:cNvPr id="7" name="Slide Number Placeholder 6"/>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253042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A2DCE-60B8-4C68-8087-DE2DD6D7FC92}" type="datetime1">
              <a:rPr lang="en-US" smtClean="0"/>
              <a:t>4/30/2018</a:t>
            </a:fld>
            <a:endParaRPr lang="en-US"/>
          </a:p>
        </p:txBody>
      </p:sp>
      <p:sp>
        <p:nvSpPr>
          <p:cNvPr id="8" name="Footer Placeholder 7"/>
          <p:cNvSpPr>
            <a:spLocks noGrp="1"/>
          </p:cNvSpPr>
          <p:nvPr>
            <p:ph type="ftr" sz="quarter" idx="11"/>
          </p:nvPr>
        </p:nvSpPr>
        <p:spPr/>
        <p:txBody>
          <a:bodyPr/>
          <a:lstStyle/>
          <a:p>
            <a:r>
              <a:rPr lang="en-US"/>
              <a:t>Optimization-II: Mini Project II (Saurabh Mehra, Rohan Joseph)</a:t>
            </a:r>
          </a:p>
        </p:txBody>
      </p:sp>
      <p:sp>
        <p:nvSpPr>
          <p:cNvPr id="9" name="Slide Number Placeholder 8"/>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126160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D77EE-13CD-4BC6-A7CE-2C5CFBAFB5BA}" type="datetime1">
              <a:rPr lang="en-US" smtClean="0"/>
              <a:t>4/30/2018</a:t>
            </a:fld>
            <a:endParaRPr lang="en-US"/>
          </a:p>
        </p:txBody>
      </p:sp>
      <p:sp>
        <p:nvSpPr>
          <p:cNvPr id="4" name="Footer Placeholder 3"/>
          <p:cNvSpPr>
            <a:spLocks noGrp="1"/>
          </p:cNvSpPr>
          <p:nvPr>
            <p:ph type="ftr" sz="quarter" idx="11"/>
          </p:nvPr>
        </p:nvSpPr>
        <p:spPr/>
        <p:txBody>
          <a:bodyPr/>
          <a:lstStyle/>
          <a:p>
            <a:r>
              <a:rPr lang="en-US"/>
              <a:t>Optimization-II: Mini Project II (Saurabh Mehra, Rohan Joseph)</a:t>
            </a:r>
          </a:p>
        </p:txBody>
      </p:sp>
      <p:sp>
        <p:nvSpPr>
          <p:cNvPr id="5" name="Slide Number Placeholder 4"/>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276580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CF9F-9129-4E2C-A112-5DC4D7F8A208}" type="datetime1">
              <a:rPr lang="en-US" smtClean="0"/>
              <a:t>4/30/2018</a:t>
            </a:fld>
            <a:endParaRPr lang="en-US"/>
          </a:p>
        </p:txBody>
      </p:sp>
      <p:sp>
        <p:nvSpPr>
          <p:cNvPr id="3" name="Footer Placeholder 2"/>
          <p:cNvSpPr>
            <a:spLocks noGrp="1"/>
          </p:cNvSpPr>
          <p:nvPr>
            <p:ph type="ftr" sz="quarter" idx="11"/>
          </p:nvPr>
        </p:nvSpPr>
        <p:spPr/>
        <p:txBody>
          <a:bodyPr/>
          <a:lstStyle/>
          <a:p>
            <a:r>
              <a:rPr lang="en-US"/>
              <a:t>Optimization-II: Mini Project II (Saurabh Mehra, Rohan Joseph)</a:t>
            </a:r>
          </a:p>
        </p:txBody>
      </p:sp>
      <p:sp>
        <p:nvSpPr>
          <p:cNvPr id="4" name="Slide Number Placeholder 3"/>
          <p:cNvSpPr>
            <a:spLocks noGrp="1"/>
          </p:cNvSpPr>
          <p:nvPr>
            <p:ph type="sldNum" sz="quarter" idx="12"/>
          </p:nvPr>
        </p:nvSpPr>
        <p:spPr/>
        <p:txBody>
          <a:bodyPr/>
          <a:lstStyle/>
          <a:p>
            <a:fld id="{AB0070F2-9B07-4887-A44B-E207D298D480}" type="slidenum">
              <a:rPr lang="en-US" smtClean="0"/>
              <a:t>‹#›</a:t>
            </a:fld>
            <a:endParaRPr lang="en-US"/>
          </a:p>
        </p:txBody>
      </p:sp>
      <p:cxnSp>
        <p:nvCxnSpPr>
          <p:cNvPr id="5" name="Straight Connector 4"/>
          <p:cNvCxnSpPr/>
          <p:nvPr/>
        </p:nvCxnSpPr>
        <p:spPr>
          <a:xfrm>
            <a:off x="0" y="694944"/>
            <a:ext cx="606348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39557" y="450968"/>
            <a:ext cx="97719" cy="73289"/>
          </a:xfrm>
          <a:prstGeom prst="rect">
            <a:avLst/>
          </a:prstGeom>
          <a:solidFill>
            <a:srgbClr val="FF9300"/>
          </a:solid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Tree>
    <p:extLst>
      <p:ext uri="{BB962C8B-B14F-4D97-AF65-F5344CB8AC3E}">
        <p14:creationId xmlns:p14="http://schemas.microsoft.com/office/powerpoint/2010/main" val="190108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2CBD06-690A-4355-B63A-15D8E15BDA05}" type="datetime1">
              <a:rPr lang="en-US" smtClean="0"/>
              <a:t>4/30/2018</a:t>
            </a:fld>
            <a:endParaRPr lang="en-US"/>
          </a:p>
        </p:txBody>
      </p:sp>
      <p:sp>
        <p:nvSpPr>
          <p:cNvPr id="6" name="Footer Placeholder 5"/>
          <p:cNvSpPr>
            <a:spLocks noGrp="1"/>
          </p:cNvSpPr>
          <p:nvPr>
            <p:ph type="ftr" sz="quarter" idx="11"/>
          </p:nvPr>
        </p:nvSpPr>
        <p:spPr/>
        <p:txBody>
          <a:bodyPr/>
          <a:lstStyle/>
          <a:p>
            <a:r>
              <a:rPr lang="en-US"/>
              <a:t>Optimization-II: Mini Project II (Saurabh Mehra, Rohan Joseph)</a:t>
            </a:r>
          </a:p>
        </p:txBody>
      </p:sp>
      <p:sp>
        <p:nvSpPr>
          <p:cNvPr id="7" name="Slide Number Placeholder 6"/>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85779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CA8D3E-495C-4825-B8D9-93FA42458182}" type="datetime1">
              <a:rPr lang="en-US" smtClean="0"/>
              <a:t>4/30/2018</a:t>
            </a:fld>
            <a:endParaRPr lang="en-US"/>
          </a:p>
        </p:txBody>
      </p:sp>
      <p:sp>
        <p:nvSpPr>
          <p:cNvPr id="6" name="Footer Placeholder 5"/>
          <p:cNvSpPr>
            <a:spLocks noGrp="1"/>
          </p:cNvSpPr>
          <p:nvPr>
            <p:ph type="ftr" sz="quarter" idx="11"/>
          </p:nvPr>
        </p:nvSpPr>
        <p:spPr/>
        <p:txBody>
          <a:bodyPr/>
          <a:lstStyle/>
          <a:p>
            <a:r>
              <a:rPr lang="en-US"/>
              <a:t>Optimization-II: Mini Project II (Saurabh Mehra, Rohan Joseph)</a:t>
            </a:r>
          </a:p>
        </p:txBody>
      </p:sp>
      <p:sp>
        <p:nvSpPr>
          <p:cNvPr id="7" name="Slide Number Placeholder 6"/>
          <p:cNvSpPr>
            <a:spLocks noGrp="1"/>
          </p:cNvSpPr>
          <p:nvPr>
            <p:ph type="sldNum" sz="quarter" idx="12"/>
          </p:nvPr>
        </p:nvSpPr>
        <p:spPr/>
        <p:txBody>
          <a:bodyPr/>
          <a:lstStyle/>
          <a:p>
            <a:fld id="{AB0070F2-9B07-4887-A44B-E207D298D480}" type="slidenum">
              <a:rPr lang="en-US" smtClean="0"/>
              <a:t>‹#›</a:t>
            </a:fld>
            <a:endParaRPr lang="en-US"/>
          </a:p>
        </p:txBody>
      </p:sp>
    </p:spTree>
    <p:extLst>
      <p:ext uri="{BB962C8B-B14F-4D97-AF65-F5344CB8AC3E}">
        <p14:creationId xmlns:p14="http://schemas.microsoft.com/office/powerpoint/2010/main" val="394753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C0EF8-8109-4674-A7ED-1655D2E04F63}" type="datetime1">
              <a:rPr lang="en-US" smtClean="0"/>
              <a:t>4/30/2018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Optimization-II: Mini Project II (Saurabh Mehra, Rohan Joseph)</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070F2-9B07-4887-A44B-E207D298D480}" type="slidenum">
              <a:rPr lang="en-US" smtClean="0"/>
              <a:t>‹#›</a:t>
            </a:fld>
            <a:endParaRPr lang="en-US"/>
          </a:p>
        </p:txBody>
      </p:sp>
      <p:pic>
        <p:nvPicPr>
          <p:cNvPr id="7" name="Picture 6"/>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5618987"/>
            <a:ext cx="3304032" cy="1239012"/>
          </a:xfrm>
          <a:prstGeom prst="rect">
            <a:avLst/>
          </a:prstGeom>
        </p:spPr>
      </p:pic>
    </p:spTree>
    <p:extLst>
      <p:ext uri="{BB962C8B-B14F-4D97-AF65-F5344CB8AC3E}">
        <p14:creationId xmlns:p14="http://schemas.microsoft.com/office/powerpoint/2010/main" val="2638859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cipy.org/doc/scipy-0.14.0/reference/generated/scipy.optimize.minimize.html#r104" TargetMode="External"/><Relationship Id="rId2" Type="http://schemas.openxmlformats.org/officeDocument/2006/relationships/hyperlink" Target="https://docs.scipy.org/doc/scipy-0.14.0/reference/generated/scipy.optimize.minimize.html#r103"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docs.scipy.org/doc/scipy-0.14.0/reference/generated/scipy.optimize.minimize.html#r1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40437" y="1406538"/>
            <a:ext cx="8722843" cy="2850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39660" y="1871017"/>
            <a:ext cx="7724396" cy="1754326"/>
          </a:xfrm>
          <a:prstGeom prst="rect">
            <a:avLst/>
          </a:prstGeom>
          <a:noFill/>
        </p:spPr>
        <p:txBody>
          <a:bodyPr wrap="square" rtlCol="0">
            <a:spAutoFit/>
          </a:bodyPr>
          <a:lstStyle/>
          <a:p>
            <a:pPr algn="ctr"/>
            <a:r>
              <a:rPr lang="en-IN" sz="5400" b="1" dirty="0">
                <a:ea typeface="Arial" charset="0"/>
                <a:cs typeface="Arial" charset="0"/>
              </a:rPr>
              <a:t>OPTIMIZATION – II</a:t>
            </a:r>
          </a:p>
          <a:p>
            <a:pPr algn="ctr"/>
            <a:r>
              <a:rPr lang="en-US" sz="5400" b="1" dirty="0">
                <a:ea typeface="Arial" charset="0"/>
                <a:cs typeface="Arial" charset="0"/>
              </a:rPr>
              <a:t>M</a:t>
            </a:r>
            <a:r>
              <a:rPr lang="en-IN" sz="5400" b="1" dirty="0" err="1">
                <a:ea typeface="Arial" charset="0"/>
                <a:cs typeface="Arial" charset="0"/>
              </a:rPr>
              <a:t>ini</a:t>
            </a:r>
            <a:r>
              <a:rPr lang="en-IN" sz="5400" b="1" dirty="0">
                <a:ea typeface="Arial" charset="0"/>
                <a:cs typeface="Arial" charset="0"/>
              </a:rPr>
              <a:t> Project - II</a:t>
            </a:r>
            <a:endParaRPr lang="en-US" sz="5400" b="1" dirty="0">
              <a:ea typeface="Arial" charset="0"/>
              <a:cs typeface="Arial" charset="0"/>
            </a:endParaRPr>
          </a:p>
        </p:txBody>
      </p:sp>
      <p:cxnSp>
        <p:nvCxnSpPr>
          <p:cNvPr id="9" name="Straight Connector 8"/>
          <p:cNvCxnSpPr/>
          <p:nvPr/>
        </p:nvCxnSpPr>
        <p:spPr>
          <a:xfrm>
            <a:off x="2265465" y="1596123"/>
            <a:ext cx="0" cy="50958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256997" y="1632955"/>
            <a:ext cx="50482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a:off x="9605727" y="3349066"/>
            <a:ext cx="0" cy="50958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9597259" y="3395461"/>
            <a:ext cx="50482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2761825" y="4501771"/>
            <a:ext cx="4124900" cy="94969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4800" b="0" i="0" kern="1200" baseline="0">
                <a:solidFill>
                  <a:schemeClr val="tx1"/>
                </a:solidFill>
                <a:latin typeface="Acherus Grotesque Thin" charset="0"/>
                <a:ea typeface="Acherus Grotesque Thin" charset="0"/>
                <a:cs typeface="Acherus Grotesque Thin" charset="0"/>
              </a:defRPr>
            </a:lvl1pPr>
          </a:lstStyle>
          <a:p>
            <a:r>
              <a:rPr lang="en-US" sz="1800" b="1" dirty="0">
                <a:latin typeface="Arial" charset="0"/>
                <a:ea typeface="Arial" charset="0"/>
                <a:cs typeface="Arial" charset="0"/>
              </a:rPr>
              <a:t>Saurabh Mehra</a:t>
            </a:r>
          </a:p>
          <a:p>
            <a:endParaRPr lang="en-US" sz="1800" b="1" dirty="0">
              <a:latin typeface="Arial" charset="0"/>
              <a:ea typeface="Arial" charset="0"/>
              <a:cs typeface="Arial" charset="0"/>
            </a:endParaRPr>
          </a:p>
          <a:p>
            <a:r>
              <a:rPr lang="en-US" sz="1800" b="1" dirty="0">
                <a:latin typeface="Arial" charset="0"/>
                <a:ea typeface="Arial" charset="0"/>
                <a:cs typeface="Arial" charset="0"/>
              </a:rPr>
              <a:t>Rohan Joseph</a:t>
            </a:r>
          </a:p>
          <a:p>
            <a:endParaRPr lang="en-US" sz="1800" b="1" dirty="0">
              <a:latin typeface="Arial" charset="0"/>
              <a:ea typeface="Arial" charset="0"/>
              <a:cs typeface="Arial" charset="0"/>
            </a:endParaRPr>
          </a:p>
          <a:p>
            <a:r>
              <a:rPr lang="en-US" sz="1800" b="1" dirty="0">
                <a:latin typeface="Arial" charset="0"/>
                <a:ea typeface="Arial" charset="0"/>
                <a:cs typeface="Arial" charset="0"/>
              </a:rPr>
              <a:t>29 April 2018</a:t>
            </a:r>
          </a:p>
          <a:p>
            <a:endParaRPr lang="en-US" sz="1800" dirty="0">
              <a:latin typeface="Arial" charset="0"/>
              <a:ea typeface="Arial" charset="0"/>
              <a:cs typeface="Arial" charset="0"/>
            </a:endParaRPr>
          </a:p>
        </p:txBody>
      </p:sp>
    </p:spTree>
    <p:extLst>
      <p:ext uri="{BB962C8B-B14F-4D97-AF65-F5344CB8AC3E}">
        <p14:creationId xmlns:p14="http://schemas.microsoft.com/office/powerpoint/2010/main" val="214504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17C71F-6226-4352-9D5F-A5AB8DF88850}"/>
                  </a:ext>
                </a:extLst>
              </p:cNvPr>
              <p:cNvSpPr>
                <a:spLocks noGrp="1"/>
              </p:cNvSpPr>
              <p:nvPr>
                <p:ph idx="1"/>
              </p:nvPr>
            </p:nvSpPr>
            <p:spPr>
              <a:xfrm>
                <a:off x="5361160" y="1825625"/>
                <a:ext cx="6529361" cy="4942820"/>
              </a:xfrm>
            </p:spPr>
            <p:txBody>
              <a:bodyPr>
                <a:normAutofit/>
              </a:bodyPr>
              <a:lstStyle/>
              <a:p>
                <a:r>
                  <a:rPr lang="en-US" sz="1800" dirty="0"/>
                  <a:t>Geometrically, the distance between these two hyperplanes is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𝑤</m:t>
                                </m:r>
                              </m:e>
                            </m:d>
                            <m:r>
                              <a:rPr lang="en-US" sz="1800" b="0" i="1" smtClean="0">
                                <a:latin typeface="Cambria Math" panose="02040503050406030204" pitchFamily="18" charset="0"/>
                              </a:rPr>
                              <m:t>|</m:t>
                            </m:r>
                          </m:e>
                        </m:acc>
                      </m:den>
                    </m:f>
                    <m:r>
                      <a:rPr lang="en-US" sz="1800" b="0" i="1" smtClean="0">
                        <a:latin typeface="Cambria Math" panose="02040503050406030204" pitchFamily="18" charset="0"/>
                      </a:rPr>
                      <m:t>,</m:t>
                    </m:r>
                  </m:oMath>
                </a14:m>
                <a:r>
                  <a:rPr lang="en-US" sz="1800" dirty="0"/>
                  <a:t> so to maximize the distance between the planes we want to minimize </a:t>
                </a:r>
                <a14:m>
                  <m:oMath xmlns:m="http://schemas.openxmlformats.org/officeDocument/2006/math">
                    <m:r>
                      <a:rPr lang="en-US" sz="1800" i="1">
                        <a:latin typeface="Cambria Math" panose="02040503050406030204" pitchFamily="18" charset="0"/>
                      </a:rPr>
                      <m:t>|</m:t>
                    </m:r>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m:t>
                        </m:r>
                        <m:r>
                          <a:rPr lang="en-US" sz="1800" b="0" i="1" smtClean="0">
                            <a:latin typeface="Cambria Math" panose="02040503050406030204" pitchFamily="18" charset="0"/>
                          </a:rPr>
                          <m:t>𝑤</m:t>
                        </m:r>
                      </m:e>
                    </m:acc>
                    <m:r>
                      <a:rPr lang="en-US" sz="1800" b="0" i="1" smtClean="0">
                        <a:latin typeface="Cambria Math" panose="02040503050406030204" pitchFamily="18" charset="0"/>
                      </a:rPr>
                      <m:t>|</m:t>
                    </m:r>
                    <m:r>
                      <a:rPr lang="en-US" sz="1800" i="1">
                        <a:latin typeface="Cambria Math" panose="02040503050406030204" pitchFamily="18" charset="0"/>
                      </a:rPr>
                      <m:t>|</m:t>
                    </m:r>
                  </m:oMath>
                </a14:m>
                <a:endParaRPr lang="en-US" sz="1800" dirty="0"/>
              </a:p>
              <a:p>
                <a:r>
                  <a:rPr lang="en-US" sz="1800" dirty="0"/>
                  <a:t>We also have to prevent data points from falling into the margin, we add the following constraints :</a:t>
                </a:r>
              </a:p>
              <a:p>
                <a:pPr lvl="1"/>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𝑤</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≥1 </m:t>
                    </m:r>
                  </m:oMath>
                </a14:m>
                <a:r>
                  <a:rPr lang="en-US" sz="1400" dirty="0"/>
                  <a:t>or</a:t>
                </a:r>
              </a:p>
              <a:p>
                <a:pPr lvl="1"/>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acc>
                    <m:r>
                      <a:rPr lang="en-US" sz="1400" i="1">
                        <a:latin typeface="Cambria Math" panose="02040503050406030204" pitchFamily="18" charset="0"/>
                      </a:rPr>
                      <m:t>−</m:t>
                    </m:r>
                    <m:r>
                      <a:rPr lang="en-US" sz="1400" i="1">
                        <a:latin typeface="Cambria Math" panose="02040503050406030204" pitchFamily="18" charset="0"/>
                      </a:rPr>
                      <m:t>𝑏</m:t>
                    </m:r>
                    <m:r>
                      <a:rPr lang="en-US" sz="1400" b="0" i="1" smtClean="0">
                        <a:latin typeface="Cambria Math" panose="02040503050406030204" pitchFamily="18" charset="0"/>
                      </a:rPr>
                      <m:t>≤−</m:t>
                    </m:r>
                    <m:r>
                      <a:rPr lang="en-US" sz="1400" i="1">
                        <a:latin typeface="Cambria Math" panose="02040503050406030204" pitchFamily="18" charset="0"/>
                      </a:rPr>
                      <m:t>1</m:t>
                    </m:r>
                  </m:oMath>
                </a14:m>
                <a:endParaRPr lang="en-US" sz="1400" dirty="0"/>
              </a:p>
              <a:p>
                <a:r>
                  <a:rPr lang="en-US" sz="1800" dirty="0"/>
                  <a:t>These constraints state that each data point must lie on the correct side of the margin</a:t>
                </a:r>
              </a:p>
              <a:p>
                <a:r>
                  <a:rPr lang="en-US" sz="1800" dirty="0"/>
                  <a:t>We can put this together to get the optimization problem</a:t>
                </a:r>
              </a:p>
              <a:p>
                <a:pPr lvl="1"/>
                <a:r>
                  <a:rPr lang="en-US" sz="1400" dirty="0"/>
                  <a:t>Minimize </a:t>
                </a:r>
                <a14:m>
                  <m:oMath xmlns:m="http://schemas.openxmlformats.org/officeDocument/2006/math">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m:t>
                        </m:r>
                        <m:r>
                          <a:rPr lang="en-US" sz="1400" i="1">
                            <a:latin typeface="Cambria Math" panose="02040503050406030204" pitchFamily="18" charset="0"/>
                          </a:rPr>
                          <m:t>𝑤</m:t>
                        </m:r>
                      </m:e>
                    </m:acc>
                    <m:r>
                      <a:rPr lang="en-US" sz="1400" i="1">
                        <a:latin typeface="Cambria Math" panose="02040503050406030204" pitchFamily="18" charset="0"/>
                      </a:rPr>
                      <m:t>||</m:t>
                    </m:r>
                  </m:oMath>
                </a14:m>
                <a:endParaRPr lang="en-US" sz="1400" dirty="0"/>
              </a:p>
              <a:p>
                <a:pPr lvl="1"/>
                <a:r>
                  <a:rPr lang="en-US" sz="1400" dirty="0"/>
                  <a:t>Subject to :</a:t>
                </a:r>
              </a:p>
              <a:p>
                <a:pPr lvl="2"/>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𝑤</m:t>
                        </m:r>
                      </m:e>
                    </m:acc>
                    <m:r>
                      <a:rPr lang="en-US" sz="1600" i="1">
                        <a:latin typeface="Cambria Math" panose="02040503050406030204" pitchFamily="18" charset="0"/>
                      </a:rPr>
                      <m:t>.</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acc>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≥1 </m:t>
                    </m:r>
                  </m:oMath>
                </a14:m>
                <a:endParaRPr lang="en-US" sz="1600" i="1" dirty="0">
                  <a:latin typeface="Cambria Math" panose="02040503050406030204" pitchFamily="18" charset="0"/>
                </a:endParaRPr>
              </a:p>
              <a:p>
                <a:pPr lvl="2"/>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𝑤</m:t>
                        </m:r>
                      </m:e>
                    </m:acc>
                    <m:r>
                      <a:rPr lang="en-US" sz="1600" i="1">
                        <a:latin typeface="Cambria Math" panose="02040503050406030204" pitchFamily="18" charset="0"/>
                      </a:rPr>
                      <m:t>.</m:t>
                    </m:r>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acc>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≤−1</m:t>
                    </m:r>
                  </m:oMath>
                </a14:m>
                <a:endParaRPr lang="en-US" sz="1800" dirty="0"/>
              </a:p>
              <a:p>
                <a:pPr lvl="1"/>
                <a:r>
                  <a:rPr lang="en-US" sz="1400" dirty="0"/>
                  <a:t>For </a:t>
                </a:r>
                <a:r>
                  <a:rPr lang="en-US" sz="1400" dirty="0" err="1"/>
                  <a:t>i</a:t>
                </a:r>
                <a:r>
                  <a:rPr lang="en-US" sz="1400" dirty="0"/>
                  <a:t> =1,….,n</a:t>
                </a:r>
              </a:p>
              <a:p>
                <a:r>
                  <a:rPr lang="en-US" sz="1800" dirty="0"/>
                  <a:t>The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𝑤</m:t>
                        </m:r>
                      </m:e>
                    </m:acc>
                  </m:oMath>
                </a14:m>
                <a:r>
                  <a:rPr lang="en-US" sz="1800" dirty="0"/>
                  <a:t> and b that solve this problem determine our classifier</a:t>
                </a:r>
              </a:p>
            </p:txBody>
          </p:sp>
        </mc:Choice>
        <mc:Fallback xmlns="">
          <p:sp>
            <p:nvSpPr>
              <p:cNvPr id="3" name="Content Placeholder 2">
                <a:extLst>
                  <a:ext uri="{FF2B5EF4-FFF2-40B4-BE49-F238E27FC236}">
                    <a16:creationId xmlns:a16="http://schemas.microsoft.com/office/drawing/2014/main" id="{0317C71F-6226-4352-9D5F-A5AB8DF88850}"/>
                  </a:ext>
                </a:extLst>
              </p:cNvPr>
              <p:cNvSpPr>
                <a:spLocks noGrp="1" noRot="1" noChangeAspect="1" noMove="1" noResize="1" noEditPoints="1" noAdjustHandles="1" noChangeArrowheads="1" noChangeShapeType="1" noTextEdit="1"/>
              </p:cNvSpPr>
              <p:nvPr>
                <p:ph idx="1"/>
              </p:nvPr>
            </p:nvSpPr>
            <p:spPr>
              <a:xfrm>
                <a:off x="5361160" y="1825625"/>
                <a:ext cx="6529361" cy="4942820"/>
              </a:xfrm>
              <a:blipFill>
                <a:blip r:embed="rId2"/>
                <a:stretch>
                  <a:fillRect l="-560" t="-1110" r="-653" b="-740"/>
                </a:stretch>
              </a:blipFill>
            </p:spPr>
            <p:txBody>
              <a:bodyPr/>
              <a:lstStyle/>
              <a:p>
                <a:r>
                  <a:rPr lang="en-US">
                    <a:noFill/>
                  </a:rPr>
                  <a:t> </a:t>
                </a:r>
              </a:p>
            </p:txBody>
          </p:sp>
        </mc:Fallback>
      </mc:AlternateContent>
      <p:pic>
        <p:nvPicPr>
          <p:cNvPr id="1026" name="Picture 2" descr="https://upload.wikimedia.org/wikipedia/commons/2/2a/Svm_max_sep_hyperplane_with_margin.png">
            <a:extLst>
              <a:ext uri="{FF2B5EF4-FFF2-40B4-BE49-F238E27FC236}">
                <a16:creationId xmlns:a16="http://schemas.microsoft.com/office/drawing/2014/main" id="{ECED08CD-D346-4E07-A41C-51657F688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85" y="1872154"/>
            <a:ext cx="3951723" cy="42582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2FA3D2F-A8BE-4F0A-850C-4D32004931BD}"/>
              </a:ext>
            </a:extLst>
          </p:cNvPr>
          <p:cNvSpPr txBox="1">
            <a:spLocks/>
          </p:cNvSpPr>
          <p:nvPr/>
        </p:nvSpPr>
        <p:spPr>
          <a:xfrm>
            <a:off x="537332" y="993134"/>
            <a:ext cx="10515600" cy="40722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latin typeface="+mn-lt"/>
              </a:rPr>
              <a:t>Support Vector Machines</a:t>
            </a:r>
            <a:endParaRPr lang="en-US" sz="2400" b="1" dirty="0">
              <a:latin typeface="+mn-lt"/>
            </a:endParaRPr>
          </a:p>
        </p:txBody>
      </p:sp>
      <p:sp>
        <p:nvSpPr>
          <p:cNvPr id="8" name="Title 1">
            <a:extLst>
              <a:ext uri="{FF2B5EF4-FFF2-40B4-BE49-F238E27FC236}">
                <a16:creationId xmlns:a16="http://schemas.microsoft.com/office/drawing/2014/main" id="{8CC72EE1-FC37-4B34-B865-27F469C14DD6}"/>
              </a:ext>
            </a:extLst>
          </p:cNvPr>
          <p:cNvSpPr txBox="1">
            <a:spLocks/>
          </p:cNvSpPr>
          <p:nvPr/>
        </p:nvSpPr>
        <p:spPr>
          <a:xfrm>
            <a:off x="537332" y="0"/>
            <a:ext cx="10515600" cy="766916"/>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2: Methodology</a:t>
            </a:r>
          </a:p>
        </p:txBody>
      </p:sp>
    </p:spTree>
    <p:extLst>
      <p:ext uri="{BB962C8B-B14F-4D97-AF65-F5344CB8AC3E}">
        <p14:creationId xmlns:p14="http://schemas.microsoft.com/office/powerpoint/2010/main" val="137226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97826-9C39-4A5D-A107-17022A9DBDB6}"/>
              </a:ext>
            </a:extLst>
          </p:cNvPr>
          <p:cNvSpPr>
            <a:spLocks noGrp="1"/>
          </p:cNvSpPr>
          <p:nvPr>
            <p:ph idx="1"/>
          </p:nvPr>
        </p:nvSpPr>
        <p:spPr>
          <a:xfrm>
            <a:off x="161728" y="1079582"/>
            <a:ext cx="3808417" cy="4605540"/>
          </a:xfrm>
          <a:solidFill>
            <a:schemeClr val="bg1"/>
          </a:solidFill>
        </p:spPr>
        <p:txBody>
          <a:bodyPr>
            <a:normAutofit/>
          </a:bodyPr>
          <a:lstStyle/>
          <a:p>
            <a:r>
              <a:rPr lang="en-US" sz="1400" b="1" i="1" dirty="0"/>
              <a:t>Objective </a:t>
            </a:r>
            <a:r>
              <a:rPr lang="en-US" sz="1400" i="1" dirty="0"/>
              <a:t>: Classify the location of a house based on two attributes – Size (Square feet) and Price per square feet. The class is ‘Location’. </a:t>
            </a:r>
          </a:p>
          <a:p>
            <a:r>
              <a:rPr lang="en-US" sz="1400" b="1" i="1" dirty="0"/>
              <a:t>Dataset : </a:t>
            </a:r>
            <a:r>
              <a:rPr lang="en-US" sz="1400" i="1" dirty="0"/>
              <a:t>• Location : City in California (Arroyo Grande/Lompoc) • Price per Square Feet • Size in Square Feet </a:t>
            </a:r>
          </a:p>
          <a:p>
            <a:r>
              <a:rPr lang="en-US" sz="1400" b="1" i="1" dirty="0"/>
              <a:t>Sample data :</a:t>
            </a:r>
          </a:p>
          <a:p>
            <a:endParaRPr lang="en-US" sz="1400" i="1" dirty="0"/>
          </a:p>
        </p:txBody>
      </p:sp>
      <p:grpSp>
        <p:nvGrpSpPr>
          <p:cNvPr id="4" name="Group 3">
            <a:extLst>
              <a:ext uri="{FF2B5EF4-FFF2-40B4-BE49-F238E27FC236}">
                <a16:creationId xmlns:a16="http://schemas.microsoft.com/office/drawing/2014/main" id="{51079D10-769C-45B5-A73E-E8A936727622}"/>
              </a:ext>
            </a:extLst>
          </p:cNvPr>
          <p:cNvGrpSpPr/>
          <p:nvPr/>
        </p:nvGrpSpPr>
        <p:grpSpPr>
          <a:xfrm>
            <a:off x="4462805" y="1419317"/>
            <a:ext cx="7567467" cy="4932432"/>
            <a:chOff x="734461" y="715617"/>
            <a:chExt cx="8429418" cy="5685181"/>
          </a:xfrm>
        </p:grpSpPr>
        <p:grpSp>
          <p:nvGrpSpPr>
            <p:cNvPr id="5" name="Group 4">
              <a:extLst>
                <a:ext uri="{FF2B5EF4-FFF2-40B4-BE49-F238E27FC236}">
                  <a16:creationId xmlns:a16="http://schemas.microsoft.com/office/drawing/2014/main" id="{8EDCFBF5-105C-4588-BBD8-ACBF1EC339D0}"/>
                </a:ext>
              </a:extLst>
            </p:cNvPr>
            <p:cNvGrpSpPr/>
            <p:nvPr/>
          </p:nvGrpSpPr>
          <p:grpSpPr>
            <a:xfrm>
              <a:off x="734461" y="715617"/>
              <a:ext cx="8429418" cy="5685181"/>
              <a:chOff x="565496" y="610954"/>
              <a:chExt cx="8946252" cy="5636092"/>
            </a:xfrm>
          </p:grpSpPr>
          <p:pic>
            <p:nvPicPr>
              <p:cNvPr id="9" name="Picture 8">
                <a:extLst>
                  <a:ext uri="{FF2B5EF4-FFF2-40B4-BE49-F238E27FC236}">
                    <a16:creationId xmlns:a16="http://schemas.microsoft.com/office/drawing/2014/main" id="{029DC694-BB52-4733-9DCB-BB0824798053}"/>
                  </a:ext>
                </a:extLst>
              </p:cNvPr>
              <p:cNvPicPr/>
              <p:nvPr/>
            </p:nvPicPr>
            <p:blipFill>
              <a:blip r:embed="rId2">
                <a:extLst>
                  <a:ext uri="{28A0092B-C50C-407E-A947-70E740481C1C}">
                    <a14:useLocalDpi xmlns:a14="http://schemas.microsoft.com/office/drawing/2010/main" val="0"/>
                  </a:ext>
                </a:extLst>
              </a:blip>
              <a:stretch>
                <a:fillRect/>
              </a:stretch>
            </p:blipFill>
            <p:spPr>
              <a:xfrm>
                <a:off x="565496" y="610954"/>
                <a:ext cx="8946252" cy="5636092"/>
              </a:xfrm>
              <a:prstGeom prst="rect">
                <a:avLst/>
              </a:prstGeom>
              <a:ln>
                <a:solidFill>
                  <a:schemeClr val="bg1">
                    <a:lumMod val="85000"/>
                  </a:schemeClr>
                </a:solid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CB9DC7-0ACE-461A-A576-1F225956D6EE}"/>
                      </a:ext>
                    </a:extLst>
                  </p:cNvPr>
                  <p:cNvSpPr txBox="1"/>
                  <p:nvPr/>
                </p:nvSpPr>
                <p:spPr>
                  <a:xfrm rot="840000">
                    <a:off x="7735234" y="4517638"/>
                    <a:ext cx="17231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2ECB9DC7-0ACE-461A-A576-1F225956D6EE}"/>
                      </a:ext>
                    </a:extLst>
                  </p:cNvPr>
                  <p:cNvSpPr txBox="1">
                    <a:spLocks noRot="1" noChangeAspect="1" noMove="1" noResize="1" noEditPoints="1" noAdjustHandles="1" noChangeArrowheads="1" noChangeShapeType="1" noTextEdit="1"/>
                  </p:cNvSpPr>
                  <p:nvPr/>
                </p:nvSpPr>
                <p:spPr>
                  <a:xfrm rot="840000">
                    <a:off x="7735234" y="4517638"/>
                    <a:ext cx="1723195" cy="369332"/>
                  </a:xfrm>
                  <a:prstGeom prst="rect">
                    <a:avLst/>
                  </a:prstGeom>
                  <a:blipFill>
                    <a:blip r:embed="rId3"/>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EEEB37-8BF9-492C-906B-0B178D3592E5}"/>
                      </a:ext>
                    </a:extLst>
                  </p:cNvPr>
                  <p:cNvSpPr txBox="1"/>
                  <p:nvPr/>
                </p:nvSpPr>
                <p:spPr>
                  <a:xfrm rot="840000">
                    <a:off x="6663629" y="4835163"/>
                    <a:ext cx="1972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19EEEB37-8BF9-492C-906B-0B178D3592E5}"/>
                      </a:ext>
                    </a:extLst>
                  </p:cNvPr>
                  <p:cNvSpPr txBox="1">
                    <a:spLocks noRot="1" noChangeAspect="1" noMove="1" noResize="1" noEditPoints="1" noAdjustHandles="1" noChangeArrowheads="1" noChangeShapeType="1" noTextEdit="1"/>
                  </p:cNvSpPr>
                  <p:nvPr/>
                </p:nvSpPr>
                <p:spPr>
                  <a:xfrm rot="840000">
                    <a:off x="6663629" y="4835163"/>
                    <a:ext cx="197226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51E5A44-134B-4083-A5A5-0A882D4F2717}"/>
                      </a:ext>
                    </a:extLst>
                  </p:cNvPr>
                  <p:cNvSpPr txBox="1"/>
                  <p:nvPr/>
                </p:nvSpPr>
                <p:spPr>
                  <a:xfrm rot="840000">
                    <a:off x="6984996" y="3732380"/>
                    <a:ext cx="1723195" cy="737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p:txBody>
              </p:sp>
            </mc:Choice>
            <mc:Fallback xmlns="">
              <p:sp>
                <p:nvSpPr>
                  <p:cNvPr id="12" name="TextBox 11">
                    <a:extLst>
                      <a:ext uri="{FF2B5EF4-FFF2-40B4-BE49-F238E27FC236}">
                        <a16:creationId xmlns:a16="http://schemas.microsoft.com/office/drawing/2014/main" id="{D51E5A44-134B-4083-A5A5-0A882D4F2717}"/>
                      </a:ext>
                    </a:extLst>
                  </p:cNvPr>
                  <p:cNvSpPr txBox="1">
                    <a:spLocks noRot="1" noChangeAspect="1" noMove="1" noResize="1" noEditPoints="1" noAdjustHandles="1" noChangeArrowheads="1" noChangeShapeType="1" noTextEdit="1"/>
                  </p:cNvSpPr>
                  <p:nvPr/>
                </p:nvSpPr>
                <p:spPr>
                  <a:xfrm rot="840000">
                    <a:off x="6984996" y="3732380"/>
                    <a:ext cx="1723195" cy="737731"/>
                  </a:xfrm>
                  <a:prstGeom prst="rect">
                    <a:avLst/>
                  </a:prstGeom>
                  <a:blipFill>
                    <a:blip r:embed="rId5"/>
                    <a:stretch>
                      <a:fillRect/>
                    </a:stretch>
                  </a:blipFill>
                </p:spPr>
                <p:txBody>
                  <a:bodyPr/>
                  <a:lstStyle/>
                  <a:p>
                    <a:r>
                      <a:rPr lang="en-US">
                        <a:noFill/>
                      </a:rPr>
                      <a:t> </a:t>
                    </a:r>
                  </a:p>
                </p:txBody>
              </p:sp>
            </mc:Fallback>
          </mc:AlternateContent>
        </p:grpSp>
        <p:cxnSp>
          <p:nvCxnSpPr>
            <p:cNvPr id="6" name="Straight Arrow Connector 5">
              <a:extLst>
                <a:ext uri="{FF2B5EF4-FFF2-40B4-BE49-F238E27FC236}">
                  <a16:creationId xmlns:a16="http://schemas.microsoft.com/office/drawing/2014/main" id="{6BF120AB-9FD6-454D-BA0F-74EE9D7365F8}"/>
                </a:ext>
              </a:extLst>
            </p:cNvPr>
            <p:cNvCxnSpPr>
              <a:cxnSpLocks/>
            </p:cNvCxnSpPr>
            <p:nvPr/>
          </p:nvCxnSpPr>
          <p:spPr>
            <a:xfrm flipV="1">
              <a:off x="4867254" y="3645637"/>
              <a:ext cx="132365" cy="318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60A727-B49A-4321-9BB1-3C7E06AA0CD6}"/>
                </a:ext>
              </a:extLst>
            </p:cNvPr>
            <p:cNvSpPr txBox="1"/>
            <p:nvPr/>
          </p:nvSpPr>
          <p:spPr>
            <a:xfrm rot="900000">
              <a:off x="4817334" y="4111257"/>
              <a:ext cx="1877071" cy="369332"/>
            </a:xfrm>
            <a:prstGeom prst="rect">
              <a:avLst/>
            </a:prstGeom>
            <a:noFill/>
          </p:spPr>
          <p:txBody>
            <a:bodyPr wrap="square" rtlCol="0">
              <a:spAutoFit/>
            </a:bodyPr>
            <a:lstStyle/>
            <a:p>
              <a:r>
                <a:rPr lang="en-US" dirty="0"/>
                <a:t>Margin = </a:t>
              </a:r>
              <a:r>
                <a:rPr lang="el-GR" dirty="0"/>
                <a:t>γ</a:t>
              </a:r>
              <a:endParaRPr lang="en-US" dirty="0"/>
            </a:p>
          </p:txBody>
        </p:sp>
        <p:cxnSp>
          <p:nvCxnSpPr>
            <p:cNvPr id="8" name="Straight Arrow Connector 7">
              <a:extLst>
                <a:ext uri="{FF2B5EF4-FFF2-40B4-BE49-F238E27FC236}">
                  <a16:creationId xmlns:a16="http://schemas.microsoft.com/office/drawing/2014/main" id="{85C03F8B-9998-4494-83C8-713E89D83062}"/>
                </a:ext>
              </a:extLst>
            </p:cNvPr>
            <p:cNvCxnSpPr>
              <a:cxnSpLocks/>
            </p:cNvCxnSpPr>
            <p:nvPr/>
          </p:nvCxnSpPr>
          <p:spPr>
            <a:xfrm flipV="1">
              <a:off x="4728577" y="3951724"/>
              <a:ext cx="132365" cy="3180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7" name="Table 26">
            <a:extLst>
              <a:ext uri="{FF2B5EF4-FFF2-40B4-BE49-F238E27FC236}">
                <a16:creationId xmlns:a16="http://schemas.microsoft.com/office/drawing/2014/main" id="{AD65F2B9-1AA0-43D1-82C6-146275A9C947}"/>
              </a:ext>
            </a:extLst>
          </p:cNvPr>
          <p:cNvGraphicFramePr>
            <a:graphicFrameLocks noGrp="1"/>
          </p:cNvGraphicFramePr>
          <p:nvPr>
            <p:extLst/>
          </p:nvPr>
        </p:nvGraphicFramePr>
        <p:xfrm>
          <a:off x="1601372" y="2735631"/>
          <a:ext cx="2265819" cy="2597361"/>
        </p:xfrm>
        <a:graphic>
          <a:graphicData uri="http://schemas.openxmlformats.org/drawingml/2006/table">
            <a:tbl>
              <a:tblPr/>
              <a:tblGrid>
                <a:gridCol w="1221293">
                  <a:extLst>
                    <a:ext uri="{9D8B030D-6E8A-4147-A177-3AD203B41FA5}">
                      <a16:colId xmlns:a16="http://schemas.microsoft.com/office/drawing/2014/main" val="3205215469"/>
                    </a:ext>
                  </a:extLst>
                </a:gridCol>
                <a:gridCol w="610646">
                  <a:extLst>
                    <a:ext uri="{9D8B030D-6E8A-4147-A177-3AD203B41FA5}">
                      <a16:colId xmlns:a16="http://schemas.microsoft.com/office/drawing/2014/main" val="3538297359"/>
                    </a:ext>
                  </a:extLst>
                </a:gridCol>
                <a:gridCol w="433880">
                  <a:extLst>
                    <a:ext uri="{9D8B030D-6E8A-4147-A177-3AD203B41FA5}">
                      <a16:colId xmlns:a16="http://schemas.microsoft.com/office/drawing/2014/main" val="1763606358"/>
                    </a:ext>
                  </a:extLst>
                </a:gridCol>
              </a:tblGrid>
              <a:tr h="199797">
                <a:tc>
                  <a:txBody>
                    <a:bodyPr/>
                    <a:lstStyle/>
                    <a:p>
                      <a:pPr algn="ctr" rtl="0" fontAlgn="ctr"/>
                      <a:r>
                        <a:rPr lang="en-US" sz="1100" b="1" i="0" u="none" strike="noStrike">
                          <a:solidFill>
                            <a:srgbClr val="FFFFFF"/>
                          </a:solidFill>
                          <a:effectLst/>
                          <a:latin typeface="Calibri" panose="020F0502020204030204" pitchFamily="34" charset="0"/>
                        </a:rPr>
                        <a:t>Location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tc>
                  <a:txBody>
                    <a:bodyPr/>
                    <a:lstStyle/>
                    <a:p>
                      <a:pPr algn="ctr" rtl="0" fontAlgn="ctr"/>
                      <a:r>
                        <a:rPr lang="en-US" sz="1100" b="1" i="0" u="none" strike="noStrike" dirty="0">
                          <a:solidFill>
                            <a:srgbClr val="FFFFFF"/>
                          </a:solidFill>
                          <a:effectLst/>
                          <a:latin typeface="Calibri" panose="020F0502020204030204" pitchFamily="34" charset="0"/>
                        </a:rPr>
                        <a:t>Price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tc>
                  <a:txBody>
                    <a:bodyPr/>
                    <a:lstStyle/>
                    <a:p>
                      <a:pPr algn="ctr" rtl="0" fontAlgn="ctr"/>
                      <a:r>
                        <a:rPr lang="en-US" sz="1100" b="1" i="0" u="none" strike="noStrike">
                          <a:solidFill>
                            <a:srgbClr val="FFFFFF"/>
                          </a:solidFill>
                          <a:effectLst/>
                          <a:latin typeface="Calibri" panose="020F0502020204030204" pitchFamily="34" charset="0"/>
                        </a:rPr>
                        <a:t>Size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extLst>
                  <a:ext uri="{0D108BD9-81ED-4DB2-BD59-A6C34878D82A}">
                    <a16:rowId xmlns:a16="http://schemas.microsoft.com/office/drawing/2014/main" val="1789022583"/>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335.3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2371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76599546"/>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237.87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1257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61800805"/>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340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1750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1894630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333.11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1486</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17365455"/>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349.18</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2145</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9541931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188.63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2947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99418110"/>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240.63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827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50913427"/>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130.32</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1527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3106480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220.44</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6800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3159437"/>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161.76</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1700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98077770"/>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351.14</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5411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69874475"/>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204.93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912</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5898237"/>
                  </a:ext>
                </a:extLst>
              </a:tr>
            </a:tbl>
          </a:graphicData>
        </a:graphic>
      </p:graphicFrame>
      <p:sp>
        <p:nvSpPr>
          <p:cNvPr id="13" name="Footer Placeholder 12">
            <a:extLst>
              <a:ext uri="{FF2B5EF4-FFF2-40B4-BE49-F238E27FC236}">
                <a16:creationId xmlns:a16="http://schemas.microsoft.com/office/drawing/2014/main" id="{DE31CA55-677A-4C48-99AC-77D65D8F184A}"/>
              </a:ext>
            </a:extLst>
          </p:cNvPr>
          <p:cNvSpPr>
            <a:spLocks noGrp="1"/>
          </p:cNvSpPr>
          <p:nvPr>
            <p:ph type="ftr" sz="quarter" idx="11"/>
          </p:nvPr>
        </p:nvSpPr>
        <p:spPr/>
        <p:txBody>
          <a:bodyPr/>
          <a:lstStyle/>
          <a:p>
            <a:r>
              <a:rPr lang="en-US"/>
              <a:t>Optimization-II: Mini Project II (Saurabh Mehra, Rohan Joseph)</a:t>
            </a:r>
          </a:p>
        </p:txBody>
      </p:sp>
      <p:sp>
        <p:nvSpPr>
          <p:cNvPr id="17" name="Title 1">
            <a:extLst>
              <a:ext uri="{FF2B5EF4-FFF2-40B4-BE49-F238E27FC236}">
                <a16:creationId xmlns:a16="http://schemas.microsoft.com/office/drawing/2014/main" id="{1D3B5E4A-DD65-47E1-B91F-4635975798DB}"/>
              </a:ext>
            </a:extLst>
          </p:cNvPr>
          <p:cNvSpPr txBox="1">
            <a:spLocks/>
          </p:cNvSpPr>
          <p:nvPr/>
        </p:nvSpPr>
        <p:spPr>
          <a:xfrm>
            <a:off x="537332" y="0"/>
            <a:ext cx="10515600" cy="766916"/>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2: Computational results</a:t>
            </a:r>
          </a:p>
        </p:txBody>
      </p:sp>
    </p:spTree>
    <p:extLst>
      <p:ext uri="{BB962C8B-B14F-4D97-AF65-F5344CB8AC3E}">
        <p14:creationId xmlns:p14="http://schemas.microsoft.com/office/powerpoint/2010/main" val="272711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F3A84-2FE9-4F4B-8FCE-C576689D57A0}"/>
              </a:ext>
            </a:extLst>
          </p:cNvPr>
          <p:cNvSpPr>
            <a:spLocks noGrp="1"/>
          </p:cNvSpPr>
          <p:nvPr>
            <p:ph idx="1"/>
          </p:nvPr>
        </p:nvSpPr>
        <p:spPr>
          <a:xfrm>
            <a:off x="838200" y="2694305"/>
            <a:ext cx="10515600" cy="1749679"/>
          </a:xfrm>
        </p:spPr>
        <p:txBody>
          <a:bodyPr>
            <a:normAutofit/>
          </a:bodyPr>
          <a:lstStyle/>
          <a:p>
            <a:pPr marL="0" indent="0" algn="ctr">
              <a:buNone/>
            </a:pPr>
            <a:r>
              <a:rPr lang="en-IN" sz="8000" dirty="0"/>
              <a:t>QUESTIONS ?</a:t>
            </a:r>
          </a:p>
        </p:txBody>
      </p:sp>
      <p:sp>
        <p:nvSpPr>
          <p:cNvPr id="4" name="Footer Placeholder 3">
            <a:extLst>
              <a:ext uri="{FF2B5EF4-FFF2-40B4-BE49-F238E27FC236}">
                <a16:creationId xmlns:a16="http://schemas.microsoft.com/office/drawing/2014/main" id="{A26878B1-5B3A-4322-A1A2-118EA1C481EE}"/>
              </a:ext>
            </a:extLst>
          </p:cNvPr>
          <p:cNvSpPr>
            <a:spLocks noGrp="1"/>
          </p:cNvSpPr>
          <p:nvPr>
            <p:ph type="ftr" sz="quarter" idx="11"/>
          </p:nvPr>
        </p:nvSpPr>
        <p:spPr/>
        <p:txBody>
          <a:bodyPr/>
          <a:lstStyle/>
          <a:p>
            <a:r>
              <a:rPr lang="en-US"/>
              <a:t>Optimization-II: Mini Project II (Saurabh Mehra, Rohan Joseph)</a:t>
            </a:r>
          </a:p>
        </p:txBody>
      </p:sp>
    </p:spTree>
    <p:extLst>
      <p:ext uri="{BB962C8B-B14F-4D97-AF65-F5344CB8AC3E}">
        <p14:creationId xmlns:p14="http://schemas.microsoft.com/office/powerpoint/2010/main" val="326761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F3A84-2FE9-4F4B-8FCE-C576689D57A0}"/>
              </a:ext>
            </a:extLst>
          </p:cNvPr>
          <p:cNvSpPr>
            <a:spLocks noGrp="1"/>
          </p:cNvSpPr>
          <p:nvPr>
            <p:ph idx="1"/>
          </p:nvPr>
        </p:nvSpPr>
        <p:spPr>
          <a:xfrm>
            <a:off x="838200" y="2715768"/>
            <a:ext cx="10515600" cy="1353312"/>
          </a:xfrm>
        </p:spPr>
        <p:txBody>
          <a:bodyPr>
            <a:normAutofit/>
          </a:bodyPr>
          <a:lstStyle/>
          <a:p>
            <a:pPr marL="0" indent="0" algn="ctr">
              <a:buNone/>
            </a:pPr>
            <a:r>
              <a:rPr lang="en-IN" sz="8000" dirty="0"/>
              <a:t>APPENDIX</a:t>
            </a:r>
          </a:p>
        </p:txBody>
      </p:sp>
      <p:sp>
        <p:nvSpPr>
          <p:cNvPr id="4" name="Footer Placeholder 3">
            <a:extLst>
              <a:ext uri="{FF2B5EF4-FFF2-40B4-BE49-F238E27FC236}">
                <a16:creationId xmlns:a16="http://schemas.microsoft.com/office/drawing/2014/main" id="{A26878B1-5B3A-4322-A1A2-118EA1C481EE}"/>
              </a:ext>
            </a:extLst>
          </p:cNvPr>
          <p:cNvSpPr>
            <a:spLocks noGrp="1"/>
          </p:cNvSpPr>
          <p:nvPr>
            <p:ph type="ftr" sz="quarter" idx="11"/>
          </p:nvPr>
        </p:nvSpPr>
        <p:spPr/>
        <p:txBody>
          <a:bodyPr/>
          <a:lstStyle/>
          <a:p>
            <a:r>
              <a:rPr lang="en-US"/>
              <a:t>Optimization-II: Mini Project II (Saurabh Mehra, Rohan Joseph)</a:t>
            </a:r>
          </a:p>
        </p:txBody>
      </p:sp>
    </p:spTree>
    <p:extLst>
      <p:ext uri="{BB962C8B-B14F-4D97-AF65-F5344CB8AC3E}">
        <p14:creationId xmlns:p14="http://schemas.microsoft.com/office/powerpoint/2010/main" val="62488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2E56-8D46-4B4D-8A09-49A5346C72D8}"/>
              </a:ext>
            </a:extLst>
          </p:cNvPr>
          <p:cNvSpPr>
            <a:spLocks noGrp="1"/>
          </p:cNvSpPr>
          <p:nvPr>
            <p:ph type="title"/>
          </p:nvPr>
        </p:nvSpPr>
        <p:spPr>
          <a:xfrm>
            <a:off x="838200" y="0"/>
            <a:ext cx="10515600" cy="681671"/>
          </a:xfrm>
        </p:spPr>
        <p:txBody>
          <a:bodyPr>
            <a:normAutofit fontScale="90000"/>
          </a:bodyPr>
          <a:lstStyle/>
          <a:p>
            <a:r>
              <a:rPr lang="en-IN" b="1" dirty="0"/>
              <a:t>Unconstrained Optimization Algorithms</a:t>
            </a:r>
          </a:p>
        </p:txBody>
      </p:sp>
      <p:sp>
        <p:nvSpPr>
          <p:cNvPr id="3" name="Content Placeholder 2">
            <a:extLst>
              <a:ext uri="{FF2B5EF4-FFF2-40B4-BE49-F238E27FC236}">
                <a16:creationId xmlns:a16="http://schemas.microsoft.com/office/drawing/2014/main" id="{43ABB912-FA8F-43E1-80E5-8BB4A5E7D107}"/>
              </a:ext>
            </a:extLst>
          </p:cNvPr>
          <p:cNvSpPr>
            <a:spLocks noGrp="1"/>
          </p:cNvSpPr>
          <p:nvPr>
            <p:ph idx="1"/>
          </p:nvPr>
        </p:nvSpPr>
        <p:spPr>
          <a:xfrm>
            <a:off x="283464" y="681671"/>
            <a:ext cx="11640312" cy="5280217"/>
          </a:xfrm>
          <a:solidFill>
            <a:schemeClr val="bg1"/>
          </a:solidFill>
        </p:spPr>
        <p:txBody>
          <a:bodyPr>
            <a:normAutofit fontScale="92500" lnSpcReduction="10000"/>
          </a:bodyPr>
          <a:lstStyle/>
          <a:p>
            <a:r>
              <a:rPr lang="en-IN" sz="2000" b="1" dirty="0"/>
              <a:t>Method</a:t>
            </a:r>
            <a:r>
              <a:rPr lang="en-IN" sz="2000" dirty="0"/>
              <a:t> </a:t>
            </a:r>
            <a:r>
              <a:rPr lang="en-IN" sz="2000" b="1" i="1" dirty="0"/>
              <a:t>Powell</a:t>
            </a:r>
            <a:r>
              <a:rPr lang="en-IN" sz="2000" dirty="0"/>
              <a:t> is a modification of Powell’s method </a:t>
            </a:r>
            <a:r>
              <a:rPr lang="en-IN" sz="2000" dirty="0">
                <a:hlinkClick r:id="rId2"/>
              </a:rPr>
              <a:t>[R103]</a:t>
            </a:r>
            <a:r>
              <a:rPr lang="en-IN" sz="2000" dirty="0"/>
              <a:t>, </a:t>
            </a:r>
            <a:r>
              <a:rPr lang="en-IN" sz="2000" dirty="0">
                <a:hlinkClick r:id="rId3"/>
              </a:rPr>
              <a:t>[R104]</a:t>
            </a:r>
            <a:r>
              <a:rPr lang="en-IN" sz="2000" dirty="0"/>
              <a:t> which is a conjugate direction method. It performs sequential one-dimensional minimizations along each vector of the directions set (</a:t>
            </a:r>
            <a:r>
              <a:rPr lang="en-IN" sz="2000" i="1" dirty="0" err="1"/>
              <a:t>direc</a:t>
            </a:r>
            <a:r>
              <a:rPr lang="en-IN" sz="2000" dirty="0"/>
              <a:t> field in </a:t>
            </a:r>
            <a:r>
              <a:rPr lang="en-IN" sz="2000" i="1" dirty="0"/>
              <a:t>options</a:t>
            </a:r>
            <a:r>
              <a:rPr lang="en-IN" sz="2000" dirty="0"/>
              <a:t> and </a:t>
            </a:r>
            <a:r>
              <a:rPr lang="en-IN" sz="2000" i="1" dirty="0"/>
              <a:t>info</a:t>
            </a:r>
            <a:r>
              <a:rPr lang="en-IN" sz="2000" dirty="0"/>
              <a:t>), which is updated at each iteration of the main minimization loop. The function need not be differentiable, and no derivatives are taken.</a:t>
            </a:r>
          </a:p>
          <a:p>
            <a:r>
              <a:rPr lang="en-IN" sz="2000" b="1" dirty="0"/>
              <a:t>Method </a:t>
            </a:r>
            <a:r>
              <a:rPr lang="en-IN" sz="2000" b="1" i="1" dirty="0"/>
              <a:t>CG</a:t>
            </a:r>
            <a:r>
              <a:rPr lang="en-IN" sz="2000" dirty="0"/>
              <a:t> uses a nonlinear conjugate gradient algorithm by </a:t>
            </a:r>
            <a:r>
              <a:rPr lang="en-IN" sz="2000" dirty="0" err="1"/>
              <a:t>Polak</a:t>
            </a:r>
            <a:r>
              <a:rPr lang="en-IN" sz="2000" dirty="0"/>
              <a:t> and </a:t>
            </a:r>
            <a:r>
              <a:rPr lang="en-IN" sz="2000" dirty="0" err="1"/>
              <a:t>Ribiere</a:t>
            </a:r>
            <a:r>
              <a:rPr lang="en-IN" sz="2000" dirty="0"/>
              <a:t>, a variant of the Fletcher-Reeves method described in </a:t>
            </a:r>
            <a:r>
              <a:rPr lang="en-IN" sz="2000" dirty="0">
                <a:hlinkClick r:id="rId4"/>
              </a:rPr>
              <a:t>[R105]</a:t>
            </a:r>
            <a:r>
              <a:rPr lang="en-IN" sz="2000" dirty="0"/>
              <a:t> pp. 120-122. Only the first derivatives are used.</a:t>
            </a:r>
          </a:p>
          <a:p>
            <a:r>
              <a:rPr lang="en-IN" sz="2000" b="1" dirty="0"/>
              <a:t>Method </a:t>
            </a:r>
            <a:r>
              <a:rPr lang="en-IN" sz="2000" b="1" i="1" dirty="0"/>
              <a:t>BFGS</a:t>
            </a:r>
            <a:r>
              <a:rPr lang="en-IN" sz="2000" dirty="0"/>
              <a:t> uses the quasi-Newton method of </a:t>
            </a:r>
            <a:r>
              <a:rPr lang="en-IN" sz="2000" dirty="0" err="1"/>
              <a:t>Broyden</a:t>
            </a:r>
            <a:r>
              <a:rPr lang="en-IN" sz="2000" dirty="0"/>
              <a:t>, Fletcher, Goldfarb, and </a:t>
            </a:r>
            <a:r>
              <a:rPr lang="en-IN" sz="2000" dirty="0" err="1"/>
              <a:t>Shanno</a:t>
            </a:r>
            <a:r>
              <a:rPr lang="en-IN" sz="2000" dirty="0"/>
              <a:t> (BFGS) </a:t>
            </a:r>
            <a:r>
              <a:rPr lang="en-IN" sz="2000" dirty="0">
                <a:hlinkClick r:id="rId4"/>
              </a:rPr>
              <a:t>[R105]</a:t>
            </a:r>
            <a:r>
              <a:rPr lang="en-IN" sz="2000" dirty="0"/>
              <a:t> pp. 136. It uses the first derivatives only. BFGS has proven good performance even for non-smooth optimizations. This method also returns an approximation of the Hessian inverse, stored as </a:t>
            </a:r>
            <a:r>
              <a:rPr lang="en-IN" sz="2000" i="1" dirty="0" err="1"/>
              <a:t>hess_inv</a:t>
            </a:r>
            <a:r>
              <a:rPr lang="en-IN" sz="2000" dirty="0"/>
              <a:t> in the </a:t>
            </a:r>
            <a:r>
              <a:rPr lang="en-IN" sz="2000" dirty="0" err="1"/>
              <a:t>OptimizeResult</a:t>
            </a:r>
            <a:r>
              <a:rPr lang="en-IN" sz="2000" dirty="0"/>
              <a:t> object.</a:t>
            </a:r>
          </a:p>
          <a:p>
            <a:r>
              <a:rPr lang="en-IN" sz="2000" b="1" dirty="0"/>
              <a:t>Method </a:t>
            </a:r>
            <a:r>
              <a:rPr lang="en-IN" sz="2000" b="1" i="1" dirty="0"/>
              <a:t>Newton-CG</a:t>
            </a:r>
            <a:r>
              <a:rPr lang="en-IN" sz="2000" dirty="0"/>
              <a:t> uses a Newton-CG algorithm </a:t>
            </a:r>
            <a:r>
              <a:rPr lang="en-IN" sz="2000" dirty="0">
                <a:hlinkClick r:id="rId4"/>
              </a:rPr>
              <a:t>[R105]</a:t>
            </a:r>
            <a:r>
              <a:rPr lang="en-IN" sz="2000" dirty="0"/>
              <a:t> pp. 168 (also known as the truncated Newton method). It uses a CG method to the compute the search direction. See also </a:t>
            </a:r>
            <a:r>
              <a:rPr lang="en-IN" sz="2000" i="1" dirty="0"/>
              <a:t>TNC</a:t>
            </a:r>
            <a:r>
              <a:rPr lang="en-IN" sz="2000" dirty="0"/>
              <a:t> method for a box-constrained minimization with a similar algorithm.</a:t>
            </a:r>
          </a:p>
          <a:p>
            <a:r>
              <a:rPr lang="en-IN" sz="2000" b="1" dirty="0"/>
              <a:t>Batch Gradient Descent </a:t>
            </a:r>
          </a:p>
          <a:p>
            <a:pPr marL="0" indent="0">
              <a:buNone/>
            </a:pPr>
            <a:r>
              <a:rPr lang="en-IN" sz="1900" dirty="0"/>
              <a:t>The quantity in the summation in the update rule above is just ∂J(θ)/∂</a:t>
            </a:r>
            <a:r>
              <a:rPr lang="en-IN" sz="1900" dirty="0" err="1"/>
              <a:t>θj</a:t>
            </a:r>
            <a:r>
              <a:rPr lang="en-IN" sz="1900" dirty="0"/>
              <a:t> (for the original definition of J). So, this is simply gradient descent on the original cost function J. This method looks at every example in the entire training set on every step, and is called </a:t>
            </a:r>
            <a:r>
              <a:rPr lang="en-IN" sz="1900" b="1" dirty="0"/>
              <a:t>batch gradient descent.</a:t>
            </a:r>
            <a:r>
              <a:rPr lang="en-IN" sz="1900" dirty="0"/>
              <a:t> Note that, while gradient descent can be susceptible to local minima in general, the optimization problem we have posed here for linear regression has only one global, and no other local, optima; thus gradient descent always converges (assuming the learning rate α is not too large) to the global minimum.</a:t>
            </a:r>
            <a:endParaRPr lang="en-IN" sz="2000" dirty="0"/>
          </a:p>
        </p:txBody>
      </p:sp>
      <p:sp>
        <p:nvSpPr>
          <p:cNvPr id="4" name="Footer Placeholder 3">
            <a:extLst>
              <a:ext uri="{FF2B5EF4-FFF2-40B4-BE49-F238E27FC236}">
                <a16:creationId xmlns:a16="http://schemas.microsoft.com/office/drawing/2014/main" id="{4A745B84-635C-4D58-B3CC-AE19345499FA}"/>
              </a:ext>
            </a:extLst>
          </p:cNvPr>
          <p:cNvSpPr>
            <a:spLocks noGrp="1"/>
          </p:cNvSpPr>
          <p:nvPr>
            <p:ph type="ftr" sz="quarter" idx="11"/>
          </p:nvPr>
        </p:nvSpPr>
        <p:spPr/>
        <p:txBody>
          <a:bodyPr/>
          <a:lstStyle/>
          <a:p>
            <a:r>
              <a:rPr lang="en-US"/>
              <a:t>Optimization-II: Mini Project II (Saurabh Mehra, Rohan Joseph)</a:t>
            </a:r>
          </a:p>
        </p:txBody>
      </p:sp>
      <p:pic>
        <p:nvPicPr>
          <p:cNvPr id="6" name="Picture 5">
            <a:extLst>
              <a:ext uri="{FF2B5EF4-FFF2-40B4-BE49-F238E27FC236}">
                <a16:creationId xmlns:a16="http://schemas.microsoft.com/office/drawing/2014/main" id="{EC192414-B910-4072-8B1E-7E9C8532E712}"/>
              </a:ext>
            </a:extLst>
          </p:cNvPr>
          <p:cNvPicPr/>
          <p:nvPr/>
        </p:nvPicPr>
        <p:blipFill>
          <a:blip r:embed="rId5"/>
          <a:stretch>
            <a:fillRect/>
          </a:stretch>
        </p:blipFill>
        <p:spPr>
          <a:xfrm>
            <a:off x="3256978" y="3996817"/>
            <a:ext cx="4238625" cy="302260"/>
          </a:xfrm>
          <a:prstGeom prst="rect">
            <a:avLst/>
          </a:prstGeom>
        </p:spPr>
      </p:pic>
    </p:spTree>
    <p:extLst>
      <p:ext uri="{BB962C8B-B14F-4D97-AF65-F5344CB8AC3E}">
        <p14:creationId xmlns:p14="http://schemas.microsoft.com/office/powerpoint/2010/main" val="120362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Outline</a:t>
            </a:r>
          </a:p>
        </p:txBody>
      </p:sp>
      <p:sp>
        <p:nvSpPr>
          <p:cNvPr id="3" name="Content Placeholder 2">
            <a:extLst>
              <a:ext uri="{FF2B5EF4-FFF2-40B4-BE49-F238E27FC236}">
                <a16:creationId xmlns:a16="http://schemas.microsoft.com/office/drawing/2014/main" id="{D8F15B11-5BAF-412D-91D6-BC34827DFF2F}"/>
              </a:ext>
            </a:extLst>
          </p:cNvPr>
          <p:cNvSpPr>
            <a:spLocks noGrp="1"/>
          </p:cNvSpPr>
          <p:nvPr>
            <p:ph idx="1"/>
          </p:nvPr>
        </p:nvSpPr>
        <p:spPr>
          <a:xfrm>
            <a:off x="585216" y="906852"/>
            <a:ext cx="10927079" cy="4917876"/>
          </a:xfrm>
          <a:solidFill>
            <a:schemeClr val="bg1"/>
          </a:solidFill>
        </p:spPr>
        <p:txBody>
          <a:bodyPr>
            <a:normAutofit/>
          </a:bodyPr>
          <a:lstStyle/>
          <a:p>
            <a:pPr>
              <a:buFont typeface="Wingdings" panose="05000000000000000000" pitchFamily="2" charset="2"/>
              <a:buChar char="§"/>
            </a:pPr>
            <a:endParaRPr lang="en-IN" dirty="0"/>
          </a:p>
          <a:p>
            <a:pPr>
              <a:buFont typeface="Wingdings" panose="05000000000000000000" pitchFamily="2" charset="2"/>
              <a:buChar char="§"/>
            </a:pPr>
            <a:r>
              <a:rPr lang="en-IN" dirty="0"/>
              <a:t>Problem definition</a:t>
            </a:r>
          </a:p>
          <a:p>
            <a:pPr>
              <a:buFont typeface="Wingdings" panose="05000000000000000000" pitchFamily="2" charset="2"/>
              <a:buChar char="§"/>
            </a:pPr>
            <a:endParaRPr lang="en-IN" dirty="0"/>
          </a:p>
          <a:p>
            <a:pPr lvl="1"/>
            <a:r>
              <a:rPr lang="en-IN" sz="2800" dirty="0"/>
              <a:t>Methodology selection</a:t>
            </a:r>
          </a:p>
          <a:p>
            <a:pPr lvl="1"/>
            <a:endParaRPr lang="en-IN" sz="2800" dirty="0"/>
          </a:p>
          <a:p>
            <a:pPr lvl="1"/>
            <a:r>
              <a:rPr lang="en-US" sz="2800" dirty="0"/>
              <a:t>Experiment design</a:t>
            </a:r>
          </a:p>
          <a:p>
            <a:pPr lvl="1"/>
            <a:endParaRPr lang="en-US" sz="2800" dirty="0"/>
          </a:p>
          <a:p>
            <a:pPr lvl="1"/>
            <a:r>
              <a:rPr lang="en-US" sz="2800" dirty="0"/>
              <a:t>Computational results</a:t>
            </a:r>
          </a:p>
          <a:p>
            <a:pPr>
              <a:buFont typeface="Wingdings" panose="05000000000000000000" pitchFamily="2" charset="2"/>
              <a:buChar char="§"/>
            </a:pPr>
            <a:endParaRPr lang="en-US" dirty="0"/>
          </a:p>
          <a:p>
            <a:pPr>
              <a:buFont typeface="Wingdings" panose="05000000000000000000" pitchFamily="2" charset="2"/>
              <a:buChar char="§"/>
            </a:pPr>
            <a:r>
              <a:rPr lang="en-US" dirty="0"/>
              <a:t>Questions</a:t>
            </a:r>
            <a:endParaRPr lang="en-IN" dirty="0"/>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spTree>
    <p:extLst>
      <p:ext uri="{BB962C8B-B14F-4D97-AF65-F5344CB8AC3E}">
        <p14:creationId xmlns:p14="http://schemas.microsoft.com/office/powerpoint/2010/main" val="186552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Problem Definition</a:t>
            </a:r>
          </a:p>
        </p:txBody>
      </p:sp>
      <p:sp>
        <p:nvSpPr>
          <p:cNvPr id="3" name="Content Placeholder 2">
            <a:extLst>
              <a:ext uri="{FF2B5EF4-FFF2-40B4-BE49-F238E27FC236}">
                <a16:creationId xmlns:a16="http://schemas.microsoft.com/office/drawing/2014/main" id="{D8F15B11-5BAF-412D-91D6-BC34827DFF2F}"/>
              </a:ext>
            </a:extLst>
          </p:cNvPr>
          <p:cNvSpPr>
            <a:spLocks noGrp="1"/>
          </p:cNvSpPr>
          <p:nvPr>
            <p:ph idx="1"/>
          </p:nvPr>
        </p:nvSpPr>
        <p:spPr>
          <a:xfrm>
            <a:off x="585216" y="906852"/>
            <a:ext cx="11027664" cy="4433244"/>
          </a:xfrm>
          <a:solidFill>
            <a:schemeClr val="bg1"/>
          </a:solidFill>
        </p:spPr>
        <p:txBody>
          <a:bodyPr>
            <a:normAutofit lnSpcReduction="10000"/>
          </a:bodyPr>
          <a:lstStyle/>
          <a:p>
            <a:endParaRPr lang="en-US" sz="2400" dirty="0"/>
          </a:p>
          <a:p>
            <a:r>
              <a:rPr lang="en-US" sz="2400" dirty="0"/>
              <a:t>We have selected two problems in machine learning which serve as basis for explaining various convex optimization algorithms.</a:t>
            </a:r>
          </a:p>
          <a:p>
            <a:endParaRPr lang="en-US" sz="2400" dirty="0"/>
          </a:p>
          <a:p>
            <a:pPr marL="0" indent="0">
              <a:buNone/>
            </a:pPr>
            <a:r>
              <a:rPr lang="en-US" sz="2400" b="1" dirty="0"/>
              <a:t>Problem1:</a:t>
            </a:r>
          </a:p>
          <a:p>
            <a:pPr>
              <a:buFont typeface="Courier New" panose="02070309020205020404" pitchFamily="49" charset="0"/>
              <a:buChar char="o"/>
            </a:pPr>
            <a:r>
              <a:rPr lang="en-US" sz="2400" dirty="0"/>
              <a:t>Determine whether a NBA team will make it to playoffs in a season based on the point difference between points scored and points conceded.</a:t>
            </a:r>
          </a:p>
          <a:p>
            <a:pPr>
              <a:buFont typeface="Courier New" panose="02070309020205020404" pitchFamily="49" charset="0"/>
              <a:buChar char="o"/>
            </a:pPr>
            <a:endParaRPr lang="en-US" sz="2400" dirty="0"/>
          </a:p>
          <a:p>
            <a:pPr marL="0" indent="0">
              <a:buNone/>
            </a:pPr>
            <a:r>
              <a:rPr lang="en-US" sz="2400" b="1" dirty="0"/>
              <a:t>Problem2:</a:t>
            </a:r>
          </a:p>
          <a:p>
            <a:pPr>
              <a:buFont typeface="Courier New" panose="02070309020205020404" pitchFamily="49" charset="0"/>
              <a:buChar char="o"/>
            </a:pPr>
            <a:r>
              <a:rPr lang="en-IN" sz="2400" dirty="0"/>
              <a:t>Classify the location of a house based on two attributes – Size (Square feet) and Price per square feet.</a:t>
            </a:r>
            <a:endParaRPr lang="en-US" sz="2400" dirty="0"/>
          </a:p>
          <a:p>
            <a:endParaRPr lang="en-US" sz="2400" dirty="0"/>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spTree>
    <p:extLst>
      <p:ext uri="{BB962C8B-B14F-4D97-AF65-F5344CB8AC3E}">
        <p14:creationId xmlns:p14="http://schemas.microsoft.com/office/powerpoint/2010/main" val="30272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Problem 1: Moneyball in NBA</a:t>
            </a:r>
          </a:p>
        </p:txBody>
      </p:sp>
      <p:sp>
        <p:nvSpPr>
          <p:cNvPr id="3" name="Content Placeholder 2">
            <a:extLst>
              <a:ext uri="{FF2B5EF4-FFF2-40B4-BE49-F238E27FC236}">
                <a16:creationId xmlns:a16="http://schemas.microsoft.com/office/drawing/2014/main" id="{D8F15B11-5BAF-412D-91D6-BC34827DFF2F}"/>
              </a:ext>
            </a:extLst>
          </p:cNvPr>
          <p:cNvSpPr>
            <a:spLocks noGrp="1"/>
          </p:cNvSpPr>
          <p:nvPr>
            <p:ph idx="1"/>
          </p:nvPr>
        </p:nvSpPr>
        <p:spPr>
          <a:xfrm>
            <a:off x="585216" y="906851"/>
            <a:ext cx="11027664" cy="4970073"/>
          </a:xfrm>
          <a:solidFill>
            <a:schemeClr val="bg1"/>
          </a:solidFill>
        </p:spPr>
        <p:txBody>
          <a:bodyPr>
            <a:normAutofit/>
          </a:bodyPr>
          <a:lstStyle/>
          <a:p>
            <a:pPr marL="0" indent="0">
              <a:buNone/>
            </a:pPr>
            <a:r>
              <a:rPr lang="en-US" sz="2400" b="1" dirty="0"/>
              <a:t>Definition: </a:t>
            </a:r>
          </a:p>
          <a:p>
            <a:pPr marL="0" indent="0" algn="just">
              <a:buNone/>
            </a:pPr>
            <a:r>
              <a:rPr lang="en-US" sz="2400" u="sng" dirty="0"/>
              <a:t>Whether a team will make it to playoffs or not? </a:t>
            </a:r>
            <a:r>
              <a:rPr lang="en-US" sz="2400" dirty="0"/>
              <a:t>Train a model to determine the points difference of a NBA team in a season based on historical data of </a:t>
            </a:r>
            <a:r>
              <a:rPr lang="en-US" sz="2400" b="1" dirty="0"/>
              <a:t>~30 teams from 1980 to 2011 seasons</a:t>
            </a:r>
            <a:r>
              <a:rPr lang="en-US" sz="2400" dirty="0"/>
              <a:t>. Use this trained model to predict the points difference of a team in </a:t>
            </a:r>
            <a:r>
              <a:rPr lang="en-US" sz="2400" b="1" dirty="0"/>
              <a:t>2013 season</a:t>
            </a:r>
            <a:r>
              <a:rPr lang="en-US" sz="2400" dirty="0"/>
              <a:t>.</a:t>
            </a:r>
          </a:p>
          <a:p>
            <a:pPr marL="0" indent="0" algn="just">
              <a:buNone/>
            </a:pPr>
            <a:endParaRPr lang="en-US" sz="2400" dirty="0"/>
          </a:p>
          <a:p>
            <a:pPr marL="0" indent="0" algn="just">
              <a:buNone/>
            </a:pPr>
            <a:r>
              <a:rPr lang="en-US" sz="2400" dirty="0"/>
              <a:t>Based on historical data, if a team has a point difference of greater than </a:t>
            </a:r>
            <a:r>
              <a:rPr lang="en-US" sz="2400" b="1" dirty="0"/>
              <a:t>31 points</a:t>
            </a:r>
            <a:r>
              <a:rPr lang="en-US" sz="2400" dirty="0"/>
              <a:t>, it has </a:t>
            </a:r>
            <a:r>
              <a:rPr lang="en-US" sz="2400" b="1" dirty="0"/>
              <a:t>98% chance </a:t>
            </a:r>
            <a:r>
              <a:rPr lang="en-US" sz="2400" dirty="0"/>
              <a:t>of making it to playoffs.</a:t>
            </a:r>
          </a:p>
          <a:p>
            <a:pPr marL="0" indent="0" algn="just">
              <a:buNone/>
            </a:pPr>
            <a:endParaRPr lang="en-US" sz="2400" dirty="0"/>
          </a:p>
          <a:p>
            <a:pPr marL="0" indent="0">
              <a:buNone/>
            </a:pPr>
            <a:r>
              <a:rPr lang="en-US" sz="2400" b="1" dirty="0"/>
              <a:t>Features:</a:t>
            </a:r>
          </a:p>
          <a:p>
            <a:pPr marL="0" indent="0">
              <a:buNone/>
            </a:pPr>
            <a:endParaRPr lang="en-US" sz="2400" b="1" dirty="0"/>
          </a:p>
          <a:p>
            <a:endParaRPr lang="en-US" sz="2400" dirty="0"/>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graphicFrame>
        <p:nvGraphicFramePr>
          <p:cNvPr id="5" name="Table 4">
            <a:extLst>
              <a:ext uri="{FF2B5EF4-FFF2-40B4-BE49-F238E27FC236}">
                <a16:creationId xmlns:a16="http://schemas.microsoft.com/office/drawing/2014/main" id="{02CA90B1-1DF7-42A8-B0D0-5469FB0065CD}"/>
              </a:ext>
            </a:extLst>
          </p:cNvPr>
          <p:cNvGraphicFramePr>
            <a:graphicFrameLocks noGrp="1"/>
          </p:cNvGraphicFramePr>
          <p:nvPr>
            <p:extLst>
              <p:ext uri="{D42A27DB-BD31-4B8C-83A1-F6EECF244321}">
                <p14:modId xmlns:p14="http://schemas.microsoft.com/office/powerpoint/2010/main" val="3974561550"/>
              </p:ext>
            </p:extLst>
          </p:nvPr>
        </p:nvGraphicFramePr>
        <p:xfrm>
          <a:off x="658622" y="4926941"/>
          <a:ext cx="7726426" cy="793131"/>
        </p:xfrm>
        <a:graphic>
          <a:graphicData uri="http://schemas.openxmlformats.org/drawingml/2006/table">
            <a:tbl>
              <a:tblPr>
                <a:effectLst>
                  <a:outerShdw blurRad="50800" dist="38100" dir="5400000" algn="t" rotWithShape="0">
                    <a:prstClr val="black">
                      <a:alpha val="40000"/>
                    </a:prstClr>
                  </a:outerShdw>
                </a:effectLst>
              </a:tblPr>
              <a:tblGrid>
                <a:gridCol w="1291209">
                  <a:extLst>
                    <a:ext uri="{9D8B030D-6E8A-4147-A177-3AD203B41FA5}">
                      <a16:colId xmlns:a16="http://schemas.microsoft.com/office/drawing/2014/main" val="3574747866"/>
                    </a:ext>
                  </a:extLst>
                </a:gridCol>
                <a:gridCol w="1624424">
                  <a:extLst>
                    <a:ext uri="{9D8B030D-6E8A-4147-A177-3AD203B41FA5}">
                      <a16:colId xmlns:a16="http://schemas.microsoft.com/office/drawing/2014/main" val="72677449"/>
                    </a:ext>
                  </a:extLst>
                </a:gridCol>
                <a:gridCol w="1666075">
                  <a:extLst>
                    <a:ext uri="{9D8B030D-6E8A-4147-A177-3AD203B41FA5}">
                      <a16:colId xmlns:a16="http://schemas.microsoft.com/office/drawing/2014/main" val="1613770201"/>
                    </a:ext>
                  </a:extLst>
                </a:gridCol>
                <a:gridCol w="687257">
                  <a:extLst>
                    <a:ext uri="{9D8B030D-6E8A-4147-A177-3AD203B41FA5}">
                      <a16:colId xmlns:a16="http://schemas.microsoft.com/office/drawing/2014/main" val="937688988"/>
                    </a:ext>
                  </a:extLst>
                </a:gridCol>
                <a:gridCol w="624778">
                  <a:extLst>
                    <a:ext uri="{9D8B030D-6E8A-4147-A177-3AD203B41FA5}">
                      <a16:colId xmlns:a16="http://schemas.microsoft.com/office/drawing/2014/main" val="3264959257"/>
                    </a:ext>
                  </a:extLst>
                </a:gridCol>
                <a:gridCol w="666430">
                  <a:extLst>
                    <a:ext uri="{9D8B030D-6E8A-4147-A177-3AD203B41FA5}">
                      <a16:colId xmlns:a16="http://schemas.microsoft.com/office/drawing/2014/main" val="3916816456"/>
                    </a:ext>
                  </a:extLst>
                </a:gridCol>
                <a:gridCol w="1166253">
                  <a:extLst>
                    <a:ext uri="{9D8B030D-6E8A-4147-A177-3AD203B41FA5}">
                      <a16:colId xmlns:a16="http://schemas.microsoft.com/office/drawing/2014/main" val="607901575"/>
                    </a:ext>
                  </a:extLst>
                </a:gridCol>
              </a:tblGrid>
              <a:tr h="372507">
                <a:tc>
                  <a:txBody>
                    <a:bodyPr/>
                    <a:lstStyle/>
                    <a:p>
                      <a:pPr algn="ctr" fontAlgn="b"/>
                      <a:r>
                        <a:rPr lang="en-IN" sz="1600" b="1" i="0" u="none" strike="noStrike" dirty="0" err="1">
                          <a:solidFill>
                            <a:srgbClr val="000000"/>
                          </a:solidFill>
                          <a:effectLst/>
                          <a:latin typeface="Calibri" panose="020F0502020204030204" pitchFamily="34" charset="0"/>
                        </a:rPr>
                        <a:t>FieldGoals</a:t>
                      </a:r>
                      <a:endParaRPr lang="en-IN" sz="1600" b="1"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FieldGoalsA</a:t>
                      </a:r>
                      <a:endParaRPr lang="en-IN" sz="1600" b="1"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2P</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2PA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3P</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3PA</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FreeThrows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592852"/>
                  </a:ext>
                </a:extLst>
              </a:tr>
              <a:tr h="420624">
                <a:tc>
                  <a:txBody>
                    <a:bodyPr/>
                    <a:lstStyle/>
                    <a:p>
                      <a:pPr algn="ctr" fontAlgn="b"/>
                      <a:r>
                        <a:rPr lang="en-IN" sz="1600" b="1" i="0" u="none" strike="noStrike" dirty="0" err="1">
                          <a:solidFill>
                            <a:srgbClr val="000000"/>
                          </a:solidFill>
                          <a:effectLst/>
                          <a:latin typeface="Calibri" panose="020F0502020204030204" pitchFamily="34" charset="0"/>
                        </a:rPr>
                        <a:t>FreeThrowsA</a:t>
                      </a:r>
                      <a:endParaRPr lang="en-IN" sz="1600" b="1"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OffenseRebound</a:t>
                      </a:r>
                      <a:endParaRPr lang="en-IN" sz="1600" b="1"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DefenseRebound</a:t>
                      </a:r>
                      <a:endParaRPr lang="en-IN" sz="1600" b="1" i="0" u="none" strike="noStrike" dirty="0">
                        <a:solidFill>
                          <a:srgbClr val="000000"/>
                        </a:solidFill>
                        <a:effectLst/>
                        <a:latin typeface="Calibri" panose="020F0502020204030204" pitchFamily="34" charset="0"/>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Assists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Steals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Blocks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Turnovers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8641081"/>
                  </a:ext>
                </a:extLst>
              </a:tr>
            </a:tbl>
          </a:graphicData>
        </a:graphic>
      </p:graphicFrame>
    </p:spTree>
    <p:extLst>
      <p:ext uri="{BB962C8B-B14F-4D97-AF65-F5344CB8AC3E}">
        <p14:creationId xmlns:p14="http://schemas.microsoft.com/office/powerpoint/2010/main" val="343259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Problem 1: Methodology</a:t>
            </a:r>
          </a:p>
        </p:txBody>
      </p:sp>
      <p:sp>
        <p:nvSpPr>
          <p:cNvPr id="3" name="Content Placeholder 2">
            <a:extLst>
              <a:ext uri="{FF2B5EF4-FFF2-40B4-BE49-F238E27FC236}">
                <a16:creationId xmlns:a16="http://schemas.microsoft.com/office/drawing/2014/main" id="{D8F15B11-5BAF-412D-91D6-BC34827DFF2F}"/>
              </a:ext>
            </a:extLst>
          </p:cNvPr>
          <p:cNvSpPr>
            <a:spLocks noGrp="1"/>
          </p:cNvSpPr>
          <p:nvPr>
            <p:ph idx="1"/>
          </p:nvPr>
        </p:nvSpPr>
        <p:spPr>
          <a:xfrm>
            <a:off x="314325" y="771128"/>
            <a:ext cx="11668125" cy="5176046"/>
          </a:xfrm>
          <a:solidFill>
            <a:schemeClr val="bg1"/>
          </a:solidFill>
        </p:spPr>
        <p:txBody>
          <a:bodyPr>
            <a:normAutofit/>
          </a:bodyPr>
          <a:lstStyle/>
          <a:p>
            <a:pPr marL="0" indent="0">
              <a:buNone/>
            </a:pPr>
            <a:r>
              <a:rPr lang="en-US" b="1" dirty="0"/>
              <a:t>Ridge Regression</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IN" sz="2000" dirty="0"/>
              <a:t>We can write the ridge constraint as the following penalized residual sum of squares (PRSS):</a:t>
            </a:r>
          </a:p>
          <a:p>
            <a:pPr marL="0" indent="0">
              <a:buNone/>
            </a:pPr>
            <a:endParaRPr lang="en-US" sz="2000" dirty="0"/>
          </a:p>
          <a:p>
            <a:pPr marL="0" indent="0">
              <a:buNone/>
            </a:pPr>
            <a:endParaRPr lang="en-US" sz="2000" dirty="0"/>
          </a:p>
          <a:p>
            <a:pPr marL="0" indent="0">
              <a:buNone/>
            </a:pPr>
            <a:endParaRPr lang="en-IN" sz="2000" dirty="0"/>
          </a:p>
          <a:p>
            <a:r>
              <a:rPr lang="en-IN" sz="2000" dirty="0"/>
              <a:t>Its solution may have smaller average prediction error than βˆ ls </a:t>
            </a:r>
          </a:p>
          <a:p>
            <a:r>
              <a:rPr lang="en-IN" sz="2000" dirty="0"/>
              <a:t>PRSS(β)ℓ2 is convex, and hence has a unique solution </a:t>
            </a:r>
          </a:p>
          <a:p>
            <a:pPr marL="0" indent="0">
              <a:buNone/>
            </a:pPr>
            <a:r>
              <a:rPr lang="en-IN" sz="2000" dirty="0"/>
              <a:t>Taking derivatives, we obtain: </a:t>
            </a:r>
            <a:endParaRPr lang="en-US" sz="2000" dirty="0"/>
          </a:p>
          <a:p>
            <a:pPr marL="0" indent="0">
              <a:buNone/>
            </a:pPr>
            <a:endParaRPr lang="en-US" sz="2400" dirty="0"/>
          </a:p>
          <a:p>
            <a:pPr marL="0" indent="0" algn="just">
              <a:buNone/>
            </a:pPr>
            <a:endParaRPr lang="en-US" sz="2400" dirty="0"/>
          </a:p>
          <a:p>
            <a:pPr marL="0" indent="0">
              <a:buNone/>
            </a:pPr>
            <a:endParaRPr lang="en-US" sz="2400" b="1" dirty="0"/>
          </a:p>
          <a:p>
            <a:endParaRPr lang="en-US" sz="2400" dirty="0"/>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pic>
        <p:nvPicPr>
          <p:cNvPr id="4" name="Picture 3">
            <a:extLst>
              <a:ext uri="{FF2B5EF4-FFF2-40B4-BE49-F238E27FC236}">
                <a16:creationId xmlns:a16="http://schemas.microsoft.com/office/drawing/2014/main" id="{BCBCD0C3-2AC2-4EFB-84DE-0240AA90CBEE}"/>
              </a:ext>
            </a:extLst>
          </p:cNvPr>
          <p:cNvPicPr>
            <a:picLocks noChangeAspect="1"/>
          </p:cNvPicPr>
          <p:nvPr/>
        </p:nvPicPr>
        <p:blipFill>
          <a:blip r:embed="rId2"/>
          <a:stretch>
            <a:fillRect/>
          </a:stretch>
        </p:blipFill>
        <p:spPr>
          <a:xfrm>
            <a:off x="3373848" y="910826"/>
            <a:ext cx="5250812" cy="1652540"/>
          </a:xfrm>
          <a:prstGeom prst="rect">
            <a:avLst/>
          </a:prstGeom>
        </p:spPr>
      </p:pic>
      <p:pic>
        <p:nvPicPr>
          <p:cNvPr id="7" name="Picture 6">
            <a:extLst>
              <a:ext uri="{FF2B5EF4-FFF2-40B4-BE49-F238E27FC236}">
                <a16:creationId xmlns:a16="http://schemas.microsoft.com/office/drawing/2014/main" id="{1805ABE9-DFF7-45A4-8D62-99AEB30838E8}"/>
              </a:ext>
            </a:extLst>
          </p:cNvPr>
          <p:cNvPicPr>
            <a:picLocks noChangeAspect="1"/>
          </p:cNvPicPr>
          <p:nvPr/>
        </p:nvPicPr>
        <p:blipFill>
          <a:blip r:embed="rId3"/>
          <a:stretch>
            <a:fillRect/>
          </a:stretch>
        </p:blipFill>
        <p:spPr>
          <a:xfrm>
            <a:off x="3672113" y="3028924"/>
            <a:ext cx="4952547" cy="1226345"/>
          </a:xfrm>
          <a:prstGeom prst="rect">
            <a:avLst/>
          </a:prstGeom>
        </p:spPr>
      </p:pic>
      <p:pic>
        <p:nvPicPr>
          <p:cNvPr id="8" name="Picture 7">
            <a:extLst>
              <a:ext uri="{FF2B5EF4-FFF2-40B4-BE49-F238E27FC236}">
                <a16:creationId xmlns:a16="http://schemas.microsoft.com/office/drawing/2014/main" id="{2D4FD671-A010-4391-B1D2-A129DD0F10EB}"/>
              </a:ext>
            </a:extLst>
          </p:cNvPr>
          <p:cNvPicPr>
            <a:picLocks noChangeAspect="1"/>
          </p:cNvPicPr>
          <p:nvPr/>
        </p:nvPicPr>
        <p:blipFill>
          <a:blip r:embed="rId4"/>
          <a:stretch>
            <a:fillRect/>
          </a:stretch>
        </p:blipFill>
        <p:spPr>
          <a:xfrm>
            <a:off x="4038600" y="5293112"/>
            <a:ext cx="4114800" cy="654062"/>
          </a:xfrm>
          <a:prstGeom prst="rect">
            <a:avLst/>
          </a:prstGeom>
        </p:spPr>
      </p:pic>
    </p:spTree>
    <p:extLst>
      <p:ext uri="{BB962C8B-B14F-4D97-AF65-F5344CB8AC3E}">
        <p14:creationId xmlns:p14="http://schemas.microsoft.com/office/powerpoint/2010/main" val="315265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Problem 1: Computational results</a:t>
            </a:r>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pic>
        <p:nvPicPr>
          <p:cNvPr id="4" name="Content Placeholder 3" descr="A screenshot of a cell phone&#10;&#10;Description generated with high confidence">
            <a:extLst>
              <a:ext uri="{FF2B5EF4-FFF2-40B4-BE49-F238E27FC236}">
                <a16:creationId xmlns:a16="http://schemas.microsoft.com/office/drawing/2014/main" id="{BDCF18DA-FC0B-4EFF-A9FA-B6674A8DE6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15" y="771128"/>
            <a:ext cx="7400309" cy="5214904"/>
          </a:xfrm>
          <a:solidFill>
            <a:schemeClr val="bg1"/>
          </a:solidFill>
        </p:spPr>
      </p:pic>
      <p:sp>
        <p:nvSpPr>
          <p:cNvPr id="3" name="TextBox 2">
            <a:extLst>
              <a:ext uri="{FF2B5EF4-FFF2-40B4-BE49-F238E27FC236}">
                <a16:creationId xmlns:a16="http://schemas.microsoft.com/office/drawing/2014/main" id="{1C8D528E-7DA1-4222-8F54-2C2A3D0750DB}"/>
              </a:ext>
            </a:extLst>
          </p:cNvPr>
          <p:cNvSpPr txBox="1"/>
          <p:nvPr/>
        </p:nvSpPr>
        <p:spPr>
          <a:xfrm>
            <a:off x="7790688" y="1141447"/>
            <a:ext cx="3954692" cy="4647426"/>
          </a:xfrm>
          <a:prstGeom prst="rect">
            <a:avLst/>
          </a:prstGeom>
          <a:solidFill>
            <a:schemeClr val="bg1"/>
          </a:solidFill>
        </p:spPr>
        <p:txBody>
          <a:bodyPr wrap="square" rtlCol="0">
            <a:spAutoFit/>
          </a:bodyPr>
          <a:lstStyle/>
          <a:p>
            <a:r>
              <a:rPr lang="en-IN" sz="2400" b="1" dirty="0"/>
              <a:t>Unconstrained Optimization Algorithms:</a:t>
            </a:r>
          </a:p>
          <a:p>
            <a:endParaRPr lang="en-IN" b="1" dirty="0"/>
          </a:p>
          <a:p>
            <a:pPr marL="342900" indent="-342900">
              <a:buAutoNum type="arabicParenR"/>
            </a:pPr>
            <a:r>
              <a:rPr lang="en-IN" b="1" dirty="0"/>
              <a:t>Conjugate gradient descent: </a:t>
            </a:r>
            <a:r>
              <a:rPr lang="en-IN" sz="1400" dirty="0" err="1"/>
              <a:t>Polak</a:t>
            </a:r>
            <a:r>
              <a:rPr lang="en-IN" sz="1400" dirty="0"/>
              <a:t> - </a:t>
            </a:r>
            <a:r>
              <a:rPr lang="en-IN" sz="1400" dirty="0" err="1"/>
              <a:t>Ribiere</a:t>
            </a:r>
            <a:r>
              <a:rPr lang="en-IN" sz="1400" dirty="0"/>
              <a:t> modification. Converges to global minimum in ~10 iterations.</a:t>
            </a:r>
          </a:p>
          <a:p>
            <a:pPr marL="342900" indent="-342900">
              <a:buAutoNum type="arabicParenR"/>
            </a:pPr>
            <a:r>
              <a:rPr lang="en-IN" b="1" dirty="0"/>
              <a:t>Newton conjugate gradient:</a:t>
            </a:r>
            <a:r>
              <a:rPr lang="en-IN" sz="1400" dirty="0"/>
              <a:t> Fastest to converge (~6 iterations). Converges to global minimum.</a:t>
            </a:r>
          </a:p>
          <a:p>
            <a:pPr marL="342900" indent="-342900">
              <a:buAutoNum type="arabicParenR"/>
            </a:pPr>
            <a:r>
              <a:rPr lang="en-IN" b="1" dirty="0"/>
              <a:t>Quasi Newton method (BFGS): </a:t>
            </a:r>
            <a:r>
              <a:rPr lang="en-IN" sz="1400" dirty="0"/>
              <a:t>Converges to global minimum in ~12 iterations.</a:t>
            </a:r>
          </a:p>
          <a:p>
            <a:pPr marL="342900" indent="-342900">
              <a:buAutoNum type="arabicParenR"/>
            </a:pPr>
            <a:r>
              <a:rPr lang="en-IN" b="1" dirty="0"/>
              <a:t>Batch gradient descent: </a:t>
            </a:r>
            <a:r>
              <a:rPr lang="en-IN" sz="1400" dirty="0"/>
              <a:t>Takes longest to converge but converges to global minimum in ~90 iterations. For alpha&gt;0.2, the method does not converge.</a:t>
            </a:r>
          </a:p>
          <a:p>
            <a:pPr marL="342900" indent="-342900">
              <a:buAutoNum type="arabicParenR"/>
            </a:pPr>
            <a:r>
              <a:rPr lang="en-IN" b="1" dirty="0"/>
              <a:t>Powell conjugate direction method:  </a:t>
            </a:r>
            <a:r>
              <a:rPr lang="en-IN" sz="1400" dirty="0"/>
              <a:t>Converges in ~15 iterations but do not converge to global minimum.</a:t>
            </a:r>
          </a:p>
        </p:txBody>
      </p:sp>
    </p:spTree>
    <p:extLst>
      <p:ext uri="{BB962C8B-B14F-4D97-AF65-F5344CB8AC3E}">
        <p14:creationId xmlns:p14="http://schemas.microsoft.com/office/powerpoint/2010/main" val="219090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13735" y="65632"/>
            <a:ext cx="10515600" cy="705496"/>
          </a:xfrm>
        </p:spPr>
        <p:txBody>
          <a:bodyPr/>
          <a:lstStyle/>
          <a:p>
            <a:r>
              <a:rPr lang="en-US" b="1" dirty="0"/>
              <a:t>Problem 1: Computational results</a:t>
            </a:r>
          </a:p>
        </p:txBody>
      </p:sp>
      <p:sp>
        <p:nvSpPr>
          <p:cNvPr id="6" name="Footer Placeholder 5">
            <a:extLst>
              <a:ext uri="{FF2B5EF4-FFF2-40B4-BE49-F238E27FC236}">
                <a16:creationId xmlns:a16="http://schemas.microsoft.com/office/drawing/2014/main" id="{77F7CC85-C5B3-4925-9476-7021EA8F1DD2}"/>
              </a:ext>
            </a:extLst>
          </p:cNvPr>
          <p:cNvSpPr>
            <a:spLocks noGrp="1"/>
          </p:cNvSpPr>
          <p:nvPr>
            <p:ph type="ftr" sz="quarter" idx="11"/>
          </p:nvPr>
        </p:nvSpPr>
        <p:spPr/>
        <p:txBody>
          <a:bodyPr/>
          <a:lstStyle/>
          <a:p>
            <a:r>
              <a:rPr lang="en-US" dirty="0"/>
              <a:t>Optimization-II: Mini Project II (Saurabh Mehra, Rohan Joseph)</a:t>
            </a:r>
          </a:p>
        </p:txBody>
      </p:sp>
      <p:graphicFrame>
        <p:nvGraphicFramePr>
          <p:cNvPr id="11" name="Content Placeholder 10">
            <a:extLst>
              <a:ext uri="{FF2B5EF4-FFF2-40B4-BE49-F238E27FC236}">
                <a16:creationId xmlns:a16="http://schemas.microsoft.com/office/drawing/2014/main" id="{001DE8CA-6947-445B-9E86-F3F434FEBA2C}"/>
              </a:ext>
            </a:extLst>
          </p:cNvPr>
          <p:cNvGraphicFramePr>
            <a:graphicFrameLocks noGrp="1"/>
          </p:cNvGraphicFramePr>
          <p:nvPr>
            <p:ph idx="1"/>
            <p:extLst>
              <p:ext uri="{D42A27DB-BD31-4B8C-83A1-F6EECF244321}">
                <p14:modId xmlns:p14="http://schemas.microsoft.com/office/powerpoint/2010/main" val="624011236"/>
              </p:ext>
            </p:extLst>
          </p:nvPr>
        </p:nvGraphicFramePr>
        <p:xfrm>
          <a:off x="230076" y="1114933"/>
          <a:ext cx="4796174" cy="1970429"/>
        </p:xfrm>
        <a:graphic>
          <a:graphicData uri="http://schemas.openxmlformats.org/drawingml/2006/table">
            <a:tbl>
              <a:tblPr firstRow="1" bandRow="1">
                <a:tableStyleId>{5C22544A-7EE6-4342-B048-85BDC9FD1C3A}</a:tableStyleId>
              </a:tblPr>
              <a:tblGrid>
                <a:gridCol w="2818998">
                  <a:extLst>
                    <a:ext uri="{9D8B030D-6E8A-4147-A177-3AD203B41FA5}">
                      <a16:colId xmlns:a16="http://schemas.microsoft.com/office/drawing/2014/main" val="767730981"/>
                    </a:ext>
                  </a:extLst>
                </a:gridCol>
                <a:gridCol w="1977176">
                  <a:extLst>
                    <a:ext uri="{9D8B030D-6E8A-4147-A177-3AD203B41FA5}">
                      <a16:colId xmlns:a16="http://schemas.microsoft.com/office/drawing/2014/main" val="450362175"/>
                    </a:ext>
                  </a:extLst>
                </a:gridCol>
              </a:tblGrid>
              <a:tr h="804605">
                <a:tc gridSpan="2">
                  <a:txBody>
                    <a:bodyPr/>
                    <a:lstStyle/>
                    <a:p>
                      <a:r>
                        <a:rPr lang="en-IN" sz="2400" dirty="0">
                          <a:solidFill>
                            <a:schemeClr val="tx1"/>
                          </a:solidFill>
                        </a:rPr>
                        <a:t>Ridge regression results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9003781"/>
                  </a:ext>
                </a:extLst>
              </a:tr>
              <a:tr h="404808">
                <a:tc>
                  <a:txBody>
                    <a:bodyPr/>
                    <a:lstStyle/>
                    <a:p>
                      <a:r>
                        <a:rPr lang="en-IN" b="1" dirty="0">
                          <a:solidFill>
                            <a:schemeClr val="tx1"/>
                          </a:solidFill>
                        </a:rPr>
                        <a:t>Optimal Objective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29817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3351264"/>
                  </a:ext>
                </a:extLst>
              </a:tr>
              <a:tr h="362569">
                <a:tc>
                  <a:txBody>
                    <a:bodyPr/>
                    <a:lstStyle/>
                    <a:p>
                      <a:r>
                        <a:rPr lang="en-IN" b="1" dirty="0">
                          <a:solidFill>
                            <a:schemeClr val="tx1"/>
                          </a:solidFill>
                        </a:rPr>
                        <a:t>RMSE 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174.73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1831516"/>
                  </a:ext>
                </a:extLst>
              </a:tr>
              <a:tr h="395256">
                <a:tc>
                  <a:txBody>
                    <a:bodyPr/>
                    <a:lstStyle/>
                    <a:p>
                      <a:r>
                        <a:rPr lang="en-IN" b="1" dirty="0">
                          <a:solidFill>
                            <a:schemeClr val="tx1"/>
                          </a:solidFill>
                        </a:rPr>
                        <a:t>R-2 coefficient for 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0.8714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6064912"/>
                  </a:ext>
                </a:extLst>
              </a:tr>
            </a:tbl>
          </a:graphicData>
        </a:graphic>
      </p:graphicFrame>
      <p:sp>
        <p:nvSpPr>
          <p:cNvPr id="12" name="TextBox 11">
            <a:extLst>
              <a:ext uri="{FF2B5EF4-FFF2-40B4-BE49-F238E27FC236}">
                <a16:creationId xmlns:a16="http://schemas.microsoft.com/office/drawing/2014/main" id="{1C085E3E-10F5-4EAD-87C0-093F04C6C651}"/>
              </a:ext>
            </a:extLst>
          </p:cNvPr>
          <p:cNvSpPr txBox="1"/>
          <p:nvPr/>
        </p:nvSpPr>
        <p:spPr>
          <a:xfrm>
            <a:off x="291232" y="3610219"/>
            <a:ext cx="4735018" cy="1200329"/>
          </a:xfrm>
          <a:prstGeom prst="rect">
            <a:avLst/>
          </a:prstGeom>
          <a:solidFill>
            <a:schemeClr val="bg1"/>
          </a:solidFill>
        </p:spPr>
        <p:txBody>
          <a:bodyPr wrap="square" rtlCol="0">
            <a:spAutoFit/>
          </a:bodyPr>
          <a:lstStyle/>
          <a:p>
            <a:pPr algn="just"/>
            <a:r>
              <a:rPr lang="en-IN" b="1" dirty="0"/>
              <a:t>Of the 14 teams that qualified for the playoffs in the 2013 season, we accurately predicted 12 of them based on the point difference figures predicted from the model.</a:t>
            </a:r>
          </a:p>
        </p:txBody>
      </p:sp>
      <p:pic>
        <p:nvPicPr>
          <p:cNvPr id="3" name="Picture 2">
            <a:extLst>
              <a:ext uri="{FF2B5EF4-FFF2-40B4-BE49-F238E27FC236}">
                <a16:creationId xmlns:a16="http://schemas.microsoft.com/office/drawing/2014/main" id="{F42809AA-D737-491B-A7F3-5F444A84532F}"/>
              </a:ext>
            </a:extLst>
          </p:cNvPr>
          <p:cNvPicPr>
            <a:picLocks noChangeAspect="1"/>
          </p:cNvPicPr>
          <p:nvPr/>
        </p:nvPicPr>
        <p:blipFill>
          <a:blip r:embed="rId2"/>
          <a:stretch>
            <a:fillRect/>
          </a:stretch>
        </p:blipFill>
        <p:spPr>
          <a:xfrm>
            <a:off x="5218766" y="1114933"/>
            <a:ext cx="6764593" cy="4461617"/>
          </a:xfrm>
          <a:prstGeom prst="rect">
            <a:avLst/>
          </a:prstGeom>
        </p:spPr>
      </p:pic>
      <p:cxnSp>
        <p:nvCxnSpPr>
          <p:cNvPr id="5" name="Straight Connector 4">
            <a:extLst>
              <a:ext uri="{FF2B5EF4-FFF2-40B4-BE49-F238E27FC236}">
                <a16:creationId xmlns:a16="http://schemas.microsoft.com/office/drawing/2014/main" id="{2260F7EA-CBAA-4DC8-BD0D-C5BB0E972FAB}"/>
              </a:ext>
            </a:extLst>
          </p:cNvPr>
          <p:cNvCxnSpPr/>
          <p:nvPr/>
        </p:nvCxnSpPr>
        <p:spPr>
          <a:xfrm flipV="1">
            <a:off x="6459793" y="1256563"/>
            <a:ext cx="0" cy="415904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7DEAB3-32B2-47DE-9898-083D5414C7A8}"/>
              </a:ext>
            </a:extLst>
          </p:cNvPr>
          <p:cNvSpPr txBox="1"/>
          <p:nvPr/>
        </p:nvSpPr>
        <p:spPr>
          <a:xfrm>
            <a:off x="5993744" y="5548389"/>
            <a:ext cx="1498437" cy="738664"/>
          </a:xfrm>
          <a:prstGeom prst="rect">
            <a:avLst/>
          </a:prstGeom>
          <a:noFill/>
        </p:spPr>
        <p:txBody>
          <a:bodyPr wrap="square" rtlCol="0">
            <a:spAutoFit/>
          </a:bodyPr>
          <a:lstStyle/>
          <a:p>
            <a:r>
              <a:rPr lang="en-IN" sz="1400" dirty="0"/>
              <a:t>lambda = 100 results in optimal test error</a:t>
            </a:r>
          </a:p>
        </p:txBody>
      </p:sp>
    </p:spTree>
    <p:extLst>
      <p:ext uri="{BB962C8B-B14F-4D97-AF65-F5344CB8AC3E}">
        <p14:creationId xmlns:p14="http://schemas.microsoft.com/office/powerpoint/2010/main" val="261195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81FC-7CB9-4476-80B1-DB9836CEC78E}"/>
              </a:ext>
            </a:extLst>
          </p:cNvPr>
          <p:cNvSpPr>
            <a:spLocks noGrp="1"/>
          </p:cNvSpPr>
          <p:nvPr>
            <p:ph type="title"/>
          </p:nvPr>
        </p:nvSpPr>
        <p:spPr>
          <a:xfrm>
            <a:off x="537332" y="0"/>
            <a:ext cx="10515600" cy="766916"/>
          </a:xfrm>
        </p:spPr>
        <p:txBody>
          <a:bodyPr>
            <a:normAutofit/>
          </a:bodyPr>
          <a:lstStyle/>
          <a:p>
            <a:r>
              <a:rPr lang="en-US" b="1" dirty="0"/>
              <a:t>Problem 2: Housing Prices</a:t>
            </a:r>
          </a:p>
        </p:txBody>
      </p:sp>
      <p:sp>
        <p:nvSpPr>
          <p:cNvPr id="3" name="Content Placeholder 2">
            <a:extLst>
              <a:ext uri="{FF2B5EF4-FFF2-40B4-BE49-F238E27FC236}">
                <a16:creationId xmlns:a16="http://schemas.microsoft.com/office/drawing/2014/main" id="{B8F97826-9C39-4A5D-A107-17022A9DBDB6}"/>
              </a:ext>
            </a:extLst>
          </p:cNvPr>
          <p:cNvSpPr>
            <a:spLocks noGrp="1"/>
          </p:cNvSpPr>
          <p:nvPr>
            <p:ph idx="1"/>
          </p:nvPr>
        </p:nvSpPr>
        <p:spPr>
          <a:xfrm>
            <a:off x="604179" y="858879"/>
            <a:ext cx="3808417" cy="4932432"/>
          </a:xfrm>
          <a:solidFill>
            <a:schemeClr val="bg1"/>
          </a:solidFill>
        </p:spPr>
        <p:txBody>
          <a:bodyPr>
            <a:normAutofit/>
          </a:bodyPr>
          <a:lstStyle/>
          <a:p>
            <a:r>
              <a:rPr lang="en-US" sz="1400" b="1" i="1" dirty="0"/>
              <a:t>Objective </a:t>
            </a:r>
            <a:r>
              <a:rPr lang="en-US" sz="1400" i="1" dirty="0"/>
              <a:t>: Classify the location of a house based on two attributes – Size (Square feet) and Price per square feet. The class is ‘Location’. </a:t>
            </a:r>
          </a:p>
          <a:p>
            <a:r>
              <a:rPr lang="en-US" sz="1400" b="1" i="1" dirty="0"/>
              <a:t>Dataset : </a:t>
            </a:r>
            <a:r>
              <a:rPr lang="en-US" sz="1400" i="1" dirty="0"/>
              <a:t>• Location : City in California (Arroyo Grande/Lompoc) • Price per Square Feet • Size in Square Feet </a:t>
            </a:r>
          </a:p>
          <a:p>
            <a:r>
              <a:rPr lang="en-US" sz="1400" b="1" i="1" dirty="0"/>
              <a:t>Sample data :</a:t>
            </a:r>
          </a:p>
          <a:p>
            <a:endParaRPr lang="en-US" sz="1400" i="1" dirty="0"/>
          </a:p>
        </p:txBody>
      </p:sp>
      <p:graphicFrame>
        <p:nvGraphicFramePr>
          <p:cNvPr id="27" name="Table 26">
            <a:extLst>
              <a:ext uri="{FF2B5EF4-FFF2-40B4-BE49-F238E27FC236}">
                <a16:creationId xmlns:a16="http://schemas.microsoft.com/office/drawing/2014/main" id="{AD65F2B9-1AA0-43D1-82C6-146275A9C947}"/>
              </a:ext>
            </a:extLst>
          </p:cNvPr>
          <p:cNvGraphicFramePr>
            <a:graphicFrameLocks noGrp="1"/>
          </p:cNvGraphicFramePr>
          <p:nvPr>
            <p:extLst/>
          </p:nvPr>
        </p:nvGraphicFramePr>
        <p:xfrm>
          <a:off x="1186262" y="2954999"/>
          <a:ext cx="2265819" cy="2597361"/>
        </p:xfrm>
        <a:graphic>
          <a:graphicData uri="http://schemas.openxmlformats.org/drawingml/2006/table">
            <a:tbl>
              <a:tblPr/>
              <a:tblGrid>
                <a:gridCol w="1221293">
                  <a:extLst>
                    <a:ext uri="{9D8B030D-6E8A-4147-A177-3AD203B41FA5}">
                      <a16:colId xmlns:a16="http://schemas.microsoft.com/office/drawing/2014/main" val="3205215469"/>
                    </a:ext>
                  </a:extLst>
                </a:gridCol>
                <a:gridCol w="610646">
                  <a:extLst>
                    <a:ext uri="{9D8B030D-6E8A-4147-A177-3AD203B41FA5}">
                      <a16:colId xmlns:a16="http://schemas.microsoft.com/office/drawing/2014/main" val="3538297359"/>
                    </a:ext>
                  </a:extLst>
                </a:gridCol>
                <a:gridCol w="433880">
                  <a:extLst>
                    <a:ext uri="{9D8B030D-6E8A-4147-A177-3AD203B41FA5}">
                      <a16:colId xmlns:a16="http://schemas.microsoft.com/office/drawing/2014/main" val="1763606358"/>
                    </a:ext>
                  </a:extLst>
                </a:gridCol>
              </a:tblGrid>
              <a:tr h="199797">
                <a:tc>
                  <a:txBody>
                    <a:bodyPr/>
                    <a:lstStyle/>
                    <a:p>
                      <a:pPr algn="ctr" rtl="0" fontAlgn="ctr"/>
                      <a:r>
                        <a:rPr lang="en-US" sz="1100" b="1" i="0" u="none" strike="noStrike">
                          <a:solidFill>
                            <a:srgbClr val="FFFFFF"/>
                          </a:solidFill>
                          <a:effectLst/>
                          <a:latin typeface="Calibri" panose="020F0502020204030204" pitchFamily="34" charset="0"/>
                        </a:rPr>
                        <a:t>Location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tc>
                  <a:txBody>
                    <a:bodyPr/>
                    <a:lstStyle/>
                    <a:p>
                      <a:pPr algn="ctr" rtl="0" fontAlgn="ctr"/>
                      <a:r>
                        <a:rPr lang="en-US" sz="1100" b="1" i="0" u="none" strike="noStrike">
                          <a:solidFill>
                            <a:srgbClr val="FFFFFF"/>
                          </a:solidFill>
                          <a:effectLst/>
                          <a:latin typeface="Calibri" panose="020F0502020204030204" pitchFamily="34" charset="0"/>
                        </a:rPr>
                        <a:t>Price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tc>
                  <a:txBody>
                    <a:bodyPr/>
                    <a:lstStyle/>
                    <a:p>
                      <a:pPr algn="ctr" rtl="0" fontAlgn="ctr"/>
                      <a:r>
                        <a:rPr lang="en-US" sz="1100" b="1" i="0" u="none" strike="noStrike">
                          <a:solidFill>
                            <a:srgbClr val="FFFFFF"/>
                          </a:solidFill>
                          <a:effectLst/>
                          <a:latin typeface="Calibri" panose="020F0502020204030204" pitchFamily="34" charset="0"/>
                        </a:rPr>
                        <a:t>Size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800000"/>
                    </a:solidFill>
                  </a:tcPr>
                </a:tc>
                <a:extLst>
                  <a:ext uri="{0D108BD9-81ED-4DB2-BD59-A6C34878D82A}">
                    <a16:rowId xmlns:a16="http://schemas.microsoft.com/office/drawing/2014/main" val="1789022583"/>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335.3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2371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76599546"/>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237.87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1257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61800805"/>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340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1750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1894630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333.11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1486</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17365455"/>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349.18</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2145</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19541931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188.63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2947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99418110"/>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240.63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827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50913427"/>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130.32</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1527</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031064808"/>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220.44</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6800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93159437"/>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161.76</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1700</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198077770"/>
                  </a:ext>
                </a:extLst>
              </a:tr>
              <a:tr h="199797">
                <a:tc>
                  <a:txBody>
                    <a:bodyPr/>
                    <a:lstStyle/>
                    <a:p>
                      <a:pPr algn="ctr" rtl="0" fontAlgn="ctr"/>
                      <a:r>
                        <a:rPr lang="en-US" sz="1100" b="0" i="0" u="none" strike="noStrike">
                          <a:solidFill>
                            <a:srgbClr val="000000"/>
                          </a:solidFill>
                          <a:effectLst/>
                          <a:latin typeface="Calibri" panose="020F0502020204030204" pitchFamily="34" charset="0"/>
                        </a:rPr>
                        <a:t>Arroyo Grande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351.14</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5411</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69874475"/>
                  </a:ext>
                </a:extLst>
              </a:tr>
              <a:tr h="199797">
                <a:tc>
                  <a:txBody>
                    <a:bodyPr/>
                    <a:lstStyle/>
                    <a:p>
                      <a:pPr algn="ctr" rtl="0" fontAlgn="ctr"/>
                      <a:r>
                        <a:rPr lang="en-US" sz="1100" b="0" i="0" u="none" strike="noStrike">
                          <a:solidFill>
                            <a:srgbClr val="000000"/>
                          </a:solidFill>
                          <a:effectLst/>
                          <a:latin typeface="Calibri" panose="020F0502020204030204" pitchFamily="34" charset="0"/>
                        </a:rPr>
                        <a:t>Lompoc </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204.93</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912</a:t>
                      </a:r>
                    </a:p>
                  </a:txBody>
                  <a:tcPr marL="6350" marR="6350" marT="635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5898237"/>
                  </a:ext>
                </a:extLst>
              </a:tr>
            </a:tbl>
          </a:graphicData>
        </a:graphic>
      </p:graphicFrame>
      <p:pic>
        <p:nvPicPr>
          <p:cNvPr id="13" name="Picture 12">
            <a:extLst>
              <a:ext uri="{FF2B5EF4-FFF2-40B4-BE49-F238E27FC236}">
                <a16:creationId xmlns:a16="http://schemas.microsoft.com/office/drawing/2014/main" id="{6636477F-2BAD-43D4-88AF-B6BC3E06CE8D}"/>
              </a:ext>
            </a:extLst>
          </p:cNvPr>
          <p:cNvPicPr>
            <a:picLocks noChangeAspect="1"/>
          </p:cNvPicPr>
          <p:nvPr/>
        </p:nvPicPr>
        <p:blipFill>
          <a:blip r:embed="rId2"/>
          <a:stretch>
            <a:fillRect/>
          </a:stretch>
        </p:blipFill>
        <p:spPr>
          <a:xfrm>
            <a:off x="5005886" y="1249735"/>
            <a:ext cx="6295028" cy="4358529"/>
          </a:xfrm>
          <a:prstGeom prst="rect">
            <a:avLst/>
          </a:prstGeom>
          <a:ln>
            <a:solidFill>
              <a:schemeClr val="bg1">
                <a:lumMod val="85000"/>
              </a:schemeClr>
            </a:solidFill>
          </a:ln>
        </p:spPr>
      </p:pic>
      <p:sp>
        <p:nvSpPr>
          <p:cNvPr id="4" name="Footer Placeholder 3">
            <a:extLst>
              <a:ext uri="{FF2B5EF4-FFF2-40B4-BE49-F238E27FC236}">
                <a16:creationId xmlns:a16="http://schemas.microsoft.com/office/drawing/2014/main" id="{001885C3-941B-4AC9-94FD-77075D939691}"/>
              </a:ext>
            </a:extLst>
          </p:cNvPr>
          <p:cNvSpPr>
            <a:spLocks noGrp="1"/>
          </p:cNvSpPr>
          <p:nvPr>
            <p:ph type="ftr" sz="quarter" idx="11"/>
          </p:nvPr>
        </p:nvSpPr>
        <p:spPr/>
        <p:txBody>
          <a:bodyPr/>
          <a:lstStyle/>
          <a:p>
            <a:r>
              <a:rPr lang="en-US"/>
              <a:t>Optimization-II: Mini Project II (Saurabh Mehra, Rohan Joseph)</a:t>
            </a:r>
          </a:p>
        </p:txBody>
      </p:sp>
    </p:spTree>
    <p:extLst>
      <p:ext uri="{BB962C8B-B14F-4D97-AF65-F5344CB8AC3E}">
        <p14:creationId xmlns:p14="http://schemas.microsoft.com/office/powerpoint/2010/main" val="355529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69E3-5E9F-408A-8A9C-491C4A2EC392}"/>
              </a:ext>
            </a:extLst>
          </p:cNvPr>
          <p:cNvSpPr>
            <a:spLocks noGrp="1"/>
          </p:cNvSpPr>
          <p:nvPr>
            <p:ph type="title"/>
          </p:nvPr>
        </p:nvSpPr>
        <p:spPr>
          <a:xfrm>
            <a:off x="537332" y="993134"/>
            <a:ext cx="10515600" cy="407226"/>
          </a:xfrm>
        </p:spPr>
        <p:txBody>
          <a:bodyPr>
            <a:noAutofit/>
          </a:bodyPr>
          <a:lstStyle/>
          <a:p>
            <a:r>
              <a:rPr lang="en-US" sz="2400" b="1" dirty="0">
                <a:latin typeface="+mn-lt"/>
              </a:rPr>
              <a:t>Support Vector Machines</a:t>
            </a:r>
          </a:p>
        </p:txBody>
      </p:sp>
      <p:sp>
        <p:nvSpPr>
          <p:cNvPr id="3" name="Content Placeholder 2">
            <a:extLst>
              <a:ext uri="{FF2B5EF4-FFF2-40B4-BE49-F238E27FC236}">
                <a16:creationId xmlns:a16="http://schemas.microsoft.com/office/drawing/2014/main" id="{D8F15B11-5BAF-412D-91D6-BC34827DFF2F}"/>
              </a:ext>
            </a:extLst>
          </p:cNvPr>
          <p:cNvSpPr>
            <a:spLocks noGrp="1"/>
          </p:cNvSpPr>
          <p:nvPr>
            <p:ph idx="1"/>
          </p:nvPr>
        </p:nvSpPr>
        <p:spPr>
          <a:xfrm>
            <a:off x="838200" y="1768158"/>
            <a:ext cx="10515600" cy="1525118"/>
          </a:xfrm>
        </p:spPr>
        <p:txBody>
          <a:bodyPr>
            <a:normAutofit/>
          </a:bodyPr>
          <a:lstStyle/>
          <a:p>
            <a:r>
              <a:rPr lang="en-US" sz="1800" dirty="0"/>
              <a:t>Support Vector Machine (SVM) is a supervised machine learning algorithm which can be used for both classification problems</a:t>
            </a:r>
          </a:p>
          <a:p>
            <a:r>
              <a:rPr lang="en-US" sz="1800" dirty="0"/>
              <a:t>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p>
        </p:txBody>
      </p:sp>
      <p:pic>
        <p:nvPicPr>
          <p:cNvPr id="4" name="Picture 3" descr="The Optimal hyperplane">
            <a:extLst>
              <a:ext uri="{FF2B5EF4-FFF2-40B4-BE49-F238E27FC236}">
                <a16:creationId xmlns:a16="http://schemas.microsoft.com/office/drawing/2014/main" id="{481953AE-0F63-4BB3-8A81-7B708A547A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25847" y="3293276"/>
            <a:ext cx="3320710" cy="3353749"/>
          </a:xfrm>
          <a:prstGeom prst="rect">
            <a:avLst/>
          </a:prstGeom>
          <a:noFill/>
          <a:ln>
            <a:solidFill>
              <a:schemeClr val="bg1">
                <a:lumMod val="85000"/>
              </a:schemeClr>
            </a:solidFill>
          </a:ln>
        </p:spPr>
      </p:pic>
      <p:sp>
        <p:nvSpPr>
          <p:cNvPr id="5" name="Content Placeholder 2">
            <a:extLst>
              <a:ext uri="{FF2B5EF4-FFF2-40B4-BE49-F238E27FC236}">
                <a16:creationId xmlns:a16="http://schemas.microsoft.com/office/drawing/2014/main" id="{9A0219F1-79D5-4EC0-9AAB-1CD11288F54E}"/>
              </a:ext>
            </a:extLst>
          </p:cNvPr>
          <p:cNvSpPr txBox="1">
            <a:spLocks/>
          </p:cNvSpPr>
          <p:nvPr/>
        </p:nvSpPr>
        <p:spPr>
          <a:xfrm>
            <a:off x="244932" y="3809822"/>
            <a:ext cx="6573672" cy="2055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If the training data is linearly separable, we can select two parallel hyperplanes that separate the two classes of data, so that the distance between them is as large as possible</a:t>
            </a:r>
          </a:p>
          <a:p>
            <a:r>
              <a:rPr lang="en-US" sz="1800" dirty="0"/>
              <a:t>The region bounded by these two hyperplanes is called the "margin", and the maximum-margin hyperplane is the hyperplane that lies halfway between them</a:t>
            </a:r>
          </a:p>
        </p:txBody>
      </p:sp>
      <p:sp>
        <p:nvSpPr>
          <p:cNvPr id="6" name="Title 1">
            <a:extLst>
              <a:ext uri="{FF2B5EF4-FFF2-40B4-BE49-F238E27FC236}">
                <a16:creationId xmlns:a16="http://schemas.microsoft.com/office/drawing/2014/main" id="{9FA865B3-7653-420D-95C3-8A0DEAFF2098}"/>
              </a:ext>
            </a:extLst>
          </p:cNvPr>
          <p:cNvSpPr txBox="1">
            <a:spLocks/>
          </p:cNvSpPr>
          <p:nvPr/>
        </p:nvSpPr>
        <p:spPr>
          <a:xfrm>
            <a:off x="537332" y="0"/>
            <a:ext cx="10515600" cy="766916"/>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2: Methodology</a:t>
            </a:r>
          </a:p>
        </p:txBody>
      </p:sp>
    </p:spTree>
    <p:extLst>
      <p:ext uri="{BB962C8B-B14F-4D97-AF65-F5344CB8AC3E}">
        <p14:creationId xmlns:p14="http://schemas.microsoft.com/office/powerpoint/2010/main" val="1833812454"/>
      </p:ext>
    </p:extLst>
  </p:cSld>
  <p:clrMapOvr>
    <a:masterClrMapping/>
  </p:clrMapOvr>
</p:sld>
</file>

<file path=ppt/theme/theme1.xml><?xml version="1.0" encoding="utf-8"?>
<a:theme xmlns:a="http://schemas.openxmlformats.org/drawingml/2006/main" name="VT_Widescreen PPT_arial">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VT_Widescreen PPT_arial</Template>
  <TotalTime>255</TotalTime>
  <Words>980</Words>
  <Application>Microsoft Office PowerPoint</Application>
  <PresentationFormat>Widescreen</PresentationFormat>
  <Paragraphs>211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Acherus Grotesque Black</vt:lpstr>
      <vt:lpstr>Arial</vt:lpstr>
      <vt:lpstr>Calibri</vt:lpstr>
      <vt:lpstr>Calibri Light</vt:lpstr>
      <vt:lpstr>Cambria Math</vt:lpstr>
      <vt:lpstr>Courier New</vt:lpstr>
      <vt:lpstr>Wingdings</vt:lpstr>
      <vt:lpstr>VT_Widescreen PPT_arial</vt:lpstr>
      <vt:lpstr>PowerPoint Presentation</vt:lpstr>
      <vt:lpstr>Outline</vt:lpstr>
      <vt:lpstr>Problem Definition</vt:lpstr>
      <vt:lpstr>Problem 1: Moneyball in NBA</vt:lpstr>
      <vt:lpstr>Problem 1: Methodology</vt:lpstr>
      <vt:lpstr>Problem 1: Computational results</vt:lpstr>
      <vt:lpstr>Problem 1: Computational results</vt:lpstr>
      <vt:lpstr>Problem 2: Housing Prices</vt:lpstr>
      <vt:lpstr>Support Vector Machines</vt:lpstr>
      <vt:lpstr>PowerPoint Presentation</vt:lpstr>
      <vt:lpstr>PowerPoint Presentation</vt:lpstr>
      <vt:lpstr>PowerPoint Presentation</vt:lpstr>
      <vt:lpstr>PowerPoint Presentation</vt:lpstr>
      <vt:lpstr>Unconstrained Optimization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Joseph</dc:creator>
  <cp:lastModifiedBy>Saurabh Mehra</cp:lastModifiedBy>
  <cp:revision>42</cp:revision>
  <dcterms:created xsi:type="dcterms:W3CDTF">2018-04-29T19:21:01Z</dcterms:created>
  <dcterms:modified xsi:type="dcterms:W3CDTF">2018-04-30T21:05:30Z</dcterms:modified>
</cp:coreProperties>
</file>