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rts/chart9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  <p:sldMasterId id="2147484011" r:id="rId3"/>
    <p:sldMasterId id="2147484023" r:id="rId4"/>
    <p:sldMasterId id="2147484035" r:id="rId5"/>
  </p:sldMasterIdLst>
  <p:notesMasterIdLst>
    <p:notesMasterId r:id="rId33"/>
  </p:notesMasterIdLst>
  <p:sldIdLst>
    <p:sldId id="801" r:id="rId6"/>
    <p:sldId id="803" r:id="rId7"/>
    <p:sldId id="813" r:id="rId8"/>
    <p:sldId id="814" r:id="rId9"/>
    <p:sldId id="80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9" r:id="rId24"/>
    <p:sldId id="830" r:id="rId25"/>
    <p:sldId id="831" r:id="rId26"/>
    <p:sldId id="832" r:id="rId27"/>
    <p:sldId id="833" r:id="rId28"/>
    <p:sldId id="810" r:id="rId29"/>
    <p:sldId id="806" r:id="rId30"/>
    <p:sldId id="812" r:id="rId31"/>
    <p:sldId id="811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  <a:srgbClr val="0000FF"/>
    <a:srgbClr val="CC66FF"/>
    <a:srgbClr val="6600FF"/>
    <a:srgbClr val="CCFF33"/>
    <a:srgbClr val="CCCC00"/>
    <a:srgbClr val="FF0000"/>
    <a:srgbClr val="969696"/>
    <a:srgbClr val="CC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7" autoAdjust="0"/>
    <p:restoredTop sz="92008" autoAdjust="0"/>
  </p:normalViewPr>
  <p:slideViewPr>
    <p:cSldViewPr snapToGrid="0">
      <p:cViewPr varScale="1">
        <p:scale>
          <a:sx n="67" d="100"/>
          <a:sy n="67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10 areas with highest </a:t>
            </a:r>
            <a:r>
              <a:rPr lang="en-US" dirty="0" smtClean="0"/>
              <a:t>sanitation factor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Sanitation Factor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Central Brooklyn</c:v>
                </c:pt>
                <c:pt idx="1">
                  <c:v>Bushwick and Williamsburg</c:v>
                </c:pt>
                <c:pt idx="2">
                  <c:v>E. New York and New Lots</c:v>
                </c:pt>
                <c:pt idx="3">
                  <c:v>Inwood &amp; Washington Heights</c:v>
                </c:pt>
                <c:pt idx="4">
                  <c:v>Southeast Bronx</c:v>
                </c:pt>
                <c:pt idx="5">
                  <c:v>West Central Queens</c:v>
                </c:pt>
                <c:pt idx="6">
                  <c:v>Flatbush</c:v>
                </c:pt>
                <c:pt idx="7">
                  <c:v>Central Brooklyn</c:v>
                </c:pt>
                <c:pt idx="8">
                  <c:v>High Bridge &amp; Morissania</c:v>
                </c:pt>
                <c:pt idx="9">
                  <c:v>Upper West Side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4.5420359999999933</c:v>
                </c:pt>
                <c:pt idx="1">
                  <c:v>2.9968759999999963</c:v>
                </c:pt>
                <c:pt idx="2">
                  <c:v>2.9041519999999998</c:v>
                </c:pt>
                <c:pt idx="3">
                  <c:v>2.9004152999999997</c:v>
                </c:pt>
                <c:pt idx="4">
                  <c:v>2.5909089999999977</c:v>
                </c:pt>
                <c:pt idx="5">
                  <c:v>2.0188969999999977</c:v>
                </c:pt>
                <c:pt idx="6">
                  <c:v>1.8884820000000009</c:v>
                </c:pt>
                <c:pt idx="7">
                  <c:v>1.8478084999999982</c:v>
                </c:pt>
                <c:pt idx="8">
                  <c:v>1.7646050000000013</c:v>
                </c:pt>
                <c:pt idx="9">
                  <c:v>1.7609329999999996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Central Brooklyn</c:v>
                </c:pt>
                <c:pt idx="1">
                  <c:v>Bushwick and Williamsburg</c:v>
                </c:pt>
                <c:pt idx="2">
                  <c:v>E. New York and New Lots</c:v>
                </c:pt>
                <c:pt idx="3">
                  <c:v>Inwood &amp; Washington Heights</c:v>
                </c:pt>
                <c:pt idx="4">
                  <c:v>Southeast Bronx</c:v>
                </c:pt>
                <c:pt idx="5">
                  <c:v>West Central Queens</c:v>
                </c:pt>
                <c:pt idx="6">
                  <c:v>Flatbush</c:v>
                </c:pt>
                <c:pt idx="7">
                  <c:v>Central Brooklyn</c:v>
                </c:pt>
                <c:pt idx="8">
                  <c:v>High Bridge &amp; Morissania</c:v>
                </c:pt>
                <c:pt idx="9">
                  <c:v>Upper West Side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Central Brooklyn</c:v>
                </c:pt>
                <c:pt idx="1">
                  <c:v>Bushwick and Williamsburg</c:v>
                </c:pt>
                <c:pt idx="2">
                  <c:v>E. New York and New Lots</c:v>
                </c:pt>
                <c:pt idx="3">
                  <c:v>Inwood &amp; Washington Heights</c:v>
                </c:pt>
                <c:pt idx="4">
                  <c:v>Southeast Bronx</c:v>
                </c:pt>
                <c:pt idx="5">
                  <c:v>West Central Queens</c:v>
                </c:pt>
                <c:pt idx="6">
                  <c:v>Flatbush</c:v>
                </c:pt>
                <c:pt idx="7">
                  <c:v>Central Brooklyn</c:v>
                </c:pt>
                <c:pt idx="8">
                  <c:v>High Bridge &amp; Morissania</c:v>
                </c:pt>
                <c:pt idx="9">
                  <c:v>Upper West Side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/>
        <c:gapWidth val="100"/>
        <c:overlap val="-24"/>
        <c:axId val="83508608"/>
        <c:axId val="95271936"/>
      </c:barChart>
      <c:catAx>
        <c:axId val="835086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71936"/>
        <c:crosses val="autoZero"/>
        <c:auto val="1"/>
        <c:lblAlgn val="ctr"/>
        <c:lblOffset val="100"/>
      </c:catAx>
      <c:valAx>
        <c:axId val="952719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0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Top 10 areas with greatest percentage change in rodent population between 2010-2014</a:t>
            </a:r>
            <a:endParaRPr lang="en-US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% change in rodent population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Southeast Bronx</c:v>
                </c:pt>
                <c:pt idx="1">
                  <c:v>West End Ave</c:v>
                </c:pt>
                <c:pt idx="2">
                  <c:v>Northwest Queens</c:v>
                </c:pt>
                <c:pt idx="3">
                  <c:v>North End Av</c:v>
                </c:pt>
                <c:pt idx="4">
                  <c:v>Chelsea and Clinton </c:v>
                </c:pt>
                <c:pt idx="5">
                  <c:v>Gramercy Park and Murray Hill </c:v>
                </c:pt>
                <c:pt idx="6">
                  <c:v>North Queens</c:v>
                </c:pt>
                <c:pt idx="7">
                  <c:v>Inwood and Washington Heights </c:v>
                </c:pt>
                <c:pt idx="8">
                  <c:v>Lower East Side </c:v>
                </c:pt>
                <c:pt idx="9">
                  <c:v>Gramercy Park and Murray Hill 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6.3333333333333393</c:v>
                </c:pt>
                <c:pt idx="1">
                  <c:v>3</c:v>
                </c:pt>
                <c:pt idx="2">
                  <c:v>1.9545454545454557</c:v>
                </c:pt>
                <c:pt idx="3">
                  <c:v>1.5</c:v>
                </c:pt>
                <c:pt idx="4">
                  <c:v>1.4666666666666666</c:v>
                </c:pt>
                <c:pt idx="5">
                  <c:v>1.4594594594594581</c:v>
                </c:pt>
                <c:pt idx="6">
                  <c:v>1.3333333333333333</c:v>
                </c:pt>
                <c:pt idx="7">
                  <c:v>1.2105263157894712</c:v>
                </c:pt>
                <c:pt idx="8">
                  <c:v>1.1643835616438385</c:v>
                </c:pt>
                <c:pt idx="9">
                  <c:v>1.125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Southeast Bronx</c:v>
                </c:pt>
                <c:pt idx="1">
                  <c:v>West End Ave</c:v>
                </c:pt>
                <c:pt idx="2">
                  <c:v>Northwest Queens</c:v>
                </c:pt>
                <c:pt idx="3">
                  <c:v>North End Av</c:v>
                </c:pt>
                <c:pt idx="4">
                  <c:v>Chelsea and Clinton </c:v>
                </c:pt>
                <c:pt idx="5">
                  <c:v>Gramercy Park and Murray Hill </c:v>
                </c:pt>
                <c:pt idx="6">
                  <c:v>North Queens</c:v>
                </c:pt>
                <c:pt idx="7">
                  <c:v>Inwood and Washington Heights </c:v>
                </c:pt>
                <c:pt idx="8">
                  <c:v>Lower East Side </c:v>
                </c:pt>
                <c:pt idx="9">
                  <c:v>Gramercy Park and Murray Hill 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Southeast Bronx</c:v>
                </c:pt>
                <c:pt idx="1">
                  <c:v>West End Ave</c:v>
                </c:pt>
                <c:pt idx="2">
                  <c:v>Northwest Queens</c:v>
                </c:pt>
                <c:pt idx="3">
                  <c:v>North End Av</c:v>
                </c:pt>
                <c:pt idx="4">
                  <c:v>Chelsea and Clinton </c:v>
                </c:pt>
                <c:pt idx="5">
                  <c:v>Gramercy Park and Murray Hill </c:v>
                </c:pt>
                <c:pt idx="6">
                  <c:v>North Queens</c:v>
                </c:pt>
                <c:pt idx="7">
                  <c:v>Inwood and Washington Heights </c:v>
                </c:pt>
                <c:pt idx="8">
                  <c:v>Lower East Side </c:v>
                </c:pt>
                <c:pt idx="9">
                  <c:v>Gramercy Park and Murray Hill 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/>
        <c:gapWidth val="100"/>
        <c:overlap val="-24"/>
        <c:axId val="299402368"/>
        <c:axId val="299404288"/>
      </c:barChart>
      <c:catAx>
        <c:axId val="29940236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404288"/>
        <c:crosses val="autoZero"/>
        <c:auto val="1"/>
        <c:lblAlgn val="ctr"/>
        <c:lblOffset val="100"/>
      </c:catAx>
      <c:valAx>
        <c:axId val="2994042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40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10 areas least affected by sanitation complaint</a:t>
            </a:r>
            <a:endParaRPr lang="en-US" dirty="0"/>
          </a:p>
        </c:rich>
      </c:tx>
      <c:layout>
        <c:manualLayout>
          <c:xMode val="edge"/>
          <c:yMode val="edge"/>
          <c:x val="0.12774224901574821"/>
          <c:y val="0.89531244492418527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6.6380536417322819E-2"/>
          <c:y val="9.2062678883939514E-2"/>
          <c:w val="0.9164319635826772"/>
          <c:h val="0.7983225394732685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Rockaways</c:v>
                </c:pt>
                <c:pt idx="1">
                  <c:v>Floral Park</c:v>
                </c:pt>
                <c:pt idx="2">
                  <c:v>Floral Park</c:v>
                </c:pt>
                <c:pt idx="3">
                  <c:v>Rockaways</c:v>
                </c:pt>
                <c:pt idx="4">
                  <c:v>Northwest Queens</c:v>
                </c:pt>
                <c:pt idx="5">
                  <c:v>Northeast Queens</c:v>
                </c:pt>
                <c:pt idx="6">
                  <c:v>Gramercy Park and Murray Hill</c:v>
                </c:pt>
                <c:pt idx="7">
                  <c:v>Lower Manhattan </c:v>
                </c:pt>
                <c:pt idx="8">
                  <c:v>Southeast Queens</c:v>
                </c:pt>
                <c:pt idx="9">
                  <c:v>Lower Manhattan 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-0.33333334000000026</c:v>
                </c:pt>
                <c:pt idx="1">
                  <c:v>-0.11764705999999998</c:v>
                </c:pt>
                <c:pt idx="2">
                  <c:v>-9.1684300000000066E-2</c:v>
                </c:pt>
                <c:pt idx="3">
                  <c:v>-6.2337700000000121E-2</c:v>
                </c:pt>
                <c:pt idx="4">
                  <c:v>-5.4326000000000145E-2</c:v>
                </c:pt>
                <c:pt idx="5">
                  <c:v>-5.3990600000000034E-2</c:v>
                </c:pt>
                <c:pt idx="6">
                  <c:v>-5.3658600000000112E-2</c:v>
                </c:pt>
                <c:pt idx="7">
                  <c:v>-5.2631570000000023E-2</c:v>
                </c:pt>
                <c:pt idx="8">
                  <c:v>-1.5345300000000017E-2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Rockaways</c:v>
                </c:pt>
                <c:pt idx="1">
                  <c:v>Floral Park</c:v>
                </c:pt>
                <c:pt idx="2">
                  <c:v>Floral Park</c:v>
                </c:pt>
                <c:pt idx="3">
                  <c:v>Rockaways</c:v>
                </c:pt>
                <c:pt idx="4">
                  <c:v>Northwest Queens</c:v>
                </c:pt>
                <c:pt idx="5">
                  <c:v>Northeast Queens</c:v>
                </c:pt>
                <c:pt idx="6">
                  <c:v>Gramercy Park and Murray Hill</c:v>
                </c:pt>
                <c:pt idx="7">
                  <c:v>Lower Manhattan </c:v>
                </c:pt>
                <c:pt idx="8">
                  <c:v>Southeast Queens</c:v>
                </c:pt>
                <c:pt idx="9">
                  <c:v>Lower Manhattan 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Rockaways</c:v>
                </c:pt>
                <c:pt idx="1">
                  <c:v>Floral Park</c:v>
                </c:pt>
                <c:pt idx="2">
                  <c:v>Floral Park</c:v>
                </c:pt>
                <c:pt idx="3">
                  <c:v>Rockaways</c:v>
                </c:pt>
                <c:pt idx="4">
                  <c:v>Northwest Queens</c:v>
                </c:pt>
                <c:pt idx="5">
                  <c:v>Northeast Queens</c:v>
                </c:pt>
                <c:pt idx="6">
                  <c:v>Gramercy Park and Murray Hill</c:v>
                </c:pt>
                <c:pt idx="7">
                  <c:v>Lower Manhattan </c:v>
                </c:pt>
                <c:pt idx="8">
                  <c:v>Southeast Queens</c:v>
                </c:pt>
                <c:pt idx="9">
                  <c:v>Lower Manhattan 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/>
        <c:gapWidth val="100"/>
        <c:overlap val="-24"/>
        <c:axId val="133990656"/>
        <c:axId val="134275072"/>
      </c:barChart>
      <c:catAx>
        <c:axId val="133990656"/>
        <c:scaling>
          <c:orientation val="minMax"/>
        </c:scaling>
        <c:axPos val="b"/>
        <c:numFmt formatCode="General" sourceLinked="1"/>
        <c:majorTickMark val="none"/>
        <c:tickLblPos val="high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75072"/>
        <c:crosses val="autoZero"/>
        <c:auto val="1"/>
        <c:lblAlgn val="ctr"/>
        <c:lblOffset val="100"/>
      </c:catAx>
      <c:valAx>
        <c:axId val="1342750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9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vert="horz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Sanitation factors - comparison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bestFit"/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Negative Sanitation Factor</c:v>
                </c:pt>
                <c:pt idx="1">
                  <c:v>Positive Sanitation Factor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0.11600000000000003</c:v>
                </c:pt>
                <c:pt idx="1">
                  <c:v>0.88400000000000012</c:v>
                </c:pt>
              </c:numCache>
            </c:numRef>
          </c:val>
        </c:ser>
        <c:dLbls/>
        <c:firstSliceAng val="0"/>
      </c:pieChart>
    </c:plotArea>
    <c:legend>
      <c:legendPos val="b"/>
      <c:legendEntry>
        <c:idx val="0"/>
        <c:txPr>
          <a:bodyPr rot="0" vert="horz"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</c:legendEntry>
      <c:legendEntry>
        <c:idx val="1"/>
        <c:txPr>
          <a:bodyPr rot="0" vert="horz"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</c:legendEntry>
      <c:legendEntry>
        <c:idx val="2"/>
        <c:delete val="1"/>
      </c:legendEntry>
      <c:layout/>
      <c:spPr>
        <a:effectLst>
          <a:outerShdw blurRad="50800" dist="50800" dir="5400000" algn="ctr" rotWithShape="0">
            <a:schemeClr val="bg1"/>
          </a:outerShdw>
        </a:effectLst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</c:chart>
  <c:spPr>
    <a:solidFill>
      <a:schemeClr val="tx1">
        <a:lumMod val="75000"/>
        <a:lumOff val="25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Top 10 areas with highest water leak factor</a:t>
            </a:r>
            <a:endParaRPr lang="en-US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Sanitation Factor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Bushwick and Williamsburg</c:v>
                </c:pt>
                <c:pt idx="1">
                  <c:v>West Queens</c:v>
                </c:pt>
                <c:pt idx="2">
                  <c:v>High Bridge and Morrisania</c:v>
                </c:pt>
                <c:pt idx="3">
                  <c:v>Flatbush</c:v>
                </c:pt>
                <c:pt idx="4">
                  <c:v>Central Bronx</c:v>
                </c:pt>
                <c:pt idx="5">
                  <c:v>Central Brooklyn</c:v>
                </c:pt>
                <c:pt idx="6">
                  <c:v>Central Harlem</c:v>
                </c:pt>
                <c:pt idx="7">
                  <c:v>East New York and New Lots</c:v>
                </c:pt>
                <c:pt idx="8">
                  <c:v>East New York and New Lots</c:v>
                </c:pt>
                <c:pt idx="9">
                  <c:v>Northwest Queens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3.9005079999999985</c:v>
                </c:pt>
                <c:pt idx="1">
                  <c:v>3.2095878000000022</c:v>
                </c:pt>
                <c:pt idx="2">
                  <c:v>2.5315910000000006</c:v>
                </c:pt>
                <c:pt idx="3">
                  <c:v>2.3462759999999969</c:v>
                </c:pt>
                <c:pt idx="4">
                  <c:v>2.0489397000000023</c:v>
                </c:pt>
                <c:pt idx="5">
                  <c:v>2.0474829999999997</c:v>
                </c:pt>
                <c:pt idx="6">
                  <c:v>1.9608936999999986</c:v>
                </c:pt>
                <c:pt idx="7">
                  <c:v>1.9605450000000009</c:v>
                </c:pt>
                <c:pt idx="8">
                  <c:v>1.9527030000000005</c:v>
                </c:pt>
                <c:pt idx="9">
                  <c:v>1.7349625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Bushwick and Williamsburg</c:v>
                </c:pt>
                <c:pt idx="1">
                  <c:v>West Queens</c:v>
                </c:pt>
                <c:pt idx="2">
                  <c:v>High Bridge and Morrisania</c:v>
                </c:pt>
                <c:pt idx="3">
                  <c:v>Flatbush</c:v>
                </c:pt>
                <c:pt idx="4">
                  <c:v>Central Bronx</c:v>
                </c:pt>
                <c:pt idx="5">
                  <c:v>Central Brooklyn</c:v>
                </c:pt>
                <c:pt idx="6">
                  <c:v>Central Harlem</c:v>
                </c:pt>
                <c:pt idx="7">
                  <c:v>East New York and New Lots</c:v>
                </c:pt>
                <c:pt idx="8">
                  <c:v>East New York and New Lots</c:v>
                </c:pt>
                <c:pt idx="9">
                  <c:v>Northwest Queens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Bushwick and Williamsburg</c:v>
                </c:pt>
                <c:pt idx="1">
                  <c:v>West Queens</c:v>
                </c:pt>
                <c:pt idx="2">
                  <c:v>High Bridge and Morrisania</c:v>
                </c:pt>
                <c:pt idx="3">
                  <c:v>Flatbush</c:v>
                </c:pt>
                <c:pt idx="4">
                  <c:v>Central Bronx</c:v>
                </c:pt>
                <c:pt idx="5">
                  <c:v>Central Brooklyn</c:v>
                </c:pt>
                <c:pt idx="6">
                  <c:v>Central Harlem</c:v>
                </c:pt>
                <c:pt idx="7">
                  <c:v>East New York and New Lots</c:v>
                </c:pt>
                <c:pt idx="8">
                  <c:v>East New York and New Lots</c:v>
                </c:pt>
                <c:pt idx="9">
                  <c:v>Northwest Queens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/>
        <c:gapWidth val="100"/>
        <c:overlap val="-24"/>
        <c:axId val="137029120"/>
        <c:axId val="137030656"/>
      </c:barChart>
      <c:catAx>
        <c:axId val="1370291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30656"/>
        <c:crosses val="autoZero"/>
        <c:auto val="1"/>
        <c:lblAlgn val="ctr"/>
        <c:lblOffset val="100"/>
      </c:catAx>
      <c:valAx>
        <c:axId val="1370306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2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10 areas least affected by water leak complaint</a:t>
            </a:r>
            <a:endParaRPr lang="en-US" dirty="0"/>
          </a:p>
        </c:rich>
      </c:tx>
      <c:layout>
        <c:manualLayout>
          <c:xMode val="edge"/>
          <c:yMode val="edge"/>
          <c:x val="0.12774224901574821"/>
          <c:y val="0.89531244492418527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6.6380536417322819E-2"/>
          <c:y val="9.2062678883939514E-2"/>
          <c:w val="0.9164319635826772"/>
          <c:h val="0.7983225394732685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Lower West Side</c:v>
                </c:pt>
                <c:pt idx="1">
                  <c:v>Chelsea &amp; Clinton</c:v>
                </c:pt>
                <c:pt idx="2">
                  <c:v>Bronx Park and Fordham</c:v>
                </c:pt>
                <c:pt idx="3">
                  <c:v>Central Bronx</c:v>
                </c:pt>
                <c:pt idx="4">
                  <c:v>Upper East Side</c:v>
                </c:pt>
                <c:pt idx="5">
                  <c:v>Borough Park </c:v>
                </c:pt>
                <c:pt idx="6">
                  <c:v>Central Harlem</c:v>
                </c:pt>
                <c:pt idx="7">
                  <c:v>Upper East Side</c:v>
                </c:pt>
                <c:pt idx="8">
                  <c:v>Northwest Brooklyn </c:v>
                </c:pt>
                <c:pt idx="9">
                  <c:v>West Queens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-1.574171</c:v>
                </c:pt>
                <c:pt idx="1">
                  <c:v>-0.7321100000000007</c:v>
                </c:pt>
                <c:pt idx="2">
                  <c:v>-0.71721699999999922</c:v>
                </c:pt>
                <c:pt idx="3">
                  <c:v>-0.53621399999999875</c:v>
                </c:pt>
                <c:pt idx="4">
                  <c:v>-0.52282169999999972</c:v>
                </c:pt>
                <c:pt idx="5">
                  <c:v>-0.40655770000000002</c:v>
                </c:pt>
                <c:pt idx="6">
                  <c:v>-0.40479799999999982</c:v>
                </c:pt>
                <c:pt idx="7">
                  <c:v>-0.35161290000000023</c:v>
                </c:pt>
                <c:pt idx="8">
                  <c:v>-0.34963580000000016</c:v>
                </c:pt>
                <c:pt idx="9">
                  <c:v>-0.31428560000000033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Lower West Side</c:v>
                </c:pt>
                <c:pt idx="1">
                  <c:v>Chelsea &amp; Clinton</c:v>
                </c:pt>
                <c:pt idx="2">
                  <c:v>Bronx Park and Fordham</c:v>
                </c:pt>
                <c:pt idx="3">
                  <c:v>Central Bronx</c:v>
                </c:pt>
                <c:pt idx="4">
                  <c:v>Upper East Side</c:v>
                </c:pt>
                <c:pt idx="5">
                  <c:v>Borough Park </c:v>
                </c:pt>
                <c:pt idx="6">
                  <c:v>Central Harlem</c:v>
                </c:pt>
                <c:pt idx="7">
                  <c:v>Upper East Side</c:v>
                </c:pt>
                <c:pt idx="8">
                  <c:v>Northwest Brooklyn </c:v>
                </c:pt>
                <c:pt idx="9">
                  <c:v>West Queens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Lower West Side</c:v>
                </c:pt>
                <c:pt idx="1">
                  <c:v>Chelsea &amp; Clinton</c:v>
                </c:pt>
                <c:pt idx="2">
                  <c:v>Bronx Park and Fordham</c:v>
                </c:pt>
                <c:pt idx="3">
                  <c:v>Central Bronx</c:v>
                </c:pt>
                <c:pt idx="4">
                  <c:v>Upper East Side</c:v>
                </c:pt>
                <c:pt idx="5">
                  <c:v>Borough Park </c:v>
                </c:pt>
                <c:pt idx="6">
                  <c:v>Central Harlem</c:v>
                </c:pt>
                <c:pt idx="7">
                  <c:v>Upper East Side</c:v>
                </c:pt>
                <c:pt idx="8">
                  <c:v>Northwest Brooklyn </c:v>
                </c:pt>
                <c:pt idx="9">
                  <c:v>West Queens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/>
        <c:gapWidth val="100"/>
        <c:overlap val="-24"/>
        <c:axId val="137446912"/>
        <c:axId val="137777152"/>
      </c:barChart>
      <c:catAx>
        <c:axId val="137446912"/>
        <c:scaling>
          <c:orientation val="minMax"/>
        </c:scaling>
        <c:axPos val="b"/>
        <c:numFmt formatCode="General" sourceLinked="1"/>
        <c:majorTickMark val="none"/>
        <c:tickLblPos val="high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77152"/>
        <c:crosses val="autoZero"/>
        <c:auto val="1"/>
        <c:lblAlgn val="ctr"/>
        <c:lblOffset val="100"/>
      </c:catAx>
      <c:valAx>
        <c:axId val="1377771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4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Water Leak factors - comparison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dPt>
            <c:idx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Negative Water Leak Factor</c:v>
                </c:pt>
                <c:pt idx="1">
                  <c:v>Positive Water Leak Factor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0.28120000000000001</c:v>
                </c:pt>
                <c:pt idx="1">
                  <c:v>0.71880000000000055</c:v>
                </c:pt>
              </c:numCache>
            </c:numRef>
          </c:val>
        </c:ser>
        <c:dLbls/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Number</a:t>
            </a:r>
            <a:r>
              <a:rPr lang="en-US" baseline="0" dirty="0" smtClean="0"/>
              <a:t> of complaints for each temperature range (in Celsius)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Rodent Complaints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[-15 , -10]</c:v>
                </c:pt>
                <c:pt idx="1">
                  <c:v>[-10 , -5]</c:v>
                </c:pt>
                <c:pt idx="2">
                  <c:v>[-5 , 0]</c:v>
                </c:pt>
                <c:pt idx="3">
                  <c:v>[0 , 5]</c:v>
                </c:pt>
                <c:pt idx="4">
                  <c:v>[5 , 10]</c:v>
                </c:pt>
                <c:pt idx="5">
                  <c:v>[10 , 15]</c:v>
                </c:pt>
                <c:pt idx="6">
                  <c:v>[15 , 20]</c:v>
                </c:pt>
                <c:pt idx="7">
                  <c:v>[20 , 25]</c:v>
                </c:pt>
                <c:pt idx="8">
                  <c:v>[25 , 30]</c:v>
                </c:pt>
                <c:pt idx="9">
                  <c:v>[30 , 35]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76</c:v>
                </c:pt>
                <c:pt idx="1">
                  <c:v>771</c:v>
                </c:pt>
                <c:pt idx="2">
                  <c:v>2556</c:v>
                </c:pt>
                <c:pt idx="3">
                  <c:v>6662</c:v>
                </c:pt>
                <c:pt idx="4">
                  <c:v>8349</c:v>
                </c:pt>
                <c:pt idx="5">
                  <c:v>8725</c:v>
                </c:pt>
                <c:pt idx="6">
                  <c:v>13220</c:v>
                </c:pt>
                <c:pt idx="7">
                  <c:v>17623</c:v>
                </c:pt>
                <c:pt idx="8">
                  <c:v>7179</c:v>
                </c:pt>
                <c:pt idx="9">
                  <c:v>747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[-15 , -10]</c:v>
                </c:pt>
                <c:pt idx="1">
                  <c:v>[-10 , -5]</c:v>
                </c:pt>
                <c:pt idx="2">
                  <c:v>[-5 , 0]</c:v>
                </c:pt>
                <c:pt idx="3">
                  <c:v>[0 , 5]</c:v>
                </c:pt>
                <c:pt idx="4">
                  <c:v>[5 , 10]</c:v>
                </c:pt>
                <c:pt idx="5">
                  <c:v>[10 , 15]</c:v>
                </c:pt>
                <c:pt idx="6">
                  <c:v>[15 , 20]</c:v>
                </c:pt>
                <c:pt idx="7">
                  <c:v>[20 , 25]</c:v>
                </c:pt>
                <c:pt idx="8">
                  <c:v>[25 , 30]</c:v>
                </c:pt>
                <c:pt idx="9">
                  <c:v>[30 , 35]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[-15 , -10]</c:v>
                </c:pt>
                <c:pt idx="1">
                  <c:v>[-10 , -5]</c:v>
                </c:pt>
                <c:pt idx="2">
                  <c:v>[-5 , 0]</c:v>
                </c:pt>
                <c:pt idx="3">
                  <c:v>[0 , 5]</c:v>
                </c:pt>
                <c:pt idx="4">
                  <c:v>[5 , 10]</c:v>
                </c:pt>
                <c:pt idx="5">
                  <c:v>[10 , 15]</c:v>
                </c:pt>
                <c:pt idx="6">
                  <c:v>[15 , 20]</c:v>
                </c:pt>
                <c:pt idx="7">
                  <c:v>[20 , 25]</c:v>
                </c:pt>
                <c:pt idx="8">
                  <c:v>[25 , 30]</c:v>
                </c:pt>
                <c:pt idx="9">
                  <c:v>[30 , 35]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/>
        <c:gapWidth val="100"/>
        <c:overlap val="-24"/>
        <c:axId val="220809472"/>
        <c:axId val="220814336"/>
      </c:barChart>
      <c:catAx>
        <c:axId val="2208094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14336"/>
        <c:crosses val="autoZero"/>
        <c:auto val="1"/>
        <c:lblAlgn val="ctr"/>
        <c:lblOffset val="100"/>
      </c:catAx>
      <c:valAx>
        <c:axId val="2208143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0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10 areas with highest </a:t>
            </a:r>
            <a:r>
              <a:rPr lang="en-US" dirty="0" smtClean="0"/>
              <a:t>number of rodents (numbers are estimates)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Sanitation Factor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Bushwick and Williamsburg</c:v>
                </c:pt>
                <c:pt idx="1">
                  <c:v>Central Brooklyn</c:v>
                </c:pt>
                <c:pt idx="2">
                  <c:v>Central Brooklyn</c:v>
                </c:pt>
                <c:pt idx="3">
                  <c:v>East New York and New Lots </c:v>
                </c:pt>
                <c:pt idx="4">
                  <c:v>Bronx Park and Fordham </c:v>
                </c:pt>
                <c:pt idx="5">
                  <c:v>Upper West Side</c:v>
                </c:pt>
                <c:pt idx="6">
                  <c:v>High Bridge and Morrisania </c:v>
                </c:pt>
                <c:pt idx="7">
                  <c:v>Bronx Park and Fordham </c:v>
                </c:pt>
                <c:pt idx="8">
                  <c:v>West Central Queens </c:v>
                </c:pt>
                <c:pt idx="9">
                  <c:v>Central Brooklyn 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29389.999999999996</c:v>
                </c:pt>
                <c:pt idx="1">
                  <c:v>21470</c:v>
                </c:pt>
                <c:pt idx="2">
                  <c:v>19910</c:v>
                </c:pt>
                <c:pt idx="3">
                  <c:v>19880</c:v>
                </c:pt>
                <c:pt idx="4">
                  <c:v>19210</c:v>
                </c:pt>
                <c:pt idx="5">
                  <c:v>18310</c:v>
                </c:pt>
                <c:pt idx="6">
                  <c:v>18180</c:v>
                </c:pt>
                <c:pt idx="7">
                  <c:v>16810</c:v>
                </c:pt>
                <c:pt idx="8">
                  <c:v>16130.000000000002</c:v>
                </c:pt>
                <c:pt idx="9">
                  <c:v>15830.000000000002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Bushwick and Williamsburg</c:v>
                </c:pt>
                <c:pt idx="1">
                  <c:v>Central Brooklyn</c:v>
                </c:pt>
                <c:pt idx="2">
                  <c:v>Central Brooklyn</c:v>
                </c:pt>
                <c:pt idx="3">
                  <c:v>East New York and New Lots </c:v>
                </c:pt>
                <c:pt idx="4">
                  <c:v>Bronx Park and Fordham </c:v>
                </c:pt>
                <c:pt idx="5">
                  <c:v>Upper West Side</c:v>
                </c:pt>
                <c:pt idx="6">
                  <c:v>High Bridge and Morrisania </c:v>
                </c:pt>
                <c:pt idx="7">
                  <c:v>Bronx Park and Fordham </c:v>
                </c:pt>
                <c:pt idx="8">
                  <c:v>West Central Queens </c:v>
                </c:pt>
                <c:pt idx="9">
                  <c:v>Central Brooklyn 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Bushwick and Williamsburg</c:v>
                </c:pt>
                <c:pt idx="1">
                  <c:v>Central Brooklyn</c:v>
                </c:pt>
                <c:pt idx="2">
                  <c:v>Central Brooklyn</c:v>
                </c:pt>
                <c:pt idx="3">
                  <c:v>East New York and New Lots </c:v>
                </c:pt>
                <c:pt idx="4">
                  <c:v>Bronx Park and Fordham </c:v>
                </c:pt>
                <c:pt idx="5">
                  <c:v>Upper West Side</c:v>
                </c:pt>
                <c:pt idx="6">
                  <c:v>High Bridge and Morrisania </c:v>
                </c:pt>
                <c:pt idx="7">
                  <c:v>Bronx Park and Fordham </c:v>
                </c:pt>
                <c:pt idx="8">
                  <c:v>West Central Queens </c:v>
                </c:pt>
                <c:pt idx="9">
                  <c:v>Central Brooklyn 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/>
        <c:gapWidth val="100"/>
        <c:overlap val="-24"/>
        <c:axId val="223267840"/>
        <c:axId val="229877632"/>
      </c:barChart>
      <c:catAx>
        <c:axId val="2232678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877632"/>
        <c:crosses val="autoZero"/>
        <c:auto val="1"/>
        <c:lblAlgn val="ctr"/>
        <c:lblOffset val="100"/>
      </c:catAx>
      <c:valAx>
        <c:axId val="2298776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26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10 areas with </a:t>
            </a:r>
            <a:r>
              <a:rPr lang="en-US" dirty="0" smtClean="0"/>
              <a:t>lowest number of rodents (numbers are estimates)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Sanitation Factor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World Trade Center</c:v>
                </c:pt>
                <c:pt idx="1">
                  <c:v>Rockaways</c:v>
                </c:pt>
                <c:pt idx="2">
                  <c:v>Rockaways</c:v>
                </c:pt>
                <c:pt idx="3">
                  <c:v>Upper East Side</c:v>
                </c:pt>
                <c:pt idx="4">
                  <c:v>Chelsea and Clinton</c:v>
                </c:pt>
                <c:pt idx="5">
                  <c:v>Jamaica</c:v>
                </c:pt>
                <c:pt idx="6">
                  <c:v>North End Av</c:v>
                </c:pt>
                <c:pt idx="7">
                  <c:v>New Hyde Park</c:v>
                </c:pt>
                <c:pt idx="8">
                  <c:v>West Central Queens </c:v>
                </c:pt>
                <c:pt idx="9">
                  <c:v>Canarsie and Flatlands 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80</c:v>
                </c:pt>
                <c:pt idx="7">
                  <c:v>100</c:v>
                </c:pt>
                <c:pt idx="8">
                  <c:v>140</c:v>
                </c:pt>
                <c:pt idx="9">
                  <c:v>170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World Trade Center</c:v>
                </c:pt>
                <c:pt idx="1">
                  <c:v>Rockaways</c:v>
                </c:pt>
                <c:pt idx="2">
                  <c:v>Rockaways</c:v>
                </c:pt>
                <c:pt idx="3">
                  <c:v>Upper East Side</c:v>
                </c:pt>
                <c:pt idx="4">
                  <c:v>Chelsea and Clinton</c:v>
                </c:pt>
                <c:pt idx="5">
                  <c:v>Jamaica</c:v>
                </c:pt>
                <c:pt idx="6">
                  <c:v>North End Av</c:v>
                </c:pt>
                <c:pt idx="7">
                  <c:v>New Hyde Park</c:v>
                </c:pt>
                <c:pt idx="8">
                  <c:v>West Central Queens </c:v>
                </c:pt>
                <c:pt idx="9">
                  <c:v>Canarsie and Flatlands 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Sheet1!$A$2:$A$11</c:f>
              <c:strCache>
                <c:ptCount val="10"/>
                <c:pt idx="0">
                  <c:v>World Trade Center</c:v>
                </c:pt>
                <c:pt idx="1">
                  <c:v>Rockaways</c:v>
                </c:pt>
                <c:pt idx="2">
                  <c:v>Rockaways</c:v>
                </c:pt>
                <c:pt idx="3">
                  <c:v>Upper East Side</c:v>
                </c:pt>
                <c:pt idx="4">
                  <c:v>Chelsea and Clinton</c:v>
                </c:pt>
                <c:pt idx="5">
                  <c:v>Jamaica</c:v>
                </c:pt>
                <c:pt idx="6">
                  <c:v>North End Av</c:v>
                </c:pt>
                <c:pt idx="7">
                  <c:v>New Hyde Park</c:v>
                </c:pt>
                <c:pt idx="8">
                  <c:v>West Central Queens </c:v>
                </c:pt>
                <c:pt idx="9">
                  <c:v>Canarsie and Flatlands 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/>
        <c:gapWidth val="100"/>
        <c:overlap val="-24"/>
        <c:axId val="279043072"/>
        <c:axId val="284324608"/>
      </c:barChart>
      <c:catAx>
        <c:axId val="2790430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324608"/>
        <c:crosses val="autoZero"/>
        <c:auto val="1"/>
        <c:lblAlgn val="ctr"/>
        <c:lblOffset val="100"/>
      </c:catAx>
      <c:valAx>
        <c:axId val="2843246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4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6BA3E63-191B-4776-8083-A3E6DE5C58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05907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alt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altLang="en-US" noProof="0" smtClean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8FF682-3BDD-43D1-80B5-B91BF0AFF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28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AECD2-ED80-48A2-AA0D-CB4B0F3A6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658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6189-8DD8-492A-8116-9A600EFEF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8016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1F4F-3364-49F3-A057-0415F9726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814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08 w 2880"/>
                <a:gd name="T5" fmla="*/ 288 h 288"/>
                <a:gd name="T6" fmla="*/ 2767 w 2880"/>
                <a:gd name="T7" fmla="*/ 256 h 288"/>
                <a:gd name="T8" fmla="*/ 2594 w 2880"/>
                <a:gd name="T9" fmla="*/ 134 h 288"/>
                <a:gd name="T10" fmla="*/ 2370 w 2880"/>
                <a:gd name="T11" fmla="*/ 46 h 288"/>
                <a:gd name="T12" fmla="*/ 2174 w 2880"/>
                <a:gd name="T13" fmla="*/ 10 h 288"/>
                <a:gd name="T14" fmla="*/ 2060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2 h 290"/>
                <a:gd name="T4" fmla="*/ 3114 w 3194"/>
                <a:gd name="T5" fmla="*/ 294 h 290"/>
                <a:gd name="T6" fmla="*/ 3108 w 3194"/>
                <a:gd name="T7" fmla="*/ 260 h 290"/>
                <a:gd name="T8" fmla="*/ 3081 w 3194"/>
                <a:gd name="T9" fmla="*/ 150 h 290"/>
                <a:gd name="T10" fmla="*/ 3041 w 3194"/>
                <a:gd name="T11" fmla="*/ 34 h 290"/>
                <a:gd name="T12" fmla="*/ 3026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2 w 3194"/>
                <a:gd name="T5" fmla="*/ 0 h 290"/>
                <a:gd name="T6" fmla="*/ 22 w 3194"/>
                <a:gd name="T7" fmla="*/ 156 h 290"/>
                <a:gd name="T8" fmla="*/ 21 w 3194"/>
                <a:gd name="T9" fmla="*/ 254 h 290"/>
                <a:gd name="T10" fmla="*/ 21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141988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6291B-A0F8-4FBE-BEF3-B764FF22A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852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CA80C-9843-4AEA-AF5C-E9168EB2E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9953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9360D-C95B-4557-9EA4-92381D03B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0235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66A34-EE68-4CE0-950C-616BEBDDF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92682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5935B-BE0C-4F76-8F8E-13374EC82B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3698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DBBDA-115D-4FBD-97B3-01F802C6F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5244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F323F-DAA2-405E-899A-169E10043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5945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8D8AE-3B71-4EE2-9075-15ACA32F8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29642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FDC3D-5265-4B25-B729-5A68BE001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4023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1D7D2-94D7-4E09-BB9C-70D4875D6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33165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D2006-7B32-4DB6-B997-0FF7E2ADA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36944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958FF682-3BDD-43D1-80B5-B91BF0AFF6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78C33-0F80-4B84-BD06-CAA47112B6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1903-18A6-4875-8B05-F9C13C4691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8F37F9-9AE7-40C6-9443-3518B9C8A6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5D8C9-0608-41B7-8EAE-65E1DF65B3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78C33-0F80-4B84-BD06-CAA47112B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324928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3116D-19A7-4353-9A3D-E478E5E6C2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249F88E-01FE-4330-A3E6-78597FB179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282AC3-6D03-4EC4-9ED4-D0F296ED0D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AECD2-ED80-48A2-AA0D-CB4B0F3A64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6189-8DD8-492A-8116-9A600EFEFF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958FF682-3BDD-43D1-80B5-B91BF0AFF6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78C33-0F80-4B84-BD06-CAA47112B6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1903-18A6-4875-8B05-F9C13C4691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8F37F9-9AE7-40C6-9443-3518B9C8A6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1903-18A6-4875-8B05-F9C13C4691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08726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5D8C9-0608-41B7-8EAE-65E1DF65B3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3116D-19A7-4353-9A3D-E478E5E6C2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249F88E-01FE-4330-A3E6-78597FB179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282AC3-6D03-4EC4-9ED4-D0F296ED0D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AECD2-ED80-48A2-AA0D-CB4B0F3A64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6189-8DD8-492A-8116-9A600EFEFF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958FF682-3BDD-43D1-80B5-B91BF0AFF6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78C33-0F80-4B84-BD06-CAA47112B6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1903-18A6-4875-8B05-F9C13C4691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F37F9-9AE7-40C6-9443-3518B9C8A6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486264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8F37F9-9AE7-40C6-9443-3518B9C8A6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5D8C9-0608-41B7-8EAE-65E1DF65B3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3116D-19A7-4353-9A3D-E478E5E6C2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249F88E-01FE-4330-A3E6-78597FB179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282AC3-6D03-4EC4-9ED4-D0F296ED0D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AECD2-ED80-48A2-AA0D-CB4B0F3A64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6189-8DD8-492A-8116-9A600EFEFF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5D8C9-0608-41B7-8EAE-65E1DF65B3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065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3116D-19A7-4353-9A3D-E478E5E6C2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816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F88E-01FE-4330-A3E6-78597FB17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438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2AC3-6D03-4EC4-9ED4-D0F296ED0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3403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C1677F7A-7F48-40FC-959A-DCA4AB1ED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Fall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906A9DC-6F58-466C-87C5-D9596C287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altLang="en-US" sz="2200" smtClean="0">
              <a:latin typeface="Arial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en-US" sz="800" dirty="0" smtClean="0">
                <a:solidFill>
                  <a:schemeClr val="bg1"/>
                </a:solidFill>
                <a:latin typeface="Arial" charset="0"/>
              </a:rPr>
              <a:t>New York University, Graduate School</a:t>
            </a:r>
            <a:r>
              <a:rPr lang="en-US" altLang="en-US" sz="8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en-US" sz="800" dirty="0" smtClean="0">
                <a:solidFill>
                  <a:schemeClr val="bg1"/>
                </a:solidFill>
                <a:latin typeface="Arial" charset="0"/>
              </a:rPr>
              <a:t>- Fall 2014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10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677F7A-7F48-40FC-959A-DCA4AB1EDA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Fall 2014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677F7A-7F48-40FC-959A-DCA4AB1EDA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Fall 2014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677F7A-7F48-40FC-959A-DCA4AB1EDA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Fall 2014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Analytics </a:t>
            </a:r>
            <a:r>
              <a:rPr lang="en-US" sz="2800" b="1" dirty="0">
                <a:solidFill>
                  <a:srgbClr val="CC0000"/>
                </a:solidFill>
                <a:latin typeface="Century" panose="02040604050505020304" pitchFamily="18" charset="0"/>
              </a:rPr>
              <a:t>Project  </a:t>
            </a: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Presentation - Fall 2014</a:t>
            </a:r>
            <a:endParaRPr lang="en-US" sz="3600" b="1" dirty="0">
              <a:solidFill>
                <a:srgbClr val="CC000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 algn="ctr">
              <a:buNone/>
            </a:pPr>
            <a:r>
              <a:rPr lang="en-US" b="1" u="sng" dirty="0" smtClean="0">
                <a:latin typeface="Century" panose="02040604050505020304" pitchFamily="18" charset="0"/>
              </a:rPr>
              <a:t>NYU Real Time and Big Data</a:t>
            </a: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Century" panose="02040604050505020304" pitchFamily="18" charset="0"/>
              </a:rPr>
              <a:t>Project</a:t>
            </a:r>
            <a:r>
              <a:rPr lang="en-US" b="1" dirty="0" smtClean="0">
                <a:latin typeface="Century" panose="02040604050505020304" pitchFamily="18" charset="0"/>
              </a:rPr>
              <a:t> :  </a:t>
            </a:r>
            <a:r>
              <a:rPr lang="en-US" b="1" i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</a:p>
          <a:p>
            <a:pPr marL="0" indent="0">
              <a:buNone/>
            </a:pP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Century" panose="02040604050505020304" pitchFamily="18" charset="0"/>
              </a:rPr>
              <a:t>Team</a:t>
            </a:r>
            <a:r>
              <a:rPr lang="en-US" b="1" dirty="0" smtClean="0">
                <a:latin typeface="Century" panose="02040604050505020304" pitchFamily="18" charset="0"/>
              </a:rPr>
              <a:t>: </a:t>
            </a:r>
            <a:r>
              <a:rPr lang="en-US" b="1" i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Sanchit Khandelwal, </a:t>
            </a:r>
            <a:r>
              <a:rPr lang="en-US" b="1" i="1" dirty="0" err="1" smtClean="0">
                <a:solidFill>
                  <a:srgbClr val="00B0F0"/>
                </a:solidFill>
                <a:latin typeface="Century" panose="02040604050505020304" pitchFamily="18" charset="0"/>
              </a:rPr>
              <a:t>Rohit</a:t>
            </a:r>
            <a:r>
              <a:rPr lang="en-US" b="1" i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 Shankar, </a:t>
            </a:r>
            <a:r>
              <a:rPr lang="en-US" b="1" i="1" dirty="0" err="1" smtClean="0">
                <a:solidFill>
                  <a:srgbClr val="00B0F0"/>
                </a:solidFill>
                <a:latin typeface="Century" panose="02040604050505020304" pitchFamily="18" charset="0"/>
              </a:rPr>
              <a:t>Simran</a:t>
            </a:r>
            <a:r>
              <a:rPr lang="en-US" b="1" i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Century" panose="02040604050505020304" pitchFamily="18" charset="0"/>
              </a:rPr>
              <a:t>Kaur</a:t>
            </a:r>
            <a:r>
              <a:rPr lang="en-US" b="1" i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altLang="en-US" sz="1200" dirty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3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7797" y="5622876"/>
            <a:ext cx="794299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latin typeface="Century" panose="02040604050505020304" pitchFamily="18" charset="0"/>
                <a:cs typeface="+mn-cs"/>
              </a:rPr>
              <a:t>Result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sz="1800" b="1" dirty="0" smtClean="0">
                <a:latin typeface="Century" panose="02040604050505020304" pitchFamily="18" charset="0"/>
                <a:cs typeface="+mn-cs"/>
              </a:rPr>
              <a:t>Areas where sanitation is not the cause for a rodent complaint </a:t>
            </a: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476155" y="22834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1029844949"/>
              </p:ext>
            </p:extLst>
          </p:nvPr>
        </p:nvGraphicFramePr>
        <p:xfrm>
          <a:off x="508142" y="2630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7797" y="5622876"/>
            <a:ext cx="794299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latin typeface="Century" panose="02040604050505020304" pitchFamily="18" charset="0"/>
                <a:cs typeface="+mn-cs"/>
              </a:rPr>
              <a:t>Result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sz="1800" b="1" dirty="0" smtClean="0">
                <a:latin typeface="Century" panose="02040604050505020304" pitchFamily="18" charset="0"/>
                <a:cs typeface="+mn-cs"/>
              </a:rPr>
              <a:t>In almost all cases number of rodent complaints a week after a sanitation complaint is more than the rodent complaints a week 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584290104"/>
              </p:ext>
            </p:extLst>
          </p:nvPr>
        </p:nvGraphicFramePr>
        <p:xfrm>
          <a:off x="558042" y="24199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7797" y="5622876"/>
            <a:ext cx="794299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latin typeface="Century" panose="02040604050505020304" pitchFamily="18" charset="0"/>
                <a:cs typeface="+mn-cs"/>
              </a:rPr>
              <a:t>Result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sz="1800" b="1" dirty="0" smtClean="0">
                <a:latin typeface="Century" panose="02040604050505020304" pitchFamily="18" charset="0"/>
                <a:cs typeface="+mn-cs"/>
              </a:rPr>
              <a:t>Areas where, when a water leak complaint is received, preemptive rodent control action should be taken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047420313"/>
              </p:ext>
            </p:extLst>
          </p:nvPr>
        </p:nvGraphicFramePr>
        <p:xfrm>
          <a:off x="503451" y="1874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7797" y="5622876"/>
            <a:ext cx="794299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latin typeface="Century" panose="02040604050505020304" pitchFamily="18" charset="0"/>
                <a:cs typeface="+mn-cs"/>
              </a:rPr>
              <a:t>Result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sz="1800" b="1" dirty="0" smtClean="0">
                <a:latin typeface="Century" panose="02040604050505020304" pitchFamily="18" charset="0"/>
                <a:cs typeface="+mn-cs"/>
              </a:rPr>
              <a:t>Areas where a water leak is not the prime cause for a rodent complaint; other factors are more  dominant.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936613457"/>
              </p:ext>
            </p:extLst>
          </p:nvPr>
        </p:nvGraphicFramePr>
        <p:xfrm>
          <a:off x="467199" y="29033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7797" y="5622876"/>
            <a:ext cx="794299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latin typeface="Century" panose="02040604050505020304" pitchFamily="18" charset="0"/>
                <a:cs typeface="+mn-cs"/>
              </a:rPr>
              <a:t>Result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sz="1800" b="1" dirty="0" smtClean="0">
                <a:latin typeface="Century" panose="02040604050505020304" pitchFamily="18" charset="0"/>
                <a:cs typeface="+mn-cs"/>
              </a:rPr>
              <a:t>In most cases number of rodent complaints a week after a water leak complaint is more than the rodent complaints a week 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sz="2800" b="1" u="sng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sz="2800" b="1" u="sng" dirty="0" smtClean="0">
                <a:solidFill>
                  <a:srgbClr val="002060"/>
                </a:solidFill>
                <a:latin typeface="Century" panose="02040604050505020304" pitchFamily="18" charset="0"/>
              </a:rPr>
              <a:t>Analytic 2: Weather affecting rodent complaints</a:t>
            </a:r>
          </a:p>
          <a:p>
            <a:pPr marL="0" indent="0">
              <a:buNone/>
            </a:pPr>
            <a:r>
              <a:rPr lang="en-US" sz="1800" b="1" dirty="0" smtClean="0">
                <a:latin typeface="Century" panose="02040604050505020304" pitchFamily="18" charset="0"/>
              </a:rPr>
              <a:t>Aim to find Rodent complaints and temperature relation.</a:t>
            </a:r>
          </a:p>
          <a:p>
            <a:pPr marL="0" indent="0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Century" panose="02040604050505020304" pitchFamily="18" charset="0"/>
              </a:rPr>
              <a:t>Design Diagram: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8">
              <a:buNone/>
            </a:pPr>
            <a:r>
              <a:rPr lang="en-US" dirty="0" smtClean="0"/>
              <a:t>		            </a:t>
            </a:r>
            <a:r>
              <a:rPr lang="en-US" sz="1200" dirty="0" smtClean="0"/>
              <a:t>Figure 3: Weather Analytic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152400"/>
            <a:ext cx="1752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NCDC Weather database for NYC, 2012-14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562600" y="152400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311 Rodent </a:t>
            </a:r>
            <a:r>
              <a:rPr lang="en-US" sz="1100" dirty="0" smtClean="0"/>
              <a:t>Complaints database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1219200" y="1371600"/>
            <a:ext cx="2133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Cleanup </a:t>
            </a:r>
            <a:r>
              <a:rPr lang="en-US" sz="1100" dirty="0"/>
              <a:t>and date formatting</a:t>
            </a:r>
          </a:p>
        </p:txBody>
      </p:sp>
      <p:sp>
        <p:nvSpPr>
          <p:cNvPr id="9" name="Oval 8"/>
          <p:cNvSpPr/>
          <p:nvPr/>
        </p:nvSpPr>
        <p:spPr>
          <a:xfrm>
            <a:off x="5715000" y="1371600"/>
            <a:ext cx="2133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Cleanup and extracting 2012-14 data only.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5791200" y="2362200"/>
            <a:ext cx="2057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 </a:t>
            </a:r>
            <a:r>
              <a:rPr lang="en-US" sz="1200" b="1" dirty="0" smtClean="0"/>
              <a:t>MR1</a:t>
            </a:r>
            <a:r>
              <a:rPr lang="en-US" sz="1100" dirty="0" smtClean="0"/>
              <a:t>:Date formatting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914400" y="2362200"/>
            <a:ext cx="3048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Individual temperature values replaced by 5⁰C interval Ranges.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3200400" y="3505200"/>
            <a:ext cx="2971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PIG</a:t>
            </a:r>
            <a:r>
              <a:rPr lang="en-US" sz="1100" dirty="0" smtClean="0"/>
              <a:t>: Inner Join to get temperature  range for each rodent complaint date</a:t>
            </a:r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3505200" y="4800600"/>
            <a:ext cx="23622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MR2</a:t>
            </a:r>
            <a:r>
              <a:rPr lang="en-US" sz="1100" dirty="0" smtClean="0"/>
              <a:t>: Aggregation of complaints based on temperature ranges.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096000"/>
            <a:ext cx="2743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Analysis of results</a:t>
            </a:r>
          </a:p>
        </p:txBody>
      </p: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2286000" y="9144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>
          <a:xfrm>
            <a:off x="6591300" y="9906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1" idx="0"/>
          </p:cNvCxnSpPr>
          <p:nvPr/>
        </p:nvCxnSpPr>
        <p:spPr>
          <a:xfrm>
            <a:off x="2286000" y="19812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10" idx="0"/>
          </p:cNvCxnSpPr>
          <p:nvPr/>
        </p:nvCxnSpPr>
        <p:spPr>
          <a:xfrm>
            <a:off x="6781800" y="19812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4"/>
            <a:endCxn id="12" idx="1"/>
          </p:cNvCxnSpPr>
          <p:nvPr/>
        </p:nvCxnSpPr>
        <p:spPr>
          <a:xfrm>
            <a:off x="2438400" y="3124200"/>
            <a:ext cx="1197210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2" idx="7"/>
          </p:cNvCxnSpPr>
          <p:nvPr/>
        </p:nvCxnSpPr>
        <p:spPr>
          <a:xfrm flipH="1">
            <a:off x="5736990" y="3124200"/>
            <a:ext cx="1082910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4"/>
            <a:endCxn id="13" idx="0"/>
          </p:cNvCxnSpPr>
          <p:nvPr/>
        </p:nvCxnSpPr>
        <p:spPr>
          <a:xfrm>
            <a:off x="46863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  <a:endCxn id="14" idx="0"/>
          </p:cNvCxnSpPr>
          <p:nvPr/>
        </p:nvCxnSpPr>
        <p:spPr>
          <a:xfrm>
            <a:off x="4686300" y="56388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2439652516"/>
              </p:ext>
            </p:extLst>
          </p:nvPr>
        </p:nvGraphicFramePr>
        <p:xfrm>
          <a:off x="462507" y="17375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8097" y="5648276"/>
            <a:ext cx="794299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latin typeface="Century" panose="02040604050505020304" pitchFamily="18" charset="0"/>
                <a:cs typeface="+mn-cs"/>
              </a:rPr>
              <a:t>Result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sz="1800" b="1" dirty="0" smtClean="0">
                <a:latin typeface="Century" panose="02040604050505020304" pitchFamily="18" charset="0"/>
                <a:cs typeface="+mn-cs"/>
              </a:rPr>
              <a:t>1)As NYC experiences moderate temperature [15 – 25 C] the number of rodent complaints increase.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entury" panose="02040604050505020304" pitchFamily="18" charset="0"/>
              </a:rPr>
              <a:t>2) Results analogous to scientific finding</a:t>
            </a:r>
          </a:p>
          <a:p>
            <a:pPr marL="0" indent="0">
              <a:buNone/>
            </a:pPr>
            <a:r>
              <a:rPr lang="en-US" sz="1800" b="1" dirty="0" smtClean="0">
                <a:latin typeface="Century" panose="02040604050505020304" pitchFamily="18" charset="0"/>
              </a:rPr>
              <a:t>3) </a:t>
            </a:r>
            <a:r>
              <a:rPr lang="en-US" sz="1800" b="1" dirty="0" smtClean="0">
                <a:latin typeface="Century" panose="02040604050505020304" pitchFamily="18" charset="0"/>
              </a:rPr>
              <a:t>When we move from summer to winter ((30-25)-&gt;(10-5)) Rodent complaints increase. Because rodents move indoors. Preemptive measure when fall ends and winter starts.</a:t>
            </a: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sz="2800" b="1" u="sng" dirty="0" smtClean="0">
                <a:solidFill>
                  <a:srgbClr val="002060"/>
                </a:solidFill>
                <a:latin typeface="Century" panose="02040604050505020304" pitchFamily="18" charset="0"/>
              </a:rPr>
              <a:t>Analytic 3: Estimation of Rodent Population</a:t>
            </a:r>
          </a:p>
          <a:p>
            <a:pPr marL="0" indent="0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Century" panose="02040604050505020304" pitchFamily="18" charset="0"/>
              </a:rPr>
              <a:t>Design Diagram: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dirty="0">
              <a:latin typeface="Times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381000"/>
            <a:ext cx="2438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Times" pitchFamily="18" charset="0"/>
              </a:rPr>
              <a:t>311 Rodent Complaint Database </a:t>
            </a:r>
            <a:r>
              <a:rPr lang="en-US" sz="1100" dirty="0" smtClean="0">
                <a:latin typeface="Times" pitchFamily="18" charset="0"/>
              </a:rPr>
              <a:t>for 5 years (2010-14)</a:t>
            </a:r>
            <a:endParaRPr lang="en-US" sz="1100" dirty="0">
              <a:latin typeface="Times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" y="1981200"/>
            <a:ext cx="34290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itchFamily="18" charset="0"/>
              </a:rPr>
              <a:t>Calculate Avg. no of complaints each year=&gt;Total no of complaints /5. </a:t>
            </a:r>
            <a:r>
              <a:rPr lang="en-US" sz="1100" b="1" dirty="0" smtClean="0">
                <a:latin typeface="Times" pitchFamily="18" charset="0"/>
              </a:rPr>
              <a:t>Assuming </a:t>
            </a:r>
            <a:r>
              <a:rPr lang="en-US" sz="1100" dirty="0" smtClean="0">
                <a:latin typeface="Times" pitchFamily="18" charset="0"/>
              </a:rPr>
              <a:t>one rat lives 1 year.</a:t>
            </a:r>
            <a:endParaRPr lang="en-US" sz="1100" dirty="0">
              <a:latin typeface="Times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200400"/>
            <a:ext cx="3124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itchFamily="18" charset="0"/>
              </a:rPr>
              <a:t>Multiply the Avg. by 50. Each colony of rat has around 50 rats. </a:t>
            </a:r>
            <a:r>
              <a:rPr lang="en-US" sz="1100" b="1" dirty="0" smtClean="0">
                <a:latin typeface="Times" pitchFamily="18" charset="0"/>
              </a:rPr>
              <a:t>Assuming</a:t>
            </a:r>
            <a:r>
              <a:rPr lang="en-US" sz="1100" dirty="0" smtClean="0">
                <a:latin typeface="Times" pitchFamily="18" charset="0"/>
              </a:rPr>
              <a:t> Each complaint is for different colony</a:t>
            </a:r>
            <a:endParaRPr lang="en-US" sz="1100" dirty="0"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4724400"/>
            <a:ext cx="19050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Times" pitchFamily="18" charset="0"/>
              </a:rPr>
              <a:t>OutPut</a:t>
            </a:r>
            <a:r>
              <a:rPr lang="en-US" sz="1100" dirty="0" smtClean="0">
                <a:latin typeface="Times" pitchFamily="18" charset="0"/>
              </a:rPr>
              <a:t>:</a:t>
            </a:r>
          </a:p>
          <a:p>
            <a:pPr algn="ctr"/>
            <a:r>
              <a:rPr lang="en-US" sz="1100" dirty="0" smtClean="0">
                <a:latin typeface="Times" pitchFamily="18" charset="0"/>
              </a:rPr>
              <a:t>Overestimate </a:t>
            </a:r>
            <a:r>
              <a:rPr lang="en-US" sz="1100" dirty="0">
                <a:latin typeface="Times" pitchFamily="18" charset="0"/>
              </a:rPr>
              <a:t>of the number of rats in </a:t>
            </a:r>
            <a:r>
              <a:rPr lang="en-US" sz="1100" dirty="0" smtClean="0">
                <a:latin typeface="Times" pitchFamily="18" charset="0"/>
              </a:rPr>
              <a:t>NYC</a:t>
            </a:r>
            <a:endParaRPr lang="en-US" sz="1100" dirty="0">
              <a:latin typeface="Times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91200" y="1981200"/>
            <a:ext cx="22098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" pitchFamily="18" charset="0"/>
              </a:rPr>
              <a:t>PIG</a:t>
            </a:r>
            <a:r>
              <a:rPr lang="en-US" sz="1100" dirty="0" smtClean="0">
                <a:latin typeface="Times" pitchFamily="18" charset="0"/>
              </a:rPr>
              <a:t>: Calculating rodent complaints for each </a:t>
            </a:r>
            <a:r>
              <a:rPr lang="en-US" sz="1100" dirty="0" err="1" smtClean="0">
                <a:latin typeface="Times" pitchFamily="18" charset="0"/>
              </a:rPr>
              <a:t>zipcode</a:t>
            </a:r>
            <a:r>
              <a:rPr lang="en-US" sz="1100" dirty="0" smtClean="0">
                <a:latin typeface="Times" pitchFamily="18" charset="0"/>
              </a:rPr>
              <a:t> for each year.</a:t>
            </a:r>
            <a:endParaRPr lang="en-US" sz="1100" dirty="0">
              <a:latin typeface="Times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3581400"/>
            <a:ext cx="19050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itchFamily="18" charset="0"/>
              </a:rPr>
              <a:t>Analysis of result</a:t>
            </a:r>
            <a:endParaRPr lang="en-US" sz="1100" dirty="0">
              <a:latin typeface="Times" pitchFamily="18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2247900" y="12954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4495800" y="1295400"/>
            <a:ext cx="24003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2247900" y="2819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>
            <a:off x="6896100" y="2819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4"/>
            <a:endCxn id="7" idx="0"/>
          </p:cNvCxnSpPr>
          <p:nvPr/>
        </p:nvCxnSpPr>
        <p:spPr>
          <a:xfrm>
            <a:off x="22479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sz="3200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Abstract</a:t>
            </a:r>
          </a:p>
          <a:p>
            <a:pPr marL="0" indent="0">
              <a:buNone/>
            </a:pPr>
            <a:r>
              <a:rPr lang="en-US" sz="2000" b="1" i="1" u="sng" dirty="0" smtClean="0">
                <a:latin typeface="Century" panose="02040604050505020304" pitchFamily="18" charset="0"/>
              </a:rPr>
              <a:t>Analytic 1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To find the factor which can be best used to predict the occurrence of Rodents in a particular area.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Using Garbage, Water Leaks complaints with Rodent complaints to find the if there is an increase in Rodent complaints.</a:t>
            </a:r>
          </a:p>
          <a:p>
            <a:pPr marL="0" indent="0">
              <a:buNone/>
            </a:pPr>
            <a:endParaRPr lang="en-US" sz="1800" b="1" i="1" u="sng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i="1" u="sng" dirty="0" smtClean="0">
                <a:latin typeface="Century" panose="02040604050505020304" pitchFamily="18" charset="0"/>
              </a:rPr>
              <a:t>Analytic 2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Analyze the frequency of rodent complaints made in the city with respect to temperature ranges since 2012</a:t>
            </a:r>
          </a:p>
          <a:p>
            <a:pPr marL="0" indent="0">
              <a:buNone/>
            </a:pPr>
            <a:endParaRPr lang="en-US" sz="2000" b="1" i="1" u="sng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i="1" u="sng" dirty="0" smtClean="0">
                <a:latin typeface="Century" panose="02040604050505020304" pitchFamily="18" charset="0"/>
              </a:rPr>
              <a:t>Analytic 3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To estimate the rat population of the city. 8 million rats for 8 million New Yorkers? Debunk the myth ?</a:t>
            </a:r>
          </a:p>
          <a:p>
            <a:pPr marL="0" indent="0">
              <a:buNone/>
            </a:pPr>
            <a:endParaRPr lang="en-US" sz="2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1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449787654"/>
              </p:ext>
            </p:extLst>
          </p:nvPr>
        </p:nvGraphicFramePr>
        <p:xfrm>
          <a:off x="432179" y="31949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800930511"/>
              </p:ext>
            </p:extLst>
          </p:nvPr>
        </p:nvGraphicFramePr>
        <p:xfrm>
          <a:off x="486771" y="237611"/>
          <a:ext cx="8128000" cy="58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68490" y="245660"/>
          <a:ext cx="8318310" cy="588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Analysis of Results for Estimation of Rodent Population:</a:t>
            </a:r>
          </a:p>
          <a:p>
            <a:pPr marL="457200" indent="-457200">
              <a:buAutoNum type="arabicParenR"/>
            </a:pPr>
            <a:r>
              <a:rPr lang="en-US" sz="1800" b="1" dirty="0" smtClean="0">
                <a:latin typeface="Century" panose="02040604050505020304" pitchFamily="18" charset="0"/>
              </a:rPr>
              <a:t>Scientific studies have shown that life expectancy of a rodent is 1 year in a city.</a:t>
            </a:r>
          </a:p>
          <a:p>
            <a:pPr marL="457200" indent="-457200">
              <a:buAutoNum type="arabicParenR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US" sz="1800" b="1" dirty="0" smtClean="0">
                <a:latin typeface="Century" panose="02040604050505020304" pitchFamily="18" charset="0"/>
              </a:rPr>
              <a:t>Hence we found Avg. no rodent complaints for 1 year</a:t>
            </a:r>
          </a:p>
          <a:p>
            <a:pPr marL="457200" indent="-457200">
              <a:buAutoNum type="arabicParenR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US" sz="1800" b="1" dirty="0" smtClean="0">
                <a:latin typeface="Century" panose="02040604050505020304" pitchFamily="18" charset="0"/>
              </a:rPr>
              <a:t>Taking the big overestimation-each rodent call represents each entire colony (on an avg. rodents live in a colony of 40-50)</a:t>
            </a:r>
          </a:p>
          <a:p>
            <a:pPr marL="457200" indent="-457200">
              <a:buAutoNum type="arabicParenR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US" sz="1800" b="1" dirty="0" smtClean="0">
                <a:latin typeface="Century" panose="02040604050505020304" pitchFamily="18" charset="0"/>
              </a:rPr>
              <a:t>We Get approx.1.2million</a:t>
            </a:r>
          </a:p>
          <a:p>
            <a:pPr marL="457200" indent="-457200">
              <a:buAutoNum type="arabicParenR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US" sz="1800" b="1" dirty="0" smtClean="0">
                <a:latin typeface="Century" panose="02040604050505020304" pitchFamily="18" charset="0"/>
              </a:rPr>
              <a:t>Sewer population(not that much)+ 1.2million = approx. 2 million. A very good Overestimation.</a:t>
            </a:r>
          </a:p>
          <a:p>
            <a:pPr marL="457200" indent="-457200">
              <a:buAutoNum type="arabicParenR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US" sz="1800" b="1" dirty="0" smtClean="0">
                <a:latin typeface="Century" panose="02040604050505020304" pitchFamily="18" charset="0"/>
              </a:rPr>
              <a:t>Which is still less than 8 Million. Urban myth debunked.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Obstacles</a:t>
            </a:r>
          </a:p>
          <a:p>
            <a:pPr marL="0" indent="0">
              <a:buFont typeface="Arial" pitchFamily="34" charset="0"/>
              <a:buChar char="•"/>
            </a:pPr>
            <a:endParaRPr lang="en-US" sz="2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Change of analytic project- no access to College data.</a:t>
            </a:r>
          </a:p>
          <a:p>
            <a:pPr marL="0" indent="0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NYC HPC Cluster – Encountered several problems and had to start over using Cloudera VM</a:t>
            </a:r>
          </a:p>
          <a:p>
            <a:pPr marL="0" indent="0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Each database had a date format that was entirely different from the other (sometimes even within a database)</a:t>
            </a: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90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1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Conclusion</a:t>
            </a:r>
          </a:p>
          <a:p>
            <a:pPr marL="457200" indent="-457200">
              <a:buAutoNum type="arabicParenR"/>
            </a:pPr>
            <a:r>
              <a:rPr lang="en-US" sz="1800" b="1" dirty="0" smtClean="0">
                <a:latin typeface="Century" panose="02040604050505020304" pitchFamily="18" charset="0"/>
              </a:rPr>
              <a:t>Sanitation and Water leakage are a cause for increase in rodents in 85% of the NYC areas.</a:t>
            </a:r>
          </a:p>
          <a:p>
            <a:pPr marL="457200" indent="-457200">
              <a:buAutoNum type="arabicParenR"/>
            </a:pPr>
            <a:r>
              <a:rPr lang="en-US" sz="1800" b="1" dirty="0" smtClean="0">
                <a:latin typeface="Century" panose="02040604050505020304" pitchFamily="18" charset="0"/>
              </a:rPr>
              <a:t>Rodents increase between 65F -90F, which conforms to scientific findings.</a:t>
            </a:r>
          </a:p>
          <a:p>
            <a:pPr marL="0" indent="0">
              <a:buNone/>
            </a:pPr>
            <a:r>
              <a:rPr lang="en-US" sz="1800" b="1" dirty="0" smtClean="0">
                <a:latin typeface="Century" panose="02040604050505020304" pitchFamily="18" charset="0"/>
              </a:rPr>
              <a:t>3)  Urban Theory “8 million rats for 8 million people” debunked.</a:t>
            </a:r>
          </a:p>
          <a:p>
            <a:pPr marL="0" indent="0">
              <a:buNone/>
            </a:pPr>
            <a:endParaRPr lang="en-US" sz="2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Acknowledgements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890" y="4400758"/>
            <a:ext cx="7813343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NCDC for providing us with the weather database for NYC</a:t>
            </a:r>
          </a:p>
          <a:p>
            <a:pPr marL="0" indent="0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311 service of NYC for putting up their extensive databases online</a:t>
            </a:r>
          </a:p>
          <a:p>
            <a:pPr marL="0" indent="0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Prof. Suzanne Macintosh for her guidance and support during the course of this project</a:t>
            </a:r>
          </a:p>
          <a:p>
            <a:pPr marL="0" indent="0">
              <a:buNone/>
            </a:pPr>
            <a:endParaRPr lang="en-US" sz="18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References</a:t>
            </a:r>
          </a:p>
          <a:p>
            <a:pPr marL="0" indent="0">
              <a:buNone/>
            </a:pPr>
            <a:r>
              <a:rPr lang="en-US" sz="2000" dirty="0" smtClean="0"/>
              <a:t>[1] http://www.statetechmagazine.com/article/2014/11/chicago-leverages-311-and-big-data-tackle-its-rat-problems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[2] New York Department of sanitation:  Spatial Analysis Of Complaints. Sarah Williams, Nick </a:t>
            </a:r>
            <a:r>
              <a:rPr lang="en-US" sz="2000" dirty="0" err="1" smtClean="0"/>
              <a:t>Klien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[3]http://www.health.ny.gov/statistics/cancer/registry/appendix/neighborhoods.htm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[4] Planning Rodent Control For Boston’s Central Artery/Tunnel Project. Bruce Colvin, </a:t>
            </a:r>
            <a:r>
              <a:rPr lang="en-US" sz="2000" dirty="0" err="1" smtClean="0"/>
              <a:t>A.Daniel</a:t>
            </a:r>
            <a:r>
              <a:rPr lang="en-US" sz="2000" dirty="0" smtClean="0"/>
              <a:t> </a:t>
            </a:r>
            <a:r>
              <a:rPr lang="en-US" sz="2000" dirty="0" err="1" smtClean="0"/>
              <a:t>AShton,Wellard</a:t>
            </a:r>
            <a:r>
              <a:rPr lang="en-US" sz="2000" dirty="0" smtClean="0"/>
              <a:t> McCartney, William Jackson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90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9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 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noFill/>
          <a:ln w="34925" cap="rnd">
            <a:solidFill>
              <a:srgbClr val="FFFFFF"/>
            </a:solidFill>
            <a:round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sz="54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54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  <a:defRPr/>
            </a:pPr>
            <a:r>
              <a:rPr lang="en-US" sz="5400" b="1" i="1" dirty="0" smtClean="0">
                <a:latin typeface="Century" panose="02040604050505020304" pitchFamily="18" charset="0"/>
              </a:rPr>
              <a:t>Thank you!</a:t>
            </a:r>
            <a:endParaRPr lang="en-US" sz="2000" b="1" i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90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98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Background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NYC- infamous for its rodent problem.</a:t>
            </a:r>
          </a:p>
          <a:p>
            <a:pPr marL="0" indent="0">
              <a:buFont typeface="Arial" pitchFamily="34" charset="0"/>
              <a:buChar char="•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311-non emergency helpline to provide access to different government services.</a:t>
            </a:r>
          </a:p>
          <a:p>
            <a:pPr marL="0" indent="0">
              <a:buNone/>
            </a:pPr>
            <a:r>
              <a:rPr lang="en-US" sz="1800" b="1" dirty="0" smtClean="0">
                <a:latin typeface="Century" panose="02040604050505020304" pitchFamily="18" charset="0"/>
              </a:rPr>
              <a:t> 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Takes requests in the form of complaints. Tracks and Manages complaints.</a:t>
            </a:r>
          </a:p>
          <a:p>
            <a:pPr marL="0" indent="0">
              <a:buFont typeface="Arial" pitchFamily="34" charset="0"/>
              <a:buChar char="•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311 complaints database updated daily and open source.</a:t>
            </a:r>
          </a:p>
          <a:p>
            <a:pPr marL="0" indent="0">
              <a:buFont typeface="Arial" pitchFamily="34" charset="0"/>
              <a:buChar char="•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New York City Department of Health and Mental Hygiene (DHMH)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300" b="1" dirty="0" smtClean="0"/>
          </a:p>
          <a:p>
            <a:pPr marL="0" indent="0">
              <a:buFont typeface="Arial" pitchFamily="34" charset="0"/>
              <a:buChar char="•"/>
            </a:pPr>
            <a:endParaRPr lang="en-US" sz="18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143000"/>
            <a:ext cx="8386549" cy="5503460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Motivation</a:t>
            </a:r>
          </a:p>
          <a:p>
            <a:pPr marL="0" indent="0">
              <a:buNone/>
            </a:pP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The aforementioned rodent problem.</a:t>
            </a:r>
          </a:p>
          <a:p>
            <a:pPr marL="0" indent="0">
              <a:buFont typeface="Arial" pitchFamily="34" charset="0"/>
              <a:buChar char="•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DHMH does not take well planned preemptive actions to control rodent population. </a:t>
            </a:r>
          </a:p>
          <a:p>
            <a:pPr marL="0" indent="0">
              <a:buFont typeface="Arial" pitchFamily="34" charset="0"/>
              <a:buChar char="•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First come first serve basis problem solving.</a:t>
            </a:r>
          </a:p>
          <a:p>
            <a:pPr marL="0" indent="0">
              <a:buFont typeface="Arial" pitchFamily="34" charset="0"/>
              <a:buChar char="•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No official estimate of no. of rodents.</a:t>
            </a:r>
          </a:p>
          <a:p>
            <a:pPr marL="0" indent="0">
              <a:buFont typeface="Arial" pitchFamily="34" charset="0"/>
              <a:buChar char="•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DHMH can use our analytic to take preemptive actions which can help reduce /control the no. of rodents.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/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Data</a:t>
            </a:r>
            <a:r>
              <a:rPr lang="en-US" sz="2800" b="1" dirty="0" smtClean="0">
                <a:latin typeface="Century" panose="02040604050505020304" pitchFamily="18" charset="0"/>
              </a:rPr>
              <a:t> </a:t>
            </a: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Sources</a:t>
            </a:r>
          </a:p>
          <a:p>
            <a:pPr marL="0" indent="0">
              <a:buNone/>
            </a:pPr>
            <a:r>
              <a:rPr lang="en-US" sz="1800" b="1" i="1" u="sng" dirty="0" smtClean="0">
                <a:latin typeface="Century" panose="02040604050505020304" pitchFamily="18" charset="0"/>
              </a:rPr>
              <a:t>&lt;311 Rodent Complaint Database&gt;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Contains rodent complaints with details like timestamp of complaint, zip code, location type etc. for year 2010- Nov ’14.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Size: 38MB; 		Format: ‘.CSV’</a:t>
            </a:r>
          </a:p>
          <a:p>
            <a:pPr marL="0" indent="0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800" b="1" i="1" u="sng" dirty="0" smtClean="0">
                <a:latin typeface="Century" panose="02040604050505020304" pitchFamily="18" charset="0"/>
              </a:rPr>
              <a:t>&lt;311 Sanitation Complaint Database&gt;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Contains sanitation complaints having fields similar to rodent database for 2010-Nov’14.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Size: 41MB; 		Format: ‘.CSV’</a:t>
            </a:r>
          </a:p>
          <a:p>
            <a:pPr marL="0" indent="0">
              <a:buFont typeface="Arial" pitchFamily="34" charset="0"/>
              <a:buChar char="•"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800" b="1" i="1" u="sng" dirty="0" smtClean="0">
                <a:latin typeface="Century" panose="02040604050505020304" pitchFamily="18" charset="0"/>
              </a:rPr>
              <a:t>&lt;311 Water Leak Database&gt;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Contains several water complaints like water leaking, standing water, hydrant overflow along with timestamp, zip code etc. for 2010-Nov’14.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Size: 30MB; 		Format: ‘.CSV’</a:t>
            </a:r>
          </a:p>
          <a:p>
            <a:pPr marL="0" indent="0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90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107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Rodent Baiting in NYC.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648"/>
            <a:ext cx="8229600" cy="498792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Century" panose="02040604050505020304" pitchFamily="18" charset="0"/>
              </a:rPr>
              <a:t>Data Sources Contd.</a:t>
            </a:r>
          </a:p>
          <a:p>
            <a:pPr marL="0" indent="0">
              <a:buNone/>
            </a:pPr>
            <a:r>
              <a:rPr lang="en-US" sz="1800" b="1" i="1" u="sng" dirty="0" smtClean="0">
                <a:latin typeface="Century" panose="02040604050505020304" pitchFamily="18" charset="0"/>
              </a:rPr>
              <a:t>&lt;NCDC Weather Database&gt;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The National Climate Data Center (NCDC) weather database for NYC contains fields like max, min temp, rainfall, wind speeds for each day for years 2012-Nov’2014.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Century" panose="02040604050505020304" pitchFamily="18" charset="0"/>
              </a:rPr>
              <a:t>Size:1MB; 		Format: ‘.CSV’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b="1" u="sng" dirty="0" smtClean="0">
                <a:solidFill>
                  <a:srgbClr val="002060"/>
                </a:solidFill>
                <a:latin typeface="Century" panose="02040604050505020304" pitchFamily="18" charset="0"/>
              </a:rPr>
              <a:t>Analytic 1: Sanitation, Water Factor</a:t>
            </a:r>
          </a:p>
          <a:p>
            <a:pPr marL="0" indent="0">
              <a:buNone/>
            </a:pPr>
            <a:endParaRPr lang="en-US" sz="1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Century" panose="02040604050505020304" pitchFamily="18" charset="0"/>
              </a:rPr>
              <a:t>Design Diagram: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	    </a:t>
            </a:r>
            <a:r>
              <a:rPr lang="en-US" sz="1400" dirty="0" smtClean="0"/>
              <a:t>Figure 1: Sanitation/Water leak </a:t>
            </a:r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52400"/>
            <a:ext cx="1981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pitchFamily="34" charset="0"/>
              </a:rPr>
              <a:t>‘</a:t>
            </a:r>
            <a:r>
              <a:rPr lang="en-US" sz="1100" b="1" dirty="0" smtClean="0">
                <a:latin typeface="Calibri" pitchFamily="34" charset="0"/>
              </a:rPr>
              <a:t>311 Rodent complaints</a:t>
            </a:r>
            <a:r>
              <a:rPr lang="en-US" sz="1100" dirty="0" smtClean="0">
                <a:latin typeface="Calibri" pitchFamily="34" charset="0"/>
              </a:rPr>
              <a:t>’ database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152400"/>
            <a:ext cx="1981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pitchFamily="34" charset="0"/>
              </a:rPr>
              <a:t>‘</a:t>
            </a:r>
            <a:r>
              <a:rPr lang="en-US" sz="1100" b="1" dirty="0" smtClean="0">
                <a:latin typeface="Calibri" pitchFamily="34" charset="0"/>
              </a:rPr>
              <a:t>311 Sanitation complaints</a:t>
            </a:r>
            <a:r>
              <a:rPr lang="en-US" sz="1100" dirty="0" smtClean="0">
                <a:latin typeface="Calibri" pitchFamily="34" charset="0"/>
              </a:rPr>
              <a:t>’ database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90600" y="1143000"/>
            <a:ext cx="2286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pitchFamily="34" charset="0"/>
              </a:rPr>
              <a:t>Data cleanup:  Extract {</a:t>
            </a:r>
            <a:r>
              <a:rPr lang="en-US" sz="1100" dirty="0" err="1" smtClean="0">
                <a:latin typeface="Calibri" pitchFamily="34" charset="0"/>
              </a:rPr>
              <a:t>date,zipcode</a:t>
            </a:r>
            <a:r>
              <a:rPr lang="en-US" sz="1100" dirty="0" smtClean="0">
                <a:latin typeface="Calibri" pitchFamily="34" charset="0"/>
              </a:rPr>
              <a:t>} fields 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10200" y="1143000"/>
            <a:ext cx="2286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pitchFamily="34" charset="0"/>
              </a:rPr>
              <a:t>Data cleanup:  Extract {date ,</a:t>
            </a:r>
            <a:r>
              <a:rPr lang="en-US" sz="1100" dirty="0" err="1" smtClean="0">
                <a:latin typeface="Calibri" pitchFamily="34" charset="0"/>
              </a:rPr>
              <a:t>zipcode</a:t>
            </a:r>
            <a:r>
              <a:rPr lang="en-US" sz="1100" dirty="0" smtClean="0">
                <a:latin typeface="Calibri" pitchFamily="34" charset="0"/>
              </a:rPr>
              <a:t>} fields 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90800" y="2133600"/>
            <a:ext cx="3429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PIG</a:t>
            </a:r>
            <a:r>
              <a:rPr lang="en-US" sz="1100" dirty="0" smtClean="0">
                <a:latin typeface="Calibri" pitchFamily="34" charset="0"/>
              </a:rPr>
              <a:t>: Join operation to get for each sanitation date all rodent dates along with </a:t>
            </a:r>
            <a:r>
              <a:rPr lang="en-US" sz="1100" dirty="0" err="1" smtClean="0">
                <a:latin typeface="Calibri" pitchFamily="34" charset="0"/>
              </a:rPr>
              <a:t>zipcodes</a:t>
            </a:r>
            <a:r>
              <a:rPr lang="en-US" sz="1100" dirty="0">
                <a:latin typeface="Calibri" pitchFamily="34" charset="0"/>
              </a:rPr>
              <a:t> </a:t>
            </a:r>
            <a:r>
              <a:rPr lang="en-US" sz="1100" dirty="0" smtClean="0">
                <a:latin typeface="Calibri" pitchFamily="34" charset="0"/>
              </a:rPr>
              <a:t>(area)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3352800"/>
            <a:ext cx="4419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MR1</a:t>
            </a:r>
            <a:r>
              <a:rPr lang="en-US" sz="1100" dirty="0" smtClean="0">
                <a:latin typeface="Calibri" pitchFamily="34" charset="0"/>
              </a:rPr>
              <a:t>: For each sanitation date get count of no. of rodent complaints ,1 week prior(negative) and 1 week (positive)after the sanitation date, along with </a:t>
            </a:r>
            <a:r>
              <a:rPr lang="en-US" sz="1100" dirty="0" err="1" smtClean="0">
                <a:latin typeface="Calibri" pitchFamily="34" charset="0"/>
              </a:rPr>
              <a:t>zipcodes</a:t>
            </a:r>
            <a:r>
              <a:rPr lang="en-US" sz="1100" dirty="0">
                <a:latin typeface="Calibri" pitchFamily="34" charset="0"/>
              </a:rPr>
              <a:t> </a:t>
            </a:r>
            <a:r>
              <a:rPr lang="en-US" sz="1100" dirty="0" smtClean="0">
                <a:latin typeface="Calibri" pitchFamily="34" charset="0"/>
              </a:rPr>
              <a:t>(area)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2200" y="4876800"/>
            <a:ext cx="40386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MR2</a:t>
            </a:r>
            <a:r>
              <a:rPr lang="en-US" sz="1100" dirty="0" smtClean="0">
                <a:latin typeface="Calibri" pitchFamily="34" charset="0"/>
              </a:rPr>
              <a:t>: Get Average no of negative and positive rodent complaints  for  each </a:t>
            </a:r>
            <a:r>
              <a:rPr lang="en-US" sz="1100" dirty="0" err="1" smtClean="0">
                <a:latin typeface="Calibri" pitchFamily="34" charset="0"/>
              </a:rPr>
              <a:t>ZipCode</a:t>
            </a:r>
            <a:r>
              <a:rPr lang="en-US" sz="1100" dirty="0" smtClean="0">
                <a:latin typeface="Calibri" pitchFamily="34" charset="0"/>
              </a:rPr>
              <a:t>(area)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6248400"/>
            <a:ext cx="2514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</a:rPr>
              <a:t>Analysis of results</a:t>
            </a:r>
            <a:endParaRPr lang="en-US" sz="1200" dirty="0">
              <a:latin typeface="Calibri" pitchFamily="34" charset="0"/>
            </a:endParaRP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1981200" y="838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 flipH="1">
            <a:off x="6553200" y="8382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1"/>
          </p:cNvCxnSpPr>
          <p:nvPr/>
        </p:nvCxnSpPr>
        <p:spPr>
          <a:xfrm>
            <a:off x="2133600" y="1752600"/>
            <a:ext cx="959366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0" idx="7"/>
          </p:cNvCxnSpPr>
          <p:nvPr/>
        </p:nvCxnSpPr>
        <p:spPr>
          <a:xfrm flipH="1">
            <a:off x="5517634" y="1752600"/>
            <a:ext cx="1035566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1" idx="0"/>
          </p:cNvCxnSpPr>
          <p:nvPr/>
        </p:nvCxnSpPr>
        <p:spPr>
          <a:xfrm>
            <a:off x="4305300" y="28956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4343400" y="4267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4381500" y="5715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B6F323F-DAA2-405E-899A-169E1004374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43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Data Flow Diagram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Figure 2: Input and Outputs in each Stage using Cloudera VMware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194" y="1685924"/>
            <a:ext cx="8461611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445827" y="1693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5911" y="5581933"/>
            <a:ext cx="794299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latin typeface="Century" panose="02040604050505020304" pitchFamily="18" charset="0"/>
                <a:cs typeface="+mn-cs"/>
              </a:rPr>
              <a:t>Result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sz="1800" b="1" dirty="0" smtClean="0">
                <a:latin typeface="Century" panose="02040604050505020304" pitchFamily="18" charset="0"/>
                <a:cs typeface="+mn-cs"/>
              </a:rPr>
              <a:t>Areas where, when a sanitation complaint is received, preemptive rodent control action should be taken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vel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5857</TotalTime>
  <Words>1194</Words>
  <Application>Microsoft Office PowerPoint</Application>
  <PresentationFormat>On-screen Show (4:3)</PresentationFormat>
  <Paragraphs>195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Level</vt:lpstr>
      <vt:lpstr>10 September 2009</vt:lpstr>
      <vt:lpstr>Paper</vt:lpstr>
      <vt:lpstr>1_Paper</vt:lpstr>
      <vt:lpstr>2_Paper</vt:lpstr>
      <vt:lpstr>Analytics Project  Presentation - Fall 2014</vt:lpstr>
      <vt:lpstr>Rodent Baiting in NYC.</vt:lpstr>
      <vt:lpstr>Rodent Baiting in NYC.</vt:lpstr>
      <vt:lpstr>Rodent Baiting in NYC.</vt:lpstr>
      <vt:lpstr>Rodent Baiting in NYC.</vt:lpstr>
      <vt:lpstr>Rodent Baiting in NYC.</vt:lpstr>
      <vt:lpstr>Slide 7</vt:lpstr>
      <vt:lpstr> Data Flow Diagram  Figure 2: Input and Outputs in each Stage using Cloudera VMware</vt:lpstr>
      <vt:lpstr>Slide 9</vt:lpstr>
      <vt:lpstr>Slide 10</vt:lpstr>
      <vt:lpstr>Slide 11</vt:lpstr>
      <vt:lpstr>Slide 12</vt:lpstr>
      <vt:lpstr>Slide 13</vt:lpstr>
      <vt:lpstr>Slide 14</vt:lpstr>
      <vt:lpstr>Rodent Baiting in NYC.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Rodent Baiting in NYC.</vt:lpstr>
      <vt:lpstr>Rodent Baiting in NYC.</vt:lpstr>
      <vt:lpstr>Rodent Baiting in NYC.</vt:lpstr>
      <vt:lpstr>Rodent Baiting in NYC.</vt:lpstr>
      <vt:lpstr>Rodent Baiting in NYC. 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Ankit K</cp:lastModifiedBy>
  <cp:revision>1909</cp:revision>
  <dcterms:created xsi:type="dcterms:W3CDTF">2013-01-20T16:38:10Z</dcterms:created>
  <dcterms:modified xsi:type="dcterms:W3CDTF">2014-12-13T04:24:32Z</dcterms:modified>
</cp:coreProperties>
</file>