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Roboto"/>
      <p:regular r:id="rId21"/>
      <p:bold r:id="rId22"/>
      <p:italic r:id="rId23"/>
      <p:boldItalic r:id="rId24"/>
    </p:embeddedFont>
    <p:embeddedFont>
      <p:font typeface="Roboto Medium"/>
      <p:regular r:id="rId25"/>
      <p:bold r:id="rId26"/>
      <p:italic r:id="rId27"/>
      <p:boldItalic r:id="rId28"/>
    </p:embeddedFont>
    <p:embeddedFont>
      <p:font typeface="Merriweather"/>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guide id="3" pos="3322">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EDCFBBC-2F77-496C-9917-BD05E085D073}">
  <a:tblStyle styleId="{FEDCFBBC-2F77-496C-9917-BD05E085D073}"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 pos="3322"/>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Medium-bold.fntdata"/><Relationship Id="rId25" Type="http://schemas.openxmlformats.org/officeDocument/2006/relationships/font" Target="fonts/RobotoMedium-regular.fntdata"/><Relationship Id="rId28" Type="http://schemas.openxmlformats.org/officeDocument/2006/relationships/font" Target="fonts/RobotoMedium-boldItalic.fntdata"/><Relationship Id="rId27" Type="http://schemas.openxmlformats.org/officeDocument/2006/relationships/font" Target="fonts/RobotoMedium-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erriweather-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erriweather-italic.fntdata"/><Relationship Id="rId30" Type="http://schemas.openxmlformats.org/officeDocument/2006/relationships/font" Target="fonts/Merriweather-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Merriweather-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91e41761e8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91e41761e8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150">
                <a:latin typeface="Verdana"/>
                <a:ea typeface="Verdana"/>
                <a:cs typeface="Verdana"/>
                <a:sym typeface="Verdana"/>
              </a:rPr>
              <a:t>Next, to relate happiness to max infection rate, we performed a linear regression</a:t>
            </a:r>
            <a:r>
              <a:rPr lang="en" sz="1150">
                <a:latin typeface="Verdana"/>
                <a:ea typeface="Verdana"/>
                <a:cs typeface="Verdana"/>
                <a:sym typeface="Verdana"/>
              </a:rPr>
              <a:t> using happiness score as a predictor of max rate resulted in a poor R</a:t>
            </a:r>
            <a:r>
              <a:rPr baseline="30000" lang="en" sz="1150">
                <a:latin typeface="Verdana"/>
                <a:ea typeface="Verdana"/>
                <a:cs typeface="Verdana"/>
                <a:sym typeface="Verdana"/>
              </a:rPr>
              <a:t>2</a:t>
            </a:r>
            <a:r>
              <a:rPr lang="en" sz="1150">
                <a:latin typeface="Verdana"/>
                <a:ea typeface="Verdana"/>
                <a:cs typeface="Verdana"/>
                <a:sym typeface="Verdana"/>
              </a:rPr>
              <a:t> of 0.265 (</a:t>
            </a:r>
            <a:r>
              <a:rPr b="1" lang="en" sz="1150">
                <a:latin typeface="Verdana"/>
                <a:ea typeface="Verdana"/>
                <a:cs typeface="Verdana"/>
                <a:sym typeface="Verdana"/>
              </a:rPr>
              <a:t>Figure  5</a:t>
            </a:r>
            <a:r>
              <a:rPr lang="en" sz="1150">
                <a:latin typeface="Verdana"/>
                <a:ea typeface="Verdana"/>
                <a:cs typeface="Verdana"/>
                <a:sym typeface="Verdana"/>
              </a:rPr>
              <a:t>) and an out-of-sample RMSE of 1.87, which is within one standard deviation of the log max infection rate from the original data (</a:t>
            </a:r>
            <a:r>
              <a:rPr b="1" lang="en" sz="1150">
                <a:latin typeface="Verdana"/>
                <a:ea typeface="Verdana"/>
                <a:cs typeface="Verdana"/>
                <a:sym typeface="Verdana"/>
              </a:rPr>
              <a:t>Table 1</a:t>
            </a:r>
            <a:r>
              <a:rPr lang="en" sz="1150">
                <a:latin typeface="Verdana"/>
                <a:ea typeface="Verdana"/>
                <a:cs typeface="Verdana"/>
                <a:sym typeface="Verdana"/>
              </a:rPr>
              <a:t>). Moreover, the p-value of essentially 0, along with non-zero confidence intervals for the happiness score, show that happiness is a significant variable in the model. Overall, we can infer from this model that happiness, or more specifically, some predictors of happiness are also significant predictors of the max infection rate.</a:t>
            </a:r>
            <a:endParaRPr/>
          </a:p>
          <a:p>
            <a:pPr indent="0" lvl="0" marL="0" rtl="0" algn="just">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91e41761e8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91e41761e8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naturally, we created a model using all the predictors of happiness to isolate the most important shared predictors.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Resulted in an R^2 of 0.376 which is higher than using the happiness ladder score alone, which had an R^2 0.265. However, several variables have p-values greater than 0.05 which prompted us to further refine our model.</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531b25ad63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531b25ad63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150">
                <a:latin typeface="Verdana"/>
                <a:ea typeface="Verdana"/>
                <a:cs typeface="Verdana"/>
                <a:sym typeface="Verdana"/>
              </a:rPr>
              <a:t>Upon optimizing R^2 and and out-of-sample RMSE</a:t>
            </a:r>
            <a:endParaRPr sz="1150">
              <a:latin typeface="Verdana"/>
              <a:ea typeface="Verdana"/>
              <a:cs typeface="Verdana"/>
              <a:sym typeface="Verdana"/>
            </a:endParaRPr>
          </a:p>
          <a:p>
            <a:pPr indent="0" lvl="0" marL="0" rtl="0" algn="just">
              <a:spcBef>
                <a:spcPts val="0"/>
              </a:spcBef>
              <a:spcAft>
                <a:spcPts val="0"/>
              </a:spcAft>
              <a:buNone/>
            </a:pPr>
            <a:r>
              <a:t/>
            </a:r>
            <a:endParaRPr sz="1150">
              <a:latin typeface="Verdana"/>
              <a:ea typeface="Verdana"/>
              <a:cs typeface="Verdana"/>
              <a:sym typeface="Verdana"/>
            </a:endParaRPr>
          </a:p>
          <a:p>
            <a:pPr indent="0" lvl="0" marL="0" rtl="0" algn="just">
              <a:spcBef>
                <a:spcPts val="0"/>
              </a:spcBef>
              <a:spcAft>
                <a:spcPts val="0"/>
              </a:spcAft>
              <a:buNone/>
            </a:pPr>
            <a:r>
              <a:rPr lang="en" sz="1150">
                <a:latin typeface="Verdana"/>
                <a:ea typeface="Verdana"/>
                <a:cs typeface="Verdana"/>
                <a:sym typeface="Verdana"/>
              </a:rPr>
              <a:t>Of the most significant happiness predictors, we found that log GDP per capita is the most significant predictor of max infection rate. This produced a slightly lower R</a:t>
            </a:r>
            <a:r>
              <a:rPr baseline="30000" lang="en" sz="1150">
                <a:latin typeface="Verdana"/>
                <a:ea typeface="Verdana"/>
                <a:cs typeface="Verdana"/>
                <a:sym typeface="Verdana"/>
              </a:rPr>
              <a:t>2</a:t>
            </a:r>
            <a:r>
              <a:rPr lang="en" sz="1150">
                <a:latin typeface="Verdana"/>
                <a:ea typeface="Verdana"/>
                <a:cs typeface="Verdana"/>
                <a:sym typeface="Verdana"/>
              </a:rPr>
              <a:t> of 0.353 compared to using all the predictors of happiness. But is still higher than that obtained using happiness rating alone to predict max rate. This is likely because of factors that may be effective predictors of happiness, but poor predictors of max rate. Additionally, an out-of-sample RMSE of 1.75 was obtained which is improved from the 1.87 received from using happiness score alone.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91e41761e8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91e41761e8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150">
                <a:latin typeface="Verdana"/>
                <a:ea typeface="Verdana"/>
                <a:cs typeface="Verdana"/>
                <a:sym typeface="Verdana"/>
              </a:rPr>
              <a:t>The four happiness predictors that were previously determined as important predictors were also used in a regression tree analysis. The results contradicted those found by the linear regression by selecting healthy life expectancy as the most significant predictor of log max infection rate (</a:t>
            </a:r>
            <a:r>
              <a:rPr b="1" lang="en" sz="1150">
                <a:latin typeface="Verdana"/>
                <a:ea typeface="Verdana"/>
                <a:cs typeface="Verdana"/>
                <a:sym typeface="Verdana"/>
              </a:rPr>
              <a:t>Figure 7</a:t>
            </a:r>
            <a:r>
              <a:rPr lang="en" sz="1150">
                <a:latin typeface="Verdana"/>
                <a:ea typeface="Verdana"/>
                <a:cs typeface="Verdana"/>
                <a:sym typeface="Verdana"/>
              </a:rPr>
              <a:t>). This can be seen by the importance summary above the tree displayed on this slide. However, the regression tree also produced a significantly worse RMSE of 2.09 which is greater than one standard deviation of the log max rate (2.05). Analyzing the tree itself, countries with both healthy life expectancy and logged GDP per capita have higher max rates. Could improve with more branches.</a:t>
            </a:r>
            <a:endParaRPr sz="1150">
              <a:latin typeface="Verdana"/>
              <a:ea typeface="Verdana"/>
              <a:cs typeface="Verdana"/>
              <a:sym typeface="Verdana"/>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91e41761e8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91e41761e8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150">
                <a:latin typeface="Verdana"/>
                <a:ea typeface="Verdana"/>
                <a:cs typeface="Verdana"/>
                <a:sym typeface="Verdana"/>
              </a:rPr>
              <a:t>From our analyses, we found that a small factor in predicting how severe a spike is in a country where confirmed COVID cases are unknown or inaccurate is happiness - specifically GDP per capita. This can be concluded from our linear regression model which had the lowest RMSE compared to our regression tree model. However, correlation does not necessarily imply causation. Both qualities are attributed to wealthier countries. It is almost unintuitive to think that wealthier countries have more cases of coronavirus, however, these results can be interpreted as countries with higher GDP per capita and healthy life expectancy likely leads to more </a:t>
            </a:r>
            <a:r>
              <a:rPr b="1" lang="en" sz="1150">
                <a:latin typeface="Verdana"/>
                <a:ea typeface="Verdana"/>
                <a:cs typeface="Verdana"/>
                <a:sym typeface="Verdana"/>
              </a:rPr>
              <a:t>reported</a:t>
            </a:r>
            <a:r>
              <a:rPr lang="en" sz="1150">
                <a:latin typeface="Verdana"/>
                <a:ea typeface="Verdana"/>
                <a:cs typeface="Verdana"/>
                <a:sym typeface="Verdana"/>
              </a:rPr>
              <a:t> cases because of increased testing - so more cases are detected. Only with more statistical testing and the addition of more significant, underlying variables can the model be improved to better predict pandemic response of a country, so their government can better prepare for the future.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531b25ad6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531b25ad6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8f6e1b0967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8f6e1b0967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8f6e1b0967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f6e1b0967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531b25ad6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531b25ad6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531b25ad63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531b25ad63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531b25ad63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531b25ad63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91e41761e8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91e41761e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found the standard deviation to see how well our regression models predict and so that we could understand our RMSE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531b25ad63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531b25ad63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150">
                <a:latin typeface="Verdana"/>
                <a:ea typeface="Verdana"/>
                <a:cs typeface="Verdana"/>
                <a:sym typeface="Verdana"/>
              </a:rPr>
              <a:t>Our group first created a linear regression model using only the happiness data set to find the most significant predictors of happiness. We found that the p-values of generosity and perceptions of corruption were much higher than 0.05, which indicates that they are unreliable predictors of happiness. Thus, we removed these predictors from our final model in </a:t>
            </a:r>
            <a:r>
              <a:rPr b="1" lang="en" sz="1150">
                <a:latin typeface="Verdana"/>
                <a:ea typeface="Verdana"/>
                <a:cs typeface="Verdana"/>
                <a:sym typeface="Verdana"/>
              </a:rPr>
              <a:t>Figure 3.</a:t>
            </a:r>
            <a:r>
              <a:rPr lang="en" sz="1150">
                <a:latin typeface="Verdana"/>
                <a:ea typeface="Verdana"/>
                <a:cs typeface="Verdana"/>
                <a:sym typeface="Verdana"/>
              </a:rPr>
              <a:t> The most important, non-zero variables (as indicated by the confidence intervals), were logged GDP per capita, social support, healthy life expectancy, and freedom to make life choices. Performing a 70/30 training/test split, found an out-of-sample RMSE of 0.600 happiness score units (good compared to sd of 1.16)</a:t>
            </a:r>
            <a:endParaRPr sz="1150">
              <a:latin typeface="Verdana"/>
              <a:ea typeface="Verdana"/>
              <a:cs typeface="Verdana"/>
              <a:sym typeface="Verdana"/>
            </a:endParaRPr>
          </a:p>
          <a:p>
            <a:pPr indent="0" lvl="0" marL="0" rtl="0" algn="just">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15.png"/><Relationship Id="rId5"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23.png"/><Relationship Id="rId4" Type="http://schemas.openxmlformats.org/officeDocument/2006/relationships/image" Target="../media/image2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46775" y="920100"/>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900"/>
              <a:t>COVID Related to Happiness </a:t>
            </a:r>
            <a:endParaRPr b="1" sz="3900"/>
          </a:p>
        </p:txBody>
      </p:sp>
      <p:sp>
        <p:nvSpPr>
          <p:cNvPr id="65" name="Google Shape;65;p13"/>
          <p:cNvSpPr txBox="1"/>
          <p:nvPr>
            <p:ph idx="1" type="subTitle"/>
          </p:nvPr>
        </p:nvSpPr>
        <p:spPr>
          <a:xfrm>
            <a:off x="4446675" y="3424969"/>
            <a:ext cx="4260300" cy="1191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700">
                <a:solidFill>
                  <a:srgbClr val="FFFFFF"/>
                </a:solidFill>
              </a:rPr>
              <a:t>Yuyan Shi</a:t>
            </a:r>
            <a:endParaRPr sz="1700">
              <a:solidFill>
                <a:srgbClr val="FFFFFF"/>
              </a:solidFill>
            </a:endParaRPr>
          </a:p>
          <a:p>
            <a:pPr indent="0" lvl="0" marL="0" rtl="0" algn="r">
              <a:spcBef>
                <a:spcPts val="0"/>
              </a:spcBef>
              <a:spcAft>
                <a:spcPts val="0"/>
              </a:spcAft>
              <a:buNone/>
            </a:pPr>
            <a:r>
              <a:rPr lang="en" sz="1700">
                <a:solidFill>
                  <a:srgbClr val="FFFFFF"/>
                </a:solidFill>
              </a:rPr>
              <a:t>Samir Epili</a:t>
            </a:r>
            <a:endParaRPr sz="1700">
              <a:solidFill>
                <a:srgbClr val="FFFFFF"/>
              </a:solidFill>
            </a:endParaRPr>
          </a:p>
          <a:p>
            <a:pPr indent="0" lvl="0" marL="0" rtl="0" algn="r">
              <a:spcBef>
                <a:spcPts val="0"/>
              </a:spcBef>
              <a:spcAft>
                <a:spcPts val="0"/>
              </a:spcAft>
              <a:buNone/>
            </a:pPr>
            <a:r>
              <a:rPr lang="en" sz="1700">
                <a:solidFill>
                  <a:srgbClr val="FFFFFF"/>
                </a:solidFill>
              </a:rPr>
              <a:t>Bhavna Kaparaju</a:t>
            </a:r>
            <a:endParaRPr sz="1700">
              <a:solidFill>
                <a:srgbClr val="FFFFFF"/>
              </a:solidFill>
            </a:endParaRPr>
          </a:p>
          <a:p>
            <a:pPr indent="0" lvl="0" marL="0" rtl="0" algn="r">
              <a:spcBef>
                <a:spcPts val="0"/>
              </a:spcBef>
              <a:spcAft>
                <a:spcPts val="0"/>
              </a:spcAft>
              <a:buNone/>
            </a:pPr>
            <a:r>
              <a:rPr lang="en" sz="1700">
                <a:solidFill>
                  <a:srgbClr val="FFFFFF"/>
                </a:solidFill>
              </a:rPr>
              <a:t>Mauricio Morales</a:t>
            </a:r>
            <a:endParaRPr sz="17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2"/>
          <p:cNvSpPr txBox="1"/>
          <p:nvPr>
            <p:ph type="title"/>
          </p:nvPr>
        </p:nvSpPr>
        <p:spPr>
          <a:xfrm>
            <a:off x="311725" y="500925"/>
            <a:ext cx="3326400" cy="182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Predicting Max Rate -</a:t>
            </a:r>
            <a:endParaRPr/>
          </a:p>
          <a:p>
            <a:pPr indent="0" lvl="0" marL="0" rtl="0" algn="l">
              <a:spcBef>
                <a:spcPts val="0"/>
              </a:spcBef>
              <a:spcAft>
                <a:spcPts val="0"/>
              </a:spcAft>
              <a:buNone/>
            </a:pPr>
            <a:r>
              <a:rPr lang="en"/>
              <a:t>Linear Regression</a:t>
            </a:r>
            <a:endParaRPr/>
          </a:p>
        </p:txBody>
      </p:sp>
      <p:sp>
        <p:nvSpPr>
          <p:cNvPr id="137" name="Google Shape;137;p22"/>
          <p:cNvSpPr txBox="1"/>
          <p:nvPr>
            <p:ph idx="1" type="body"/>
          </p:nvPr>
        </p:nvSpPr>
        <p:spPr>
          <a:xfrm>
            <a:off x="510525" y="2382000"/>
            <a:ext cx="3127500" cy="229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latin typeface="Merriweather"/>
                <a:ea typeface="Merriweather"/>
                <a:cs typeface="Merriweather"/>
                <a:sym typeface="Merriweather"/>
              </a:rPr>
              <a:t>Is it possible to predict max rate of coronavirus infections using happiness?</a:t>
            </a:r>
            <a:endParaRPr b="1" sz="2100">
              <a:latin typeface="Merriweather"/>
              <a:ea typeface="Merriweather"/>
              <a:cs typeface="Merriweather"/>
              <a:sym typeface="Merriweather"/>
            </a:endParaRPr>
          </a:p>
          <a:p>
            <a:pPr indent="0" lvl="0" marL="0" rtl="0" algn="l">
              <a:spcBef>
                <a:spcPts val="1600"/>
              </a:spcBef>
              <a:spcAft>
                <a:spcPts val="1600"/>
              </a:spcAft>
              <a:buNone/>
            </a:pPr>
            <a:r>
              <a:t/>
            </a:r>
            <a:endParaRPr/>
          </a:p>
        </p:txBody>
      </p:sp>
      <p:pic>
        <p:nvPicPr>
          <p:cNvPr id="138" name="Google Shape;138;p22"/>
          <p:cNvPicPr preferRelativeResize="0"/>
          <p:nvPr/>
        </p:nvPicPr>
        <p:blipFill>
          <a:blip r:embed="rId3">
            <a:alphaModFix/>
          </a:blip>
          <a:stretch>
            <a:fillRect/>
          </a:stretch>
        </p:blipFill>
        <p:spPr>
          <a:xfrm>
            <a:off x="3781425" y="1176075"/>
            <a:ext cx="5362575" cy="647700"/>
          </a:xfrm>
          <a:prstGeom prst="rect">
            <a:avLst/>
          </a:prstGeom>
          <a:noFill/>
          <a:ln>
            <a:noFill/>
          </a:ln>
        </p:spPr>
      </p:pic>
      <p:pic>
        <p:nvPicPr>
          <p:cNvPr id="139" name="Google Shape;139;p22"/>
          <p:cNvPicPr preferRelativeResize="0"/>
          <p:nvPr/>
        </p:nvPicPr>
        <p:blipFill>
          <a:blip r:embed="rId4">
            <a:alphaModFix/>
          </a:blip>
          <a:stretch>
            <a:fillRect/>
          </a:stretch>
        </p:blipFill>
        <p:spPr>
          <a:xfrm>
            <a:off x="4710726" y="2865675"/>
            <a:ext cx="3504000" cy="1447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242275" y="500925"/>
            <a:ext cx="3353700" cy="182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Predicting Max Rate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45" name="Google Shape;145;p23"/>
          <p:cNvSpPr txBox="1"/>
          <p:nvPr>
            <p:ph idx="1" type="body"/>
          </p:nvPr>
        </p:nvSpPr>
        <p:spPr>
          <a:xfrm>
            <a:off x="154975" y="2571750"/>
            <a:ext cx="3441000" cy="229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2100">
                <a:latin typeface="Merriweather"/>
                <a:ea typeface="Merriweather"/>
                <a:cs typeface="Merriweather"/>
                <a:sym typeface="Merriweather"/>
              </a:rPr>
              <a:t>Using all the predictors of happiness...</a:t>
            </a:r>
            <a:endParaRPr b="1" sz="2100">
              <a:latin typeface="Merriweather"/>
              <a:ea typeface="Merriweather"/>
              <a:cs typeface="Merriweather"/>
              <a:sym typeface="Merriweather"/>
            </a:endParaRPr>
          </a:p>
        </p:txBody>
      </p:sp>
      <p:pic>
        <p:nvPicPr>
          <p:cNvPr id="146" name="Google Shape;146;p23"/>
          <p:cNvPicPr preferRelativeResize="0"/>
          <p:nvPr/>
        </p:nvPicPr>
        <p:blipFill>
          <a:blip r:embed="rId3">
            <a:alphaModFix/>
          </a:blip>
          <a:stretch>
            <a:fillRect/>
          </a:stretch>
        </p:blipFill>
        <p:spPr>
          <a:xfrm>
            <a:off x="4066175" y="412625"/>
            <a:ext cx="4257675" cy="1762125"/>
          </a:xfrm>
          <a:prstGeom prst="rect">
            <a:avLst/>
          </a:prstGeom>
          <a:noFill/>
          <a:ln>
            <a:noFill/>
          </a:ln>
        </p:spPr>
      </p:pic>
      <p:pic>
        <p:nvPicPr>
          <p:cNvPr id="147" name="Google Shape;147;p23"/>
          <p:cNvPicPr preferRelativeResize="0"/>
          <p:nvPr/>
        </p:nvPicPr>
        <p:blipFill>
          <a:blip r:embed="rId4">
            <a:alphaModFix/>
          </a:blip>
          <a:stretch>
            <a:fillRect/>
          </a:stretch>
        </p:blipFill>
        <p:spPr>
          <a:xfrm>
            <a:off x="4066175" y="2659825"/>
            <a:ext cx="4543425" cy="2028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311700" y="198350"/>
            <a:ext cx="8520600" cy="1072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Predicting Max Rate</a:t>
            </a:r>
            <a:endParaRPr/>
          </a:p>
          <a:p>
            <a:pPr indent="0" lvl="0" marL="0" rtl="0" algn="ctr">
              <a:spcBef>
                <a:spcPts val="0"/>
              </a:spcBef>
              <a:spcAft>
                <a:spcPts val="0"/>
              </a:spcAft>
              <a:buNone/>
            </a:pPr>
            <a:r>
              <a:t/>
            </a:r>
            <a:endParaRPr sz="1300"/>
          </a:p>
          <a:p>
            <a:pPr indent="0" lvl="0" marL="0" rtl="0" algn="r">
              <a:spcBef>
                <a:spcPts val="0"/>
              </a:spcBef>
              <a:spcAft>
                <a:spcPts val="0"/>
              </a:spcAft>
              <a:buNone/>
            </a:pPr>
            <a:r>
              <a:rPr b="1" lang="en" sz="2100">
                <a:solidFill>
                  <a:schemeClr val="accent2"/>
                </a:solidFill>
              </a:rPr>
              <a:t>Isolating the best predictors...</a:t>
            </a:r>
            <a:endParaRPr b="1" sz="2100">
              <a:solidFill>
                <a:schemeClr val="accent2"/>
              </a:solidFill>
            </a:endParaRPr>
          </a:p>
        </p:txBody>
      </p:sp>
      <p:pic>
        <p:nvPicPr>
          <p:cNvPr id="153" name="Google Shape;153;p24"/>
          <p:cNvPicPr preferRelativeResize="0"/>
          <p:nvPr/>
        </p:nvPicPr>
        <p:blipFill>
          <a:blip r:embed="rId3">
            <a:alphaModFix/>
          </a:blip>
          <a:stretch>
            <a:fillRect/>
          </a:stretch>
        </p:blipFill>
        <p:spPr>
          <a:xfrm>
            <a:off x="0" y="1916750"/>
            <a:ext cx="7166325" cy="792425"/>
          </a:xfrm>
          <a:prstGeom prst="rect">
            <a:avLst/>
          </a:prstGeom>
          <a:noFill/>
          <a:ln>
            <a:noFill/>
          </a:ln>
        </p:spPr>
      </p:pic>
      <p:pic>
        <p:nvPicPr>
          <p:cNvPr id="154" name="Google Shape;154;p24"/>
          <p:cNvPicPr preferRelativeResize="0"/>
          <p:nvPr/>
        </p:nvPicPr>
        <p:blipFill>
          <a:blip r:embed="rId4">
            <a:alphaModFix/>
          </a:blip>
          <a:stretch>
            <a:fillRect/>
          </a:stretch>
        </p:blipFill>
        <p:spPr>
          <a:xfrm>
            <a:off x="1059825" y="2994506"/>
            <a:ext cx="3807075" cy="1557450"/>
          </a:xfrm>
          <a:prstGeom prst="rect">
            <a:avLst/>
          </a:prstGeom>
          <a:noFill/>
          <a:ln>
            <a:noFill/>
          </a:ln>
        </p:spPr>
      </p:pic>
      <p:pic>
        <p:nvPicPr>
          <p:cNvPr id="155" name="Google Shape;155;p24"/>
          <p:cNvPicPr preferRelativeResize="0"/>
          <p:nvPr/>
        </p:nvPicPr>
        <p:blipFill>
          <a:blip r:embed="rId5">
            <a:alphaModFix/>
          </a:blip>
          <a:stretch>
            <a:fillRect/>
          </a:stretch>
        </p:blipFill>
        <p:spPr>
          <a:xfrm>
            <a:off x="5405400" y="2845500"/>
            <a:ext cx="3245849" cy="2298000"/>
          </a:xfrm>
          <a:prstGeom prst="rect">
            <a:avLst/>
          </a:prstGeom>
          <a:noFill/>
          <a:ln>
            <a:noFill/>
          </a:ln>
        </p:spPr>
      </p:pic>
      <p:sp>
        <p:nvSpPr>
          <p:cNvPr id="156" name="Google Shape;156;p24"/>
          <p:cNvSpPr txBox="1"/>
          <p:nvPr/>
        </p:nvSpPr>
        <p:spPr>
          <a:xfrm>
            <a:off x="1243850" y="1270850"/>
            <a:ext cx="2109300" cy="45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latin typeface="Roboto"/>
                <a:ea typeface="Roboto"/>
                <a:cs typeface="Roboto"/>
                <a:sym typeface="Roboto"/>
              </a:rPr>
              <a:t>RMSE: </a:t>
            </a:r>
            <a:r>
              <a:rPr b="1" lang="en" sz="2200">
                <a:solidFill>
                  <a:schemeClr val="dk2"/>
                </a:solidFill>
                <a:latin typeface="Roboto"/>
                <a:ea typeface="Roboto"/>
                <a:cs typeface="Roboto"/>
                <a:sym typeface="Roboto"/>
              </a:rPr>
              <a:t>1.753</a:t>
            </a:r>
            <a:endParaRPr b="1" sz="2200">
              <a:solidFill>
                <a:schemeClr val="dk2"/>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Predicting Max Rate - Regression Tree</a:t>
            </a:r>
            <a:endParaRPr/>
          </a:p>
        </p:txBody>
      </p:sp>
      <p:sp>
        <p:nvSpPr>
          <p:cNvPr id="162" name="Google Shape;162;p25"/>
          <p:cNvSpPr txBox="1"/>
          <p:nvPr>
            <p:ph idx="1" type="body"/>
          </p:nvPr>
        </p:nvSpPr>
        <p:spPr>
          <a:xfrm>
            <a:off x="311725" y="2697425"/>
            <a:ext cx="3127500" cy="211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latin typeface="Merriweather"/>
                <a:ea typeface="Merriweather"/>
                <a:cs typeface="Merriweather"/>
                <a:sym typeface="Merriweather"/>
              </a:rPr>
              <a:t>What does the regression tree say?</a:t>
            </a:r>
            <a:endParaRPr b="1" sz="2100">
              <a:latin typeface="Merriweather"/>
              <a:ea typeface="Merriweather"/>
              <a:cs typeface="Merriweather"/>
              <a:sym typeface="Merriweather"/>
            </a:endParaRPr>
          </a:p>
          <a:p>
            <a:pPr indent="0" lvl="0" marL="0" rtl="0" algn="l">
              <a:spcBef>
                <a:spcPts val="1600"/>
              </a:spcBef>
              <a:spcAft>
                <a:spcPts val="0"/>
              </a:spcAft>
              <a:buNone/>
            </a:pPr>
            <a:r>
              <a:t/>
            </a:r>
            <a:endParaRPr b="1" sz="2100">
              <a:latin typeface="Merriweather"/>
              <a:ea typeface="Merriweather"/>
              <a:cs typeface="Merriweather"/>
              <a:sym typeface="Merriweather"/>
            </a:endParaRPr>
          </a:p>
          <a:p>
            <a:pPr indent="0" lvl="0" marL="0" rtl="0" algn="l">
              <a:spcBef>
                <a:spcPts val="1600"/>
              </a:spcBef>
              <a:spcAft>
                <a:spcPts val="1600"/>
              </a:spcAft>
              <a:buNone/>
            </a:pPr>
            <a:r>
              <a:rPr b="1" lang="en" sz="2100">
                <a:latin typeface="Merriweather"/>
                <a:ea typeface="Merriweather"/>
                <a:cs typeface="Merriweather"/>
                <a:sym typeface="Merriweather"/>
              </a:rPr>
              <a:t>RMSE: 2.10</a:t>
            </a:r>
            <a:endParaRPr b="1" sz="2100">
              <a:latin typeface="Merriweather"/>
              <a:ea typeface="Merriweather"/>
              <a:cs typeface="Merriweather"/>
              <a:sym typeface="Merriweather"/>
            </a:endParaRPr>
          </a:p>
        </p:txBody>
      </p:sp>
      <p:pic>
        <p:nvPicPr>
          <p:cNvPr id="163" name="Google Shape;163;p25"/>
          <p:cNvPicPr preferRelativeResize="0"/>
          <p:nvPr/>
        </p:nvPicPr>
        <p:blipFill>
          <a:blip r:embed="rId3">
            <a:alphaModFix/>
          </a:blip>
          <a:stretch>
            <a:fillRect/>
          </a:stretch>
        </p:blipFill>
        <p:spPr>
          <a:xfrm>
            <a:off x="4572000" y="1223950"/>
            <a:ext cx="3482094" cy="769300"/>
          </a:xfrm>
          <a:prstGeom prst="rect">
            <a:avLst/>
          </a:prstGeom>
          <a:noFill/>
          <a:ln>
            <a:noFill/>
          </a:ln>
        </p:spPr>
      </p:pic>
      <p:pic>
        <p:nvPicPr>
          <p:cNvPr id="164" name="Google Shape;164;p25"/>
          <p:cNvPicPr preferRelativeResize="0"/>
          <p:nvPr/>
        </p:nvPicPr>
        <p:blipFill>
          <a:blip r:embed="rId4">
            <a:alphaModFix/>
          </a:blip>
          <a:stretch>
            <a:fillRect/>
          </a:stretch>
        </p:blipFill>
        <p:spPr>
          <a:xfrm>
            <a:off x="4169575" y="2330025"/>
            <a:ext cx="4286951" cy="2370225"/>
          </a:xfrm>
          <a:prstGeom prst="rect">
            <a:avLst/>
          </a:prstGeom>
          <a:noFill/>
          <a:ln>
            <a:noFill/>
          </a:ln>
        </p:spPr>
      </p:pic>
      <p:pic>
        <p:nvPicPr>
          <p:cNvPr id="165" name="Google Shape;165;p25"/>
          <p:cNvPicPr preferRelativeResize="0"/>
          <p:nvPr/>
        </p:nvPicPr>
        <p:blipFill>
          <a:blip r:embed="rId5">
            <a:alphaModFix/>
          </a:blip>
          <a:stretch>
            <a:fillRect/>
          </a:stretch>
        </p:blipFill>
        <p:spPr>
          <a:xfrm>
            <a:off x="3851875" y="500925"/>
            <a:ext cx="4772025" cy="504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6"/>
          <p:cNvSpPr txBox="1"/>
          <p:nvPr>
            <p:ph idx="1" type="body"/>
          </p:nvPr>
        </p:nvSpPr>
        <p:spPr>
          <a:xfrm>
            <a:off x="311700" y="1505700"/>
            <a:ext cx="8260800" cy="30762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lang="en" sz="1900"/>
              <a:t>Happiness alone is a poor predictor of coronavirus cases in a country</a:t>
            </a:r>
            <a:endParaRPr sz="1900"/>
          </a:p>
          <a:p>
            <a:pPr indent="-349250" lvl="0" marL="457200" rtl="0" algn="l">
              <a:spcBef>
                <a:spcPts val="0"/>
              </a:spcBef>
              <a:spcAft>
                <a:spcPts val="0"/>
              </a:spcAft>
              <a:buSzPts val="1900"/>
              <a:buChar char="●"/>
            </a:pPr>
            <a:r>
              <a:rPr lang="en" sz="1900"/>
              <a:t>Of the happiness predictors, GDP per capita is the most significant in predicting the max rate in a given country</a:t>
            </a:r>
            <a:endParaRPr sz="1900"/>
          </a:p>
          <a:p>
            <a:pPr indent="-349250" lvl="0" marL="457200" rtl="0" algn="l">
              <a:spcBef>
                <a:spcPts val="0"/>
              </a:spcBef>
              <a:spcAft>
                <a:spcPts val="0"/>
              </a:spcAft>
              <a:buSzPts val="1900"/>
              <a:buChar char="●"/>
            </a:pPr>
            <a:r>
              <a:rPr lang="en" sz="1900"/>
              <a:t>Less accurate regression tree shows that healthy life expectancy is the most significant predictor</a:t>
            </a:r>
            <a:endParaRPr sz="1900"/>
          </a:p>
          <a:p>
            <a:pPr indent="-349250" lvl="0" marL="457200" rtl="0" algn="l">
              <a:spcBef>
                <a:spcPts val="0"/>
              </a:spcBef>
              <a:spcAft>
                <a:spcPts val="0"/>
              </a:spcAft>
              <a:buSzPts val="1900"/>
              <a:buChar char="●"/>
            </a:pPr>
            <a:r>
              <a:rPr lang="en" sz="1900"/>
              <a:t>Positive relationship in countries of high values of both predictors could be due to increased testing =&gt; more detected cases</a:t>
            </a:r>
            <a:endParaRPr sz="1900"/>
          </a:p>
          <a:p>
            <a:pPr indent="-349250" lvl="0" marL="457200" rtl="0" algn="l">
              <a:spcBef>
                <a:spcPts val="0"/>
              </a:spcBef>
              <a:spcAft>
                <a:spcPts val="0"/>
              </a:spcAft>
              <a:buSzPts val="1900"/>
              <a:buChar char="●"/>
            </a:pPr>
            <a:r>
              <a:rPr lang="en" sz="1900"/>
              <a:t>Uncovering more underlying factors could further improve the model</a:t>
            </a:r>
            <a:endParaRPr sz="1900"/>
          </a:p>
        </p:txBody>
      </p:sp>
      <p:sp>
        <p:nvSpPr>
          <p:cNvPr id="171" name="Google Shape;171;p26"/>
          <p:cNvSpPr txBox="1"/>
          <p:nvPr>
            <p:ph type="title"/>
          </p:nvPr>
        </p:nvSpPr>
        <p:spPr>
          <a:xfrm>
            <a:off x="311700" y="198350"/>
            <a:ext cx="8520600" cy="1072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Conclusions</a:t>
            </a:r>
            <a:endParaRPr/>
          </a:p>
          <a:p>
            <a:pPr indent="0" lvl="0" marL="0" rtl="0" algn="ctr">
              <a:spcBef>
                <a:spcPts val="0"/>
              </a:spcBef>
              <a:spcAft>
                <a:spcPts val="0"/>
              </a:spcAft>
              <a:buNone/>
            </a:pPr>
            <a:r>
              <a:t/>
            </a:r>
            <a:endParaRPr sz="1300"/>
          </a:p>
          <a:p>
            <a:pPr indent="0" lvl="0" marL="0" rtl="0" algn="r">
              <a:spcBef>
                <a:spcPts val="0"/>
              </a:spcBef>
              <a:spcAft>
                <a:spcPts val="0"/>
              </a:spcAft>
              <a:buNone/>
            </a:pPr>
            <a:r>
              <a:rPr b="1" lang="en" sz="2100">
                <a:solidFill>
                  <a:schemeClr val="accent2"/>
                </a:solidFill>
              </a:rPr>
              <a:t>Correlation does not imply causation</a:t>
            </a:r>
            <a:r>
              <a:rPr b="1" lang="en" sz="2100">
                <a:solidFill>
                  <a:schemeClr val="accent2"/>
                </a:solidFill>
              </a:rPr>
              <a:t>...</a:t>
            </a:r>
            <a:endParaRPr b="1" sz="2100">
              <a:solidFill>
                <a:schemeClr val="accent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00" y="237150"/>
            <a:ext cx="8520600" cy="77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Description</a:t>
            </a:r>
            <a:endParaRPr/>
          </a:p>
        </p:txBody>
      </p:sp>
      <p:grpSp>
        <p:nvGrpSpPr>
          <p:cNvPr id="71" name="Google Shape;71;p14"/>
          <p:cNvGrpSpPr/>
          <p:nvPr/>
        </p:nvGrpSpPr>
        <p:grpSpPr>
          <a:xfrm>
            <a:off x="719299" y="1732052"/>
            <a:ext cx="7300911" cy="731700"/>
            <a:chOff x="710674" y="1323164"/>
            <a:chExt cx="7300911" cy="731700"/>
          </a:xfrm>
        </p:grpSpPr>
        <p:sp>
          <p:nvSpPr>
            <p:cNvPr id="72" name="Google Shape;72;p14"/>
            <p:cNvSpPr txBox="1"/>
            <p:nvPr/>
          </p:nvSpPr>
          <p:spPr>
            <a:xfrm>
              <a:off x="710674" y="1373350"/>
              <a:ext cx="2004300" cy="629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lang="en" sz="2100">
                  <a:solidFill>
                    <a:srgbClr val="073763"/>
                  </a:solidFill>
                  <a:latin typeface="Merriweather"/>
                  <a:ea typeface="Merriweather"/>
                  <a:cs typeface="Merriweather"/>
                  <a:sym typeface="Merriweather"/>
                </a:rPr>
                <a:t>Happiness Index Report</a:t>
              </a:r>
              <a:r>
                <a:rPr lang="en" sz="2100">
                  <a:solidFill>
                    <a:srgbClr val="073763"/>
                  </a:solidFill>
                  <a:latin typeface="Roboto Medium"/>
                  <a:ea typeface="Roboto Medium"/>
                  <a:cs typeface="Roboto Medium"/>
                  <a:sym typeface="Roboto Medium"/>
                </a:rPr>
                <a:t> </a:t>
              </a:r>
              <a:endParaRPr sz="2100">
                <a:solidFill>
                  <a:srgbClr val="073763"/>
                </a:solidFill>
                <a:latin typeface="Roboto Medium"/>
                <a:ea typeface="Roboto Medium"/>
                <a:cs typeface="Roboto Medium"/>
                <a:sym typeface="Roboto Medium"/>
              </a:endParaRPr>
            </a:p>
          </p:txBody>
        </p:sp>
        <p:sp>
          <p:nvSpPr>
            <p:cNvPr id="73" name="Google Shape;73;p14"/>
            <p:cNvSpPr/>
            <p:nvPr/>
          </p:nvSpPr>
          <p:spPr>
            <a:xfrm>
              <a:off x="2789785" y="1323164"/>
              <a:ext cx="5221800" cy="731700"/>
            </a:xfrm>
            <a:prstGeom prst="rect">
              <a:avLst/>
            </a:prstGeom>
            <a:solidFill>
              <a:srgbClr val="073763"/>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74" name="Google Shape;74;p14"/>
            <p:cNvSpPr txBox="1"/>
            <p:nvPr/>
          </p:nvSpPr>
          <p:spPr>
            <a:xfrm>
              <a:off x="2914389" y="1407440"/>
              <a:ext cx="4765800" cy="5754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lang="en" sz="1200">
                  <a:solidFill>
                    <a:srgbClr val="FFFFFF"/>
                  </a:solidFill>
                  <a:latin typeface="Merriweather"/>
                  <a:ea typeface="Merriweather"/>
                  <a:cs typeface="Merriweather"/>
                  <a:sym typeface="Merriweather"/>
                </a:rPr>
                <a:t>The report includes the happiness index and key variables, such as logged GDP per capita, for each country. </a:t>
              </a:r>
              <a:endParaRPr sz="1200">
                <a:solidFill>
                  <a:srgbClr val="FFFFFF"/>
                </a:solidFill>
                <a:latin typeface="Merriweather"/>
                <a:ea typeface="Merriweather"/>
                <a:cs typeface="Merriweather"/>
                <a:sym typeface="Merriweather"/>
              </a:endParaRPr>
            </a:p>
            <a:p>
              <a:pPr indent="0" lvl="0" marL="0" rtl="0" algn="l">
                <a:lnSpc>
                  <a:spcPct val="115000"/>
                </a:lnSpc>
                <a:spcBef>
                  <a:spcPts val="0"/>
                </a:spcBef>
                <a:spcAft>
                  <a:spcPts val="0"/>
                </a:spcAft>
                <a:buNone/>
              </a:pPr>
              <a:r>
                <a:rPr lang="en" sz="1200">
                  <a:solidFill>
                    <a:srgbClr val="FFFFFF"/>
                  </a:solidFill>
                  <a:latin typeface="Merriweather"/>
                  <a:ea typeface="Merriweather"/>
                  <a:cs typeface="Merriweather"/>
                  <a:sym typeface="Merriweather"/>
                </a:rPr>
                <a:t>Source: Kaggle</a:t>
              </a:r>
              <a:endParaRPr sz="1200">
                <a:solidFill>
                  <a:srgbClr val="FFFFFF"/>
                </a:solidFill>
                <a:latin typeface="Merriweather"/>
                <a:ea typeface="Merriweather"/>
                <a:cs typeface="Merriweather"/>
                <a:sym typeface="Merriweather"/>
              </a:endParaRPr>
            </a:p>
          </p:txBody>
        </p:sp>
      </p:grpSp>
      <p:grpSp>
        <p:nvGrpSpPr>
          <p:cNvPr id="75" name="Google Shape;75;p14"/>
          <p:cNvGrpSpPr/>
          <p:nvPr/>
        </p:nvGrpSpPr>
        <p:grpSpPr>
          <a:xfrm>
            <a:off x="370132" y="3184375"/>
            <a:ext cx="7650080" cy="731700"/>
            <a:chOff x="7" y="2207525"/>
            <a:chExt cx="7650080" cy="731700"/>
          </a:xfrm>
        </p:grpSpPr>
        <p:sp>
          <p:nvSpPr>
            <p:cNvPr id="76" name="Google Shape;76;p14"/>
            <p:cNvSpPr txBox="1"/>
            <p:nvPr/>
          </p:nvSpPr>
          <p:spPr>
            <a:xfrm>
              <a:off x="7" y="2257725"/>
              <a:ext cx="2715300" cy="629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lang="en" sz="2100">
                  <a:solidFill>
                    <a:srgbClr val="0B5394"/>
                  </a:solidFill>
                  <a:latin typeface="Merriweather"/>
                  <a:ea typeface="Merriweather"/>
                  <a:cs typeface="Merriweather"/>
                  <a:sym typeface="Merriweather"/>
                </a:rPr>
                <a:t>COVID-19 Confirmed Cases</a:t>
              </a:r>
              <a:endParaRPr sz="2100">
                <a:solidFill>
                  <a:srgbClr val="0B5394"/>
                </a:solidFill>
                <a:latin typeface="Merriweather"/>
                <a:ea typeface="Merriweather"/>
                <a:cs typeface="Merriweather"/>
                <a:sym typeface="Merriweather"/>
              </a:endParaRPr>
            </a:p>
          </p:txBody>
        </p:sp>
        <p:sp>
          <p:nvSpPr>
            <p:cNvPr id="77" name="Google Shape;77;p14"/>
            <p:cNvSpPr/>
            <p:nvPr/>
          </p:nvSpPr>
          <p:spPr>
            <a:xfrm>
              <a:off x="2789787" y="2207525"/>
              <a:ext cx="4860300" cy="731700"/>
            </a:xfrm>
            <a:prstGeom prst="rect">
              <a:avLst/>
            </a:prstGeom>
            <a:solidFill>
              <a:srgbClr val="0B5394"/>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78" name="Google Shape;78;p14"/>
            <p:cNvSpPr txBox="1"/>
            <p:nvPr/>
          </p:nvSpPr>
          <p:spPr>
            <a:xfrm>
              <a:off x="2914387" y="2414096"/>
              <a:ext cx="4373100" cy="3306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lang="en" sz="1200">
                  <a:solidFill>
                    <a:srgbClr val="FFFFFF"/>
                  </a:solidFill>
                  <a:latin typeface="Merriweather"/>
                  <a:ea typeface="Merriweather"/>
                  <a:cs typeface="Merriweather"/>
                  <a:sym typeface="Merriweather"/>
                </a:rPr>
                <a:t>The dataset includes </a:t>
              </a:r>
              <a:r>
                <a:rPr lang="en" sz="1200">
                  <a:solidFill>
                    <a:srgbClr val="FFFFFF"/>
                  </a:solidFill>
                  <a:latin typeface="Merriweather"/>
                  <a:ea typeface="Merriweather"/>
                  <a:cs typeface="Merriweather"/>
                  <a:sym typeface="Merriweather"/>
                </a:rPr>
                <a:t>cumulative number of confirmed cases for each country, from Jan 22</a:t>
              </a:r>
              <a:r>
                <a:rPr baseline="30000" lang="en" sz="1200">
                  <a:solidFill>
                    <a:srgbClr val="FFFFFF"/>
                  </a:solidFill>
                  <a:latin typeface="Merriweather"/>
                  <a:ea typeface="Merriweather"/>
                  <a:cs typeface="Merriweather"/>
                  <a:sym typeface="Merriweather"/>
                </a:rPr>
                <a:t>nd</a:t>
              </a:r>
              <a:r>
                <a:rPr lang="en" sz="1200">
                  <a:solidFill>
                    <a:srgbClr val="FFFFFF"/>
                  </a:solidFill>
                  <a:latin typeface="Merriweather"/>
                  <a:ea typeface="Merriweather"/>
                  <a:cs typeface="Merriweather"/>
                  <a:sym typeface="Merriweather"/>
                </a:rPr>
                <a:t> to July 26</a:t>
              </a:r>
              <a:r>
                <a:rPr baseline="30000" lang="en" sz="1200">
                  <a:solidFill>
                    <a:srgbClr val="FFFFFF"/>
                  </a:solidFill>
                  <a:latin typeface="Merriweather"/>
                  <a:ea typeface="Merriweather"/>
                  <a:cs typeface="Merriweather"/>
                  <a:sym typeface="Merriweather"/>
                </a:rPr>
                <a:t>th</a:t>
              </a:r>
              <a:r>
                <a:rPr lang="en" sz="1200">
                  <a:solidFill>
                    <a:srgbClr val="FFFFFF"/>
                  </a:solidFill>
                  <a:latin typeface="Merriweather"/>
                  <a:ea typeface="Merriweather"/>
                  <a:cs typeface="Merriweather"/>
                  <a:sym typeface="Merriweather"/>
                </a:rPr>
                <a:t>.</a:t>
              </a:r>
              <a:endParaRPr sz="1200">
                <a:solidFill>
                  <a:srgbClr val="FFFFFF"/>
                </a:solidFill>
                <a:latin typeface="Merriweather"/>
                <a:ea typeface="Merriweather"/>
                <a:cs typeface="Merriweather"/>
                <a:sym typeface="Merriweather"/>
              </a:endParaRPr>
            </a:p>
            <a:p>
              <a:pPr indent="0" lvl="0" marL="0" rtl="0" algn="l">
                <a:lnSpc>
                  <a:spcPct val="115000"/>
                </a:lnSpc>
                <a:spcBef>
                  <a:spcPts val="0"/>
                </a:spcBef>
                <a:spcAft>
                  <a:spcPts val="0"/>
                </a:spcAft>
                <a:buNone/>
              </a:pPr>
              <a:r>
                <a:rPr lang="en" sz="1200">
                  <a:solidFill>
                    <a:srgbClr val="FFFFFF"/>
                  </a:solidFill>
                  <a:latin typeface="Merriweather"/>
                  <a:ea typeface="Merriweather"/>
                  <a:cs typeface="Merriweather"/>
                  <a:sym typeface="Merriweather"/>
                </a:rPr>
                <a:t>Source: John Hopkins University</a:t>
              </a:r>
              <a:endParaRPr sz="1200">
                <a:solidFill>
                  <a:srgbClr val="FFFFFF"/>
                </a:solidFill>
                <a:latin typeface="Merriweather"/>
                <a:ea typeface="Merriweather"/>
                <a:cs typeface="Merriweather"/>
                <a:sym typeface="Merriweathe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Before the formal model building</a:t>
            </a:r>
            <a:endParaRPr/>
          </a:p>
        </p:txBody>
      </p:sp>
      <p:sp>
        <p:nvSpPr>
          <p:cNvPr id="84" name="Google Shape;84;p15"/>
          <p:cNvSpPr txBox="1"/>
          <p:nvPr>
            <p:ph idx="1" type="body"/>
          </p:nvPr>
        </p:nvSpPr>
        <p:spPr>
          <a:xfrm>
            <a:off x="212875" y="4581900"/>
            <a:ext cx="4197600" cy="504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1600"/>
              <a:t>Happiness Index Heat Map</a:t>
            </a:r>
            <a:endParaRPr b="1" sz="1600"/>
          </a:p>
        </p:txBody>
      </p:sp>
      <p:pic>
        <p:nvPicPr>
          <p:cNvPr id="85" name="Google Shape;85;p15"/>
          <p:cNvPicPr preferRelativeResize="0"/>
          <p:nvPr/>
        </p:nvPicPr>
        <p:blipFill rotWithShape="1">
          <a:blip r:embed="rId3">
            <a:alphaModFix/>
          </a:blip>
          <a:srcRect b="22597" l="10844" r="7496" t="9866"/>
          <a:stretch/>
        </p:blipFill>
        <p:spPr>
          <a:xfrm>
            <a:off x="212925" y="1505700"/>
            <a:ext cx="4197510" cy="3076200"/>
          </a:xfrm>
          <a:prstGeom prst="rect">
            <a:avLst/>
          </a:prstGeom>
          <a:noFill/>
          <a:ln>
            <a:noFill/>
          </a:ln>
        </p:spPr>
      </p:pic>
      <p:sp>
        <p:nvSpPr>
          <p:cNvPr id="86" name="Google Shape;86;p15"/>
          <p:cNvSpPr txBox="1"/>
          <p:nvPr>
            <p:ph idx="1" type="body"/>
          </p:nvPr>
        </p:nvSpPr>
        <p:spPr>
          <a:xfrm>
            <a:off x="4733550" y="4581900"/>
            <a:ext cx="4197600" cy="504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1600"/>
              <a:t>Confirmed Cases (until 7/26) Heat Map</a:t>
            </a:r>
            <a:endParaRPr b="1" sz="1600"/>
          </a:p>
        </p:txBody>
      </p:sp>
      <p:pic>
        <p:nvPicPr>
          <p:cNvPr id="87" name="Google Shape;87;p15"/>
          <p:cNvPicPr preferRelativeResize="0"/>
          <p:nvPr/>
        </p:nvPicPr>
        <p:blipFill rotWithShape="1">
          <a:blip r:embed="rId4">
            <a:alphaModFix/>
          </a:blip>
          <a:srcRect b="15526" l="15333" r="14040" t="13349"/>
          <a:stretch/>
        </p:blipFill>
        <p:spPr>
          <a:xfrm>
            <a:off x="4733600" y="1505700"/>
            <a:ext cx="4197502" cy="30762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6"/>
          <p:cNvSpPr txBox="1"/>
          <p:nvPr>
            <p:ph type="title"/>
          </p:nvPr>
        </p:nvSpPr>
        <p:spPr>
          <a:xfrm>
            <a:off x="131400" y="278375"/>
            <a:ext cx="2755800" cy="182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chose the </a:t>
            </a:r>
            <a:r>
              <a:rPr lang="en"/>
              <a:t>logarithm of max rate,</a:t>
            </a:r>
            <a:endParaRPr/>
          </a:p>
          <a:p>
            <a:pPr indent="0" lvl="0" marL="0" rtl="0" algn="l">
              <a:spcBef>
                <a:spcPts val="0"/>
              </a:spcBef>
              <a:spcAft>
                <a:spcPts val="0"/>
              </a:spcAft>
              <a:buNone/>
            </a:pPr>
            <a:r>
              <a:rPr lang="en"/>
              <a:t>because of…...</a:t>
            </a:r>
            <a:endParaRPr/>
          </a:p>
        </p:txBody>
      </p:sp>
      <p:sp>
        <p:nvSpPr>
          <p:cNvPr id="93" name="Google Shape;93;p16"/>
          <p:cNvSpPr txBox="1"/>
          <p:nvPr>
            <p:ph idx="1" type="body"/>
          </p:nvPr>
        </p:nvSpPr>
        <p:spPr>
          <a:xfrm>
            <a:off x="380850" y="2720975"/>
            <a:ext cx="3127500" cy="137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2100">
                <a:latin typeface="Merriweather"/>
                <a:ea typeface="Merriweather"/>
                <a:cs typeface="Merriweather"/>
                <a:sym typeface="Merriweather"/>
              </a:rPr>
              <a:t>the homoscedasticity assumption of linear regression model</a:t>
            </a:r>
            <a:endParaRPr b="1" sz="2100">
              <a:latin typeface="Merriweather"/>
              <a:ea typeface="Merriweather"/>
              <a:cs typeface="Merriweather"/>
              <a:sym typeface="Merriweather"/>
            </a:endParaRPr>
          </a:p>
        </p:txBody>
      </p:sp>
      <p:pic>
        <p:nvPicPr>
          <p:cNvPr id="94" name="Google Shape;94;p16"/>
          <p:cNvPicPr preferRelativeResize="0"/>
          <p:nvPr/>
        </p:nvPicPr>
        <p:blipFill>
          <a:blip r:embed="rId3">
            <a:alphaModFix/>
          </a:blip>
          <a:stretch>
            <a:fillRect/>
          </a:stretch>
        </p:blipFill>
        <p:spPr>
          <a:xfrm>
            <a:off x="5460360" y="2571750"/>
            <a:ext cx="3683640" cy="2566475"/>
          </a:xfrm>
          <a:prstGeom prst="rect">
            <a:avLst/>
          </a:prstGeom>
          <a:noFill/>
          <a:ln>
            <a:noFill/>
          </a:ln>
        </p:spPr>
      </p:pic>
      <p:pic>
        <p:nvPicPr>
          <p:cNvPr id="95" name="Google Shape;95;p16"/>
          <p:cNvPicPr preferRelativeResize="0"/>
          <p:nvPr/>
        </p:nvPicPr>
        <p:blipFill>
          <a:blip r:embed="rId4">
            <a:alphaModFix/>
          </a:blip>
          <a:stretch>
            <a:fillRect/>
          </a:stretch>
        </p:blipFill>
        <p:spPr>
          <a:xfrm>
            <a:off x="3768400" y="0"/>
            <a:ext cx="3368549" cy="2566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pic>
        <p:nvPicPr>
          <p:cNvPr id="100" name="Google Shape;100;p17"/>
          <p:cNvPicPr preferRelativeResize="0"/>
          <p:nvPr/>
        </p:nvPicPr>
        <p:blipFill>
          <a:blip r:embed="rId3">
            <a:alphaModFix/>
          </a:blip>
          <a:stretch>
            <a:fillRect/>
          </a:stretch>
        </p:blipFill>
        <p:spPr>
          <a:xfrm>
            <a:off x="5876375" y="1287751"/>
            <a:ext cx="3267626" cy="2002014"/>
          </a:xfrm>
          <a:prstGeom prst="rect">
            <a:avLst/>
          </a:prstGeom>
          <a:noFill/>
          <a:ln>
            <a:noFill/>
          </a:ln>
        </p:spPr>
      </p:pic>
      <p:sp>
        <p:nvSpPr>
          <p:cNvPr id="101" name="Google Shape;101;p17"/>
          <p:cNvSpPr txBox="1"/>
          <p:nvPr>
            <p:ph type="title"/>
          </p:nvPr>
        </p:nvSpPr>
        <p:spPr>
          <a:xfrm>
            <a:off x="250800" y="336675"/>
            <a:ext cx="86424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Exploratory Analysis in Happiness Dataset</a:t>
            </a:r>
            <a:endParaRPr/>
          </a:p>
        </p:txBody>
      </p:sp>
      <p:pic>
        <p:nvPicPr>
          <p:cNvPr id="102" name="Google Shape;102;p17"/>
          <p:cNvPicPr preferRelativeResize="0"/>
          <p:nvPr/>
        </p:nvPicPr>
        <p:blipFill>
          <a:blip r:embed="rId4">
            <a:alphaModFix/>
          </a:blip>
          <a:stretch>
            <a:fillRect/>
          </a:stretch>
        </p:blipFill>
        <p:spPr>
          <a:xfrm>
            <a:off x="2779300" y="2933206"/>
            <a:ext cx="3432991" cy="2210299"/>
          </a:xfrm>
          <a:prstGeom prst="rect">
            <a:avLst/>
          </a:prstGeom>
          <a:noFill/>
          <a:ln>
            <a:noFill/>
          </a:ln>
        </p:spPr>
      </p:pic>
      <p:pic>
        <p:nvPicPr>
          <p:cNvPr id="103" name="Google Shape;103;p17"/>
          <p:cNvPicPr preferRelativeResize="0"/>
          <p:nvPr/>
        </p:nvPicPr>
        <p:blipFill>
          <a:blip r:embed="rId5">
            <a:alphaModFix/>
          </a:blip>
          <a:stretch>
            <a:fillRect/>
          </a:stretch>
        </p:blipFill>
        <p:spPr>
          <a:xfrm>
            <a:off x="0" y="1287750"/>
            <a:ext cx="3150174" cy="2057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8"/>
          <p:cNvSpPr txBox="1"/>
          <p:nvPr>
            <p:ph type="title"/>
          </p:nvPr>
        </p:nvSpPr>
        <p:spPr>
          <a:xfrm>
            <a:off x="24900" y="163775"/>
            <a:ext cx="9094200" cy="107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Plotting Max Rate to Variables in Happiness Report</a:t>
            </a:r>
            <a:endParaRPr/>
          </a:p>
          <a:p>
            <a:pPr indent="0" lvl="0" marL="0" rtl="0" algn="r">
              <a:spcBef>
                <a:spcPts val="0"/>
              </a:spcBef>
              <a:spcAft>
                <a:spcPts val="0"/>
              </a:spcAft>
              <a:buNone/>
            </a:pPr>
            <a:r>
              <a:rPr lang="en"/>
              <a:t>(1/2)</a:t>
            </a:r>
            <a:endParaRPr/>
          </a:p>
        </p:txBody>
      </p:sp>
      <p:pic>
        <p:nvPicPr>
          <p:cNvPr id="109" name="Google Shape;109;p18"/>
          <p:cNvPicPr preferRelativeResize="0"/>
          <p:nvPr/>
        </p:nvPicPr>
        <p:blipFill>
          <a:blip r:embed="rId3">
            <a:alphaModFix/>
          </a:blip>
          <a:stretch>
            <a:fillRect/>
          </a:stretch>
        </p:blipFill>
        <p:spPr>
          <a:xfrm>
            <a:off x="311725" y="1825925"/>
            <a:ext cx="4378549" cy="2837799"/>
          </a:xfrm>
          <a:prstGeom prst="rect">
            <a:avLst/>
          </a:prstGeom>
          <a:noFill/>
          <a:ln>
            <a:noFill/>
          </a:ln>
        </p:spPr>
      </p:pic>
      <p:pic>
        <p:nvPicPr>
          <p:cNvPr id="110" name="Google Shape;110;p18"/>
          <p:cNvPicPr preferRelativeResize="0"/>
          <p:nvPr/>
        </p:nvPicPr>
        <p:blipFill>
          <a:blip r:embed="rId4">
            <a:alphaModFix/>
          </a:blip>
          <a:stretch>
            <a:fillRect/>
          </a:stretch>
        </p:blipFill>
        <p:spPr>
          <a:xfrm>
            <a:off x="4641150" y="1924917"/>
            <a:ext cx="4018450" cy="263981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9"/>
          <p:cNvSpPr txBox="1"/>
          <p:nvPr>
            <p:ph type="title"/>
          </p:nvPr>
        </p:nvSpPr>
        <p:spPr>
          <a:xfrm>
            <a:off x="24900" y="163775"/>
            <a:ext cx="9094200" cy="107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Plotting Max Rate to Variables in Happiness Report</a:t>
            </a:r>
            <a:endParaRPr/>
          </a:p>
          <a:p>
            <a:pPr indent="0" lvl="0" marL="0" rtl="0" algn="r">
              <a:spcBef>
                <a:spcPts val="0"/>
              </a:spcBef>
              <a:spcAft>
                <a:spcPts val="0"/>
              </a:spcAft>
              <a:buNone/>
            </a:pPr>
            <a:r>
              <a:rPr lang="en"/>
              <a:t>(2/2)</a:t>
            </a:r>
            <a:endParaRPr/>
          </a:p>
        </p:txBody>
      </p:sp>
      <p:pic>
        <p:nvPicPr>
          <p:cNvPr id="116" name="Google Shape;116;p19"/>
          <p:cNvPicPr preferRelativeResize="0"/>
          <p:nvPr/>
        </p:nvPicPr>
        <p:blipFill>
          <a:blip r:embed="rId3">
            <a:alphaModFix/>
          </a:blip>
          <a:stretch>
            <a:fillRect/>
          </a:stretch>
        </p:blipFill>
        <p:spPr>
          <a:xfrm>
            <a:off x="344850" y="1937600"/>
            <a:ext cx="3937400" cy="2652649"/>
          </a:xfrm>
          <a:prstGeom prst="rect">
            <a:avLst/>
          </a:prstGeom>
          <a:noFill/>
          <a:ln>
            <a:noFill/>
          </a:ln>
        </p:spPr>
      </p:pic>
      <p:pic>
        <p:nvPicPr>
          <p:cNvPr id="117" name="Google Shape;117;p19"/>
          <p:cNvPicPr preferRelativeResize="0"/>
          <p:nvPr/>
        </p:nvPicPr>
        <p:blipFill>
          <a:blip r:embed="rId4">
            <a:alphaModFix/>
          </a:blip>
          <a:stretch>
            <a:fillRect/>
          </a:stretch>
        </p:blipFill>
        <p:spPr>
          <a:xfrm>
            <a:off x="4762050" y="1927825"/>
            <a:ext cx="3937400" cy="267222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0"/>
          <p:cNvSpPr txBox="1"/>
          <p:nvPr>
            <p:ph type="title"/>
          </p:nvPr>
        </p:nvSpPr>
        <p:spPr>
          <a:xfrm>
            <a:off x="371725" y="1221918"/>
            <a:ext cx="3103500" cy="2699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FFFFFF"/>
                </a:solidFill>
              </a:rPr>
              <a:t>Standard deviations of happiness predictors and maximum rate.</a:t>
            </a:r>
            <a:endParaRPr>
              <a:solidFill>
                <a:srgbClr val="FFFFFF"/>
              </a:solidFill>
            </a:endParaRPr>
          </a:p>
        </p:txBody>
      </p:sp>
      <p:graphicFrame>
        <p:nvGraphicFramePr>
          <p:cNvPr id="123" name="Google Shape;123;p20"/>
          <p:cNvGraphicFramePr/>
          <p:nvPr/>
        </p:nvGraphicFramePr>
        <p:xfrm>
          <a:off x="3851750" y="1343863"/>
          <a:ext cx="3000000" cy="3000000"/>
        </p:xfrm>
        <a:graphic>
          <a:graphicData uri="http://schemas.openxmlformats.org/drawingml/2006/table">
            <a:tbl>
              <a:tblPr>
                <a:noFill/>
                <a:tableStyleId>{FEDCFBBC-2F77-496C-9917-BD05E085D073}</a:tableStyleId>
              </a:tblPr>
              <a:tblGrid>
                <a:gridCol w="2562425"/>
                <a:gridCol w="2562425"/>
              </a:tblGrid>
              <a:tr h="350825">
                <a:tc>
                  <a:txBody>
                    <a:bodyPr/>
                    <a:lstStyle/>
                    <a:p>
                      <a:pPr indent="0" lvl="0" marL="0" rtl="0" algn="l">
                        <a:spcBef>
                          <a:spcPts val="0"/>
                        </a:spcBef>
                        <a:spcAft>
                          <a:spcPts val="0"/>
                        </a:spcAft>
                        <a:buNone/>
                      </a:pPr>
                      <a:r>
                        <a:rPr lang="en" sz="1100"/>
                        <a:t>Variables</a:t>
                      </a:r>
                      <a:endParaRPr sz="1100"/>
                    </a:p>
                  </a:txBody>
                  <a:tcPr marT="63500" marB="63500" marR="63500" marL="63500"/>
                </a:tc>
                <a:tc>
                  <a:txBody>
                    <a:bodyPr/>
                    <a:lstStyle/>
                    <a:p>
                      <a:pPr indent="0" lvl="0" marL="0" rtl="0" algn="l">
                        <a:spcBef>
                          <a:spcPts val="0"/>
                        </a:spcBef>
                        <a:spcAft>
                          <a:spcPts val="0"/>
                        </a:spcAft>
                        <a:buNone/>
                      </a:pPr>
                      <a:r>
                        <a:rPr lang="en" sz="1100"/>
                        <a:t>Standard Deviations</a:t>
                      </a:r>
                      <a:endParaRPr sz="1100"/>
                    </a:p>
                  </a:txBody>
                  <a:tcPr marT="63500" marB="63500" marR="63500" marL="63500"/>
                </a:tc>
              </a:tr>
              <a:tr h="350825">
                <a:tc>
                  <a:txBody>
                    <a:bodyPr/>
                    <a:lstStyle/>
                    <a:p>
                      <a:pPr indent="0" lvl="0" marL="0" rtl="0" algn="l">
                        <a:spcBef>
                          <a:spcPts val="0"/>
                        </a:spcBef>
                        <a:spcAft>
                          <a:spcPts val="0"/>
                        </a:spcAft>
                        <a:buNone/>
                      </a:pPr>
                      <a:r>
                        <a:rPr b="1" lang="en" sz="1100"/>
                        <a:t>Ladder Score</a:t>
                      </a:r>
                      <a:endParaRPr b="1" sz="1100"/>
                    </a:p>
                  </a:txBody>
                  <a:tcPr marT="63500" marB="63500" marR="63500" marL="63500"/>
                </a:tc>
                <a:tc>
                  <a:txBody>
                    <a:bodyPr/>
                    <a:lstStyle/>
                    <a:p>
                      <a:pPr indent="0" lvl="0" marL="0" rtl="0" algn="l">
                        <a:spcBef>
                          <a:spcPts val="0"/>
                        </a:spcBef>
                        <a:spcAft>
                          <a:spcPts val="0"/>
                        </a:spcAft>
                        <a:buNone/>
                      </a:pPr>
                      <a:r>
                        <a:rPr lang="en" sz="1100"/>
                        <a:t>1.16</a:t>
                      </a:r>
                      <a:endParaRPr sz="1100"/>
                    </a:p>
                  </a:txBody>
                  <a:tcPr marT="63500" marB="63500" marR="63500" marL="63500"/>
                </a:tc>
              </a:tr>
              <a:tr h="350825">
                <a:tc>
                  <a:txBody>
                    <a:bodyPr/>
                    <a:lstStyle/>
                    <a:p>
                      <a:pPr indent="0" lvl="0" marL="0" rtl="0" algn="l">
                        <a:spcBef>
                          <a:spcPts val="0"/>
                        </a:spcBef>
                        <a:spcAft>
                          <a:spcPts val="0"/>
                        </a:spcAft>
                        <a:buNone/>
                      </a:pPr>
                      <a:r>
                        <a:rPr b="1" lang="en" sz="1100"/>
                        <a:t>Logged GDP per capita</a:t>
                      </a:r>
                      <a:endParaRPr b="1" sz="1100"/>
                    </a:p>
                  </a:txBody>
                  <a:tcPr marT="63500" marB="63500" marR="63500" marL="63500"/>
                </a:tc>
                <a:tc>
                  <a:txBody>
                    <a:bodyPr/>
                    <a:lstStyle/>
                    <a:p>
                      <a:pPr indent="0" lvl="0" marL="0" rtl="0" algn="l">
                        <a:spcBef>
                          <a:spcPts val="0"/>
                        </a:spcBef>
                        <a:spcAft>
                          <a:spcPts val="0"/>
                        </a:spcAft>
                        <a:buNone/>
                      </a:pPr>
                      <a:r>
                        <a:rPr lang="en" sz="1100"/>
                        <a:t>1.12</a:t>
                      </a:r>
                      <a:endParaRPr sz="1100"/>
                    </a:p>
                  </a:txBody>
                  <a:tcPr marT="63500" marB="63500" marR="63500" marL="63500"/>
                </a:tc>
              </a:tr>
              <a:tr h="350825">
                <a:tc>
                  <a:txBody>
                    <a:bodyPr/>
                    <a:lstStyle/>
                    <a:p>
                      <a:pPr indent="0" lvl="0" marL="0" rtl="0" algn="l">
                        <a:spcBef>
                          <a:spcPts val="0"/>
                        </a:spcBef>
                        <a:spcAft>
                          <a:spcPts val="0"/>
                        </a:spcAft>
                        <a:buNone/>
                      </a:pPr>
                      <a:r>
                        <a:rPr b="1" lang="en" sz="1100"/>
                        <a:t>Social support</a:t>
                      </a:r>
                      <a:endParaRPr b="1" sz="1100"/>
                    </a:p>
                  </a:txBody>
                  <a:tcPr marT="63500" marB="63500" marR="63500" marL="63500"/>
                </a:tc>
                <a:tc>
                  <a:txBody>
                    <a:bodyPr/>
                    <a:lstStyle/>
                    <a:p>
                      <a:pPr indent="0" lvl="0" marL="0" rtl="0" algn="l">
                        <a:spcBef>
                          <a:spcPts val="0"/>
                        </a:spcBef>
                        <a:spcAft>
                          <a:spcPts val="0"/>
                        </a:spcAft>
                        <a:buNone/>
                      </a:pPr>
                      <a:r>
                        <a:rPr lang="en" sz="1100"/>
                        <a:t>0.11</a:t>
                      </a:r>
                      <a:endParaRPr sz="1100"/>
                    </a:p>
                  </a:txBody>
                  <a:tcPr marT="63500" marB="63500" marR="63500" marL="63500"/>
                </a:tc>
              </a:tr>
              <a:tr h="350825">
                <a:tc>
                  <a:txBody>
                    <a:bodyPr/>
                    <a:lstStyle/>
                    <a:p>
                      <a:pPr indent="0" lvl="0" marL="0" rtl="0" algn="l">
                        <a:spcBef>
                          <a:spcPts val="0"/>
                        </a:spcBef>
                        <a:spcAft>
                          <a:spcPts val="0"/>
                        </a:spcAft>
                        <a:buNone/>
                      </a:pPr>
                      <a:r>
                        <a:rPr b="1" lang="en" sz="1100"/>
                        <a:t>Healthy life expectancy</a:t>
                      </a:r>
                      <a:endParaRPr b="1" sz="1100"/>
                    </a:p>
                  </a:txBody>
                  <a:tcPr marT="63500" marB="63500" marR="63500" marL="63500"/>
                </a:tc>
                <a:tc>
                  <a:txBody>
                    <a:bodyPr/>
                    <a:lstStyle/>
                    <a:p>
                      <a:pPr indent="0" lvl="0" marL="0" rtl="0" algn="l">
                        <a:spcBef>
                          <a:spcPts val="0"/>
                        </a:spcBef>
                        <a:spcAft>
                          <a:spcPts val="0"/>
                        </a:spcAft>
                        <a:buNone/>
                      </a:pPr>
                      <a:r>
                        <a:rPr lang="en" sz="1100"/>
                        <a:t>6.66</a:t>
                      </a:r>
                      <a:endParaRPr sz="1100"/>
                    </a:p>
                  </a:txBody>
                  <a:tcPr marT="63500" marB="63500" marR="63500" marL="63500"/>
                </a:tc>
              </a:tr>
              <a:tr h="350825">
                <a:tc>
                  <a:txBody>
                    <a:bodyPr/>
                    <a:lstStyle/>
                    <a:p>
                      <a:pPr indent="0" lvl="0" marL="0" rtl="0" algn="l">
                        <a:spcBef>
                          <a:spcPts val="0"/>
                        </a:spcBef>
                        <a:spcAft>
                          <a:spcPts val="0"/>
                        </a:spcAft>
                        <a:buNone/>
                      </a:pPr>
                      <a:r>
                        <a:rPr b="1" lang="en" sz="1100"/>
                        <a:t>Freedom to make life choices</a:t>
                      </a:r>
                      <a:endParaRPr b="1" sz="1100"/>
                    </a:p>
                  </a:txBody>
                  <a:tcPr marT="63500" marB="63500" marR="63500" marL="63500"/>
                </a:tc>
                <a:tc>
                  <a:txBody>
                    <a:bodyPr/>
                    <a:lstStyle/>
                    <a:p>
                      <a:pPr indent="0" lvl="0" marL="0" rtl="0" algn="l">
                        <a:spcBef>
                          <a:spcPts val="0"/>
                        </a:spcBef>
                        <a:spcAft>
                          <a:spcPts val="0"/>
                        </a:spcAft>
                        <a:buNone/>
                      </a:pPr>
                      <a:r>
                        <a:rPr lang="en" sz="1100"/>
                        <a:t>0.11</a:t>
                      </a:r>
                      <a:endParaRPr sz="1100"/>
                    </a:p>
                  </a:txBody>
                  <a:tcPr marT="63500" marB="63500" marR="63500" marL="63500"/>
                </a:tc>
              </a:tr>
              <a:tr h="350825">
                <a:tc>
                  <a:txBody>
                    <a:bodyPr/>
                    <a:lstStyle/>
                    <a:p>
                      <a:pPr indent="0" lvl="0" marL="0" rtl="0" algn="l">
                        <a:spcBef>
                          <a:spcPts val="0"/>
                        </a:spcBef>
                        <a:spcAft>
                          <a:spcPts val="0"/>
                        </a:spcAft>
                        <a:buNone/>
                      </a:pPr>
                      <a:r>
                        <a:rPr b="1" lang="en" sz="1100"/>
                        <a:t>Maximum increase in infections</a:t>
                      </a:r>
                      <a:endParaRPr b="1" sz="1100"/>
                    </a:p>
                  </a:txBody>
                  <a:tcPr marT="63500" marB="63500" marR="63500" marL="63500"/>
                </a:tc>
                <a:tc>
                  <a:txBody>
                    <a:bodyPr/>
                    <a:lstStyle/>
                    <a:p>
                      <a:pPr indent="0" lvl="0" marL="0" rtl="0" algn="l">
                        <a:spcBef>
                          <a:spcPts val="0"/>
                        </a:spcBef>
                        <a:spcAft>
                          <a:spcPts val="0"/>
                        </a:spcAft>
                        <a:buNone/>
                      </a:pPr>
                      <a:r>
                        <a:rPr lang="en" sz="1100"/>
                        <a:t>2.05</a:t>
                      </a:r>
                      <a:endParaRPr sz="1100"/>
                    </a:p>
                  </a:txBody>
                  <a:tcPr marT="63500" marB="63500" marR="63500" marL="6350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1"/>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Linear Regression Model of Happiness</a:t>
            </a:r>
            <a:endParaRPr/>
          </a:p>
        </p:txBody>
      </p:sp>
      <p:pic>
        <p:nvPicPr>
          <p:cNvPr id="129" name="Google Shape;129;p21"/>
          <p:cNvPicPr preferRelativeResize="0"/>
          <p:nvPr/>
        </p:nvPicPr>
        <p:blipFill>
          <a:blip r:embed="rId3">
            <a:alphaModFix/>
          </a:blip>
          <a:stretch>
            <a:fillRect/>
          </a:stretch>
        </p:blipFill>
        <p:spPr>
          <a:xfrm>
            <a:off x="367375" y="3463350"/>
            <a:ext cx="8409250" cy="1680150"/>
          </a:xfrm>
          <a:prstGeom prst="rect">
            <a:avLst/>
          </a:prstGeom>
          <a:noFill/>
          <a:ln>
            <a:noFill/>
          </a:ln>
        </p:spPr>
      </p:pic>
      <p:pic>
        <p:nvPicPr>
          <p:cNvPr id="130" name="Google Shape;130;p21"/>
          <p:cNvPicPr preferRelativeResize="0"/>
          <p:nvPr/>
        </p:nvPicPr>
        <p:blipFill>
          <a:blip r:embed="rId4">
            <a:alphaModFix/>
          </a:blip>
          <a:stretch>
            <a:fillRect/>
          </a:stretch>
        </p:blipFill>
        <p:spPr>
          <a:xfrm>
            <a:off x="4659200" y="1595450"/>
            <a:ext cx="4260325" cy="1782563"/>
          </a:xfrm>
          <a:prstGeom prst="rect">
            <a:avLst/>
          </a:prstGeom>
          <a:noFill/>
          <a:ln>
            <a:noFill/>
          </a:ln>
        </p:spPr>
      </p:pic>
      <p:pic>
        <p:nvPicPr>
          <p:cNvPr id="131" name="Google Shape;131;p21"/>
          <p:cNvPicPr preferRelativeResize="0"/>
          <p:nvPr/>
        </p:nvPicPr>
        <p:blipFill>
          <a:blip r:embed="rId5">
            <a:alphaModFix/>
          </a:blip>
          <a:stretch>
            <a:fillRect/>
          </a:stretch>
        </p:blipFill>
        <p:spPr>
          <a:xfrm>
            <a:off x="423073" y="1595438"/>
            <a:ext cx="3958625" cy="168016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