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617" r:id="rId13"/>
    <p:sldId id="572" r:id="rId14"/>
    <p:sldId id="608" r:id="rId15"/>
    <p:sldId id="573" r:id="rId16"/>
    <p:sldId id="575" r:id="rId17"/>
    <p:sldId id="578" r:id="rId18"/>
    <p:sldId id="618" r:id="rId19"/>
    <p:sldId id="619" r:id="rId20"/>
    <p:sldId id="579" r:id="rId21"/>
    <p:sldId id="580" r:id="rId22"/>
    <p:sldId id="583" r:id="rId23"/>
    <p:sldId id="584" r:id="rId24"/>
    <p:sldId id="585" r:id="rId25"/>
    <p:sldId id="586" r:id="rId26"/>
    <p:sldId id="588" r:id="rId27"/>
    <p:sldId id="362" r:id="rId28"/>
    <p:sldId id="590" r:id="rId29"/>
    <p:sldId id="592" r:id="rId30"/>
    <p:sldId id="651" r:id="rId31"/>
    <p:sldId id="367" r:id="rId32"/>
    <p:sldId id="326" r:id="rId33"/>
    <p:sldId id="652" r:id="rId34"/>
    <p:sldId id="654" r:id="rId35"/>
    <p:sldId id="349" r:id="rId36"/>
    <p:sldId id="401" r:id="rId37"/>
    <p:sldId id="613" r:id="rId38"/>
    <p:sldId id="655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2CACF62-65BF-4F69-B63C-4A3D661A7E49}">
          <p14:sldIdLst>
            <p14:sldId id="503"/>
            <p14:sldId id="276"/>
            <p14:sldId id="492"/>
          </p14:sldIdLst>
        </p14:section>
        <p14:section name="Typography" id="{77949996-DA15-4BD2-BA63-C207AF859D0F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06D0EAF8-173C-4ADA-A72F-5791C92B90F0}">
          <p14:sldIdLst>
            <p14:sldId id="306"/>
            <p14:sldId id="617"/>
            <p14:sldId id="572"/>
            <p14:sldId id="608"/>
            <p14:sldId id="573"/>
            <p14:sldId id="575"/>
            <p14:sldId id="578"/>
            <p14:sldId id="618"/>
            <p14:sldId id="619"/>
            <p14:sldId id="579"/>
            <p14:sldId id="580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651"/>
            <p14:sldId id="367"/>
          </p14:sldIdLst>
        </p14:section>
        <p14:section name="Icons" id="{90D2040A-B00B-47FB-9F20-05EA644EFCD3}">
          <p14:sldIdLst>
            <p14:sldId id="326"/>
            <p14:sldId id="652"/>
            <p14:sldId id="654"/>
          </p14:sldIdLst>
        </p14:section>
        <p14:section name="Conclusion" id="{8ACA1374-4103-432B-838A-AA1C5B3C3C17}">
          <p14:sldIdLst>
            <p14:sldId id="349"/>
            <p14:sldId id="401"/>
            <p14:sldId id="613"/>
            <p14:sldId id="65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7A1A32-2EAE-4AFB-9D7C-1F571D356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72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5C9F99-93F0-4F84-80C2-BBBF8DB4A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18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5E5795-D1BC-487B-B461-87CACDA428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0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D25191-B286-40AF-9921-6BA0E15FE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02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30D48C-7EA7-4A9A-82DB-6CCCB7BE9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95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D9A56-2C14-43A8-A5C6-45C8B3889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64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606E1A-9707-4CA4-BE19-44F8683FE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6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A8801D-F27F-48F9-B094-C096DBC49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68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2AB5E-5EA4-4B01-9B6E-DC6DB3053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92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jpe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8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75.png"/><Relationship Id="rId21" Type="http://schemas.openxmlformats.org/officeDocument/2006/relationships/image" Target="../media/image84.png"/><Relationship Id="rId7" Type="http://schemas.openxmlformats.org/officeDocument/2006/relationships/image" Target="../media/image7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82.png"/><Relationship Id="rId25" Type="http://schemas.openxmlformats.org/officeDocument/2006/relationships/image" Target="../media/image8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76.png"/><Relationship Id="rId15" Type="http://schemas.openxmlformats.org/officeDocument/2006/relationships/image" Target="../media/image81.jpeg"/><Relationship Id="rId23" Type="http://schemas.openxmlformats.org/officeDocument/2006/relationships/image" Target="../media/image8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8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8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CSS Text Properties, Fonts, Font Properties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ABD79E-8C9A-465C-9B99-E4C4B9E883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5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/>
              <a:t> properties </a:t>
            </a:r>
            <a:r>
              <a:rPr lang="en-US" sz="3600" b="1" dirty="0">
                <a:solidFill>
                  <a:schemeClr val="bg1"/>
                </a:solidFill>
              </a:rPr>
              <a:t>styles</a:t>
            </a:r>
            <a:r>
              <a:rPr lang="en-US" sz="3600" dirty="0"/>
              <a:t> the font of the text: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font-family / font-face (e. g. </a:t>
            </a:r>
            <a:r>
              <a:rPr lang="en-US" sz="3400" b="1" dirty="0">
                <a:solidFill>
                  <a:schemeClr val="bg1"/>
                </a:solidFill>
              </a:rPr>
              <a:t>sans-serif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Arial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font-size / line-height (e. g. </a:t>
            </a:r>
            <a:r>
              <a:rPr lang="en-US" sz="3400" b="1" dirty="0">
                <a:solidFill>
                  <a:schemeClr val="bg1"/>
                </a:solidFill>
              </a:rPr>
              <a:t>18pt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font-weight (e. g. </a:t>
            </a:r>
            <a:r>
              <a:rPr lang="en-US" sz="3400" b="1" dirty="0">
                <a:solidFill>
                  <a:schemeClr val="bg1"/>
                </a:solidFill>
              </a:rPr>
              <a:t>bold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font-style (e. g. </a:t>
            </a:r>
            <a:r>
              <a:rPr lang="en-US" sz="3400" b="1" i="1" dirty="0">
                <a:solidFill>
                  <a:schemeClr val="bg1"/>
                </a:solidFill>
              </a:rPr>
              <a:t>italic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font-variant (e. g. </a:t>
            </a:r>
            <a:r>
              <a:rPr lang="en-US" sz="3400" b="1" cap="small" noProof="1">
                <a:solidFill>
                  <a:schemeClr val="bg1"/>
                </a:solidFill>
              </a:rPr>
              <a:t>SmallCaps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Properties</a:t>
            </a:r>
          </a:p>
        </p:txBody>
      </p:sp>
      <p:pic>
        <p:nvPicPr>
          <p:cNvPr id="2050" name="Picture 2" descr="online css text font generato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A9C3D4"/>
              </a:clrFrom>
              <a:clrTo>
                <a:srgbClr val="A9C3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42" y="2735132"/>
            <a:ext cx="4765583" cy="357418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D1DA6D2-92E6-401F-934C-BCD8C1020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 family name</a:t>
            </a:r>
            <a:r>
              <a:rPr lang="en-US" dirty="0"/>
              <a:t> specifies one or several system font names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For example, "</a:t>
            </a:r>
            <a:r>
              <a:rPr lang="en-GB" b="1" dirty="0">
                <a:solidFill>
                  <a:schemeClr val="bg1"/>
                </a:solidFill>
              </a:rPr>
              <a:t>Arial</a:t>
            </a:r>
            <a:r>
              <a:rPr lang="en-US" dirty="0"/>
              <a:t>" and "</a:t>
            </a:r>
            <a:r>
              <a:rPr lang="en-US" b="1" dirty="0">
                <a:solidFill>
                  <a:schemeClr val="bg1"/>
                </a:solidFill>
              </a:rPr>
              <a:t>Helvetica</a:t>
            </a:r>
            <a:r>
              <a:rPr lang="en-US" dirty="0"/>
              <a:t>" are font families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spcBef>
                <a:spcPts val="1799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White-space</a:t>
            </a:r>
            <a:r>
              <a:rPr lang="en-US" dirty="0"/>
              <a:t> in the font name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the first font is </a:t>
            </a:r>
            <a:r>
              <a:rPr lang="en-US" b="1" dirty="0">
                <a:solidFill>
                  <a:schemeClr val="bg1"/>
                </a:solidFill>
              </a:rPr>
              <a:t>missing</a:t>
            </a:r>
            <a:r>
              <a:rPr lang="en-US" dirty="0"/>
              <a:t>, the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is loaded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 Name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517390" y="2639306"/>
            <a:ext cx="6069006" cy="25234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p.ar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Arial,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Helvetica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GB" sz="1050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p.tim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Times New Roman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05605" y="2639307"/>
            <a:ext cx="4441192" cy="10180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noProof="1">
                <a:solidFill>
                  <a:srgbClr val="800000"/>
                </a:solidFill>
              </a:rPr>
              <a:t>&lt;p class=ar&gt;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Arial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</a:p>
          <a:p>
            <a:r>
              <a:rPr lang="en-US" sz="2599" noProof="1">
                <a:solidFill>
                  <a:srgbClr val="800000"/>
                </a:solidFill>
              </a:rPr>
              <a:t>&lt;p class=tim&gt;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Times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  <a:endParaRPr lang="en-US" sz="2599" noProof="1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7B0C5-261E-4E9D-A8CF-8B573494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10" y="4076099"/>
            <a:ext cx="1637873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7185D0-CBBF-40E7-AAE6-C190011C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05" y="4076099"/>
            <a:ext cx="1503522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32CDF68-9747-4493-8889-B0C8AA1DA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3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dirty="0"/>
              <a:t> from external file / URL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r>
              <a:rPr lang="en-US" dirty="0"/>
              <a:t>See </a:t>
            </a:r>
            <a:r>
              <a:rPr lang="en-US" b="1" dirty="0">
                <a:hlinkClick r:id="rId2"/>
              </a:rPr>
              <a:t>fonts.google.com</a:t>
            </a:r>
            <a:r>
              <a:rPr lang="en-US" dirty="0"/>
              <a:t> for free open Web fonts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External Fonts: 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2418" y="1944387"/>
            <a:ext cx="10482270" cy="194115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000000"/>
                </a:solidFill>
              </a:rPr>
              <a:t>@font-face {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 </a:t>
            </a:r>
            <a:r>
              <a:rPr lang="en-GB" sz="2799" noProof="1">
                <a:solidFill>
                  <a:srgbClr val="A31515"/>
                </a:solidFill>
              </a:rPr>
              <a:t>"Open Sans"</a:t>
            </a:r>
            <a:r>
              <a:rPr lang="en-GB" sz="2799" noProof="1">
                <a:solidFill>
                  <a:srgbClr val="000000"/>
                </a:solidFill>
              </a:rPr>
              <a:t>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src</a:t>
            </a:r>
            <a:r>
              <a:rPr lang="en-GB" sz="2799" noProof="1">
                <a:solidFill>
                  <a:srgbClr val="000000"/>
                </a:solidFill>
              </a:rPr>
              <a:t>: url(</a:t>
            </a:r>
            <a:r>
              <a:rPr lang="en-GB" sz="2799" noProof="1">
                <a:solidFill>
                  <a:srgbClr val="A31515"/>
                </a:solidFill>
              </a:rPr>
              <a:t>"/fonts/opensans.woff"</a:t>
            </a:r>
            <a:r>
              <a:rPr lang="en-GB" sz="2799" noProof="1">
                <a:solidFill>
                  <a:srgbClr val="000000"/>
                </a:solidFill>
              </a:rPr>
              <a:t>) format(</a:t>
            </a:r>
            <a:r>
              <a:rPr lang="en-GB" sz="2799" noProof="1">
                <a:solidFill>
                  <a:srgbClr val="A31515"/>
                </a:solidFill>
              </a:rPr>
              <a:t>"woff"</a:t>
            </a:r>
            <a:r>
              <a:rPr lang="en-GB" sz="2799" noProof="1">
                <a:solidFill>
                  <a:srgbClr val="000000"/>
                </a:solidFill>
              </a:rPr>
              <a:t>);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1A05C6B5-83DE-4918-9C66-CB63CD18FFAD}"/>
              </a:ext>
            </a:extLst>
          </p:cNvPr>
          <p:cNvSpPr txBox="1"/>
          <p:nvPr/>
        </p:nvSpPr>
        <p:spPr>
          <a:xfrm>
            <a:off x="652418" y="4119655"/>
            <a:ext cx="10482270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800000"/>
                </a:solidFill>
              </a:rPr>
              <a:t>&lt;p style</a:t>
            </a:r>
            <a:r>
              <a:rPr lang="en-GB" sz="2799" noProof="1">
                <a:solidFill>
                  <a:srgbClr val="000000"/>
                </a:solidFill>
              </a:rPr>
              <a:t>="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 </a:t>
            </a:r>
            <a:r>
              <a:rPr lang="en-GB" sz="2799" noProof="1">
                <a:solidFill>
                  <a:schemeClr val="accent3">
                    <a:lumMod val="75000"/>
                  </a:schemeClr>
                </a:solidFill>
              </a:rPr>
              <a:t>Open Sans</a:t>
            </a:r>
            <a:r>
              <a:rPr lang="en-GB" sz="2799" noProof="1">
                <a:solidFill>
                  <a:srgbClr val="800000"/>
                </a:solidFill>
              </a:rPr>
              <a:t>"&gt;</a:t>
            </a:r>
            <a:r>
              <a:rPr lang="en-GB" sz="2799" noProof="1">
                <a:solidFill>
                  <a:srgbClr val="000000"/>
                </a:solidFill>
              </a:rPr>
              <a:t>Open Sans Demo</a:t>
            </a:r>
            <a:r>
              <a:rPr lang="en-GB" sz="2799" noProof="1">
                <a:solidFill>
                  <a:srgbClr val="800000"/>
                </a:solidFill>
              </a:rPr>
              <a:t>&lt;/p&gt;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816A82-9CFC-48E1-AA4F-74D1B6E7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0" y="4981149"/>
            <a:ext cx="3491671" cy="67760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8FD041D-668E-483F-ACE4-9453F706C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8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E2F09FD-14FA-4BCE-AF92-6D2E6A540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1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38791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sz="3399" dirty="0"/>
              <a:t> – defines the text size</a:t>
            </a:r>
            <a:endParaRPr lang="bg-BG" sz="3399" dirty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3199" dirty="0"/>
              <a:t> /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pt</a:t>
            </a:r>
            <a:r>
              <a:rPr lang="en-US" sz="3199" dirty="0"/>
              <a:t> values (e. g. </a:t>
            </a:r>
            <a:r>
              <a:rPr lang="en-US" sz="3199" b="1" dirty="0">
                <a:solidFill>
                  <a:schemeClr val="bg1"/>
                </a:solidFill>
              </a:rPr>
              <a:t>18px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24pt</a:t>
            </a:r>
            <a:r>
              <a:rPr lang="en-US" sz="3199" dirty="0"/>
              <a:t>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1px == 0.75pt == 1/96 inch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em</a:t>
            </a:r>
            <a:r>
              <a:rPr lang="en-US" sz="3199" dirty="0"/>
              <a:t> values – relative to the original size, multiplied by a </a:t>
            </a:r>
            <a:r>
              <a:rPr lang="en-US" sz="3199" b="1" dirty="0">
                <a:solidFill>
                  <a:schemeClr val="bg1"/>
                </a:solidFill>
              </a:rPr>
              <a:t>scale</a:t>
            </a:r>
            <a:r>
              <a:rPr lang="en-US" sz="3199" dirty="0"/>
              <a:t> factor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99" dirty="0"/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dirty="0"/>
              <a:t> values – relative to the HTML root size (the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r>
              <a:rPr lang="en-US" sz="3199" dirty="0"/>
              <a:t> element)</a:t>
            </a: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68" y="198139"/>
            <a:ext cx="4612505" cy="51301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Текстово поле 10"/>
          <p:cNvSpPr txBox="1"/>
          <p:nvPr/>
        </p:nvSpPr>
        <p:spPr>
          <a:xfrm>
            <a:off x="1147290" y="4191361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1.2em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CD41A9-F749-4FC7-B18B-8DC04E5EBB84}"/>
              </a:ext>
            </a:extLst>
          </p:cNvPr>
          <p:cNvSpPr txBox="1"/>
          <p:nvPr/>
        </p:nvSpPr>
        <p:spPr>
          <a:xfrm>
            <a:off x="1147290" y="5985222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1.5rem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2CC75-A47F-4F09-9F30-4BAC8B0F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54" y="5569513"/>
            <a:ext cx="4388930" cy="9636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AC502CB-9715-4CEC-A383-CD66F134A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2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sz="3499" dirty="0"/>
              <a:t> defines how weight is the font</a:t>
            </a:r>
          </a:p>
          <a:p>
            <a:pPr lvl="1">
              <a:buClr>
                <a:schemeClr val="tx1"/>
              </a:buClr>
            </a:pPr>
            <a:r>
              <a:rPr lang="en-US" sz="3299" dirty="0"/>
              <a:t>Thin, normal, </a:t>
            </a:r>
            <a:r>
              <a:rPr lang="en-US" sz="3299" b="1" dirty="0">
                <a:solidFill>
                  <a:schemeClr val="bg1"/>
                </a:solidFill>
              </a:rPr>
              <a:t>bold</a:t>
            </a:r>
            <a:r>
              <a:rPr lang="en-US" sz="3299" dirty="0"/>
              <a:t>, or value [100 … 900]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Weight: Thin / Normal / Bold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2855725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thin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5966" y="2855725"/>
          <a:ext cx="2750739" cy="34543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4249">
                  <a:extLst>
                    <a:ext uri="{9D8B030D-6E8A-4147-A177-3AD203B41FA5}">
                      <a16:colId xmlns:a16="http://schemas.microsoft.com/office/drawing/2014/main" val="3393068974"/>
                    </a:ext>
                  </a:extLst>
                </a:gridCol>
                <a:gridCol w="1536490">
                  <a:extLst>
                    <a:ext uri="{9D8B030D-6E8A-4147-A177-3AD203B41FA5}">
                      <a16:colId xmlns:a16="http://schemas.microsoft.com/office/drawing/2014/main" val="625024257"/>
                    </a:ext>
                  </a:extLst>
                </a:gridCol>
              </a:tblGrid>
              <a:tr h="7400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200" dirty="0"/>
                        <a:t>Value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/>
                        <a:t>Name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46196361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100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thin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4335780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300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noProof="1"/>
                        <a:t>light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843717763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400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normal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4088222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700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>
                          <a:effectLst/>
                        </a:rPr>
                        <a:t>bold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366980024"/>
                  </a:ext>
                </a:extLst>
              </a:tr>
            </a:tbl>
          </a:graphicData>
        </a:graphic>
      </p:graphicFrame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3792199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300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46586" y="4745213"/>
            <a:ext cx="390444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400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5661294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bold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D9737-FBA8-4CDF-9025-C93C9079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76" y="2632827"/>
            <a:ext cx="121211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CC3170-C938-47EB-8252-B920BBDE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03" y="2628121"/>
            <a:ext cx="132579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C4C20-E263-41A3-99FA-C0D1BE18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76" y="3833002"/>
            <a:ext cx="1680976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1C3112-9819-4470-A1A7-A1E5C115E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4304" y="3833002"/>
            <a:ext cx="1857725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74010B-5630-49F0-ACD4-EC8AB61D7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678" y="5056790"/>
            <a:ext cx="1342191" cy="940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564EF8-9FE8-45D9-8817-768C43C2A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4303" y="5056791"/>
            <a:ext cx="1643738" cy="94012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4B7065-8662-460E-B962-FBCE4AFD3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884" y="1584480"/>
            <a:ext cx="2396628" cy="55306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91B0DA75-B7D2-44F9-9BBD-03ADBA8D3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6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– defines how much the text is </a:t>
            </a:r>
            <a:r>
              <a:rPr lang="en-US" b="1" i="1" dirty="0">
                <a:solidFill>
                  <a:schemeClr val="bg1"/>
                </a:solidFill>
              </a:rPr>
              <a:t>slanted</a:t>
            </a:r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– the text is not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>
              <a:buClr>
                <a:schemeClr val="tx1"/>
              </a:buClr>
            </a:pPr>
            <a:endParaRPr lang="en-US" sz="3199" dirty="0"/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– the letters are slightly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оblique</a:t>
            </a:r>
            <a:r>
              <a:rPr lang="bg-BG" sz="3199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–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Style: Normal / Italic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15734" y="2630988"/>
            <a:ext cx="373402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599" dirty="0">
                <a:solidFill>
                  <a:srgbClr val="000000"/>
                </a:solidFill>
              </a:rPr>
              <a:t>: </a:t>
            </a:r>
            <a:r>
              <a:rPr lang="en-GB" sz="2599" dirty="0">
                <a:solidFill>
                  <a:srgbClr val="0451A5"/>
                </a:solidFill>
              </a:rPr>
              <a:t>normal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5735" y="4216690"/>
            <a:ext cx="3723739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italic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5733" y="5780169"/>
            <a:ext cx="3855560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oblique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206" y="2630989"/>
            <a:ext cx="364558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207" y="4216692"/>
            <a:ext cx="364559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207" y="5780170"/>
            <a:ext cx="3645583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8F9A4D5-20B3-41B2-8C75-F3FFCACD9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47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Align: Left / Right / Center / Justify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306968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Defines the </a:t>
            </a:r>
            <a:r>
              <a:rPr lang="en-US" sz="3199" b="1" dirty="0">
                <a:solidFill>
                  <a:schemeClr val="bg1"/>
                </a:solidFill>
              </a:rPr>
              <a:t>horizontal</a:t>
            </a:r>
            <a:r>
              <a:rPr lang="en-US" sz="3199" b="1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alignment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576656" y="1396999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left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2169329"/>
            <a:ext cx="3668286" cy="16787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2189076"/>
            <a:ext cx="3672864" cy="16468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895363"/>
            <a:ext cx="3668286" cy="16787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4888086"/>
            <a:ext cx="3721620" cy="1690094"/>
          </a:xfrm>
          <a:prstGeom prst="rect">
            <a:avLst/>
          </a:prstGeom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1B70E7FF-A6B3-472B-ADBD-7E8DC4FC43B5}"/>
              </a:ext>
            </a:extLst>
          </p:cNvPr>
          <p:cNvSpPr txBox="1"/>
          <p:nvPr/>
        </p:nvSpPr>
        <p:spPr>
          <a:xfrm>
            <a:off x="7760567" y="1396528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right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2F13883-0007-4F55-8AC3-C74BE1B3963B}"/>
              </a:ext>
            </a:extLst>
          </p:cNvPr>
          <p:cNvSpPr txBox="1"/>
          <p:nvPr/>
        </p:nvSpPr>
        <p:spPr>
          <a:xfrm>
            <a:off x="3576656" y="4103825"/>
            <a:ext cx="3668286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center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12B5F258-9B55-40BB-9FF7-F31E20C4F214}"/>
              </a:ext>
            </a:extLst>
          </p:cNvPr>
          <p:cNvSpPr txBox="1"/>
          <p:nvPr/>
        </p:nvSpPr>
        <p:spPr>
          <a:xfrm>
            <a:off x="7760567" y="4105219"/>
            <a:ext cx="3721620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49" noProof="1">
                <a:solidFill>
                  <a:srgbClr val="FF0000"/>
                </a:solidFill>
              </a:rPr>
              <a:t>text-align</a:t>
            </a:r>
            <a:r>
              <a:rPr lang="en-US" sz="2449" noProof="1">
                <a:solidFill>
                  <a:srgbClr val="000000"/>
                </a:solidFill>
              </a:rPr>
              <a:t>:</a:t>
            </a:r>
            <a:r>
              <a:rPr lang="en-US" sz="2449" noProof="1">
                <a:solidFill>
                  <a:srgbClr val="000000"/>
                </a:solidFill>
                <a:latin typeface="+mn-lt"/>
              </a:rPr>
              <a:t> </a:t>
            </a:r>
            <a:r>
              <a:rPr lang="en-US" sz="2449" noProof="1">
                <a:solidFill>
                  <a:srgbClr val="0451A5"/>
                </a:solidFill>
              </a:rPr>
              <a:t>justify</a:t>
            </a:r>
            <a:r>
              <a:rPr lang="en-US" sz="244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6B251B-FF7E-4CC3-BB30-A624585D2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2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9A6BF2-AB18-4C66-B4C9-E0929BC53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6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Measures: </a:t>
            </a:r>
            <a:r>
              <a:rPr lang="en-US" b="1" dirty="0">
                <a:solidFill>
                  <a:schemeClr val="bg1"/>
                </a:solidFill>
              </a:rPr>
              <a:t>unitless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pt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px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em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F623C-B785-4316-A475-793A6EF2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76" y="2611005"/>
            <a:ext cx="4780305" cy="23615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926447" y="2611004"/>
            <a:ext cx="5574449" cy="30180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dirty="0">
                <a:solidFill>
                  <a:srgbClr val="C00000"/>
                </a:solidFill>
              </a:rPr>
              <a:t>&lt;article&gt;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  &lt;h1&gt;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Lorem ipsum</a:t>
            </a:r>
            <a:r>
              <a:rPr lang="en-US" sz="2599" dirty="0">
                <a:solidFill>
                  <a:srgbClr val="C00000"/>
                </a:solidFill>
              </a:rPr>
              <a:t>&lt;/h1&gt;</a:t>
            </a:r>
          </a:p>
          <a:p>
            <a:r>
              <a:rPr lang="en-US" sz="2599" dirty="0">
                <a:solidFill>
                  <a:srgbClr val="FF0000"/>
                </a:solidFill>
              </a:rPr>
              <a:t>    </a:t>
            </a:r>
            <a:r>
              <a:rPr lang="en-US" sz="2599" dirty="0">
                <a:solidFill>
                  <a:srgbClr val="C00000"/>
                </a:solidFill>
              </a:rPr>
              <a:t>&lt;p&gt;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 Lorem ipsum is meaningless text used to demonstrate the graphic elements of a document.</a:t>
            </a:r>
            <a:r>
              <a:rPr lang="en-US" sz="2599" dirty="0">
                <a:solidFill>
                  <a:srgbClr val="C00000"/>
                </a:solidFill>
              </a:rPr>
              <a:t>&lt;/p&gt;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&lt;/article&gt;</a:t>
            </a:r>
            <a:endParaRPr lang="en-GB" sz="2599" dirty="0">
              <a:solidFill>
                <a:srgbClr val="C00000"/>
              </a:solidFill>
            </a:endParaRP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924098" y="5870146"/>
            <a:ext cx="557679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C00000"/>
                </a:solidFill>
              </a:rPr>
              <a:t>p { </a:t>
            </a:r>
            <a:r>
              <a:rPr lang="en-GB" sz="2599" dirty="0">
                <a:solidFill>
                  <a:srgbClr val="FF0000"/>
                </a:solidFill>
              </a:rPr>
              <a:t>line-height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:</a:t>
            </a:r>
            <a:r>
              <a:rPr lang="en-GB" sz="2599" dirty="0">
                <a:solidFill>
                  <a:srgbClr val="FF0000"/>
                </a:solidFill>
              </a:rPr>
              <a:t> </a:t>
            </a:r>
            <a:r>
              <a:rPr lang="en-GB" sz="2599" dirty="0">
                <a:solidFill>
                  <a:schemeClr val="accent2">
                    <a:lumMod val="75000"/>
                  </a:schemeClr>
                </a:solidFill>
              </a:rPr>
              <a:t>2.1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; </a:t>
            </a:r>
            <a:r>
              <a:rPr lang="en-GB" sz="2599" dirty="0">
                <a:solidFill>
                  <a:srgbClr val="C00000"/>
                </a:solidFill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7D5209-7B75-457E-AAD6-E031F376B884}"/>
              </a:ext>
            </a:extLst>
          </p:cNvPr>
          <p:cNvGrpSpPr/>
          <p:nvPr/>
        </p:nvGrpSpPr>
        <p:grpSpPr>
          <a:xfrm>
            <a:off x="6880174" y="2611005"/>
            <a:ext cx="4780304" cy="3313620"/>
            <a:chOff x="6880378" y="2610791"/>
            <a:chExt cx="4781549" cy="33144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3202D7-4A8A-4879-A4BD-3F9CF1619A1D}"/>
                </a:ext>
              </a:extLst>
            </p:cNvPr>
            <p:cNvGrpSpPr/>
            <p:nvPr/>
          </p:nvGrpSpPr>
          <p:grpSpPr>
            <a:xfrm>
              <a:off x="6880378" y="2610791"/>
              <a:ext cx="4781549" cy="3314483"/>
              <a:chOff x="6900000" y="2617091"/>
              <a:chExt cx="4416000" cy="306109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7311000" y="4149000"/>
                <a:ext cx="0" cy="63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0000" y="2617091"/>
                <a:ext cx="4416000" cy="3061091"/>
              </a:xfrm>
              <a:prstGeom prst="rect">
                <a:avLst/>
              </a:prstGeom>
              <a:ln>
                <a:solidFill>
                  <a:schemeClr val="bg2">
                    <a:lumMod val="85000"/>
                  </a:schemeClr>
                </a:solidFill>
              </a:ln>
            </p:spPr>
          </p:pic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615BC0-E8E6-4011-8F05-837CE00BBD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40013" y="4349030"/>
              <a:ext cx="0" cy="730007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C4D20E-64AC-48E3-90E0-F4FD4566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4349030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2DBF47-3715-4D58-BD50-105E90C3DA1D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5075227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1E669E5A-3264-49A2-A3F6-7B84EA5B8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4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202035B-A874-4E15-98C9-2D7BD310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3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21781-D500-41E8-861E-843CCC222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B551CF0-1EFF-4909-990F-963E9274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E901A4C-12DD-4536-A56E-133177818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C4BD9A9-60DE-4E01-9A61-9859DC628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45E2197-26A8-42BE-9FDE-0EA6B7D89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2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754F14B-8D25-43B1-AB9A-9CB079558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140+ </a:t>
            </a:r>
            <a:r>
              <a:rPr lang="en-US" b="1" dirty="0">
                <a:solidFill>
                  <a:schemeClr val="bg1"/>
                </a:solidFill>
              </a:rPr>
              <a:t>predefined color names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 g.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dirty="0"/>
              <a:t>, </a:t>
            </a:r>
            <a:r>
              <a:rPr lang="en-US" b="1" dirty="0">
                <a:solidFill>
                  <a:srgbClr val="E81818"/>
                </a:solidFill>
              </a:rPr>
              <a:t>red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blue</a:t>
            </a:r>
            <a:r>
              <a:rPr lang="en-US" dirty="0"/>
              <a:t>, </a:t>
            </a:r>
            <a:r>
              <a:rPr lang="en-US" b="1" dirty="0">
                <a:solidFill>
                  <a:srgbClr val="FF7F50"/>
                </a:solidFill>
              </a:rPr>
              <a:t>coral</a:t>
            </a:r>
            <a:r>
              <a:rPr lang="en-US" dirty="0"/>
              <a:t>, …)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</a:t>
            </a:r>
            <a:r>
              <a:rPr lang="bg-BG" dirty="0"/>
              <a:t> </a:t>
            </a:r>
            <a:r>
              <a:rPr lang="en-US" dirty="0"/>
              <a:t>in format </a:t>
            </a:r>
            <a:r>
              <a:rPr lang="en-US" b="1" dirty="0">
                <a:latin typeface="Consolas" panose="020B0609020204030204" pitchFamily="49" charset="0"/>
              </a:rPr>
              <a:t>#RGB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</a:rPr>
              <a:t>#RRGGBB</a:t>
            </a:r>
            <a:r>
              <a:rPr lang="en-US" dirty="0"/>
              <a:t>:</a:t>
            </a:r>
            <a:endParaRPr lang="bg-BG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bg-BG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 (red, green, blue values):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 (red, green, blue</a:t>
            </a:r>
            <a:r>
              <a:rPr lang="bg-BG" dirty="0"/>
              <a:t>,</a:t>
            </a:r>
            <a:r>
              <a:rPr lang="en-US" dirty="0"/>
              <a:t> alpha opacity):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7407" y="1896959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red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697407" y="3235616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#05ffb0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697407" y="4567953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rgb(</a:t>
            </a:r>
            <a:r>
              <a:rPr lang="bg-BG" sz="2399" noProof="1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699085" y="5923515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rgba(</a:t>
            </a:r>
            <a:r>
              <a:rPr lang="bg-BG" sz="2399" noProof="1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0.5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44" y="1896959"/>
            <a:ext cx="2604795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0" t="9174" r="2338" b="8262"/>
          <a:stretch/>
        </p:blipFill>
        <p:spPr>
          <a:xfrm>
            <a:off x="6320942" y="3235616"/>
            <a:ext cx="2607514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3631" r="2873"/>
          <a:stretch/>
        </p:blipFill>
        <p:spPr>
          <a:xfrm>
            <a:off x="6320941" y="5924456"/>
            <a:ext cx="2612320" cy="5863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2360" r="1930" b="8900"/>
          <a:stretch/>
        </p:blipFill>
        <p:spPr>
          <a:xfrm>
            <a:off x="6323399" y="4567953"/>
            <a:ext cx="2607520" cy="58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D22F52B-7AEE-4521-8365-C82940AD2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96A906-6826-43AC-9916-4E8CFCE89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5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4F1A56-A40B-4FF7-8C99-48C60397C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</a:t>
            </a:r>
            <a:r>
              <a:rPr lang="en-US" b="1" dirty="0">
                <a:solidFill>
                  <a:schemeClr val="bg1"/>
                </a:solidFill>
              </a:rPr>
              <a:t>mouse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cursor</a:t>
            </a:r>
            <a:r>
              <a:rPr lang="en-US" b="1" dirty="0"/>
              <a:t> </a:t>
            </a:r>
            <a:r>
              <a:rPr lang="en-US" dirty="0"/>
              <a:t>when hovering the element:</a:t>
            </a:r>
          </a:p>
          <a:p>
            <a:pPr lvl="1">
              <a:lnSpc>
                <a:spcPts val="3399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7407" y="1998306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6ED0F3-9B3A-4948-9C59-5CE64F29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15" y="1998306"/>
            <a:ext cx="2139924" cy="64314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5532" y="2433213"/>
            <a:ext cx="501571" cy="590892"/>
          </a:xfrm>
          <a:prstGeom prst="rect">
            <a:avLst/>
          </a:prstGeom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62503BC-CA5F-4670-9A45-6893FFA58830}"/>
              </a:ext>
            </a:extLst>
          </p:cNvPr>
          <p:cNvSpPr txBox="1"/>
          <p:nvPr/>
        </p:nvSpPr>
        <p:spPr>
          <a:xfrm>
            <a:off x="697407" y="3144919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0716D-96BA-41B8-8037-37310AA9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15" y="3114082"/>
            <a:ext cx="2109964" cy="703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102" y="3465742"/>
            <a:ext cx="500880" cy="500880"/>
          </a:xfrm>
          <a:prstGeom prst="rect">
            <a:avLst/>
          </a:prstGeom>
        </p:spPr>
      </p:pic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C8A2CEEB-E234-4577-AD9D-C6FA7F270645}"/>
              </a:ext>
            </a:extLst>
          </p:cNvPr>
          <p:cNvSpPr txBox="1"/>
          <p:nvPr/>
        </p:nvSpPr>
        <p:spPr>
          <a:xfrm>
            <a:off x="697407" y="4327915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Текстово поле 10">
            <a:extLst>
              <a:ext uri="{FF2B5EF4-FFF2-40B4-BE49-F238E27FC236}">
                <a16:creationId xmlns:a16="http://schemas.microsoft.com/office/drawing/2014/main" id="{94CDB531-DB4A-4DA2-AA61-E1ACAF1F6FB8}"/>
              </a:ext>
            </a:extLst>
          </p:cNvPr>
          <p:cNvSpPr txBox="1"/>
          <p:nvPr/>
        </p:nvSpPr>
        <p:spPr>
          <a:xfrm>
            <a:off x="697407" y="5507697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col-resize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2E0DF7-22C1-42CF-B243-FDCAB1968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15" y="5298849"/>
            <a:ext cx="3742350" cy="1066522"/>
          </a:xfrm>
          <a:prstGeom prst="rect">
            <a:avLst/>
          </a:prstGeom>
        </p:spPr>
      </p:pic>
      <p:pic>
        <p:nvPicPr>
          <p:cNvPr id="1026" name="Picture 2" descr="Interactions - Vector stencils library">
            <a:extLst>
              <a:ext uri="{FF2B5EF4-FFF2-40B4-BE49-F238E27FC236}">
                <a16:creationId xmlns:a16="http://schemas.microsoft.com/office/drawing/2014/main" id="{FA276EDD-B872-4C74-922B-67936AE4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81" y="5957580"/>
            <a:ext cx="648828" cy="6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1E54CE-6975-4E52-AC8D-27699C909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315" y="4278107"/>
            <a:ext cx="2166506" cy="87529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DB9AFE3-211D-4AFE-9B45-DD23E99F8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0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945AAAD-BE87-4056-80C9-0278FD777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9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Awesome Icons</a:t>
            </a:r>
            <a:endParaRPr lang="en-US" dirty="0"/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77048"/>
            <a:ext cx="11815018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Font Awesome </a:t>
            </a:r>
            <a:r>
              <a:rPr lang="en-US" sz="3199" dirty="0"/>
              <a:t>provides vector icons, emojis, etc.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Add the following link inside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Or import Font Awesome in the </a:t>
            </a:r>
            <a:r>
              <a:rPr lang="en-US" sz="2999" b="1" dirty="0">
                <a:solidFill>
                  <a:schemeClr val="bg1"/>
                </a:solidFill>
              </a:rPr>
              <a:t>CSS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  <a:r>
              <a:rPr lang="en-US" sz="2999" dirty="0"/>
              <a:t>file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Choose an icon</a:t>
            </a:r>
            <a:r>
              <a:rPr lang="en-US" sz="2999" dirty="0">
                <a:sym typeface="Wingdings" panose="05000000000000000000" pitchFamily="2" charset="2"/>
              </a:rPr>
              <a:t>  </a:t>
            </a:r>
            <a:r>
              <a:rPr lang="en-US" sz="2999" dirty="0"/>
              <a:t>copy the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sz="2999" dirty="0"/>
              <a:t> element </a:t>
            </a:r>
            <a:r>
              <a:rPr lang="en-US" sz="2999" dirty="0">
                <a:sym typeface="Wingdings" panose="05000000000000000000" pitchFamily="2" charset="2"/>
              </a:rPr>
              <a:t> </a:t>
            </a:r>
            <a:r>
              <a:rPr lang="en-US" sz="2999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</a:t>
            </a: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525771" y="3490124"/>
            <a:ext cx="11157094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000000"/>
                </a:solidFill>
              </a:rPr>
              <a:t>  </a:t>
            </a:r>
            <a:r>
              <a:rPr lang="en-GB" sz="2399" noProof="1">
                <a:solidFill>
                  <a:srgbClr val="800000"/>
                </a:solidFill>
              </a:rPr>
              <a:t>&lt;link</a:t>
            </a:r>
            <a:r>
              <a:rPr lang="en-GB" sz="2399" noProof="1">
                <a:solidFill>
                  <a:srgbClr val="FF0000"/>
                </a:solidFill>
              </a:rPr>
              <a:t> rel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"stylesheet"</a:t>
            </a:r>
            <a:r>
              <a:rPr lang="en-GB" sz="2399" noProof="1">
                <a:solidFill>
                  <a:srgbClr val="FF0000"/>
                </a:solidFill>
              </a:rPr>
              <a:t> href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"https://use.fontawesome.com/releases/v5.10.2/css/all.css"</a:t>
            </a:r>
            <a:r>
              <a:rPr lang="en-GB" sz="2399" noProof="1">
                <a:solidFill>
                  <a:srgbClr val="800000"/>
                </a:solidFill>
              </a:rPr>
              <a:t>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&lt;body&gt;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  &lt;a href="#"&gt;</a:t>
            </a:r>
            <a:r>
              <a:rPr lang="en-GB" sz="2399" noProof="1">
                <a:solidFill>
                  <a:schemeClr val="bg1"/>
                </a:solidFill>
              </a:rPr>
              <a:t>&lt;i </a:t>
            </a:r>
            <a:r>
              <a:rPr lang="en-GB" sz="2399" noProof="1">
                <a:solidFill>
                  <a:srgbClr val="FF0000"/>
                </a:solidFill>
              </a:rPr>
              <a:t>class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="</a:t>
            </a:r>
            <a:r>
              <a:rPr lang="en-GB" sz="2399" noProof="1">
                <a:solidFill>
                  <a:srgbClr val="0070C0"/>
                </a:solidFill>
              </a:rPr>
              <a:t>fa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fa-home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fa-fw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"</a:t>
            </a:r>
            <a:r>
              <a:rPr lang="en-GB" sz="2399" noProof="1">
                <a:solidFill>
                  <a:schemeClr val="bg1"/>
                </a:solidFill>
              </a:rPr>
              <a:t>&gt;&lt;/i&gt;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Home</a:t>
            </a:r>
            <a:r>
              <a:rPr lang="en-GB" sz="2399" noProof="1">
                <a:solidFill>
                  <a:srgbClr val="800000"/>
                </a:solidFill>
              </a:rPr>
              <a:t>&lt;/a&gt;</a:t>
            </a: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&lt;/body&gt;</a:t>
            </a:r>
            <a:endParaRPr lang="en-GB" sz="2399" noProof="1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50" y="1910501"/>
            <a:ext cx="2149699" cy="821613"/>
          </a:xfrm>
          <a:prstGeom prst="roundRect">
            <a:avLst>
              <a:gd name="adj" fmla="val 7927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Текстово поле 10"/>
          <p:cNvSpPr txBox="1"/>
          <p:nvPr/>
        </p:nvSpPr>
        <p:spPr>
          <a:xfrm>
            <a:off x="525771" y="6034361"/>
            <a:ext cx="11157094" cy="57190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299" noProof="1">
                <a:solidFill>
                  <a:srgbClr val="0000FF"/>
                </a:solidFill>
              </a:rPr>
              <a:t>@import</a:t>
            </a:r>
            <a:r>
              <a:rPr lang="en-GB" sz="2299" noProof="1">
                <a:solidFill>
                  <a:srgbClr val="000000"/>
                </a:solidFill>
              </a:rPr>
              <a:t> </a:t>
            </a:r>
            <a:r>
              <a:rPr lang="en-GB" sz="2299" noProof="1">
                <a:solidFill>
                  <a:srgbClr val="A31515"/>
                </a:solidFill>
              </a:rPr>
              <a:t>'https://use.fontawesome.com/releases/v5.10.2/css/all.css'</a:t>
            </a:r>
            <a:r>
              <a:rPr lang="en-GB" sz="22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0A02B-9AE2-4E76-B6D7-46369196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350" y="1325268"/>
            <a:ext cx="1945460" cy="1410896"/>
          </a:xfrm>
          <a:prstGeom prst="roundRect">
            <a:avLst>
              <a:gd name="adj" fmla="val 4823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22EE501-DBD6-4C24-8402-727E861AC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Font Awesome icons</a:t>
            </a:r>
            <a:r>
              <a:rPr lang="en-US" dirty="0"/>
              <a:t> create a </a:t>
            </a:r>
            <a:r>
              <a:rPr lang="en-US" b="1" dirty="0">
                <a:solidFill>
                  <a:schemeClr val="bg1"/>
                </a:solidFill>
              </a:rPr>
              <a:t>navigation menu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buttons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Awesome Icons – Exercise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7" y="2530182"/>
            <a:ext cx="4627944" cy="359951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50" y="5748297"/>
            <a:ext cx="494871" cy="590945"/>
          </a:xfrm>
          <a:prstGeom prst="rect">
            <a:avLst/>
          </a:prstGeom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86C718-7D97-4958-A70C-E605A6277ECA}"/>
              </a:ext>
            </a:extLst>
          </p:cNvPr>
          <p:cNvSpPr txBox="1"/>
          <p:nvPr/>
        </p:nvSpPr>
        <p:spPr>
          <a:xfrm>
            <a:off x="5354583" y="3204060"/>
            <a:ext cx="6378940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fa-home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fa-book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fa-pencil-alt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fa-cogs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br>
              <a:rPr lang="en-US" sz="2399" noProof="1">
                <a:solidFill>
                  <a:srgbClr val="000000"/>
                </a:solidFill>
              </a:rPr>
            </a:b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fa-shopping-cart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it-IT" sz="2399" noProof="1">
                <a:solidFill>
                  <a:srgbClr val="A31515"/>
                </a:solidFill>
              </a:rPr>
              <a:t>&lt;i class</a:t>
            </a:r>
            <a:r>
              <a:rPr lang="it-IT" sz="2399" noProof="1">
                <a:solidFill>
                  <a:srgbClr val="000000"/>
                </a:solidFill>
              </a:rPr>
              <a:t>="</a:t>
            </a:r>
            <a:r>
              <a:rPr lang="it-IT" sz="2399" noProof="1">
                <a:solidFill>
                  <a:srgbClr val="0070C0"/>
                </a:solidFill>
              </a:rPr>
              <a:t>fas</a:t>
            </a:r>
            <a:r>
              <a:rPr lang="it-IT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2399" noProof="1">
                <a:solidFill>
                  <a:srgbClr val="0070C0"/>
                </a:solidFill>
              </a:rPr>
              <a:t>fa-info-circle</a:t>
            </a:r>
            <a:r>
              <a:rPr lang="it-IT" sz="2399" noProof="1">
                <a:solidFill>
                  <a:srgbClr val="000000"/>
                </a:solidFill>
              </a:rPr>
              <a:t>"</a:t>
            </a:r>
            <a:r>
              <a:rPr lang="it-IT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far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fa-trash-alt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endParaRPr lang="en-GB" sz="2399" noProof="1">
              <a:solidFill>
                <a:srgbClr val="A3151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07C9A-C930-4DA2-8F8F-38BBC6650E06}"/>
              </a:ext>
            </a:extLst>
          </p:cNvPr>
          <p:cNvSpPr txBox="1"/>
          <p:nvPr/>
        </p:nvSpPr>
        <p:spPr>
          <a:xfrm>
            <a:off x="5465191" y="2439259"/>
            <a:ext cx="6099327" cy="61904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255" indent="-360255" defTabSz="1218072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397" dirty="0">
                <a:solidFill>
                  <a:srgbClr val="234465"/>
                </a:solidFill>
                <a:latin typeface="Calibri"/>
              </a:rPr>
              <a:t>Hints:</a:t>
            </a:r>
            <a:endParaRPr lang="bg-BG" sz="3397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BAFCAF-73B7-4D9B-9336-4817CFBD2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1572153-66CC-43B1-BA27-501FC8F4E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5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6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5536FB-14D8-4113-9F29-A72495E6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7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Font Properties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1D3408-32A6-4335-BB65-A7146A7E19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9FB20D-9419-4C3E-90B7-9A191B4513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Understanding typography - Material Design">
            <a:extLst>
              <a:ext uri="{FF2B5EF4-FFF2-40B4-BE49-F238E27FC236}">
                <a16:creationId xmlns:a16="http://schemas.microsoft.com/office/drawing/2014/main" id="{382B8B5D-3B1B-4098-B6C7-6DC6AAB6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142399"/>
            <a:ext cx="5067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EA378DE-0C62-4B71-95F5-B59C9229BE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00C82E-82A2-4EA0-9360-248FB166B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3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A93C21C-98E9-4CAC-BC57-DA3B865A67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3C6B0871-C647-48D5-9AA0-A1CC49F88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1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1849</Words>
  <Application>Microsoft Office PowerPoint</Application>
  <PresentationFormat>Широк екран</PresentationFormat>
  <Paragraphs>394</Paragraphs>
  <Slides>40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CSS Font Properties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Font Properties</vt:lpstr>
      <vt:lpstr>Font Properties</vt:lpstr>
      <vt:lpstr>Font Family Name</vt:lpstr>
      <vt:lpstr>Using External Fonts: @Font-face</vt:lpstr>
      <vt:lpstr>Generic Name</vt:lpstr>
      <vt:lpstr>Font Size</vt:lpstr>
      <vt:lpstr>Font Weight: Thin / Normal / Bold</vt:lpstr>
      <vt:lpstr>Font Style: Normal / Italic</vt:lpstr>
      <vt:lpstr>Text Align: Left / Right / Center / Justify</vt:lpstr>
      <vt:lpstr>Line Height</vt:lpstr>
      <vt:lpstr>Letter Spacing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Mouse Cursor</vt:lpstr>
      <vt:lpstr>Outline</vt:lpstr>
      <vt:lpstr>Font Awesome Icons</vt:lpstr>
      <vt:lpstr>Font Awesome</vt:lpstr>
      <vt:lpstr>Font Awesome Icons – Exercise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27</cp:revision>
  <dcterms:created xsi:type="dcterms:W3CDTF">2018-05-23T13:08:44Z</dcterms:created>
  <dcterms:modified xsi:type="dcterms:W3CDTF">2022-09-08T08:11:10Z</dcterms:modified>
  <cp:category>computer programming;programming;software development;software engineering</cp:category>
</cp:coreProperties>
</file>