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8"/>
  </p:notesMasterIdLst>
  <p:handoutMasterIdLst>
    <p:handoutMasterId r:id="rId49"/>
  </p:handoutMasterIdLst>
  <p:sldIdLst>
    <p:sldId id="503" r:id="rId2"/>
    <p:sldId id="276" r:id="rId3"/>
    <p:sldId id="492" r:id="rId4"/>
    <p:sldId id="353" r:id="rId5"/>
    <p:sldId id="308" r:id="rId6"/>
    <p:sldId id="309" r:id="rId7"/>
    <p:sldId id="508" r:id="rId8"/>
    <p:sldId id="509" r:id="rId9"/>
    <p:sldId id="510" r:id="rId10"/>
    <p:sldId id="511" r:id="rId11"/>
    <p:sldId id="512" r:id="rId12"/>
    <p:sldId id="513" r:id="rId13"/>
    <p:sldId id="515" r:id="rId14"/>
    <p:sldId id="514" r:id="rId15"/>
    <p:sldId id="730" r:id="rId16"/>
    <p:sldId id="516" r:id="rId17"/>
    <p:sldId id="517" r:id="rId18"/>
    <p:sldId id="731" r:id="rId19"/>
    <p:sldId id="732" r:id="rId20"/>
    <p:sldId id="689" r:id="rId21"/>
    <p:sldId id="521" r:id="rId22"/>
    <p:sldId id="692" r:id="rId23"/>
    <p:sldId id="733" r:id="rId24"/>
    <p:sldId id="522" r:id="rId25"/>
    <p:sldId id="727" r:id="rId26"/>
    <p:sldId id="734" r:id="rId27"/>
    <p:sldId id="525" r:id="rId28"/>
    <p:sldId id="735" r:id="rId29"/>
    <p:sldId id="696" r:id="rId30"/>
    <p:sldId id="527" r:id="rId31"/>
    <p:sldId id="736" r:id="rId32"/>
    <p:sldId id="698" r:id="rId33"/>
    <p:sldId id="699" r:id="rId34"/>
    <p:sldId id="710" r:id="rId35"/>
    <p:sldId id="729" r:id="rId36"/>
    <p:sldId id="737" r:id="rId37"/>
    <p:sldId id="714" r:id="rId38"/>
    <p:sldId id="715" r:id="rId39"/>
    <p:sldId id="738" r:id="rId40"/>
    <p:sldId id="718" r:id="rId41"/>
    <p:sldId id="349" r:id="rId42"/>
    <p:sldId id="401" r:id="rId43"/>
    <p:sldId id="613" r:id="rId44"/>
    <p:sldId id="608" r:id="rId45"/>
    <p:sldId id="493" r:id="rId46"/>
    <p:sldId id="405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0B89F82F-D5C5-4CBB-A482-CA1EA9E606E8}">
          <p14:sldIdLst>
            <p14:sldId id="503"/>
            <p14:sldId id="276"/>
            <p14:sldId id="492"/>
          </p14:sldIdLst>
        </p14:section>
        <p14:section name="Semantic HTML" id="{49EAE288-E994-4F8B-A7B3-4704AEE71FB0}">
          <p14:sldIdLst>
            <p14:sldId id="353"/>
            <p14:sldId id="308"/>
            <p14:sldId id="309"/>
          </p14:sldIdLst>
        </p14:section>
        <p14:section name="HTML Semantic Tags" id="{0910D8D8-671E-45C1-B3EC-07A37F914289}">
          <p14:sldIdLst>
            <p14:sldId id="508"/>
            <p14:sldId id="509"/>
            <p14:sldId id="510"/>
            <p14:sldId id="511"/>
            <p14:sldId id="512"/>
            <p14:sldId id="513"/>
            <p14:sldId id="515"/>
            <p14:sldId id="514"/>
            <p14:sldId id="730"/>
            <p14:sldId id="516"/>
            <p14:sldId id="517"/>
            <p14:sldId id="731"/>
          </p14:sldIdLst>
        </p14:section>
        <p14:section name="Forms" id="{B176E379-8641-4EB9-8225-EE15254293C7}">
          <p14:sldIdLst>
            <p14:sldId id="732"/>
            <p14:sldId id="689"/>
            <p14:sldId id="521"/>
            <p14:sldId id="692"/>
            <p14:sldId id="733"/>
            <p14:sldId id="522"/>
            <p14:sldId id="727"/>
            <p14:sldId id="734"/>
            <p14:sldId id="525"/>
            <p14:sldId id="735"/>
            <p14:sldId id="696"/>
            <p14:sldId id="527"/>
            <p14:sldId id="736"/>
            <p14:sldId id="698"/>
            <p14:sldId id="699"/>
            <p14:sldId id="710"/>
            <p14:sldId id="729"/>
          </p14:sldIdLst>
        </p14:section>
        <p14:section name="Tables" id="{BB595036-639E-4D44-B617-07AA686D01D8}">
          <p14:sldIdLst>
            <p14:sldId id="737"/>
            <p14:sldId id="714"/>
            <p14:sldId id="715"/>
            <p14:sldId id="738"/>
            <p14:sldId id="718"/>
          </p14:sldIdLst>
        </p14:section>
        <p14:section name="Conclusion" id="{091B48CD-C106-4AA3-82E9-C770780D0DC4}">
          <p14:sldIdLst>
            <p14:sldId id="349"/>
            <p14:sldId id="401"/>
            <p14:sldId id="613"/>
            <p14:sldId id="608"/>
            <p14:sldId id="493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 varScale="1">
        <p:scale>
          <a:sx n="57" d="100"/>
          <a:sy n="57" d="100"/>
        </p:scale>
        <p:origin x="451" y="5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8.9.2022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862D5C7A-D7D5-46DF-9118-C7C883BF2AA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579550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982ED6D-C702-43B8-A311-348EF127D4E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88859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5087A-1779-478D-AFFA-09E6C2F1941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50CA635C-7DBD-4562-BB81-05695FD9AF1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878583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8886E515-7822-433F-B033-5875A9BC771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601838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7E6BD200-2C67-4EF3-98AF-71C92F88A7F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945057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66B2F08-F746-4C0A-9529-D0790AE5F0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076184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78E1113-62B8-4BDE-B67F-A074F86E7EA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191821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53115DFE-E340-4B42-A865-C1675F2C7CB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479492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F7B2D48-2CCB-4F88-8281-95446198CB2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1041368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0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3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hyperlink" Target="https://codepen.io/snakov/pen/oNYQvpB" TargetMode="Externa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hyperlink" Target="https://codepen.io/snakov/pen/XWNyreJ" TargetMode="Externa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hyperlink" Target="https://pokerstarscareers.com/" TargetMode="External"/><Relationship Id="rId13" Type="http://schemas.openxmlformats.org/officeDocument/2006/relationships/image" Target="../media/image61.png"/><Relationship Id="rId18" Type="http://schemas.openxmlformats.org/officeDocument/2006/relationships/hyperlink" Target="https://www.softwaregroup.com/" TargetMode="External"/><Relationship Id="rId26" Type="http://schemas.openxmlformats.org/officeDocument/2006/relationships/hyperlink" Target="https://bosch.io/" TargetMode="External"/><Relationship Id="rId3" Type="http://schemas.openxmlformats.org/officeDocument/2006/relationships/image" Target="../media/image56.png"/><Relationship Id="rId21" Type="http://schemas.openxmlformats.org/officeDocument/2006/relationships/image" Target="../media/image65.png"/><Relationship Id="rId7" Type="http://schemas.openxmlformats.org/officeDocument/2006/relationships/image" Target="../media/image58.png"/><Relationship Id="rId12" Type="http://schemas.openxmlformats.org/officeDocument/2006/relationships/hyperlink" Target="https://indeavr.com/" TargetMode="External"/><Relationship Id="rId17" Type="http://schemas.openxmlformats.org/officeDocument/2006/relationships/image" Target="../media/image63.png"/><Relationship Id="rId25" Type="http://schemas.openxmlformats.org/officeDocument/2006/relationships/image" Target="../media/image67.png"/><Relationship Id="rId2" Type="http://schemas.openxmlformats.org/officeDocument/2006/relationships/hyperlink" Target="https://www.postbank.bg/" TargetMode="External"/><Relationship Id="rId16" Type="http://schemas.openxmlformats.org/officeDocument/2006/relationships/hyperlink" Target="https://www.superhosting.bg/" TargetMode="External"/><Relationship Id="rId20" Type="http://schemas.openxmlformats.org/officeDocument/2006/relationships/hyperlink" Target="https://taulia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bg.it.schwarz/schwarz-it-bulgaria" TargetMode="External"/><Relationship Id="rId11" Type="http://schemas.openxmlformats.org/officeDocument/2006/relationships/image" Target="../media/image60.png"/><Relationship Id="rId24" Type="http://schemas.openxmlformats.org/officeDocument/2006/relationships/hyperlink" Target="https://smartit.bg/" TargetMode="External"/><Relationship Id="rId5" Type="http://schemas.openxmlformats.org/officeDocument/2006/relationships/image" Target="../media/image57.png"/><Relationship Id="rId15" Type="http://schemas.openxmlformats.org/officeDocument/2006/relationships/image" Target="../media/image62.jpeg"/><Relationship Id="rId23" Type="http://schemas.openxmlformats.org/officeDocument/2006/relationships/image" Target="../media/image66.png"/><Relationship Id="rId10" Type="http://schemas.openxmlformats.org/officeDocument/2006/relationships/hyperlink" Target="https://de.draftkings.com/" TargetMode="External"/><Relationship Id="rId19" Type="http://schemas.openxmlformats.org/officeDocument/2006/relationships/image" Target="../media/image64.png"/><Relationship Id="rId4" Type="http://schemas.openxmlformats.org/officeDocument/2006/relationships/hyperlink" Target="https://www.coca-colahellenic.com/" TargetMode="External"/><Relationship Id="rId9" Type="http://schemas.openxmlformats.org/officeDocument/2006/relationships/image" Target="../media/image59.jpeg"/><Relationship Id="rId14" Type="http://schemas.openxmlformats.org/officeDocument/2006/relationships/hyperlink" Target="https://www.pharvision.ai/" TargetMode="External"/><Relationship Id="rId22" Type="http://schemas.openxmlformats.org/officeDocument/2006/relationships/hyperlink" Target="https://createx.bg/" TargetMode="External"/><Relationship Id="rId27" Type="http://schemas.openxmlformats.org/officeDocument/2006/relationships/image" Target="../media/image68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hyperlink" Target="https://www.youtube.com/c/CodeItUpwithIvo" TargetMode="Externa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0.png"/><Relationship Id="rId4" Type="http://schemas.openxmlformats.org/officeDocument/2006/relationships/hyperlink" Target="https://softuni.bg/" TargetMode="Externa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mpany Web Site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1" name="Company Name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Author Position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Semantic Tags, Document Structure</a:t>
            </a:r>
            <a:endParaRPr lang="en-GB" dirty="0"/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STRUCTURE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098B5E6-1EA1-4656-B422-3F96B1DF773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000" y="2145433"/>
            <a:ext cx="2567133" cy="2567133"/>
          </a:xfrm>
          <a:prstGeom prst="rect">
            <a:avLst/>
          </a:prstGeom>
        </p:spPr>
      </p:pic>
      <p:pic>
        <p:nvPicPr>
          <p:cNvPr id="13" name="Picture 2" descr="html5 document structure – web-profile">
            <a:extLst>
              <a:ext uri="{FF2B5EF4-FFF2-40B4-BE49-F238E27FC236}">
                <a16:creationId xmlns:a16="http://schemas.microsoft.com/office/drawing/2014/main" id="{709720A8-C9E5-4A53-88C5-E75B93AD1D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030" y="2145433"/>
            <a:ext cx="3969939" cy="2828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6960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6760598" cy="552876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&lt;main&gt;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/>
              <a:t>holds the main content of a document </a:t>
            </a:r>
          </a:p>
          <a:p>
            <a:pPr lvl="1"/>
            <a:r>
              <a:rPr lang="en-US" sz="3400" dirty="0"/>
              <a:t>Helps crawlers</a:t>
            </a:r>
          </a:p>
          <a:p>
            <a:pPr lvl="1"/>
            <a:r>
              <a:rPr lang="en-US" sz="3400" dirty="0"/>
              <a:t>There must not be more than one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&lt;main&gt;</a:t>
            </a:r>
            <a:r>
              <a:rPr lang="en-US" sz="3400" dirty="0"/>
              <a:t> element in a document</a:t>
            </a:r>
          </a:p>
          <a:p>
            <a:pPr lvl="1"/>
            <a:r>
              <a:rPr lang="en-US" sz="3400" dirty="0"/>
              <a:t>Wrap the most important information in the body</a:t>
            </a:r>
            <a:endParaRPr lang="bg-BG" sz="3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&lt;Main&gt;&lt;/main&gt;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71CBDEBC-9310-411E-83B3-0B52F7529CB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138E50A3-8CC2-4D07-97A3-C0A19590E0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5836" y="1404528"/>
            <a:ext cx="5143760" cy="5186506"/>
          </a:xfrm>
          <a:prstGeom prst="rect">
            <a:avLst/>
          </a:prstGeom>
        </p:spPr>
      </p:pic>
      <p:sp>
        <p:nvSpPr>
          <p:cNvPr id="7" name="Rounded Rectangular Callout 1">
            <a:extLst>
              <a:ext uri="{FF2B5EF4-FFF2-40B4-BE49-F238E27FC236}">
                <a16:creationId xmlns:a16="http://schemas.microsoft.com/office/drawing/2014/main" id="{3AD0416F-346E-42D1-B65D-00701CCEE6B0}"/>
              </a:ext>
            </a:extLst>
          </p:cNvPr>
          <p:cNvSpPr/>
          <p:nvPr/>
        </p:nvSpPr>
        <p:spPr bwMode="auto">
          <a:xfrm>
            <a:off x="10189935" y="1615750"/>
            <a:ext cx="1439625" cy="617560"/>
          </a:xfrm>
          <a:prstGeom prst="wedgeRoundRectCallout">
            <a:avLst>
              <a:gd name="adj1" fmla="val -52381"/>
              <a:gd name="adj2" fmla="val 12587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3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&lt;main&gt;</a:t>
            </a:r>
            <a:endParaRPr lang="bg-BG" sz="2399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1455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Defines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sidebar</a:t>
            </a:r>
            <a:r>
              <a:rPr lang="en-US" dirty="0"/>
              <a:t> (</a:t>
            </a:r>
            <a:r>
              <a:rPr lang="en-US" b="1" dirty="0">
                <a:solidFill>
                  <a:schemeClr val="bg1"/>
                </a:solidFill>
              </a:rPr>
              <a:t>left / right navigation</a:t>
            </a:r>
            <a:r>
              <a:rPr lang="en-US" dirty="0"/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&lt;Aside&gt;&lt;/aside&gt;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10D0C7BA-48B2-4DCC-B896-E128D7728C5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1450B1EB-2647-4300-8742-9F38AAC043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488" y="1854411"/>
            <a:ext cx="8322832" cy="3046195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&lt;aside&gt;</a:t>
            </a:r>
            <a:endParaRPr lang="en-US" sz="2399" b="1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&lt;h2&gt;</a:t>
            </a:r>
            <a:r>
              <a:rPr lang="en-US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Recent posts</a:t>
            </a:r>
            <a:r>
              <a:rPr lang="en-US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&lt;/h2&gt;</a:t>
            </a:r>
            <a:endParaRPr lang="en-US" sz="2399" b="1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&lt;ul&gt;</a:t>
            </a:r>
            <a:endParaRPr lang="en-US" sz="2399" b="1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&lt;li&gt;&lt;a</a:t>
            </a:r>
            <a:r>
              <a:rPr lang="en-US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399" b="1" noProof="1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en-US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399" b="1" noProof="1">
                <a:solidFill>
                  <a:srgbClr val="0000FF"/>
                </a:solidFill>
                <a:latin typeface="Consolas" panose="020B0609020204030204" pitchFamily="49" charset="0"/>
              </a:rPr>
              <a:t>"#"</a:t>
            </a:r>
            <a:r>
              <a:rPr lang="en-US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US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Our Response</a:t>
            </a:r>
            <a:r>
              <a:rPr lang="en-US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&lt;/a&gt;&lt;/li&gt;</a:t>
            </a:r>
            <a:endParaRPr lang="en-US" sz="2399" b="1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&lt;li&gt;&lt;a</a:t>
            </a:r>
            <a:r>
              <a:rPr lang="en-US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399" b="1" noProof="1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en-US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399" b="1" noProof="1">
                <a:solidFill>
                  <a:srgbClr val="0000FF"/>
                </a:solidFill>
                <a:latin typeface="Consolas" panose="020B0609020204030204" pitchFamily="49" charset="0"/>
              </a:rPr>
              <a:t>"#"</a:t>
            </a:r>
            <a:r>
              <a:rPr lang="en-US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US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Her Story</a:t>
            </a:r>
            <a:r>
              <a:rPr lang="en-US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&lt;/a&gt;&lt;/li&gt;</a:t>
            </a:r>
            <a:endParaRPr lang="en-US" sz="2399" b="1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&lt;li&gt;&lt;a</a:t>
            </a:r>
            <a:r>
              <a:rPr lang="en-US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399" b="1" noProof="1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en-US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399" b="1" noProof="1">
                <a:solidFill>
                  <a:srgbClr val="0000FF"/>
                </a:solidFill>
                <a:latin typeface="Consolas" panose="020B0609020204030204" pitchFamily="49" charset="0"/>
              </a:rPr>
              <a:t>"#"</a:t>
            </a:r>
            <a:r>
              <a:rPr lang="en-US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US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Greatest Challenges</a:t>
            </a:r>
            <a:r>
              <a:rPr lang="en-US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&lt;/a&gt;&lt;/li&gt;</a:t>
            </a:r>
            <a:endParaRPr lang="en-US" sz="2399" b="1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&lt;/ul&gt;</a:t>
            </a:r>
            <a:endParaRPr lang="en-US" sz="2399" b="1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&lt;/aside&gt;</a:t>
            </a:r>
            <a:endParaRPr lang="en-US" sz="2399" b="1" noProof="1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9" name="Picture 7">
            <a:extLst>
              <a:ext uri="{FF2B5EF4-FFF2-40B4-BE49-F238E27FC236}">
                <a16:creationId xmlns:a16="http://schemas.microsoft.com/office/drawing/2014/main" id="{219BE3BA-DD0B-4B43-966E-8FE9735E70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0860" y="4221089"/>
            <a:ext cx="8998781" cy="240919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1" name="Rounded Rectangular Callout 1">
            <a:extLst>
              <a:ext uri="{FF2B5EF4-FFF2-40B4-BE49-F238E27FC236}">
                <a16:creationId xmlns:a16="http://schemas.microsoft.com/office/drawing/2014/main" id="{03464AAD-ECDE-4E5E-9D09-5D8EEF1630EC}"/>
              </a:ext>
            </a:extLst>
          </p:cNvPr>
          <p:cNvSpPr/>
          <p:nvPr/>
        </p:nvSpPr>
        <p:spPr bwMode="auto">
          <a:xfrm>
            <a:off x="9065228" y="3501008"/>
            <a:ext cx="1295991" cy="517984"/>
          </a:xfrm>
          <a:prstGeom prst="wedgeRoundRectCallout">
            <a:avLst>
              <a:gd name="adj1" fmla="val 43026"/>
              <a:gd name="adj2" fmla="val 11607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3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&lt;aside&gt;</a:t>
            </a:r>
            <a:endParaRPr lang="bg-BG" sz="2399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8624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7705598" cy="5528766"/>
          </a:xfrm>
        </p:spPr>
        <p:txBody>
          <a:bodyPr>
            <a:normAutofit lnSpcReduction="10000"/>
          </a:bodyPr>
          <a:lstStyle/>
          <a:p>
            <a:pPr>
              <a:buClr>
                <a:schemeClr val="tx1"/>
              </a:buClr>
            </a:pPr>
            <a:r>
              <a:rPr lang="en-GB" sz="3600" dirty="0"/>
              <a:t>A document / section footer</a:t>
            </a:r>
          </a:p>
          <a:p>
            <a:pPr>
              <a:buClr>
                <a:schemeClr val="tx1"/>
              </a:buClr>
            </a:pPr>
            <a:endParaRPr lang="en-GB" sz="3600" dirty="0"/>
          </a:p>
          <a:p>
            <a:pPr>
              <a:buClr>
                <a:schemeClr val="tx1"/>
              </a:buClr>
            </a:pPr>
            <a:endParaRPr lang="en-GB" sz="3600" dirty="0"/>
          </a:p>
          <a:p>
            <a:pPr>
              <a:buClr>
                <a:schemeClr val="tx1"/>
              </a:buClr>
            </a:pPr>
            <a:endParaRPr lang="en-GB" sz="3600" dirty="0"/>
          </a:p>
          <a:p>
            <a:pPr>
              <a:buClr>
                <a:schemeClr val="tx1"/>
              </a:buClr>
            </a:pPr>
            <a:endParaRPr lang="en-GB" sz="3600" dirty="0"/>
          </a:p>
          <a:p>
            <a:r>
              <a:rPr lang="en-US" dirty="0"/>
              <a:t>A footer typically contains:</a:t>
            </a:r>
          </a:p>
          <a:p>
            <a:pPr lvl="1"/>
            <a:r>
              <a:rPr lang="en-US" sz="3200" dirty="0"/>
              <a:t>Navigation links</a:t>
            </a:r>
          </a:p>
          <a:p>
            <a:pPr lvl="1">
              <a:buClr>
                <a:schemeClr val="tx1"/>
              </a:buClr>
            </a:pPr>
            <a:r>
              <a:rPr lang="en-US" sz="3200" dirty="0"/>
              <a:t>Copyright data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&lt;Footer&gt;&lt;/footer&gt;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B7B39CF0-F86E-438D-9061-7264F63CE1D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106C0D15-AE8E-4670-B161-F0F2A10E4D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453" y="1955260"/>
            <a:ext cx="6073418" cy="2418494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6266" tIns="109699" rIns="146266" bIns="109699">
            <a:spAutoFit/>
          </a:bodyPr>
          <a:lstStyle/>
          <a:p>
            <a:r>
              <a:rPr lang="en-GB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&lt;footer&gt;</a:t>
            </a:r>
            <a:endParaRPr lang="en-GB" sz="2399" b="1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GB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&lt;p&gt;</a:t>
            </a:r>
            <a:r>
              <a:rPr lang="en-GB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Posted by: Hege Refsnes</a:t>
            </a:r>
            <a:r>
              <a:rPr lang="en-GB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&lt;/p&gt;</a:t>
            </a:r>
            <a:endParaRPr lang="en-GB" sz="2399" b="1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&lt;p&gt;&lt;a</a:t>
            </a:r>
            <a:r>
              <a:rPr lang="en-GB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399" b="1" noProof="1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en-GB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399" b="1" noProof="1">
                <a:solidFill>
                  <a:srgbClr val="0000FF"/>
                </a:solidFill>
                <a:latin typeface="Consolas" panose="020B0609020204030204" pitchFamily="49" charset="0"/>
              </a:rPr>
              <a:t>"someone@exam.uk"</a:t>
            </a:r>
            <a:r>
              <a:rPr lang="en-GB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br>
              <a:rPr lang="en-GB" sz="2399" b="1" noProof="1">
                <a:solidFill>
                  <a:srgbClr val="800000"/>
                </a:solidFill>
                <a:latin typeface="Consolas" panose="020B0609020204030204" pitchFamily="49" charset="0"/>
              </a:rPr>
            </a:br>
            <a:r>
              <a:rPr lang="en-GB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      </a:t>
            </a:r>
            <a:r>
              <a:rPr lang="en-GB" sz="2399" b="1" noProof="1">
                <a:solidFill>
                  <a:schemeClr val="accent6">
                    <a:lumMod val="10000"/>
                  </a:schemeClr>
                </a:solidFill>
                <a:latin typeface="Consolas" panose="020B0609020204030204" pitchFamily="49" charset="0"/>
              </a:rPr>
              <a:t>2021 Task </a:t>
            </a:r>
            <a:r>
              <a:rPr lang="en-GB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Board</a:t>
            </a:r>
            <a:r>
              <a:rPr lang="en-GB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&lt;/a&gt;&lt;/p&gt;</a:t>
            </a:r>
            <a:endParaRPr lang="en-GB" sz="2399" b="1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GB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&lt;p&gt;</a:t>
            </a:r>
            <a:r>
              <a:rPr lang="en-GB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&amp;copy;copyright</a:t>
            </a:r>
            <a:r>
              <a:rPr lang="en-GB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&lt;/p&gt;</a:t>
            </a:r>
            <a:endParaRPr lang="en-GB" sz="2399" b="1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&lt;/footer&gt;</a:t>
            </a:r>
            <a:endParaRPr lang="en-GB" sz="2399" b="1" noProof="1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9" name="Picture 1">
            <a:extLst>
              <a:ext uri="{FF2B5EF4-FFF2-40B4-BE49-F238E27FC236}">
                <a16:creationId xmlns:a16="http://schemas.microsoft.com/office/drawing/2014/main" id="{98A71243-C515-4BC4-B554-1A774B3C75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0778" y="1481184"/>
            <a:ext cx="4850750" cy="4769225"/>
          </a:xfrm>
          <a:prstGeom prst="rect">
            <a:avLst/>
          </a:prstGeom>
        </p:spPr>
      </p:pic>
      <p:sp>
        <p:nvSpPr>
          <p:cNvPr id="10" name="Rounded Rectangular Callout 1">
            <a:extLst>
              <a:ext uri="{FF2B5EF4-FFF2-40B4-BE49-F238E27FC236}">
                <a16:creationId xmlns:a16="http://schemas.microsoft.com/office/drawing/2014/main" id="{6438E024-59D7-43B4-957F-0A2823DB2A14}"/>
              </a:ext>
            </a:extLst>
          </p:cNvPr>
          <p:cNvSpPr/>
          <p:nvPr/>
        </p:nvSpPr>
        <p:spPr bwMode="auto">
          <a:xfrm>
            <a:off x="5106259" y="5375021"/>
            <a:ext cx="1484613" cy="572546"/>
          </a:xfrm>
          <a:prstGeom prst="wedgeRoundRectCallout">
            <a:avLst>
              <a:gd name="adj1" fmla="val 78847"/>
              <a:gd name="adj2" fmla="val 5380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3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&lt;footer&gt;</a:t>
            </a:r>
          </a:p>
        </p:txBody>
      </p:sp>
    </p:spTree>
    <p:extLst>
      <p:ext uri="{BB962C8B-B14F-4D97-AF65-F5344CB8AC3E}">
        <p14:creationId xmlns:p14="http://schemas.microsoft.com/office/powerpoint/2010/main" val="233613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Represents a standalone section</a:t>
            </a:r>
          </a:p>
          <a:p>
            <a:pPr lvl="1"/>
            <a:r>
              <a:rPr lang="en-US" dirty="0"/>
              <a:t>Typically followed by a heading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42779" lvl="1" indent="0">
              <a:buNone/>
            </a:pPr>
            <a:endParaRPr lang="en-US" dirty="0"/>
          </a:p>
          <a:p>
            <a:pPr>
              <a:spcBef>
                <a:spcPts val="2399"/>
              </a:spcBef>
            </a:pPr>
            <a:r>
              <a:rPr lang="en-GB" dirty="0"/>
              <a:t>Sections may have header,</a:t>
            </a:r>
            <a:br>
              <a:rPr lang="en-GB" dirty="0"/>
            </a:br>
            <a:r>
              <a:rPr lang="en-GB" dirty="0"/>
              <a:t>several articles, and footer</a:t>
            </a:r>
          </a:p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&lt;Section&gt;&lt;/section&gt;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880155AC-3D10-4CE0-BEFB-79D8537DB01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8258F0E6-0A48-4891-B97F-8DD4F6CF97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0374" y="2672518"/>
            <a:ext cx="5295651" cy="1926179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6266" tIns="109699" rIns="146266" bIns="109699">
            <a:spAutoFit/>
          </a:bodyPr>
          <a:lstStyle/>
          <a:p>
            <a:r>
              <a:rPr lang="en-US" sz="2799" b="1" noProof="1">
                <a:solidFill>
                  <a:srgbClr val="800000"/>
                </a:solidFill>
                <a:latin typeface="Consolas" panose="020B0609020204030204" pitchFamily="49" charset="0"/>
              </a:rPr>
              <a:t>&lt;section&gt;</a:t>
            </a:r>
            <a:endParaRPr lang="en-US" sz="2799" b="1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799" b="1" noProof="1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799" b="1" noProof="1">
                <a:solidFill>
                  <a:srgbClr val="800000"/>
                </a:solidFill>
                <a:latin typeface="Consolas" panose="020B0609020204030204" pitchFamily="49" charset="0"/>
              </a:rPr>
              <a:t>&lt;h2&gt;</a:t>
            </a:r>
            <a:r>
              <a:rPr lang="en-US" sz="2799" b="1" noProof="1">
                <a:solidFill>
                  <a:srgbClr val="000000"/>
                </a:solidFill>
                <a:latin typeface="Consolas" panose="020B0609020204030204" pitchFamily="49" charset="0"/>
              </a:rPr>
              <a:t>Heading</a:t>
            </a:r>
            <a:r>
              <a:rPr lang="en-US" sz="2799" b="1" noProof="1">
                <a:solidFill>
                  <a:srgbClr val="800000"/>
                </a:solidFill>
                <a:latin typeface="Consolas" panose="020B0609020204030204" pitchFamily="49" charset="0"/>
              </a:rPr>
              <a:t>&lt;/h2&gt;</a:t>
            </a:r>
            <a:endParaRPr lang="en-US" sz="2799" b="1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799" b="1" noProof="1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799" b="1" noProof="1">
                <a:solidFill>
                  <a:srgbClr val="800000"/>
                </a:solidFill>
                <a:latin typeface="Consolas" panose="020B0609020204030204" pitchFamily="49" charset="0"/>
              </a:rPr>
              <a:t>&lt;img</a:t>
            </a:r>
            <a:r>
              <a:rPr lang="en-US" sz="2799" b="1" noProof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799" b="1" noProof="1">
                <a:solidFill>
                  <a:srgbClr val="FF0000"/>
                </a:solidFill>
                <a:latin typeface="Consolas" panose="020B0609020204030204" pitchFamily="49" charset="0"/>
              </a:rPr>
              <a:t>src</a:t>
            </a:r>
            <a:r>
              <a:rPr lang="en-US" sz="2799" b="1" noProof="1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799" b="1" noProof="1">
                <a:solidFill>
                  <a:srgbClr val="0000FF"/>
                </a:solidFill>
                <a:latin typeface="Consolas" panose="020B0609020204030204" pitchFamily="49" charset="0"/>
              </a:rPr>
              <a:t>"bird.jpg"</a:t>
            </a:r>
            <a:r>
              <a:rPr lang="en-US" sz="2799" b="1" noProof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799" b="1" noProof="1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en-US" sz="2799" b="1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799" b="1" noProof="1">
                <a:solidFill>
                  <a:srgbClr val="800000"/>
                </a:solidFill>
                <a:latin typeface="Consolas" panose="020B0609020204030204" pitchFamily="49" charset="0"/>
              </a:rPr>
              <a:t>&lt;/section&gt;</a:t>
            </a:r>
            <a:endParaRPr lang="en-US" sz="2799" b="1" noProof="1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9" name="Picture 11">
            <a:extLst>
              <a:ext uri="{FF2B5EF4-FFF2-40B4-BE49-F238E27FC236}">
                <a16:creationId xmlns:a16="http://schemas.microsoft.com/office/drawing/2014/main" id="{1A7F6DE1-3CE8-4E21-89CF-DAE6C7964D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2727" y="1831381"/>
            <a:ext cx="5295651" cy="3867468"/>
          </a:xfrm>
          <a:prstGeom prst="rect">
            <a:avLst/>
          </a:prstGeom>
        </p:spPr>
      </p:pic>
      <p:sp>
        <p:nvSpPr>
          <p:cNvPr id="11" name="Rounded Rectangular Callout 1">
            <a:extLst>
              <a:ext uri="{FF2B5EF4-FFF2-40B4-BE49-F238E27FC236}">
                <a16:creationId xmlns:a16="http://schemas.microsoft.com/office/drawing/2014/main" id="{73458315-F9D4-4C47-806F-D0C75C7F27A6}"/>
              </a:ext>
            </a:extLst>
          </p:cNvPr>
          <p:cNvSpPr/>
          <p:nvPr/>
        </p:nvSpPr>
        <p:spPr bwMode="auto">
          <a:xfrm>
            <a:off x="6006025" y="3472691"/>
            <a:ext cx="1574590" cy="584848"/>
          </a:xfrm>
          <a:prstGeom prst="wedgeRoundRectCallout">
            <a:avLst>
              <a:gd name="adj1" fmla="val 74240"/>
              <a:gd name="adj2" fmla="val -3100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3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&lt;section&gt;</a:t>
            </a:r>
            <a:endParaRPr lang="bg-BG" sz="2399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0143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7885598" cy="552876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Represents a </a:t>
            </a:r>
            <a:r>
              <a:rPr lang="en-US" b="1" dirty="0">
                <a:solidFill>
                  <a:schemeClr val="bg1"/>
                </a:solidFill>
              </a:rPr>
              <a:t>self-contained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composition</a:t>
            </a:r>
            <a:r>
              <a:rPr lang="en-US" dirty="0"/>
              <a:t> in a document, page, application, or site</a:t>
            </a:r>
            <a:endParaRPr lang="bg-BG" dirty="0"/>
          </a:p>
          <a:p>
            <a:r>
              <a:rPr lang="en-US" dirty="0"/>
              <a:t>Intended to be </a:t>
            </a:r>
            <a:r>
              <a:rPr lang="en-US" b="1" dirty="0">
                <a:solidFill>
                  <a:schemeClr val="bg1"/>
                </a:solidFill>
              </a:rPr>
              <a:t>independently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distributable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reusable</a:t>
            </a:r>
            <a:r>
              <a:rPr lang="en-US" dirty="0"/>
              <a:t> </a:t>
            </a:r>
          </a:p>
          <a:p>
            <a:r>
              <a:rPr lang="en-US" dirty="0"/>
              <a:t>Examples: </a:t>
            </a:r>
          </a:p>
          <a:p>
            <a:pPr lvl="1"/>
            <a:r>
              <a:rPr lang="en-US" dirty="0"/>
              <a:t>Forum post</a:t>
            </a:r>
          </a:p>
          <a:p>
            <a:pPr lvl="1"/>
            <a:r>
              <a:rPr lang="en-US" dirty="0"/>
              <a:t>Magazine</a:t>
            </a:r>
          </a:p>
          <a:p>
            <a:pPr lvl="1"/>
            <a:r>
              <a:rPr lang="en-US" dirty="0"/>
              <a:t>Newspaper article</a:t>
            </a:r>
          </a:p>
          <a:p>
            <a:pPr lvl="1"/>
            <a:r>
              <a:rPr lang="en-US" dirty="0"/>
              <a:t>Blog entry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&lt;Article&gt;&lt;/article&gt;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E4A9771A-386C-484B-B3EC-629C01CE2C9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D085A869-C6BE-4052-AC92-A7AEE4009A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10450" y="1314552"/>
            <a:ext cx="3689039" cy="1944641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6266" tIns="109699" rIns="146266" bIns="109699">
            <a:spAutoFit/>
          </a:bodyPr>
          <a:lstStyle/>
          <a:p>
            <a:r>
              <a:rPr lang="en-US" sz="2799" b="1" noProof="1">
                <a:solidFill>
                  <a:srgbClr val="800000"/>
                </a:solidFill>
                <a:latin typeface="Consolas" panose="020B0609020204030204" pitchFamily="49" charset="0"/>
              </a:rPr>
              <a:t>&lt;article&gt;</a:t>
            </a:r>
            <a:endParaRPr lang="en-US" sz="2799" b="1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799" b="1" noProof="1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799" b="1" noProof="1">
                <a:solidFill>
                  <a:srgbClr val="800000"/>
                </a:solidFill>
                <a:latin typeface="Consolas" panose="020B0609020204030204" pitchFamily="49" charset="0"/>
              </a:rPr>
              <a:t>&lt;h2&gt;</a:t>
            </a:r>
            <a:r>
              <a:rPr lang="en-US" sz="2799" b="1" noProof="1">
                <a:solidFill>
                  <a:srgbClr val="000000"/>
                </a:solidFill>
                <a:latin typeface="Consolas" panose="020B0609020204030204" pitchFamily="49" charset="0"/>
              </a:rPr>
              <a:t>Tips</a:t>
            </a:r>
            <a:r>
              <a:rPr lang="en-US" sz="2799" b="1" noProof="1">
                <a:solidFill>
                  <a:srgbClr val="800000"/>
                </a:solidFill>
                <a:latin typeface="Consolas" panose="020B0609020204030204" pitchFamily="49" charset="0"/>
              </a:rPr>
              <a:t>&lt;/h2&gt;</a:t>
            </a:r>
            <a:endParaRPr lang="en-US" sz="2799" b="1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799" b="1" noProof="1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799" b="1" noProof="1">
                <a:solidFill>
                  <a:srgbClr val="800000"/>
                </a:solidFill>
                <a:latin typeface="Consolas" panose="020B0609020204030204" pitchFamily="49" charset="0"/>
              </a:rPr>
              <a:t>&lt;p&gt;Tip #1 …&lt;/p&gt;</a:t>
            </a:r>
            <a:endParaRPr lang="en-US" sz="2799" b="1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799" b="1" noProof="1">
                <a:solidFill>
                  <a:srgbClr val="800000"/>
                </a:solidFill>
                <a:latin typeface="Consolas" panose="020B0609020204030204" pitchFamily="49" charset="0"/>
              </a:rPr>
              <a:t>&lt;/article&gt;</a:t>
            </a:r>
            <a:endParaRPr lang="en-US" sz="2799" b="1" noProof="1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8" name="Picture 8">
            <a:extLst>
              <a:ext uri="{FF2B5EF4-FFF2-40B4-BE49-F238E27FC236}">
                <a16:creationId xmlns:a16="http://schemas.microsoft.com/office/drawing/2014/main" id="{73D1594C-1C6A-4FE2-B089-4FABB08ECA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8587" y="3471904"/>
            <a:ext cx="4376571" cy="3196253"/>
          </a:xfrm>
          <a:prstGeom prst="rect">
            <a:avLst/>
          </a:prstGeom>
        </p:spPr>
      </p:pic>
      <p:sp>
        <p:nvSpPr>
          <p:cNvPr id="9" name="Rounded Rectangular Callout 1">
            <a:extLst>
              <a:ext uri="{FF2B5EF4-FFF2-40B4-BE49-F238E27FC236}">
                <a16:creationId xmlns:a16="http://schemas.microsoft.com/office/drawing/2014/main" id="{4964FB05-9F16-4BF2-AEE2-2924AE6A9EB5}"/>
              </a:ext>
            </a:extLst>
          </p:cNvPr>
          <p:cNvSpPr/>
          <p:nvPr/>
        </p:nvSpPr>
        <p:spPr bwMode="auto">
          <a:xfrm>
            <a:off x="8500227" y="5070030"/>
            <a:ext cx="1669861" cy="617560"/>
          </a:xfrm>
          <a:prstGeom prst="wedgeRoundRectCallout">
            <a:avLst>
              <a:gd name="adj1" fmla="val -90643"/>
              <a:gd name="adj2" fmla="val -3489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3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&lt;</a:t>
            </a:r>
            <a:r>
              <a:rPr lang="en-US" sz="2399" b="1">
                <a:solidFill>
                  <a:schemeClr val="bg1">
                    <a:lumMod val="60000"/>
                    <a:lumOff val="40000"/>
                  </a:schemeClr>
                </a:solidFill>
              </a:rPr>
              <a:t>article&gt;</a:t>
            </a:r>
            <a:endParaRPr lang="bg-BG" sz="2399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8707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Sections and Articles – Example</a:t>
            </a:r>
          </a:p>
        </p:txBody>
      </p:sp>
      <p:pic>
        <p:nvPicPr>
          <p:cNvPr id="5" name="Picture 2" descr="How To Make Guides (Collections of Content) in WordPress | CSS-Tricks">
            <a:extLst>
              <a:ext uri="{FF2B5EF4-FFF2-40B4-BE49-F238E27FC236}">
                <a16:creationId xmlns:a16="http://schemas.microsoft.com/office/drawing/2014/main" id="{BE9880AA-3E2B-4B63-A419-7BDD1F61C0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78" t="6167" r="18448" b="19164"/>
          <a:stretch/>
        </p:blipFill>
        <p:spPr bwMode="auto">
          <a:xfrm>
            <a:off x="2513071" y="1269564"/>
            <a:ext cx="7906852" cy="4830003"/>
          </a:xfrm>
          <a:prstGeom prst="rect">
            <a:avLst/>
          </a:prstGeom>
          <a:noFill/>
          <a:ln>
            <a:solidFill>
              <a:schemeClr val="bg2">
                <a:lumMod val="8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ounded Rectangular Callout 1">
            <a:extLst>
              <a:ext uri="{FF2B5EF4-FFF2-40B4-BE49-F238E27FC236}">
                <a16:creationId xmlns:a16="http://schemas.microsoft.com/office/drawing/2014/main" id="{295E85EF-0BDF-4888-B4BD-370C34F71F57}"/>
              </a:ext>
            </a:extLst>
          </p:cNvPr>
          <p:cNvSpPr/>
          <p:nvPr/>
        </p:nvSpPr>
        <p:spPr bwMode="auto">
          <a:xfrm>
            <a:off x="276873" y="3672644"/>
            <a:ext cx="1495205" cy="617560"/>
          </a:xfrm>
          <a:prstGeom prst="wedgeRoundRectCallout">
            <a:avLst>
              <a:gd name="adj1" fmla="val 66385"/>
              <a:gd name="adj2" fmla="val 1028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3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&lt;section&gt;</a:t>
            </a:r>
            <a:endParaRPr lang="bg-BG" sz="2399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Rounded Rectangular Callout 1">
            <a:extLst>
              <a:ext uri="{FF2B5EF4-FFF2-40B4-BE49-F238E27FC236}">
                <a16:creationId xmlns:a16="http://schemas.microsoft.com/office/drawing/2014/main" id="{295E85EF-0BDF-4888-B4BD-370C34F71F57}"/>
              </a:ext>
            </a:extLst>
          </p:cNvPr>
          <p:cNvSpPr/>
          <p:nvPr/>
        </p:nvSpPr>
        <p:spPr bwMode="auto">
          <a:xfrm>
            <a:off x="4701365" y="1750808"/>
            <a:ext cx="1529847" cy="572572"/>
          </a:xfrm>
          <a:prstGeom prst="wedgeRoundRectCallout">
            <a:avLst>
              <a:gd name="adj1" fmla="val -71424"/>
              <a:gd name="adj2" fmla="val 5013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3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&lt;</a:t>
            </a:r>
            <a:r>
              <a:rPr lang="en-US" sz="2399" b="1">
                <a:solidFill>
                  <a:schemeClr val="bg1">
                    <a:lumMod val="60000"/>
                    <a:lumOff val="40000"/>
                  </a:schemeClr>
                </a:solidFill>
              </a:rPr>
              <a:t>header&gt;</a:t>
            </a:r>
            <a:endParaRPr lang="bg-BG" sz="2399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Double Brace 12"/>
          <p:cNvSpPr/>
          <p:nvPr/>
        </p:nvSpPr>
        <p:spPr>
          <a:xfrm>
            <a:off x="2051080" y="2055756"/>
            <a:ext cx="8813678" cy="4043810"/>
          </a:xfrm>
          <a:prstGeom prst="bracePair">
            <a:avLst>
              <a:gd name="adj" fmla="val 4322"/>
            </a:avLst>
          </a:prstGeom>
          <a:ln>
            <a:solidFill>
              <a:schemeClr val="accent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799" dirty="0"/>
          </a:p>
        </p:txBody>
      </p:sp>
      <p:sp>
        <p:nvSpPr>
          <p:cNvPr id="8" name="Rounded Rectangular Callout 1">
            <a:extLst>
              <a:ext uri="{FF2B5EF4-FFF2-40B4-BE49-F238E27FC236}">
                <a16:creationId xmlns:a16="http://schemas.microsoft.com/office/drawing/2014/main" id="{F1DAE91D-96A5-4360-A2DF-FE23293E8FD0}"/>
              </a:ext>
            </a:extLst>
          </p:cNvPr>
          <p:cNvSpPr/>
          <p:nvPr/>
        </p:nvSpPr>
        <p:spPr bwMode="auto">
          <a:xfrm>
            <a:off x="7445650" y="4626472"/>
            <a:ext cx="1529847" cy="572572"/>
          </a:xfrm>
          <a:prstGeom prst="wedgeRoundRectCallout">
            <a:avLst>
              <a:gd name="adj1" fmla="val -66284"/>
              <a:gd name="adj2" fmla="val 2953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3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&lt;</a:t>
            </a:r>
            <a:r>
              <a:rPr lang="en-US" sz="2399" b="1">
                <a:solidFill>
                  <a:schemeClr val="bg1">
                    <a:lumMod val="60000"/>
                    <a:lumOff val="40000"/>
                  </a:schemeClr>
                </a:solidFill>
              </a:rPr>
              <a:t>article&gt;</a:t>
            </a:r>
            <a:endParaRPr lang="bg-BG" sz="2399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Rounded Rectangular Callout 1">
            <a:extLst>
              <a:ext uri="{FF2B5EF4-FFF2-40B4-BE49-F238E27FC236}">
                <a16:creationId xmlns:a16="http://schemas.microsoft.com/office/drawing/2014/main" id="{7BE4F108-C4AE-468E-98C6-5186AC8556CC}"/>
              </a:ext>
            </a:extLst>
          </p:cNvPr>
          <p:cNvSpPr/>
          <p:nvPr/>
        </p:nvSpPr>
        <p:spPr bwMode="auto">
          <a:xfrm>
            <a:off x="8975496" y="2231529"/>
            <a:ext cx="1014932" cy="572572"/>
          </a:xfrm>
          <a:prstGeom prst="wedgeRoundRectCallout">
            <a:avLst>
              <a:gd name="adj1" fmla="val -95637"/>
              <a:gd name="adj2" fmla="val 2781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3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&lt;</a:t>
            </a:r>
            <a:r>
              <a:rPr lang="en-US" sz="2399" b="1">
                <a:solidFill>
                  <a:schemeClr val="bg1">
                    <a:lumMod val="60000"/>
                    <a:lumOff val="40000"/>
                  </a:schemeClr>
                </a:solidFill>
              </a:rPr>
              <a:t>h1&gt;</a:t>
            </a:r>
            <a:endParaRPr lang="bg-BG" sz="2399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Rounded Rectangular Callout 1">
            <a:extLst>
              <a:ext uri="{FF2B5EF4-FFF2-40B4-BE49-F238E27FC236}">
                <a16:creationId xmlns:a16="http://schemas.microsoft.com/office/drawing/2014/main" id="{99D71641-760B-422F-BA70-CF1641431355}"/>
              </a:ext>
            </a:extLst>
          </p:cNvPr>
          <p:cNvSpPr/>
          <p:nvPr/>
        </p:nvSpPr>
        <p:spPr bwMode="auto">
          <a:xfrm>
            <a:off x="7040754" y="3632241"/>
            <a:ext cx="1014932" cy="572572"/>
          </a:xfrm>
          <a:prstGeom prst="wedgeRoundRectCallout">
            <a:avLst>
              <a:gd name="adj1" fmla="val -81109"/>
              <a:gd name="adj2" fmla="val 3983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3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&lt;</a:t>
            </a:r>
            <a:r>
              <a:rPr lang="en-US" sz="2399" b="1">
                <a:solidFill>
                  <a:schemeClr val="bg1">
                    <a:lumMod val="60000"/>
                    <a:lumOff val="40000"/>
                  </a:schemeClr>
                </a:solidFill>
              </a:rPr>
              <a:t>h1&gt;</a:t>
            </a:r>
            <a:endParaRPr lang="bg-BG" sz="2399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ED2EB241-177B-46CF-BAA3-61CC6EA5CED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66890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3" grpId="0" animBg="1"/>
      <p:bldP spid="8" grpId="0" animBg="1"/>
      <p:bldP spid="9" grpId="0" animBg="1"/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Represents self-contained content</a:t>
            </a:r>
          </a:p>
          <a:p>
            <a:r>
              <a:rPr lang="en-US" dirty="0"/>
              <a:t>Frequently with a caption </a:t>
            </a:r>
            <a:r>
              <a:rPr lang="en-US" b="1" dirty="0">
                <a:solidFill>
                  <a:schemeClr val="bg1"/>
                </a:solidFill>
              </a:rPr>
              <a:t>"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figcaption</a:t>
            </a:r>
            <a:r>
              <a:rPr lang="en-US" b="1" dirty="0">
                <a:solidFill>
                  <a:schemeClr val="bg1"/>
                </a:solidFill>
              </a:rPr>
              <a:t>"</a:t>
            </a:r>
          </a:p>
          <a:p>
            <a:r>
              <a:rPr lang="en-US" dirty="0"/>
              <a:t>Typically referenced as a single unit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&lt;Figure&gt;&lt;/figure&gt;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1F321DDE-F726-4EFB-8923-FE334967A51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168B29A8-844C-489D-9DA5-65EC9D69EB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5644" y="3290495"/>
            <a:ext cx="6880028" cy="3107733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799" b="1" noProof="1">
                <a:solidFill>
                  <a:srgbClr val="800000"/>
                </a:solidFill>
                <a:latin typeface="Consolas" panose="020B0609020204030204" pitchFamily="49" charset="0"/>
              </a:rPr>
              <a:t>&lt;figure&gt;</a:t>
            </a:r>
            <a:endParaRPr lang="en-GB" sz="2799" b="1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799" b="1" noProof="1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GB" sz="2799" b="1" noProof="1">
                <a:solidFill>
                  <a:srgbClr val="800000"/>
                </a:solidFill>
                <a:latin typeface="Consolas" panose="020B0609020204030204" pitchFamily="49" charset="0"/>
              </a:rPr>
              <a:t>&lt;img</a:t>
            </a:r>
            <a:r>
              <a:rPr lang="en-GB" sz="2799" b="1" noProof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799" b="1" noProof="1">
                <a:solidFill>
                  <a:srgbClr val="FF0000"/>
                </a:solidFill>
                <a:latin typeface="Consolas" panose="020B0609020204030204" pitchFamily="49" charset="0"/>
              </a:rPr>
              <a:t>src</a:t>
            </a:r>
            <a:r>
              <a:rPr lang="en-GB" sz="2799" b="1" noProof="1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799" b="1" noProof="1">
                <a:solidFill>
                  <a:srgbClr val="0000FF"/>
                </a:solidFill>
                <a:latin typeface="Consolas" panose="020B0609020204030204" pitchFamily="49" charset="0"/>
              </a:rPr>
              <a:t>"pic_trulli.jpg"</a:t>
            </a:r>
            <a:r>
              <a:rPr lang="en-GB" sz="2799" b="1" noProof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GB" sz="2799" b="1" noProof="1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2799" b="1" noProof="1">
                <a:solidFill>
                  <a:srgbClr val="FF0000"/>
                </a:solidFill>
                <a:latin typeface="Consolas" panose="020B0609020204030204" pitchFamily="49" charset="0"/>
              </a:rPr>
              <a:t>alt</a:t>
            </a:r>
            <a:r>
              <a:rPr lang="en-GB" sz="2799" b="1" noProof="1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799" b="1" noProof="1">
                <a:solidFill>
                  <a:srgbClr val="0000FF"/>
                </a:solidFill>
                <a:latin typeface="Consolas" panose="020B0609020204030204" pitchFamily="49" charset="0"/>
              </a:rPr>
              <a:t>"Trulli"</a:t>
            </a:r>
            <a:r>
              <a:rPr lang="en-GB" sz="2799" b="1" noProof="1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GB" sz="2799" b="1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799" b="1" noProof="1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GB" sz="2799" b="1" noProof="1">
                <a:solidFill>
                  <a:srgbClr val="800000"/>
                </a:solidFill>
                <a:latin typeface="Consolas" panose="020B0609020204030204" pitchFamily="49" charset="0"/>
              </a:rPr>
              <a:t>&lt;figcaption&gt;</a:t>
            </a:r>
          </a:p>
          <a:p>
            <a:r>
              <a:rPr lang="en-GB" sz="2799" b="1" noProof="1">
                <a:solidFill>
                  <a:srgbClr val="000000"/>
                </a:solidFill>
                <a:latin typeface="Consolas" panose="020B0609020204030204" pitchFamily="49" charset="0"/>
              </a:rPr>
              <a:t>    Fig.1 Trulli, Puglia, Italy.  </a:t>
            </a:r>
          </a:p>
          <a:p>
            <a:r>
              <a:rPr lang="en-GB" sz="2799" b="1" noProof="1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GB" sz="2799" b="1" noProof="1">
                <a:solidFill>
                  <a:srgbClr val="800000"/>
                </a:solidFill>
                <a:latin typeface="Consolas" panose="020B0609020204030204" pitchFamily="49" charset="0"/>
              </a:rPr>
              <a:t>&lt;/figcaption&gt;</a:t>
            </a:r>
            <a:endParaRPr lang="en-GB" sz="2799" b="1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799" b="1" noProof="1">
                <a:solidFill>
                  <a:srgbClr val="800000"/>
                </a:solidFill>
                <a:latin typeface="Consolas" panose="020B0609020204030204" pitchFamily="49" charset="0"/>
              </a:rPr>
              <a:t>&lt;/figure&gt;</a:t>
            </a:r>
            <a:endParaRPr lang="en-GB" sz="2799" b="1" noProof="1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9" name="Picture 1">
            <a:extLst>
              <a:ext uri="{FF2B5EF4-FFF2-40B4-BE49-F238E27FC236}">
                <a16:creationId xmlns:a16="http://schemas.microsoft.com/office/drawing/2014/main" id="{8EFE586E-4CFD-4B5C-A817-01D4F14CBA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9009" y="2484248"/>
            <a:ext cx="4729774" cy="3699221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sp>
        <p:nvSpPr>
          <p:cNvPr id="10" name="Rounded Rectangular Callout 1">
            <a:extLst>
              <a:ext uri="{FF2B5EF4-FFF2-40B4-BE49-F238E27FC236}">
                <a16:creationId xmlns:a16="http://schemas.microsoft.com/office/drawing/2014/main" id="{41D454C3-0E96-4D50-BF64-D8E408ACD14B}"/>
              </a:ext>
            </a:extLst>
          </p:cNvPr>
          <p:cNvSpPr/>
          <p:nvPr/>
        </p:nvSpPr>
        <p:spPr bwMode="auto">
          <a:xfrm>
            <a:off x="5826070" y="3209316"/>
            <a:ext cx="1450216" cy="617560"/>
          </a:xfrm>
          <a:prstGeom prst="wedgeRoundRectCallout">
            <a:avLst>
              <a:gd name="adj1" fmla="val 68358"/>
              <a:gd name="adj2" fmla="val 3177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3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&lt;figure&gt;</a:t>
            </a:r>
          </a:p>
        </p:txBody>
      </p:sp>
    </p:spTree>
    <p:extLst>
      <p:ext uri="{BB962C8B-B14F-4D97-AF65-F5344CB8AC3E}">
        <p14:creationId xmlns:p14="http://schemas.microsoft.com/office/powerpoint/2010/main" val="2937524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1942" y="1196707"/>
            <a:ext cx="6129001" cy="5527326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&lt;details&gt;</a:t>
            </a:r>
            <a:r>
              <a:rPr lang="en-US" dirty="0"/>
              <a:t> – additional details that the user can view or hide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&lt;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summary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  <a:r>
              <a:rPr lang="en-US" dirty="0"/>
              <a:t> – defines </a:t>
            </a:r>
            <a:r>
              <a:rPr lang="en-GB" dirty="0"/>
              <a:t>a visible heading for the 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&lt;details&gt;</a:t>
            </a:r>
            <a:r>
              <a:rPr lang="en-GB" dirty="0"/>
              <a:t> </a:t>
            </a:r>
          </a:p>
          <a:p>
            <a:pPr marL="0" indent="0">
              <a:buClr>
                <a:schemeClr val="tx1"/>
              </a:buClr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&lt;Details&gt; + &lt;Summary&gt;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44CD62-C417-4083-9C34-A3FA1B2E90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478" y="4582819"/>
            <a:ext cx="7558031" cy="1815409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799" b="1" dirty="0">
                <a:solidFill>
                  <a:srgbClr val="800000"/>
                </a:solidFill>
                <a:latin typeface="Consolas" panose="020B0609020204030204" pitchFamily="49" charset="0"/>
              </a:rPr>
              <a:t>&lt;details&gt;</a:t>
            </a:r>
            <a:endParaRPr lang="en-GB" sz="2799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799" b="1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GB" sz="2799" b="1" dirty="0">
                <a:solidFill>
                  <a:srgbClr val="800000"/>
                </a:solidFill>
                <a:latin typeface="Consolas" panose="020B0609020204030204" pitchFamily="49" charset="0"/>
              </a:rPr>
              <a:t>&lt;summary&gt;</a:t>
            </a:r>
            <a:r>
              <a:rPr lang="en-GB" sz="2799" b="1" dirty="0">
                <a:solidFill>
                  <a:srgbClr val="000000"/>
                </a:solidFill>
                <a:latin typeface="Consolas" panose="020B0609020204030204" pitchFamily="49" charset="0"/>
              </a:rPr>
              <a:t>Some details</a:t>
            </a:r>
            <a:r>
              <a:rPr lang="en-GB" sz="2799" b="1" dirty="0">
                <a:solidFill>
                  <a:srgbClr val="800000"/>
                </a:solidFill>
                <a:latin typeface="Consolas" panose="020B0609020204030204" pitchFamily="49" charset="0"/>
              </a:rPr>
              <a:t>&lt;/summary&gt;</a:t>
            </a:r>
            <a:endParaRPr lang="en-GB" sz="2799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799" b="1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GB" sz="2799" b="1" dirty="0">
                <a:solidFill>
                  <a:srgbClr val="800000"/>
                </a:solidFill>
                <a:latin typeface="Consolas" panose="020B0609020204030204" pitchFamily="49" charset="0"/>
              </a:rPr>
              <a:t>&lt;p&gt;</a:t>
            </a:r>
            <a:r>
              <a:rPr lang="en-GB" sz="2799" b="1" dirty="0">
                <a:solidFill>
                  <a:srgbClr val="000000"/>
                </a:solidFill>
                <a:latin typeface="Consolas" panose="020B0609020204030204" pitchFamily="49" charset="0"/>
              </a:rPr>
              <a:t>More info about the details.</a:t>
            </a:r>
            <a:r>
              <a:rPr lang="en-GB" sz="2799" b="1" dirty="0">
                <a:solidFill>
                  <a:srgbClr val="800000"/>
                </a:solidFill>
                <a:latin typeface="Consolas" panose="020B0609020204030204" pitchFamily="49" charset="0"/>
              </a:rPr>
              <a:t>&lt;/p&gt;</a:t>
            </a:r>
            <a:endParaRPr lang="en-GB" sz="2799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799" b="1" dirty="0">
                <a:solidFill>
                  <a:srgbClr val="800000"/>
                </a:solidFill>
                <a:latin typeface="Consolas" panose="020B0609020204030204" pitchFamily="49" charset="0"/>
              </a:rPr>
              <a:t>&lt;/details&gt;</a:t>
            </a:r>
            <a:endParaRPr lang="en-GB" sz="2799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2"/>
          <a:srcRect r="31636"/>
          <a:stretch/>
        </p:blipFill>
        <p:spPr>
          <a:xfrm>
            <a:off x="6446647" y="1277229"/>
            <a:ext cx="5308617" cy="3648668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</p:pic>
      <p:sp>
        <p:nvSpPr>
          <p:cNvPr id="23" name="Rounded Rectangular Callout 1">
            <a:extLst>
              <a:ext uri="{FF2B5EF4-FFF2-40B4-BE49-F238E27FC236}">
                <a16:creationId xmlns:a16="http://schemas.microsoft.com/office/drawing/2014/main" id="{295E85EF-0BDF-4888-B4BD-370C34F71F57}"/>
              </a:ext>
            </a:extLst>
          </p:cNvPr>
          <p:cNvSpPr/>
          <p:nvPr/>
        </p:nvSpPr>
        <p:spPr bwMode="auto">
          <a:xfrm>
            <a:off x="10000721" y="1709992"/>
            <a:ext cx="1880247" cy="617560"/>
          </a:xfrm>
          <a:prstGeom prst="wedgeRoundRectCallout">
            <a:avLst>
              <a:gd name="adj1" fmla="val -66100"/>
              <a:gd name="adj2" fmla="val 6201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3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&lt;summary&gt;</a:t>
            </a:r>
          </a:p>
        </p:txBody>
      </p:sp>
      <p:sp>
        <p:nvSpPr>
          <p:cNvPr id="24" name="Rounded Rectangular Callout 1">
            <a:extLst>
              <a:ext uri="{FF2B5EF4-FFF2-40B4-BE49-F238E27FC236}">
                <a16:creationId xmlns:a16="http://schemas.microsoft.com/office/drawing/2014/main" id="{295E85EF-0BDF-4888-B4BD-370C34F71F57}"/>
              </a:ext>
            </a:extLst>
          </p:cNvPr>
          <p:cNvSpPr/>
          <p:nvPr/>
        </p:nvSpPr>
        <p:spPr bwMode="auto">
          <a:xfrm>
            <a:off x="4656376" y="3783790"/>
            <a:ext cx="1475353" cy="617560"/>
          </a:xfrm>
          <a:prstGeom prst="wedgeRoundRectCallout">
            <a:avLst>
              <a:gd name="adj1" fmla="val 46829"/>
              <a:gd name="adj2" fmla="val -13774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3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&lt;details&gt; </a:t>
            </a:r>
          </a:p>
        </p:txBody>
      </p:sp>
      <p:sp>
        <p:nvSpPr>
          <p:cNvPr id="25" name="Double Brace 24"/>
          <p:cNvSpPr/>
          <p:nvPr/>
        </p:nvSpPr>
        <p:spPr>
          <a:xfrm>
            <a:off x="6131729" y="2327553"/>
            <a:ext cx="5938453" cy="1811807"/>
          </a:xfrm>
          <a:prstGeom prst="bracePair">
            <a:avLst>
              <a:gd name="adj" fmla="val 6705"/>
            </a:avLst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799" dirty="0"/>
          </a:p>
        </p:txBody>
      </p:sp>
      <p:sp>
        <p:nvSpPr>
          <p:cNvPr id="10" name="Rounded Rectangular Callout 1">
            <a:extLst>
              <a:ext uri="{FF2B5EF4-FFF2-40B4-BE49-F238E27FC236}">
                <a16:creationId xmlns:a16="http://schemas.microsoft.com/office/drawing/2014/main" id="{295E85EF-0BDF-4888-B4BD-370C34F71F57}"/>
              </a:ext>
            </a:extLst>
          </p:cNvPr>
          <p:cNvSpPr/>
          <p:nvPr/>
        </p:nvSpPr>
        <p:spPr bwMode="auto">
          <a:xfrm>
            <a:off x="8921002" y="4880901"/>
            <a:ext cx="1475353" cy="617560"/>
          </a:xfrm>
          <a:prstGeom prst="wedgeRoundRectCallout">
            <a:avLst>
              <a:gd name="adj1" fmla="val -62105"/>
              <a:gd name="adj2" fmla="val -13535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3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&lt;details&gt; 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F149377C-20BC-45B3-853A-F6F0E5ACC15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76747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3" grpId="0" animBg="1"/>
      <p:bldP spid="24" grpId="0" animBg="1"/>
      <p:bldP spid="25" grpId="0" animBg="1"/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1940" y="1196707"/>
            <a:ext cx="7433663" cy="552732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199" b="1" dirty="0">
                <a:solidFill>
                  <a:schemeClr val="bg1"/>
                </a:solidFill>
                <a:latin typeface="Consolas" panose="020B0609020204030204" pitchFamily="49" charset="0"/>
              </a:rPr>
              <a:t>&lt;time&gt;</a:t>
            </a:r>
            <a:r>
              <a:rPr lang="en-US" sz="3199" dirty="0"/>
              <a:t> – </a:t>
            </a:r>
            <a:r>
              <a:rPr lang="en-GB" sz="3199" dirty="0"/>
              <a:t>a human-readable time</a:t>
            </a:r>
          </a:p>
          <a:p>
            <a:pPr lvl="1">
              <a:buClr>
                <a:schemeClr val="tx1"/>
              </a:buClr>
            </a:pPr>
            <a:r>
              <a:rPr lang="en-US" sz="2799" dirty="0"/>
              <a:t>Search engines can produce smarter results</a:t>
            </a:r>
          </a:p>
          <a:p>
            <a:pPr lvl="1">
              <a:buClr>
                <a:schemeClr val="tx1"/>
              </a:buClr>
            </a:pPr>
            <a:endParaRPr lang="en-US" sz="2399" dirty="0"/>
          </a:p>
          <a:p>
            <a:pPr marL="442779" lvl="1" indent="0">
              <a:buClr>
                <a:schemeClr val="tx1"/>
              </a:buClr>
              <a:buNone/>
            </a:pPr>
            <a:endParaRPr lang="en-US" sz="900" dirty="0"/>
          </a:p>
          <a:p>
            <a:pPr>
              <a:spcBef>
                <a:spcPts val="1799"/>
              </a:spcBef>
              <a:buClr>
                <a:schemeClr val="tx1"/>
              </a:buClr>
            </a:pPr>
            <a:r>
              <a:rPr lang="en-US" sz="3199" b="1" dirty="0">
                <a:solidFill>
                  <a:schemeClr val="bg1"/>
                </a:solidFill>
                <a:latin typeface="Consolas" panose="020B0609020204030204" pitchFamily="49" charset="0"/>
              </a:rPr>
              <a:t>&lt;</a:t>
            </a:r>
            <a:r>
              <a:rPr lang="en-US" sz="3199" b="1" noProof="1">
                <a:solidFill>
                  <a:schemeClr val="bg1"/>
                </a:solidFill>
                <a:latin typeface="Consolas" panose="020B0609020204030204" pitchFamily="49" charset="0"/>
              </a:rPr>
              <a:t>address</a:t>
            </a:r>
            <a:r>
              <a:rPr lang="en-US" sz="3199" b="1" dirty="0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  <a:r>
              <a:rPr lang="en-US" sz="3199" dirty="0"/>
              <a:t> – </a:t>
            </a:r>
            <a:r>
              <a:rPr lang="en-GB" sz="3199" dirty="0"/>
              <a:t>contact  information for site author / owner</a:t>
            </a:r>
          </a:p>
          <a:p>
            <a:pPr marL="0" indent="0">
              <a:buClr>
                <a:schemeClr val="tx1"/>
              </a:buClr>
              <a:buNone/>
            </a:pPr>
            <a:endParaRPr lang="en-US" sz="3199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&lt;Time&gt; + &lt;Address&gt;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44CD62-C417-4083-9C34-A3FA1B2E90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7831" y="4688673"/>
            <a:ext cx="6267935" cy="1569251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&lt;address&gt;</a:t>
            </a:r>
            <a:endParaRPr lang="en-GB" sz="2399" b="1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GB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&lt;a</a:t>
            </a:r>
            <a:r>
              <a:rPr lang="en-GB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399" b="1" noProof="1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en-GB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399" b="1" noProof="1">
                <a:solidFill>
                  <a:srgbClr val="0000FF"/>
                </a:solidFill>
                <a:latin typeface="Consolas" panose="020B0609020204030204" pitchFamily="49" charset="0"/>
              </a:rPr>
              <a:t>"mailto:tony@gmail.com"</a:t>
            </a:r>
            <a:r>
              <a:rPr lang="en-GB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br>
              <a:rPr lang="en-GB" sz="2399" b="1" noProof="1">
                <a:solidFill>
                  <a:srgbClr val="800000"/>
                </a:solidFill>
                <a:latin typeface="Consolas" panose="020B0609020204030204" pitchFamily="49" charset="0"/>
              </a:rPr>
            </a:br>
            <a:r>
              <a:rPr lang="en-GB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    </a:t>
            </a:r>
            <a:r>
              <a:rPr lang="en-GB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tony@gmail.com</a:t>
            </a:r>
            <a:r>
              <a:rPr lang="en-GB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&lt;/a&gt;</a:t>
            </a:r>
            <a:endParaRPr lang="en-GB" sz="2399" b="1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&lt;/address&gt;</a:t>
            </a:r>
            <a:endParaRPr lang="en-GB" sz="2399" b="1" noProof="1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5679D14-668D-4E49-AADF-A94FEE333E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7831" y="2484247"/>
            <a:ext cx="6267935" cy="830781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399" b="1" dirty="0">
                <a:solidFill>
                  <a:srgbClr val="800000"/>
                </a:solidFill>
                <a:latin typeface="Consolas" panose="020B0609020204030204" pitchFamily="49" charset="0"/>
              </a:rPr>
              <a:t>&lt;p&gt;</a:t>
            </a:r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We open at </a:t>
            </a:r>
            <a:r>
              <a:rPr lang="en-GB" sz="2399" b="1" dirty="0">
                <a:solidFill>
                  <a:srgbClr val="800000"/>
                </a:solidFill>
                <a:latin typeface="Consolas" panose="020B0609020204030204" pitchFamily="49" charset="0"/>
              </a:rPr>
              <a:t>&lt;time&gt;</a:t>
            </a:r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10:00</a:t>
            </a:r>
            <a:r>
              <a:rPr lang="en-GB" sz="2399" b="1" dirty="0">
                <a:solidFill>
                  <a:srgbClr val="800000"/>
                </a:solidFill>
                <a:latin typeface="Consolas" panose="020B0609020204030204" pitchFamily="49" charset="0"/>
              </a:rPr>
              <a:t>&lt;/time&gt;</a:t>
            </a:r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  every morning.</a:t>
            </a:r>
            <a:r>
              <a:rPr lang="en-GB" sz="2399" b="1" dirty="0">
                <a:solidFill>
                  <a:srgbClr val="800000"/>
                </a:solidFill>
                <a:latin typeface="Consolas" panose="020B0609020204030204" pitchFamily="49" charset="0"/>
              </a:rPr>
              <a:t>&lt;/p&gt;</a:t>
            </a:r>
            <a:endParaRPr lang="en-GB" sz="2399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2028" r="1734"/>
          <a:stretch/>
        </p:blipFill>
        <p:spPr>
          <a:xfrm>
            <a:off x="7602771" y="189844"/>
            <a:ext cx="4431682" cy="5713512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</p:pic>
      <p:sp>
        <p:nvSpPr>
          <p:cNvPr id="8" name="Rounded Rectangular Callout 1">
            <a:extLst>
              <a:ext uri="{FF2B5EF4-FFF2-40B4-BE49-F238E27FC236}">
                <a16:creationId xmlns:a16="http://schemas.microsoft.com/office/drawing/2014/main" id="{00B3C9E6-B7B4-4511-8BF2-3AE2A1479E36}"/>
              </a:ext>
            </a:extLst>
          </p:cNvPr>
          <p:cNvSpPr/>
          <p:nvPr/>
        </p:nvSpPr>
        <p:spPr bwMode="auto">
          <a:xfrm>
            <a:off x="9825599" y="1196707"/>
            <a:ext cx="1610318" cy="617560"/>
          </a:xfrm>
          <a:prstGeom prst="wedgeRoundRectCallout">
            <a:avLst>
              <a:gd name="adj1" fmla="val -71592"/>
              <a:gd name="adj2" fmla="val 4370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3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&lt;address&gt; </a:t>
            </a:r>
          </a:p>
        </p:txBody>
      </p:sp>
      <p:sp>
        <p:nvSpPr>
          <p:cNvPr id="11" name="Rounded Rectangular Callout 1">
            <a:extLst>
              <a:ext uri="{FF2B5EF4-FFF2-40B4-BE49-F238E27FC236}">
                <a16:creationId xmlns:a16="http://schemas.microsoft.com/office/drawing/2014/main" id="{E690CB59-896C-4FA2-A9B0-9C908CF7CA84}"/>
              </a:ext>
            </a:extLst>
          </p:cNvPr>
          <p:cNvSpPr/>
          <p:nvPr/>
        </p:nvSpPr>
        <p:spPr bwMode="auto">
          <a:xfrm>
            <a:off x="9020240" y="3037293"/>
            <a:ext cx="1160435" cy="617560"/>
          </a:xfrm>
          <a:prstGeom prst="wedgeRoundRectCallout">
            <a:avLst>
              <a:gd name="adj1" fmla="val 72803"/>
              <a:gd name="adj2" fmla="val 3415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3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&lt;time&gt; </a:t>
            </a: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FEF8F43F-1654-4A8A-9C0D-617133BD644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48337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ов контейнер 3">
            <a:extLst>
              <a:ext uri="{FF2B5EF4-FFF2-40B4-BE49-F238E27FC236}">
                <a16:creationId xmlns:a16="http://schemas.microsoft.com/office/drawing/2014/main" id="{574DF82B-0A64-45B1-A8BE-320E82CF003A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dirty="0"/>
              <a:t>Collect User Input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F351722-A8AF-4744-8455-EDAEC29BE03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Forms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522DDE94-E919-46CA-9634-C1D6A9AD1D4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C9CFCFDC-DE32-4FEF-8C2D-56130CCDFF3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2235" y="1539493"/>
            <a:ext cx="2167530" cy="2167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113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Slide Body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sz="4000" dirty="0"/>
              <a:t> Semantic HTML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sz="4000" dirty="0"/>
              <a:t> Semantic Tags</a:t>
            </a:r>
            <a:endParaRPr lang="bg-BG" sz="4000" dirty="0"/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sz="4000" dirty="0"/>
              <a:t> Forms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sz="4000" dirty="0"/>
              <a:t> Tables</a:t>
            </a:r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A0403483-9EA5-4DEE-9355-6F4EC8F8119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9654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The </a:t>
            </a:r>
            <a:r>
              <a:rPr lang="en-US" sz="3600" b="1" dirty="0">
                <a:solidFill>
                  <a:schemeClr val="bg1"/>
                </a:solidFill>
              </a:rPr>
              <a:t>HTML</a:t>
            </a:r>
            <a:r>
              <a:rPr lang="en-US" sz="3600" dirty="0"/>
              <a:t> </a:t>
            </a:r>
            <a:r>
              <a:rPr lang="en-US" sz="3600" b="1" dirty="0">
                <a:solidFill>
                  <a:schemeClr val="bg1"/>
                </a:solidFill>
              </a:rPr>
              <a:t>form</a:t>
            </a:r>
            <a:r>
              <a:rPr lang="en-US" sz="3600" dirty="0"/>
              <a:t> - a document section</a:t>
            </a:r>
          </a:p>
          <a:p>
            <a:pPr lvl="1"/>
            <a:r>
              <a:rPr lang="en-US" sz="3200" dirty="0"/>
              <a:t>Contains interactive controls for submitting information</a:t>
            </a:r>
          </a:p>
          <a:p>
            <a:pPr lvl="1"/>
            <a:r>
              <a:rPr lang="en-US" sz="3200" dirty="0"/>
              <a:t>Takes </a:t>
            </a:r>
            <a:r>
              <a:rPr lang="en-US" sz="3200" b="1" dirty="0">
                <a:solidFill>
                  <a:schemeClr val="bg1"/>
                </a:solidFill>
              </a:rPr>
              <a:t>input</a:t>
            </a:r>
            <a:r>
              <a:rPr lang="en-US" sz="3200" dirty="0"/>
              <a:t> from the site </a:t>
            </a:r>
            <a:r>
              <a:rPr lang="en-US" sz="3200" b="1" dirty="0">
                <a:solidFill>
                  <a:schemeClr val="bg1"/>
                </a:solidFill>
              </a:rPr>
              <a:t>visitor</a:t>
            </a:r>
            <a:r>
              <a:rPr lang="en-US" sz="3200" dirty="0"/>
              <a:t> and posts it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ABB0917C-BAAB-49AB-AAD0-A341FCC875E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8" name="Текстово поле 10">
            <a:extLst>
              <a:ext uri="{FF2B5EF4-FFF2-40B4-BE49-F238E27FC236}">
                <a16:creationId xmlns:a16="http://schemas.microsoft.com/office/drawing/2014/main" id="{CBDAB228-039D-4061-BBBF-953E8FCAA531}"/>
              </a:ext>
            </a:extLst>
          </p:cNvPr>
          <p:cNvSpPr txBox="1"/>
          <p:nvPr/>
        </p:nvSpPr>
        <p:spPr>
          <a:xfrm>
            <a:off x="472009" y="3379969"/>
            <a:ext cx="7774878" cy="2433410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26" tIns="107944" rIns="143926" bIns="107944" rtlCol="0">
            <a:spAutoFit/>
          </a:bodyPr>
          <a:lstStyle/>
          <a:p>
            <a:r>
              <a:rPr lang="en-GB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&lt;form&gt;</a:t>
            </a:r>
            <a:endParaRPr lang="en-GB" sz="2399" b="1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GB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&lt;label</a:t>
            </a:r>
            <a:r>
              <a:rPr lang="en-GB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399" b="1" noProof="1">
                <a:solidFill>
                  <a:srgbClr val="FF0000"/>
                </a:solidFill>
                <a:latin typeface="Consolas" panose="020B0609020204030204" pitchFamily="49" charset="0"/>
              </a:rPr>
              <a:t>for</a:t>
            </a:r>
            <a:r>
              <a:rPr lang="en-GB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399" b="1" noProof="1">
                <a:solidFill>
                  <a:srgbClr val="0000FF"/>
                </a:solidFill>
                <a:latin typeface="Consolas" panose="020B0609020204030204" pitchFamily="49" charset="0"/>
              </a:rPr>
              <a:t>"fname"</a:t>
            </a:r>
            <a:r>
              <a:rPr lang="en-GB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GB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First name:</a:t>
            </a:r>
            <a:r>
              <a:rPr lang="en-GB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&lt;/label&gt;&lt;br&gt;</a:t>
            </a:r>
            <a:endParaRPr lang="en-GB" sz="2399" b="1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GB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&lt;input</a:t>
            </a:r>
            <a:r>
              <a:rPr lang="en-GB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399" b="1" noProof="1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GB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399" b="1" noProof="1">
                <a:solidFill>
                  <a:srgbClr val="0000FF"/>
                </a:solidFill>
                <a:latin typeface="Consolas" panose="020B0609020204030204" pitchFamily="49" charset="0"/>
              </a:rPr>
              <a:t>"text"</a:t>
            </a:r>
            <a:r>
              <a:rPr lang="en-GB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399" b="1" noProof="1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  <a:r>
              <a:rPr lang="en-GB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399" b="1" noProof="1">
                <a:solidFill>
                  <a:srgbClr val="0000FF"/>
                </a:solidFill>
                <a:latin typeface="Consolas" panose="020B0609020204030204" pitchFamily="49" charset="0"/>
              </a:rPr>
              <a:t>"fname"</a:t>
            </a:r>
            <a:r>
              <a:rPr lang="en-GB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br>
              <a:rPr lang="en-GB" sz="2399" b="1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GB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399" b="1" noProof="1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n-GB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399" b="1" noProof="1">
                <a:solidFill>
                  <a:srgbClr val="0000FF"/>
                </a:solidFill>
                <a:latin typeface="Consolas" panose="020B0609020204030204" pitchFamily="49" charset="0"/>
              </a:rPr>
              <a:t>"fname"</a:t>
            </a:r>
            <a:r>
              <a:rPr lang="en-GB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399" b="1" noProof="1">
                <a:solidFill>
                  <a:srgbClr val="FF0000"/>
                </a:solidFill>
                <a:latin typeface="Consolas" panose="020B0609020204030204" pitchFamily="49" charset="0"/>
              </a:rPr>
              <a:t>value</a:t>
            </a:r>
            <a:r>
              <a:rPr lang="en-GB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399" b="1" noProof="1">
                <a:solidFill>
                  <a:srgbClr val="0000FF"/>
                </a:solidFill>
                <a:latin typeface="Consolas" panose="020B0609020204030204" pitchFamily="49" charset="0"/>
              </a:rPr>
              <a:t>"John"</a:t>
            </a:r>
            <a:r>
              <a:rPr lang="en-GB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&gt;&lt;br&gt;</a:t>
            </a:r>
            <a:endParaRPr lang="en-GB" sz="2399" b="1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GB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&lt;input</a:t>
            </a:r>
            <a:r>
              <a:rPr lang="en-GB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399" b="1" noProof="1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GB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399" b="1" noProof="1">
                <a:solidFill>
                  <a:srgbClr val="0000FF"/>
                </a:solidFill>
                <a:latin typeface="Consolas" panose="020B0609020204030204" pitchFamily="49" charset="0"/>
              </a:rPr>
              <a:t>"submit"</a:t>
            </a:r>
            <a:r>
              <a:rPr lang="en-GB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399" b="1" noProof="1">
                <a:solidFill>
                  <a:srgbClr val="FF0000"/>
                </a:solidFill>
                <a:latin typeface="Consolas" panose="020B0609020204030204" pitchFamily="49" charset="0"/>
              </a:rPr>
              <a:t>value</a:t>
            </a:r>
            <a:r>
              <a:rPr lang="en-GB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399" b="1" noProof="1">
                <a:solidFill>
                  <a:srgbClr val="0000FF"/>
                </a:solidFill>
                <a:latin typeface="Consolas" panose="020B0609020204030204" pitchFamily="49" charset="0"/>
              </a:rPr>
              <a:t>"Submit"</a:t>
            </a:r>
            <a:r>
              <a:rPr lang="en-GB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GB" sz="2399" b="1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&lt;/form&gt;</a:t>
            </a:r>
            <a:endParaRPr lang="en-GB" sz="2399" b="1" noProof="1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9" name="Picture 2" descr="Filling out PDF Forms with PDFtk and PHP - SitePoint">
            <a:extLst>
              <a:ext uri="{FF2B5EF4-FFF2-40B4-BE49-F238E27FC236}">
                <a16:creationId xmlns:a16="http://schemas.microsoft.com/office/drawing/2014/main" id="{9505084B-EB7F-46A6-98D0-EAA782777F3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364448" y="3159073"/>
            <a:ext cx="3644050" cy="3482093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ounded Rectangular Callout 1">
            <a:extLst>
              <a:ext uri="{FF2B5EF4-FFF2-40B4-BE49-F238E27FC236}">
                <a16:creationId xmlns:a16="http://schemas.microsoft.com/office/drawing/2014/main" id="{2E468A63-2408-4A80-9605-C875FF23203F}"/>
              </a:ext>
            </a:extLst>
          </p:cNvPr>
          <p:cNvSpPr/>
          <p:nvPr/>
        </p:nvSpPr>
        <p:spPr bwMode="auto">
          <a:xfrm>
            <a:off x="9857274" y="3338642"/>
            <a:ext cx="2079463" cy="854585"/>
          </a:xfrm>
          <a:prstGeom prst="wedgeRoundRectCallout">
            <a:avLst>
              <a:gd name="adj1" fmla="val -49307"/>
              <a:gd name="adj2" fmla="val 79674"/>
              <a:gd name="adj3" fmla="val 16667"/>
            </a:avLst>
          </a:prstGeom>
          <a:solidFill>
            <a:srgbClr val="4F6984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3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&lt;input </a:t>
            </a:r>
          </a:p>
          <a:p>
            <a:pPr algn="ctr"/>
            <a:r>
              <a:rPr lang="en-US" sz="23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type="text"&gt;</a:t>
            </a:r>
          </a:p>
        </p:txBody>
      </p:sp>
    </p:spTree>
    <p:extLst>
      <p:ext uri="{BB962C8B-B14F-4D97-AF65-F5344CB8AC3E}">
        <p14:creationId xmlns:p14="http://schemas.microsoft.com/office/powerpoint/2010/main" val="3038613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 Attributes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Action</a:t>
            </a:r>
            <a:r>
              <a:rPr lang="en-US" sz="3600" dirty="0"/>
              <a:t> - used to specify where the form data is to be sent to the server after submission of the form</a:t>
            </a:r>
          </a:p>
          <a:p>
            <a:pPr>
              <a:buClr>
                <a:schemeClr val="tx1"/>
              </a:buClr>
            </a:pPr>
            <a:endParaRPr lang="en-US" sz="3600" dirty="0"/>
          </a:p>
          <a:p>
            <a:pPr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Method</a:t>
            </a:r>
            <a:r>
              <a:rPr lang="en-US" sz="3600" dirty="0"/>
              <a:t> - The HTTP method that the browser uses to submit the form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POST</a:t>
            </a:r>
            <a:r>
              <a:rPr lang="en-US" sz="3200" dirty="0"/>
              <a:t> - Corresponds to </a:t>
            </a:r>
            <a:r>
              <a:rPr lang="en-US" sz="3200" b="1" dirty="0">
                <a:solidFill>
                  <a:schemeClr val="bg1"/>
                </a:solidFill>
              </a:rPr>
              <a:t>HTTP POST </a:t>
            </a:r>
            <a:r>
              <a:rPr lang="en-US" sz="3199" dirty="0"/>
              <a:t> (hides posted form data)</a:t>
            </a:r>
            <a:endParaRPr lang="en-US" sz="3200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GET</a:t>
            </a:r>
            <a:r>
              <a:rPr lang="en-US" sz="3200" dirty="0"/>
              <a:t> - Corresponds to </a:t>
            </a:r>
            <a:r>
              <a:rPr lang="en-US" sz="3200" b="1" dirty="0">
                <a:solidFill>
                  <a:schemeClr val="bg1"/>
                </a:solidFill>
              </a:rPr>
              <a:t>HTTP GET</a:t>
            </a:r>
            <a:r>
              <a:rPr lang="en-US" sz="3199" dirty="0"/>
              <a:t> (shows form data in the URL)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20787F08-19C2-44A1-B93D-789E5B78636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5" name="Текстово поле 10">
            <a:extLst>
              <a:ext uri="{FF2B5EF4-FFF2-40B4-BE49-F238E27FC236}">
                <a16:creationId xmlns:a16="http://schemas.microsoft.com/office/drawing/2014/main" id="{4BD61A2A-8E81-4AA2-ADF1-6B8941C36787}"/>
              </a:ext>
            </a:extLst>
          </p:cNvPr>
          <p:cNvSpPr txBox="1"/>
          <p:nvPr/>
        </p:nvSpPr>
        <p:spPr>
          <a:xfrm>
            <a:off x="696000" y="2484000"/>
            <a:ext cx="6118406" cy="58728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r>
              <a:rPr lang="en-US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&lt;form</a:t>
            </a:r>
            <a:r>
              <a:rPr lang="en-US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399" b="1" noProof="1">
                <a:solidFill>
                  <a:srgbClr val="FF0000"/>
                </a:solidFill>
                <a:latin typeface="Consolas" panose="020B0609020204030204" pitchFamily="49" charset="0"/>
              </a:rPr>
              <a:t>action</a:t>
            </a:r>
            <a:r>
              <a:rPr lang="en-US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399" b="1" noProof="1">
                <a:solidFill>
                  <a:srgbClr val="0000FF"/>
                </a:solidFill>
                <a:latin typeface="Consolas" panose="020B0609020204030204" pitchFamily="49" charset="0"/>
              </a:rPr>
              <a:t>"register.php"</a:t>
            </a:r>
            <a:r>
              <a:rPr lang="en-US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399" b="1" noProof="1">
                <a:solidFill>
                  <a:srgbClr val="FF0000"/>
                </a:solidFill>
                <a:latin typeface="Consolas" panose="020B0609020204030204" pitchFamily="49" charset="0"/>
              </a:rPr>
              <a:t>… /&gt;</a:t>
            </a:r>
            <a:endParaRPr lang="en-US" sz="2399" b="1" noProof="1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Текстово поле 10">
            <a:extLst>
              <a:ext uri="{FF2B5EF4-FFF2-40B4-BE49-F238E27FC236}">
                <a16:creationId xmlns:a16="http://schemas.microsoft.com/office/drawing/2014/main" id="{975B1695-86BC-4F2D-A971-F086B16ABB54}"/>
              </a:ext>
            </a:extLst>
          </p:cNvPr>
          <p:cNvSpPr txBox="1"/>
          <p:nvPr/>
        </p:nvSpPr>
        <p:spPr>
          <a:xfrm>
            <a:off x="6096000" y="5921866"/>
            <a:ext cx="4453840" cy="58728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r>
              <a:rPr lang="en-GB" sz="2399" b="1" dirty="0">
                <a:solidFill>
                  <a:srgbClr val="800000"/>
                </a:solidFill>
                <a:latin typeface="Consolas" panose="020B0609020204030204" pitchFamily="49" charset="0"/>
              </a:rPr>
              <a:t>&lt;form</a:t>
            </a:r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399" b="1" dirty="0">
                <a:solidFill>
                  <a:srgbClr val="FF0000"/>
                </a:solidFill>
                <a:latin typeface="Consolas" panose="020B0609020204030204" pitchFamily="49" charset="0"/>
              </a:rPr>
              <a:t>method</a:t>
            </a:r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399" b="1" dirty="0">
                <a:solidFill>
                  <a:srgbClr val="0000FF"/>
                </a:solidFill>
                <a:latin typeface="Consolas" panose="020B0609020204030204" pitchFamily="49" charset="0"/>
              </a:rPr>
              <a:t>"GET"</a:t>
            </a:r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399" b="1" dirty="0">
                <a:solidFill>
                  <a:srgbClr val="FF0000"/>
                </a:solidFill>
                <a:latin typeface="Consolas" panose="020B0609020204030204" pitchFamily="49" charset="0"/>
              </a:rPr>
              <a:t>… /&gt;</a:t>
            </a:r>
            <a:endParaRPr lang="en-GB" sz="2399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Текстово поле 10">
            <a:extLst>
              <a:ext uri="{FF2B5EF4-FFF2-40B4-BE49-F238E27FC236}">
                <a16:creationId xmlns:a16="http://schemas.microsoft.com/office/drawing/2014/main" id="{4463DE92-0D5A-4485-BF8B-8731CF149F98}"/>
              </a:ext>
            </a:extLst>
          </p:cNvPr>
          <p:cNvSpPr txBox="1"/>
          <p:nvPr/>
        </p:nvSpPr>
        <p:spPr>
          <a:xfrm>
            <a:off x="694431" y="5920945"/>
            <a:ext cx="4453840" cy="58728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r>
              <a:rPr lang="en-GB" sz="2399" b="1" dirty="0">
                <a:solidFill>
                  <a:srgbClr val="800000"/>
                </a:solidFill>
                <a:latin typeface="Consolas" panose="020B0609020204030204" pitchFamily="49" charset="0"/>
              </a:rPr>
              <a:t>&lt;form</a:t>
            </a:r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399" b="1" dirty="0">
                <a:solidFill>
                  <a:srgbClr val="FF0000"/>
                </a:solidFill>
                <a:latin typeface="Consolas" panose="020B0609020204030204" pitchFamily="49" charset="0"/>
              </a:rPr>
              <a:t>method</a:t>
            </a:r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399" b="1" dirty="0">
                <a:solidFill>
                  <a:srgbClr val="0000FF"/>
                </a:solidFill>
                <a:latin typeface="Consolas" panose="020B0609020204030204" pitchFamily="49" charset="0"/>
              </a:rPr>
              <a:t>"POST"</a:t>
            </a:r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399" b="1" dirty="0">
                <a:solidFill>
                  <a:srgbClr val="FF0000"/>
                </a:solidFill>
                <a:latin typeface="Consolas" panose="020B0609020204030204" pitchFamily="49" charset="0"/>
              </a:rPr>
              <a:t>… /&gt;</a:t>
            </a:r>
            <a:endParaRPr lang="en-GB" sz="2399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091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sz="3199" b="1" dirty="0">
                <a:solidFill>
                  <a:schemeClr val="bg1"/>
                </a:solidFill>
                <a:latin typeface="Consolas" panose="020B0609020204030204" pitchFamily="49" charset="0"/>
              </a:rPr>
              <a:t>&lt;input&gt;</a:t>
            </a:r>
            <a:r>
              <a:rPr lang="en-US" sz="3199" b="1" dirty="0">
                <a:solidFill>
                  <a:schemeClr val="bg1"/>
                </a:solidFill>
              </a:rPr>
              <a:t> </a:t>
            </a:r>
            <a:r>
              <a:rPr lang="en-US" dirty="0"/>
              <a:t>element is the most important form element</a:t>
            </a:r>
          </a:p>
          <a:p>
            <a:pPr>
              <a:buClr>
                <a:schemeClr val="tx1"/>
              </a:buClr>
            </a:pPr>
            <a:r>
              <a:rPr lang="en-US" dirty="0"/>
              <a:t>It can be displayed in several ways, depending on the </a:t>
            </a:r>
            <a:r>
              <a:rPr lang="en-US" b="1" dirty="0">
                <a:solidFill>
                  <a:schemeClr val="bg1"/>
                </a:solidFill>
              </a:rPr>
              <a:t>type</a:t>
            </a:r>
            <a:r>
              <a:rPr lang="en-US" dirty="0"/>
              <a:t> attribute:</a:t>
            </a:r>
          </a:p>
          <a:p>
            <a:pPr lvl="1">
              <a:buClr>
                <a:schemeClr val="tx1"/>
              </a:buClr>
            </a:pPr>
            <a:r>
              <a:rPr lang="en-US" sz="2799" b="1" dirty="0">
                <a:solidFill>
                  <a:schemeClr val="bg1"/>
                </a:solidFill>
                <a:latin typeface="Consolas" panose="020B0609020204030204" pitchFamily="49" charset="0"/>
              </a:rPr>
              <a:t>&lt;input type=</a:t>
            </a:r>
            <a:r>
              <a:rPr lang="en-GB" sz="2799" b="1" dirty="0">
                <a:solidFill>
                  <a:schemeClr val="bg1"/>
                </a:solidFill>
                <a:latin typeface="Consolas" panose="020B0609020204030204" pitchFamily="49" charset="0"/>
              </a:rPr>
              <a:t>"</a:t>
            </a:r>
            <a:r>
              <a:rPr lang="en-US" sz="2799" b="1" dirty="0">
                <a:latin typeface="Consolas" panose="020B0609020204030204" pitchFamily="49" charset="0"/>
              </a:rPr>
              <a:t>text</a:t>
            </a:r>
            <a:r>
              <a:rPr lang="en-GB" sz="2799" b="1" dirty="0">
                <a:solidFill>
                  <a:schemeClr val="bg1"/>
                </a:solidFill>
                <a:latin typeface="Consolas" panose="020B0609020204030204" pitchFamily="49" charset="0"/>
              </a:rPr>
              <a:t>"</a:t>
            </a:r>
            <a:r>
              <a:rPr lang="en-US" sz="2799" b="1" dirty="0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</a:p>
          <a:p>
            <a:pPr lvl="1">
              <a:buClr>
                <a:schemeClr val="tx1"/>
              </a:buClr>
            </a:pPr>
            <a:r>
              <a:rPr lang="en-US" sz="2799" b="1" dirty="0">
                <a:solidFill>
                  <a:schemeClr val="bg1"/>
                </a:solidFill>
                <a:latin typeface="Consolas" panose="020B0609020204030204" pitchFamily="49" charset="0"/>
              </a:rPr>
              <a:t>&lt;input type=</a:t>
            </a:r>
            <a:r>
              <a:rPr lang="en-GB" sz="2799" b="1" dirty="0">
                <a:solidFill>
                  <a:schemeClr val="bg1"/>
                </a:solidFill>
                <a:latin typeface="Consolas" panose="020B0609020204030204" pitchFamily="49" charset="0"/>
              </a:rPr>
              <a:t>"</a:t>
            </a:r>
            <a:r>
              <a:rPr lang="en-US" sz="2799" b="1" dirty="0">
                <a:latin typeface="Consolas" panose="020B0609020204030204" pitchFamily="49" charset="0"/>
              </a:rPr>
              <a:t>number</a:t>
            </a:r>
            <a:r>
              <a:rPr lang="en-GB" sz="2799" b="1" dirty="0">
                <a:solidFill>
                  <a:schemeClr val="bg1"/>
                </a:solidFill>
                <a:latin typeface="Consolas" panose="020B0609020204030204" pitchFamily="49" charset="0"/>
              </a:rPr>
              <a:t>"&gt;</a:t>
            </a:r>
          </a:p>
          <a:p>
            <a:pPr lvl="1">
              <a:buClr>
                <a:schemeClr val="tx1"/>
              </a:buClr>
            </a:pPr>
            <a:r>
              <a:rPr lang="en-US" sz="2799" b="1" dirty="0">
                <a:solidFill>
                  <a:schemeClr val="bg1"/>
                </a:solidFill>
                <a:latin typeface="Consolas" panose="020B0609020204030204" pitchFamily="49" charset="0"/>
              </a:rPr>
              <a:t>&lt;input type=</a:t>
            </a:r>
            <a:r>
              <a:rPr lang="en-GB" sz="2799" b="1" dirty="0">
                <a:solidFill>
                  <a:schemeClr val="bg1"/>
                </a:solidFill>
                <a:latin typeface="Consolas" panose="020B0609020204030204" pitchFamily="49" charset="0"/>
              </a:rPr>
              <a:t>"</a:t>
            </a:r>
            <a:r>
              <a:rPr lang="en-US" sz="2799" b="1" dirty="0">
                <a:latin typeface="Consolas" panose="020B0609020204030204" pitchFamily="49" charset="0"/>
              </a:rPr>
              <a:t>password</a:t>
            </a:r>
            <a:r>
              <a:rPr lang="en-GB" sz="2799" b="1" dirty="0">
                <a:solidFill>
                  <a:schemeClr val="bg1"/>
                </a:solidFill>
                <a:latin typeface="Consolas" panose="020B0609020204030204" pitchFamily="49" charset="0"/>
              </a:rPr>
              <a:t>"&gt;</a:t>
            </a:r>
          </a:p>
          <a:p>
            <a:pPr lvl="1">
              <a:buClr>
                <a:schemeClr val="tx1"/>
              </a:buClr>
            </a:pPr>
            <a:r>
              <a:rPr lang="en-US" sz="2799" b="1" dirty="0">
                <a:solidFill>
                  <a:schemeClr val="bg1"/>
                </a:solidFill>
                <a:latin typeface="Consolas" panose="020B0609020204030204" pitchFamily="49" charset="0"/>
              </a:rPr>
              <a:t>&lt;input type=</a:t>
            </a:r>
            <a:r>
              <a:rPr lang="en-GB" sz="2799" b="1" dirty="0">
                <a:solidFill>
                  <a:schemeClr val="bg1"/>
                </a:solidFill>
                <a:latin typeface="Consolas" panose="020B0609020204030204" pitchFamily="49" charset="0"/>
              </a:rPr>
              <a:t>"</a:t>
            </a:r>
            <a:r>
              <a:rPr lang="en-US" sz="2799" b="1" dirty="0">
                <a:latin typeface="Consolas" panose="020B0609020204030204" pitchFamily="49" charset="0"/>
              </a:rPr>
              <a:t>email</a:t>
            </a:r>
            <a:r>
              <a:rPr lang="en-GB" sz="2799" b="1" dirty="0">
                <a:solidFill>
                  <a:schemeClr val="bg1"/>
                </a:solidFill>
                <a:latin typeface="Consolas" panose="020B0609020204030204" pitchFamily="49" charset="0"/>
              </a:rPr>
              <a:t>"&gt;</a:t>
            </a:r>
          </a:p>
          <a:p>
            <a:pPr lvl="1">
              <a:buClr>
                <a:schemeClr val="tx1"/>
              </a:buClr>
            </a:pPr>
            <a:r>
              <a:rPr lang="en-US" sz="2799" b="1" dirty="0">
                <a:solidFill>
                  <a:schemeClr val="bg1"/>
                </a:solidFill>
                <a:latin typeface="Consolas" panose="020B0609020204030204" pitchFamily="49" charset="0"/>
              </a:rPr>
              <a:t>&lt;input type=</a:t>
            </a:r>
            <a:r>
              <a:rPr lang="en-GB" sz="2799" b="1" dirty="0">
                <a:solidFill>
                  <a:schemeClr val="bg1"/>
                </a:solidFill>
                <a:latin typeface="Consolas" panose="020B0609020204030204" pitchFamily="49" charset="0"/>
              </a:rPr>
              <a:t>"</a:t>
            </a:r>
            <a:r>
              <a:rPr lang="en-US" sz="2799" b="1" dirty="0">
                <a:latin typeface="Consolas" panose="020B0609020204030204" pitchFamily="49" charset="0"/>
              </a:rPr>
              <a:t>search</a:t>
            </a:r>
            <a:r>
              <a:rPr lang="en-GB" sz="2799" b="1" dirty="0">
                <a:solidFill>
                  <a:schemeClr val="bg1"/>
                </a:solidFill>
                <a:latin typeface="Consolas" panose="020B0609020204030204" pitchFamily="49" charset="0"/>
              </a:rPr>
              <a:t>"&gt;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 Elements – Input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6071" y="3634747"/>
            <a:ext cx="6045921" cy="2121843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2521089-EAC7-43AE-B2CD-F3FC22CF6AD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26647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2"/>
          <p:cNvSpPr txBox="1">
            <a:spLocks/>
          </p:cNvSpPr>
          <p:nvPr/>
        </p:nvSpPr>
        <p:spPr>
          <a:xfrm>
            <a:off x="6096000" y="1196707"/>
            <a:ext cx="5904060" cy="5527326"/>
          </a:xfrm>
          <a:prstGeom prst="rect">
            <a:avLst/>
          </a:prstGeom>
        </p:spPr>
        <p:txBody>
          <a:bodyPr vert="horz" lIns="107972" tIns="35991" rIns="107972" bIns="35991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2799" b="1" dirty="0">
                <a:solidFill>
                  <a:schemeClr val="bg1"/>
                </a:solidFill>
                <a:latin typeface="Consolas" panose="020B0609020204030204" pitchFamily="49" charset="0"/>
              </a:rPr>
              <a:t>&lt;input type=</a:t>
            </a:r>
            <a:r>
              <a:rPr lang="en-GB" sz="2799" b="1" dirty="0">
                <a:solidFill>
                  <a:schemeClr val="bg1"/>
                </a:solidFill>
                <a:latin typeface="Consolas" panose="020B0609020204030204" pitchFamily="49" charset="0"/>
              </a:rPr>
              <a:t>"</a:t>
            </a:r>
            <a:r>
              <a:rPr lang="en-US" sz="2799" b="1" dirty="0">
                <a:latin typeface="Consolas" panose="020B0609020204030204" pitchFamily="49" charset="0"/>
              </a:rPr>
              <a:t>submit</a:t>
            </a:r>
            <a:r>
              <a:rPr lang="en-GB" sz="2799" b="1" dirty="0">
                <a:solidFill>
                  <a:schemeClr val="bg1"/>
                </a:solidFill>
                <a:latin typeface="Consolas" panose="020B0609020204030204" pitchFamily="49" charset="0"/>
              </a:rPr>
              <a:t>"&gt;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2799" b="1" dirty="0">
                <a:solidFill>
                  <a:schemeClr val="bg1"/>
                </a:solidFill>
                <a:latin typeface="Consolas" panose="020B0609020204030204" pitchFamily="49" charset="0"/>
              </a:rPr>
              <a:t>&lt;input type=</a:t>
            </a:r>
            <a:r>
              <a:rPr lang="en-GB" sz="2799" b="1" dirty="0">
                <a:solidFill>
                  <a:schemeClr val="bg1"/>
                </a:solidFill>
                <a:latin typeface="Consolas" panose="020B0609020204030204" pitchFamily="49" charset="0"/>
              </a:rPr>
              <a:t>"</a:t>
            </a:r>
            <a:r>
              <a:rPr lang="en-US" sz="2799" b="1" dirty="0">
                <a:latin typeface="Consolas" panose="020B0609020204030204" pitchFamily="49" charset="0"/>
              </a:rPr>
              <a:t>button</a:t>
            </a:r>
            <a:r>
              <a:rPr lang="en-GB" sz="2799" b="1" dirty="0">
                <a:solidFill>
                  <a:schemeClr val="bg1"/>
                </a:solidFill>
                <a:latin typeface="Consolas" panose="020B0609020204030204" pitchFamily="49" charset="0"/>
              </a:rPr>
              <a:t>"&gt;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2799" b="1" dirty="0">
                <a:solidFill>
                  <a:schemeClr val="bg1"/>
                </a:solidFill>
                <a:latin typeface="Consolas" panose="020B0609020204030204" pitchFamily="49" charset="0"/>
              </a:rPr>
              <a:t>&lt;input type=</a:t>
            </a:r>
            <a:r>
              <a:rPr lang="en-GB" sz="2799" b="1" dirty="0">
                <a:solidFill>
                  <a:schemeClr val="bg1"/>
                </a:solidFill>
                <a:latin typeface="Consolas" panose="020B0609020204030204" pitchFamily="49" charset="0"/>
              </a:rPr>
              <a:t>"</a:t>
            </a:r>
            <a:r>
              <a:rPr lang="en-US" sz="2799" b="1" dirty="0">
                <a:latin typeface="Consolas" panose="020B0609020204030204" pitchFamily="49" charset="0"/>
              </a:rPr>
              <a:t>file</a:t>
            </a:r>
            <a:r>
              <a:rPr lang="en-GB" sz="2799" b="1" dirty="0">
                <a:solidFill>
                  <a:schemeClr val="bg1"/>
                </a:solidFill>
                <a:latin typeface="Consolas" panose="020B0609020204030204" pitchFamily="49" charset="0"/>
              </a:rPr>
              <a:t>"&gt;</a:t>
            </a:r>
            <a:endParaRPr lang="bg-BG" sz="2799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endParaRPr lang="bg-BG" sz="2799" dirty="0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endParaRPr lang="bg-BG" sz="2799" dirty="0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endParaRPr lang="bg-BG" sz="2799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 Elements – Input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1940" y="1196707"/>
            <a:ext cx="5904060" cy="5527326"/>
          </a:xfrm>
        </p:spPr>
        <p:txBody>
          <a:bodyPr>
            <a:normAutofit/>
          </a:bodyPr>
          <a:lstStyle/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2799" b="1" dirty="0">
                <a:solidFill>
                  <a:schemeClr val="bg1"/>
                </a:solidFill>
                <a:latin typeface="Consolas" panose="020B0609020204030204" pitchFamily="49" charset="0"/>
              </a:rPr>
              <a:t>&lt;input type=</a:t>
            </a:r>
            <a:r>
              <a:rPr lang="en-GB" sz="2799" b="1" dirty="0">
                <a:solidFill>
                  <a:schemeClr val="bg1"/>
                </a:solidFill>
                <a:latin typeface="Consolas" panose="020B0609020204030204" pitchFamily="49" charset="0"/>
              </a:rPr>
              <a:t>"</a:t>
            </a:r>
            <a:r>
              <a:rPr lang="en-US" sz="2799" b="1" dirty="0">
                <a:latin typeface="Consolas" panose="020B0609020204030204" pitchFamily="49" charset="0"/>
              </a:rPr>
              <a:t>checkbox</a:t>
            </a:r>
            <a:r>
              <a:rPr lang="en-GB" sz="2799" b="1" dirty="0">
                <a:solidFill>
                  <a:schemeClr val="bg1"/>
                </a:solidFill>
                <a:latin typeface="Consolas" panose="020B0609020204030204" pitchFamily="49" charset="0"/>
              </a:rPr>
              <a:t>"</a:t>
            </a:r>
            <a:r>
              <a:rPr lang="en-US" sz="2799" b="1" dirty="0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2799" b="1" dirty="0">
                <a:solidFill>
                  <a:schemeClr val="bg1"/>
                </a:solidFill>
                <a:latin typeface="Consolas" panose="020B0609020204030204" pitchFamily="49" charset="0"/>
              </a:rPr>
              <a:t>&lt;input type=</a:t>
            </a:r>
            <a:r>
              <a:rPr lang="en-GB" sz="2799" b="1" dirty="0">
                <a:solidFill>
                  <a:schemeClr val="bg1"/>
                </a:solidFill>
                <a:latin typeface="Consolas" panose="020B0609020204030204" pitchFamily="49" charset="0"/>
              </a:rPr>
              <a:t>"</a:t>
            </a:r>
            <a:r>
              <a:rPr lang="en-US" sz="2799" b="1" dirty="0">
                <a:latin typeface="Consolas" panose="020B0609020204030204" pitchFamily="49" charset="0"/>
              </a:rPr>
              <a:t>radio</a:t>
            </a:r>
            <a:r>
              <a:rPr lang="en-GB" sz="2799" b="1" dirty="0">
                <a:solidFill>
                  <a:schemeClr val="bg1"/>
                </a:solidFill>
                <a:latin typeface="Consolas" panose="020B0609020204030204" pitchFamily="49" charset="0"/>
              </a:rPr>
              <a:t>"&gt;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2799" b="1" dirty="0">
                <a:solidFill>
                  <a:schemeClr val="bg1"/>
                </a:solidFill>
                <a:latin typeface="Consolas" panose="020B0609020204030204" pitchFamily="49" charset="0"/>
              </a:rPr>
              <a:t>&lt;input type=</a:t>
            </a:r>
            <a:r>
              <a:rPr lang="en-GB" sz="2799" b="1" dirty="0">
                <a:solidFill>
                  <a:schemeClr val="bg1"/>
                </a:solidFill>
                <a:latin typeface="Consolas" panose="020B0609020204030204" pitchFamily="49" charset="0"/>
              </a:rPr>
              <a:t>"</a:t>
            </a:r>
            <a:r>
              <a:rPr lang="en-US" sz="2799" b="1" dirty="0">
                <a:latin typeface="Consolas" panose="020B0609020204030204" pitchFamily="49" charset="0"/>
              </a:rPr>
              <a:t>range</a:t>
            </a:r>
            <a:r>
              <a:rPr lang="en-GB" sz="2799" b="1" dirty="0">
                <a:solidFill>
                  <a:schemeClr val="bg1"/>
                </a:solidFill>
                <a:latin typeface="Consolas" panose="020B0609020204030204" pitchFamily="49" charset="0"/>
              </a:rPr>
              <a:t>"&gt;</a:t>
            </a:r>
          </a:p>
          <a:p>
            <a:pPr marL="442779" lvl="1" indent="0">
              <a:lnSpc>
                <a:spcPct val="100000"/>
              </a:lnSpc>
              <a:buClr>
                <a:schemeClr val="tx1"/>
              </a:buClr>
              <a:buNone/>
            </a:pPr>
            <a:endParaRPr lang="bg-BG" sz="2799" dirty="0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endParaRPr lang="bg-BG" sz="2799" dirty="0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endParaRPr lang="bg-BG" sz="2799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708" y="3130773"/>
            <a:ext cx="7988166" cy="3312442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</p:pic>
      <p:sp>
        <p:nvSpPr>
          <p:cNvPr id="8" name="Rounded Rectangular Callout 1">
            <a:extLst>
              <a:ext uri="{FF2B5EF4-FFF2-40B4-BE49-F238E27FC236}">
                <a16:creationId xmlns:a16="http://schemas.microsoft.com/office/drawing/2014/main" id="{295E85EF-0BDF-4888-B4BD-370C34F71F57}"/>
              </a:ext>
            </a:extLst>
          </p:cNvPr>
          <p:cNvSpPr/>
          <p:nvPr/>
        </p:nvSpPr>
        <p:spPr bwMode="auto">
          <a:xfrm>
            <a:off x="6578954" y="2955062"/>
            <a:ext cx="2487281" cy="536251"/>
          </a:xfrm>
          <a:prstGeom prst="wedgeRoundRectCallout">
            <a:avLst>
              <a:gd name="adj1" fmla="val -63586"/>
              <a:gd name="adj2" fmla="val 4776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399" b="1" dirty="0">
                <a:solidFill>
                  <a:schemeClr val="bg2"/>
                </a:solidFill>
              </a:rPr>
              <a:t>type="</a:t>
            </a:r>
            <a:r>
              <a:rPr lang="en-US" sz="23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checkbox</a:t>
            </a:r>
            <a:r>
              <a:rPr lang="en-US" sz="2399" b="1" dirty="0">
                <a:solidFill>
                  <a:schemeClr val="bg2"/>
                </a:solidFill>
              </a:rPr>
              <a:t>"</a:t>
            </a:r>
          </a:p>
        </p:txBody>
      </p:sp>
      <p:sp>
        <p:nvSpPr>
          <p:cNvPr id="9" name="Rounded Rectangular Callout 1">
            <a:extLst>
              <a:ext uri="{FF2B5EF4-FFF2-40B4-BE49-F238E27FC236}">
                <a16:creationId xmlns:a16="http://schemas.microsoft.com/office/drawing/2014/main" id="{295E85EF-0BDF-4888-B4BD-370C34F71F57}"/>
              </a:ext>
            </a:extLst>
          </p:cNvPr>
          <p:cNvSpPr/>
          <p:nvPr/>
        </p:nvSpPr>
        <p:spPr bwMode="auto">
          <a:xfrm>
            <a:off x="8562502" y="3619693"/>
            <a:ext cx="2032327" cy="439145"/>
          </a:xfrm>
          <a:prstGeom prst="wedgeRoundRectCallout">
            <a:avLst>
              <a:gd name="adj1" fmla="val -68785"/>
              <a:gd name="adj2" fmla="val 3849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399" b="1" dirty="0">
                <a:solidFill>
                  <a:schemeClr val="bg2"/>
                </a:solidFill>
              </a:rPr>
              <a:t>type="</a:t>
            </a:r>
            <a:r>
              <a:rPr lang="en-US" sz="23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radio</a:t>
            </a:r>
            <a:r>
              <a:rPr lang="en-US" sz="2399" b="1" dirty="0">
                <a:solidFill>
                  <a:schemeClr val="bg2"/>
                </a:solidFill>
              </a:rPr>
              <a:t>"</a:t>
            </a:r>
          </a:p>
        </p:txBody>
      </p:sp>
      <p:sp>
        <p:nvSpPr>
          <p:cNvPr id="10" name="Rounded Rectangular Callout 1">
            <a:extLst>
              <a:ext uri="{FF2B5EF4-FFF2-40B4-BE49-F238E27FC236}">
                <a16:creationId xmlns:a16="http://schemas.microsoft.com/office/drawing/2014/main" id="{295E85EF-0BDF-4888-B4BD-370C34F71F57}"/>
              </a:ext>
            </a:extLst>
          </p:cNvPr>
          <p:cNvSpPr/>
          <p:nvPr/>
        </p:nvSpPr>
        <p:spPr bwMode="auto">
          <a:xfrm>
            <a:off x="9066233" y="4219318"/>
            <a:ext cx="2040910" cy="439145"/>
          </a:xfrm>
          <a:prstGeom prst="wedgeRoundRectCallout">
            <a:avLst>
              <a:gd name="adj1" fmla="val -71993"/>
              <a:gd name="adj2" fmla="val 3305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399" b="1" dirty="0">
                <a:solidFill>
                  <a:schemeClr val="bg2"/>
                </a:solidFill>
              </a:rPr>
              <a:t>type="</a:t>
            </a:r>
            <a:r>
              <a:rPr lang="en-US" sz="23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range</a:t>
            </a:r>
            <a:r>
              <a:rPr lang="en-US" sz="2399" b="1" dirty="0">
                <a:solidFill>
                  <a:schemeClr val="bg2"/>
                </a:solidFill>
              </a:rPr>
              <a:t>"</a:t>
            </a:r>
          </a:p>
        </p:txBody>
      </p:sp>
      <p:sp>
        <p:nvSpPr>
          <p:cNvPr id="11" name="Rounded Rectangular Callout 1">
            <a:extLst>
              <a:ext uri="{FF2B5EF4-FFF2-40B4-BE49-F238E27FC236}">
                <a16:creationId xmlns:a16="http://schemas.microsoft.com/office/drawing/2014/main" id="{295E85EF-0BDF-4888-B4BD-370C34F71F57}"/>
              </a:ext>
            </a:extLst>
          </p:cNvPr>
          <p:cNvSpPr/>
          <p:nvPr/>
        </p:nvSpPr>
        <p:spPr bwMode="auto">
          <a:xfrm>
            <a:off x="8382788" y="4832047"/>
            <a:ext cx="2158824" cy="439145"/>
          </a:xfrm>
          <a:prstGeom prst="wedgeRoundRectCallout">
            <a:avLst>
              <a:gd name="adj1" fmla="val -138156"/>
              <a:gd name="adj2" fmla="val 1792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399" b="1" dirty="0">
                <a:solidFill>
                  <a:schemeClr val="bg2"/>
                </a:solidFill>
              </a:rPr>
              <a:t>type="</a:t>
            </a:r>
            <a:r>
              <a:rPr lang="en-US" sz="23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submit</a:t>
            </a:r>
            <a:r>
              <a:rPr lang="en-US" sz="2399" b="1" dirty="0">
                <a:solidFill>
                  <a:schemeClr val="bg2"/>
                </a:solidFill>
              </a:rPr>
              <a:t>"</a:t>
            </a:r>
          </a:p>
        </p:txBody>
      </p:sp>
      <p:sp>
        <p:nvSpPr>
          <p:cNvPr id="12" name="Rounded Rectangular Callout 1">
            <a:extLst>
              <a:ext uri="{FF2B5EF4-FFF2-40B4-BE49-F238E27FC236}">
                <a16:creationId xmlns:a16="http://schemas.microsoft.com/office/drawing/2014/main" id="{295E85EF-0BDF-4888-B4BD-370C34F71F57}"/>
              </a:ext>
            </a:extLst>
          </p:cNvPr>
          <p:cNvSpPr/>
          <p:nvPr/>
        </p:nvSpPr>
        <p:spPr bwMode="auto">
          <a:xfrm>
            <a:off x="8208848" y="5416552"/>
            <a:ext cx="2332764" cy="439145"/>
          </a:xfrm>
          <a:prstGeom prst="wedgeRoundRectCallout">
            <a:avLst>
              <a:gd name="adj1" fmla="val -74561"/>
              <a:gd name="adj2" fmla="val 1269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399" b="1" dirty="0">
                <a:solidFill>
                  <a:schemeClr val="bg2"/>
                </a:solidFill>
              </a:rPr>
              <a:t>type="</a:t>
            </a:r>
            <a:r>
              <a:rPr lang="en-US" sz="23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button</a:t>
            </a:r>
            <a:r>
              <a:rPr lang="en-US" sz="2399" b="1" dirty="0">
                <a:solidFill>
                  <a:schemeClr val="bg2"/>
                </a:solidFill>
              </a:rPr>
              <a:t>"</a:t>
            </a:r>
          </a:p>
        </p:txBody>
      </p:sp>
      <p:sp>
        <p:nvSpPr>
          <p:cNvPr id="13" name="Rounded Rectangular Callout 1">
            <a:extLst>
              <a:ext uri="{FF2B5EF4-FFF2-40B4-BE49-F238E27FC236}">
                <a16:creationId xmlns:a16="http://schemas.microsoft.com/office/drawing/2014/main" id="{295E85EF-0BDF-4888-B4BD-370C34F71F57}"/>
              </a:ext>
            </a:extLst>
          </p:cNvPr>
          <p:cNvSpPr/>
          <p:nvPr/>
        </p:nvSpPr>
        <p:spPr bwMode="auto">
          <a:xfrm>
            <a:off x="8208848" y="6004072"/>
            <a:ext cx="2332764" cy="439145"/>
          </a:xfrm>
          <a:prstGeom prst="wedgeRoundRectCallout">
            <a:avLst>
              <a:gd name="adj1" fmla="val -96874"/>
              <a:gd name="adj2" fmla="val -1299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399" b="1" dirty="0">
                <a:solidFill>
                  <a:schemeClr val="bg2"/>
                </a:solidFill>
              </a:rPr>
              <a:t>type="</a:t>
            </a:r>
            <a:r>
              <a:rPr lang="en-US" sz="23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file</a:t>
            </a:r>
            <a:r>
              <a:rPr lang="en-US" sz="2399" b="1" dirty="0">
                <a:solidFill>
                  <a:schemeClr val="bg2"/>
                </a:solidFill>
              </a:rPr>
              <a:t>"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25C4413D-EF0B-41BD-A33D-344737A1DE0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4892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Radio Buttons – Example</a:t>
            </a:r>
          </a:p>
        </p:txBody>
      </p:sp>
      <p:sp>
        <p:nvSpPr>
          <p:cNvPr id="5" name="Текстово поле 10"/>
          <p:cNvSpPr txBox="1"/>
          <p:nvPr/>
        </p:nvSpPr>
        <p:spPr>
          <a:xfrm>
            <a:off x="607431" y="1449517"/>
            <a:ext cx="10977141" cy="243346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r>
              <a:rPr lang="en-US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&lt;form</a:t>
            </a:r>
            <a:r>
              <a:rPr lang="en-US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399" b="1" noProof="1">
                <a:solidFill>
                  <a:srgbClr val="FF0000"/>
                </a:solidFill>
                <a:latin typeface="Consolas" panose="020B0609020204030204" pitchFamily="49" charset="0"/>
              </a:rPr>
              <a:t>action</a:t>
            </a:r>
            <a:r>
              <a:rPr lang="en-US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399" b="1" noProof="1">
                <a:solidFill>
                  <a:srgbClr val="0000FF"/>
                </a:solidFill>
                <a:latin typeface="Consolas" panose="020B0609020204030204" pitchFamily="49" charset="0"/>
              </a:rPr>
              <a:t>"/register.php"</a:t>
            </a:r>
            <a:r>
              <a:rPr lang="en-US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399" b="1" noProof="1">
                <a:solidFill>
                  <a:srgbClr val="FF0000"/>
                </a:solidFill>
                <a:latin typeface="Consolas" panose="020B0609020204030204" pitchFamily="49" charset="0"/>
              </a:rPr>
              <a:t>method</a:t>
            </a:r>
            <a:r>
              <a:rPr lang="en-US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399" b="1" noProof="1">
                <a:solidFill>
                  <a:srgbClr val="0000FF"/>
                </a:solidFill>
                <a:latin typeface="Consolas" panose="020B0609020204030204" pitchFamily="49" charset="0"/>
              </a:rPr>
              <a:t>"get"</a:t>
            </a:r>
            <a:r>
              <a:rPr lang="en-US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2399" b="1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&lt;label</a:t>
            </a:r>
            <a:r>
              <a:rPr lang="en-US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399" b="1" noProof="1">
                <a:solidFill>
                  <a:srgbClr val="FF0000"/>
                </a:solidFill>
                <a:latin typeface="Consolas" panose="020B0609020204030204" pitchFamily="49" charset="0"/>
              </a:rPr>
              <a:t>for</a:t>
            </a:r>
            <a:r>
              <a:rPr lang="en-US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399" b="1" noProof="1">
                <a:solidFill>
                  <a:srgbClr val="0000FF"/>
                </a:solidFill>
                <a:latin typeface="Consolas" panose="020B0609020204030204" pitchFamily="49" charset="0"/>
              </a:rPr>
              <a:t>"male"</a:t>
            </a:r>
            <a:r>
              <a:rPr lang="en-US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US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Male</a:t>
            </a:r>
            <a:r>
              <a:rPr lang="en-US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&lt;/label&gt;</a:t>
            </a:r>
            <a:endParaRPr lang="en-US" sz="2399" b="1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&lt;input</a:t>
            </a:r>
            <a:r>
              <a:rPr lang="en-US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399" b="1" noProof="1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US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399" b="1" noProof="1">
                <a:solidFill>
                  <a:srgbClr val="0000FF"/>
                </a:solidFill>
                <a:latin typeface="Consolas" panose="020B0609020204030204" pitchFamily="49" charset="0"/>
              </a:rPr>
              <a:t>"radio"</a:t>
            </a:r>
            <a:r>
              <a:rPr lang="en-US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399" b="1" noProof="1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  <a:r>
              <a:rPr lang="en-US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399" b="1" noProof="1">
                <a:solidFill>
                  <a:srgbClr val="0000FF"/>
                </a:solidFill>
                <a:latin typeface="Consolas" panose="020B0609020204030204" pitchFamily="49" charset="0"/>
              </a:rPr>
              <a:t>"male"</a:t>
            </a:r>
            <a:r>
              <a:rPr lang="en-US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399" b="1" noProof="1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n-US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399" b="1" noProof="1">
                <a:solidFill>
                  <a:srgbClr val="0000FF"/>
                </a:solidFill>
                <a:latin typeface="Consolas" panose="020B0609020204030204" pitchFamily="49" charset="0"/>
              </a:rPr>
              <a:t>"male"</a:t>
            </a:r>
            <a:r>
              <a:rPr lang="en-US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399" b="1" noProof="1">
                <a:solidFill>
                  <a:srgbClr val="FF0000"/>
                </a:solidFill>
                <a:latin typeface="Consolas" panose="020B0609020204030204" pitchFamily="49" charset="0"/>
              </a:rPr>
              <a:t>value</a:t>
            </a:r>
            <a:r>
              <a:rPr lang="en-US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399" b="1" noProof="1">
                <a:solidFill>
                  <a:srgbClr val="0000FF"/>
                </a:solidFill>
                <a:latin typeface="Consolas" panose="020B0609020204030204" pitchFamily="49" charset="0"/>
              </a:rPr>
              <a:t>"Gender"</a:t>
            </a:r>
            <a:r>
              <a:rPr lang="en-US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2399" b="1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&lt;label</a:t>
            </a:r>
            <a:r>
              <a:rPr lang="en-US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399" b="1" noProof="1">
                <a:solidFill>
                  <a:srgbClr val="FF0000"/>
                </a:solidFill>
                <a:latin typeface="Consolas" panose="020B0609020204030204" pitchFamily="49" charset="0"/>
              </a:rPr>
              <a:t>for</a:t>
            </a:r>
            <a:r>
              <a:rPr lang="en-US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399" b="1" noProof="1">
                <a:solidFill>
                  <a:srgbClr val="0000FF"/>
                </a:solidFill>
                <a:latin typeface="Consolas" panose="020B0609020204030204" pitchFamily="49" charset="0"/>
              </a:rPr>
              <a:t>"female"</a:t>
            </a:r>
            <a:r>
              <a:rPr lang="en-US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US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Female</a:t>
            </a:r>
            <a:r>
              <a:rPr lang="en-US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&lt;/label&gt;</a:t>
            </a:r>
            <a:endParaRPr lang="en-US" sz="2399" b="1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&lt;input</a:t>
            </a:r>
            <a:r>
              <a:rPr lang="en-US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399" b="1" noProof="1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US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399" b="1" noProof="1">
                <a:solidFill>
                  <a:srgbClr val="0000FF"/>
                </a:solidFill>
                <a:latin typeface="Consolas" panose="020B0609020204030204" pitchFamily="49" charset="0"/>
              </a:rPr>
              <a:t>"radio"</a:t>
            </a:r>
            <a:r>
              <a:rPr lang="en-US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399" b="1" noProof="1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  <a:r>
              <a:rPr lang="en-US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399" b="1" noProof="1">
                <a:solidFill>
                  <a:srgbClr val="0000FF"/>
                </a:solidFill>
                <a:latin typeface="Consolas" panose="020B0609020204030204" pitchFamily="49" charset="0"/>
              </a:rPr>
              <a:t>"female"</a:t>
            </a:r>
            <a:r>
              <a:rPr lang="en-US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399" b="1" noProof="1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n-US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399" b="1" noProof="1">
                <a:solidFill>
                  <a:srgbClr val="0000FF"/>
                </a:solidFill>
                <a:latin typeface="Consolas" panose="020B0609020204030204" pitchFamily="49" charset="0"/>
              </a:rPr>
              <a:t>"female"</a:t>
            </a:r>
            <a:r>
              <a:rPr lang="en-US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399" b="1" noProof="1">
                <a:solidFill>
                  <a:srgbClr val="FF0000"/>
                </a:solidFill>
                <a:latin typeface="Consolas" panose="020B0609020204030204" pitchFamily="49" charset="0"/>
              </a:rPr>
              <a:t>value</a:t>
            </a:r>
            <a:r>
              <a:rPr lang="en-US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399" b="1" noProof="1">
                <a:solidFill>
                  <a:srgbClr val="0000FF"/>
                </a:solidFill>
                <a:latin typeface="Consolas" panose="020B0609020204030204" pitchFamily="49" charset="0"/>
              </a:rPr>
              <a:t>"Gender"</a:t>
            </a:r>
            <a:r>
              <a:rPr lang="en-US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2399" b="1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&lt;/form&gt;</a:t>
            </a:r>
            <a:endParaRPr lang="en-US" sz="2399" b="1" noProof="1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1026" name="Picture 2" descr="How Make Registration Form In PHP Using MySQL Database Connec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6442" y="4148814"/>
            <a:ext cx="4678781" cy="2355341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ounded Rectangular Callout 1">
            <a:extLst>
              <a:ext uri="{FF2B5EF4-FFF2-40B4-BE49-F238E27FC236}">
                <a16:creationId xmlns:a16="http://schemas.microsoft.com/office/drawing/2014/main" id="{295E85EF-0BDF-4888-B4BD-370C34F71F57}"/>
              </a:ext>
            </a:extLst>
          </p:cNvPr>
          <p:cNvSpPr/>
          <p:nvPr/>
        </p:nvSpPr>
        <p:spPr bwMode="auto">
          <a:xfrm>
            <a:off x="7220708" y="4524671"/>
            <a:ext cx="2069460" cy="513269"/>
          </a:xfrm>
          <a:prstGeom prst="wedgeRoundRectCallout">
            <a:avLst>
              <a:gd name="adj1" fmla="val -65793"/>
              <a:gd name="adj2" fmla="val 5402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399" b="1" dirty="0">
                <a:solidFill>
                  <a:schemeClr val="bg2"/>
                </a:solidFill>
              </a:rPr>
              <a:t>type="</a:t>
            </a:r>
            <a:r>
              <a:rPr lang="en-US" sz="23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radio</a:t>
            </a:r>
            <a:r>
              <a:rPr lang="en-US" sz="2399" b="1" dirty="0">
                <a:solidFill>
                  <a:schemeClr val="bg2"/>
                </a:solidFill>
              </a:rPr>
              <a:t>"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B9AECF2D-3818-44CC-8778-CE669E9318D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12501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8DB40F-8B10-4D00-BF37-5F88AE5EEBF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HTML input </a:t>
            </a:r>
            <a:r>
              <a:rPr lang="en-US" b="1" dirty="0"/>
              <a:t>validation</a:t>
            </a:r>
            <a:r>
              <a:rPr lang="en-US" dirty="0"/>
              <a:t> is done automatically by the browser based on </a:t>
            </a:r>
            <a:r>
              <a:rPr lang="en-US" b="1" dirty="0">
                <a:solidFill>
                  <a:schemeClr val="bg1"/>
                </a:solidFill>
              </a:rPr>
              <a:t>special attributes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dirty="0"/>
              <a:t>The validation only </a:t>
            </a:r>
            <a:r>
              <a:rPr lang="en-US" b="1" dirty="0">
                <a:solidFill>
                  <a:schemeClr val="bg1"/>
                </a:solidFill>
              </a:rPr>
              <a:t>occurs</a:t>
            </a:r>
            <a:r>
              <a:rPr lang="en-US" dirty="0"/>
              <a:t> when attempting to </a:t>
            </a:r>
            <a:r>
              <a:rPr lang="en-US" b="1" dirty="0">
                <a:solidFill>
                  <a:schemeClr val="bg1"/>
                </a:solidFill>
              </a:rPr>
              <a:t>submit</a:t>
            </a:r>
            <a:r>
              <a:rPr lang="en-US" dirty="0"/>
              <a:t> the form</a:t>
            </a:r>
          </a:p>
          <a:p>
            <a:r>
              <a:rPr lang="en-US" dirty="0"/>
              <a:t>Inputs which are </a:t>
            </a:r>
            <a:r>
              <a:rPr lang="en-US" b="1" dirty="0">
                <a:solidFill>
                  <a:schemeClr val="bg1"/>
                </a:solidFill>
              </a:rPr>
              <a:t>disabled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read-only</a:t>
            </a:r>
            <a:r>
              <a:rPr lang="en-US" dirty="0"/>
              <a:t> will not trigger validation</a:t>
            </a:r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B583900-4267-4F6D-A6B0-605B03752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Validation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9C7921FC-5199-4024-8D79-CF90DE91DED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5E80F194-3841-462D-999D-BEC1A7BBAB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012" y="2726103"/>
            <a:ext cx="4363863" cy="953859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799" b="1" dirty="0">
                <a:solidFill>
                  <a:srgbClr val="800000"/>
                </a:solidFill>
                <a:latin typeface="Consolas" panose="020B0609020204030204" pitchFamily="49" charset="0"/>
              </a:rPr>
              <a:t>&lt;input</a:t>
            </a:r>
            <a:r>
              <a:rPr lang="en-GB" sz="2799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799" b="1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GB" sz="2799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799" b="1" dirty="0">
                <a:solidFill>
                  <a:srgbClr val="0000FF"/>
                </a:solidFill>
                <a:latin typeface="Consolas" panose="020B0609020204030204" pitchFamily="49" charset="0"/>
              </a:rPr>
              <a:t>"text"</a:t>
            </a:r>
            <a:br>
              <a:rPr lang="en-GB" sz="2799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GB" sz="2799" b="1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GB" sz="2799" b="1" dirty="0">
                <a:solidFill>
                  <a:srgbClr val="FF0000"/>
                </a:solidFill>
                <a:latin typeface="Consolas" panose="020B0609020204030204" pitchFamily="49" charset="0"/>
              </a:rPr>
              <a:t>required</a:t>
            </a:r>
            <a:r>
              <a:rPr lang="en-GB" sz="2799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799" b="1" dirty="0">
                <a:solidFill>
                  <a:srgbClr val="0000FF"/>
                </a:solidFill>
                <a:latin typeface="Consolas" panose="020B0609020204030204" pitchFamily="49" charset="0"/>
              </a:rPr>
              <a:t>"true"</a:t>
            </a:r>
            <a:r>
              <a:rPr lang="en-GB" sz="2799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799" b="1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en-GB" sz="2799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Arrow: Right 1">
            <a:extLst>
              <a:ext uri="{FF2B5EF4-FFF2-40B4-BE49-F238E27FC236}">
                <a16:creationId xmlns:a16="http://schemas.microsoft.com/office/drawing/2014/main" id="{86F0ADB0-4B57-43E2-AF01-7BD31ACDE9FF}"/>
              </a:ext>
            </a:extLst>
          </p:cNvPr>
          <p:cNvSpPr/>
          <p:nvPr/>
        </p:nvSpPr>
        <p:spPr bwMode="auto">
          <a:xfrm>
            <a:off x="5443294" y="3045572"/>
            <a:ext cx="674824" cy="314918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Picture 2" descr="Form Validation Part 1: Constraint Validation in HTML | CSS-Tricks">
            <a:extLst>
              <a:ext uri="{FF2B5EF4-FFF2-40B4-BE49-F238E27FC236}">
                <a16:creationId xmlns:a16="http://schemas.microsoft.com/office/drawing/2014/main" id="{FB7D980E-3B89-4FD1-B397-908B576E0C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5884" y="2032310"/>
            <a:ext cx="4742015" cy="2341444"/>
          </a:xfrm>
          <a:prstGeom prst="rect">
            <a:avLst/>
          </a:prstGeom>
          <a:noFill/>
          <a:ln>
            <a:solidFill>
              <a:schemeClr val="bg2">
                <a:lumMod val="8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4801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Email – simple validation for emails</a:t>
            </a:r>
          </a:p>
          <a:p>
            <a:endParaRPr lang="en-US" dirty="0"/>
          </a:p>
          <a:p>
            <a:pPr>
              <a:spcBef>
                <a:spcPts val="1200"/>
              </a:spcBef>
            </a:pPr>
            <a:r>
              <a:rPr lang="en-US" dirty="0"/>
              <a:t>URL – validation for URL addresses</a:t>
            </a:r>
          </a:p>
          <a:p>
            <a:pPr marL="0" indent="0">
              <a:buNone/>
            </a:pPr>
            <a:endParaRPr lang="en-US" dirty="0"/>
          </a:p>
          <a:p>
            <a:pPr>
              <a:spcBef>
                <a:spcPts val="1200"/>
              </a:spcBef>
            </a:pPr>
            <a:r>
              <a:rPr lang="en-US" dirty="0"/>
              <a:t>Telephone – validation for phone numbers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Fields – Examples</a:t>
            </a:r>
            <a:endParaRPr lang="bg-BG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63242" y="1895620"/>
            <a:ext cx="7719721" cy="523084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799" b="1" dirty="0">
                <a:solidFill>
                  <a:srgbClr val="800000"/>
                </a:solidFill>
                <a:latin typeface="Consolas" panose="020B0609020204030204" pitchFamily="49" charset="0"/>
              </a:rPr>
              <a:t>&lt;input</a:t>
            </a:r>
            <a:r>
              <a:rPr lang="en-GB" sz="2799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799" b="1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GB" sz="2799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799" b="1" dirty="0">
                <a:solidFill>
                  <a:srgbClr val="0000FF"/>
                </a:solidFill>
                <a:latin typeface="Consolas" panose="020B0609020204030204" pitchFamily="49" charset="0"/>
              </a:rPr>
              <a:t>"email"</a:t>
            </a:r>
            <a:r>
              <a:rPr lang="en-GB" sz="2799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799" b="1" dirty="0">
                <a:solidFill>
                  <a:srgbClr val="FF0000"/>
                </a:solidFill>
                <a:latin typeface="Consolas" panose="020B0609020204030204" pitchFamily="49" charset="0"/>
              </a:rPr>
              <a:t>required</a:t>
            </a:r>
            <a:r>
              <a:rPr lang="en-GB" sz="2799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799" b="1" dirty="0">
                <a:solidFill>
                  <a:srgbClr val="0000FF"/>
                </a:solidFill>
                <a:latin typeface="Consolas" panose="020B0609020204030204" pitchFamily="49" charset="0"/>
              </a:rPr>
              <a:t>"true"</a:t>
            </a:r>
            <a:r>
              <a:rPr lang="en-GB" sz="2799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799" b="1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en-GB" sz="2799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63242" y="3381836"/>
            <a:ext cx="7719721" cy="523084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799" b="1" dirty="0">
                <a:solidFill>
                  <a:srgbClr val="800000"/>
                </a:solidFill>
                <a:latin typeface="Consolas" panose="020B0609020204030204" pitchFamily="49" charset="0"/>
              </a:rPr>
              <a:t>&lt;input</a:t>
            </a:r>
            <a:r>
              <a:rPr lang="en-GB" sz="2799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799" b="1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GB" sz="2799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799" b="1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GB" sz="2799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url</a:t>
            </a:r>
            <a:r>
              <a:rPr lang="en-GB" sz="2799" b="1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GB" sz="2799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799" b="1" dirty="0">
                <a:solidFill>
                  <a:srgbClr val="FF0000"/>
                </a:solidFill>
                <a:latin typeface="Consolas" panose="020B0609020204030204" pitchFamily="49" charset="0"/>
              </a:rPr>
              <a:t>required</a:t>
            </a:r>
            <a:r>
              <a:rPr lang="en-GB" sz="2799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799" b="1" dirty="0">
                <a:solidFill>
                  <a:srgbClr val="0000FF"/>
                </a:solidFill>
                <a:latin typeface="Consolas" panose="020B0609020204030204" pitchFamily="49" charset="0"/>
              </a:rPr>
              <a:t>"true"</a:t>
            </a:r>
            <a:r>
              <a:rPr lang="en-GB" sz="2799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799" b="1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en-GB" sz="2799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63242" y="4885138"/>
            <a:ext cx="7719721" cy="523084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799" b="1" dirty="0">
                <a:solidFill>
                  <a:srgbClr val="800000"/>
                </a:solidFill>
                <a:latin typeface="Consolas" panose="020B0609020204030204" pitchFamily="49" charset="0"/>
              </a:rPr>
              <a:t>&lt;input</a:t>
            </a:r>
            <a:r>
              <a:rPr lang="en-GB" sz="2799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799" b="1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GB" sz="2799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799" b="1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GB" sz="2799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tel</a:t>
            </a:r>
            <a:r>
              <a:rPr lang="en-GB" sz="2799" b="1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GB" sz="2799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799" b="1" dirty="0">
                <a:solidFill>
                  <a:srgbClr val="FF0000"/>
                </a:solidFill>
                <a:latin typeface="Consolas" panose="020B0609020204030204" pitchFamily="49" charset="0"/>
              </a:rPr>
              <a:t>required</a:t>
            </a:r>
            <a:r>
              <a:rPr lang="en-GB" sz="2799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799" b="1" dirty="0">
                <a:solidFill>
                  <a:srgbClr val="0000FF"/>
                </a:solidFill>
                <a:latin typeface="Consolas" panose="020B0609020204030204" pitchFamily="49" charset="0"/>
              </a:rPr>
              <a:t>"true"</a:t>
            </a:r>
            <a:r>
              <a:rPr lang="en-GB" sz="2799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799" b="1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en-GB" sz="2799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645702" y="1693046"/>
            <a:ext cx="3208798" cy="928232"/>
          </a:xfrm>
          <a:prstGeom prst="roundRect">
            <a:avLst>
              <a:gd name="adj" fmla="val 2980"/>
            </a:avLst>
          </a:prstGeom>
          <a:ln>
            <a:solidFill>
              <a:schemeClr val="tx1"/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645702" y="3114083"/>
            <a:ext cx="3208798" cy="1048715"/>
          </a:xfrm>
          <a:prstGeom prst="roundRect">
            <a:avLst>
              <a:gd name="adj" fmla="val 2980"/>
            </a:avLst>
          </a:prstGeom>
          <a:ln>
            <a:solidFill>
              <a:schemeClr val="tx1"/>
            </a:solidFill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736022" y="4893892"/>
            <a:ext cx="2668253" cy="514592"/>
          </a:xfrm>
          <a:prstGeom prst="roundRect">
            <a:avLst>
              <a:gd name="adj" fmla="val 2980"/>
            </a:avLst>
          </a:prstGeom>
          <a:ln>
            <a:solidFill>
              <a:schemeClr val="tx1"/>
            </a:solidFill>
          </a:ln>
        </p:spPr>
      </p:pic>
      <p:sp>
        <p:nvSpPr>
          <p:cNvPr id="13" name="Slide Number">
            <a:extLst>
              <a:ext uri="{FF2B5EF4-FFF2-40B4-BE49-F238E27FC236}">
                <a16:creationId xmlns:a16="http://schemas.microsoft.com/office/drawing/2014/main" id="{260FCFE8-FEC4-482A-B768-C7EB612E832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96790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26308" y="1269001"/>
            <a:ext cx="11700000" cy="5386500"/>
          </a:xfrm>
        </p:spPr>
        <p:txBody>
          <a:bodyPr>
            <a:normAutofit fontScale="92500" lnSpcReduction="10000"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value</a:t>
            </a:r>
            <a:r>
              <a:rPr lang="en-US" dirty="0"/>
              <a:t> - specifies the initial value for an input field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name</a:t>
            </a:r>
            <a:r>
              <a:rPr lang="en-US" dirty="0"/>
              <a:t> - specifies the name of the input element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placeholder</a:t>
            </a:r>
            <a:r>
              <a:rPr lang="en-US" dirty="0"/>
              <a:t> - specifies a hint that describes the expected value of the input field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required</a:t>
            </a:r>
            <a:r>
              <a:rPr lang="en-US" dirty="0"/>
              <a:t> - the field must be filled out before submitting the form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autofocus</a:t>
            </a:r>
            <a:r>
              <a:rPr lang="en-US" dirty="0"/>
              <a:t> - the input should automatically get focus when the page load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disabled</a:t>
            </a:r>
            <a:r>
              <a:rPr lang="en-US" dirty="0"/>
              <a:t> - specifies that the input field is disabled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min </a:t>
            </a:r>
            <a:r>
              <a:rPr lang="en-US" dirty="0"/>
              <a:t>and</a:t>
            </a:r>
            <a:r>
              <a:rPr lang="en-US" b="1" dirty="0">
                <a:solidFill>
                  <a:schemeClr val="bg1"/>
                </a:solidFill>
              </a:rPr>
              <a:t> max</a:t>
            </a:r>
            <a:r>
              <a:rPr lang="en-US" dirty="0"/>
              <a:t> - specify the minimum and maximum values</a:t>
            </a:r>
          </a:p>
          <a:p>
            <a:pPr lvl="2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bg-BG" dirty="0"/>
          </a:p>
          <a:p>
            <a:pPr lvl="1">
              <a:buClr>
                <a:schemeClr val="tx1"/>
              </a:buClr>
            </a:pPr>
            <a:endParaRPr lang="bg-BG" dirty="0"/>
          </a:p>
          <a:p>
            <a:pPr lvl="1">
              <a:buClr>
                <a:schemeClr val="tx1"/>
              </a:buClr>
            </a:pP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Form Elements – Input Attributes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417BC9C8-C89E-46C3-8771-66EB41603E0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60143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 Elements – Examples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10802" y="1457187"/>
            <a:ext cx="10970396" cy="1476943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999" b="1" noProof="1">
                <a:solidFill>
                  <a:schemeClr val="accent6">
                    <a:lumMod val="10000"/>
                  </a:schemeClr>
                </a:solidFill>
                <a:latin typeface="Consolas" panose="020B0609020204030204" pitchFamily="49" charset="0"/>
              </a:rPr>
              <a:t>Email Address: </a:t>
            </a:r>
            <a:r>
              <a:rPr lang="en-US" sz="2999" b="1" noProof="1">
                <a:solidFill>
                  <a:srgbClr val="800000"/>
                </a:solidFill>
                <a:latin typeface="Consolas" panose="020B0609020204030204" pitchFamily="49" charset="0"/>
              </a:rPr>
              <a:t>&lt;input </a:t>
            </a:r>
            <a:r>
              <a:rPr lang="en-US" sz="2999" b="1" noProof="1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US" sz="2999" b="1" noProof="1">
                <a:solidFill>
                  <a:schemeClr val="accent6">
                    <a:lumMod val="10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en-US" sz="2999" b="1" noProof="1">
                <a:solidFill>
                  <a:srgbClr val="0070C0"/>
                </a:solidFill>
                <a:latin typeface="Consolas" panose="020B0609020204030204" pitchFamily="49" charset="0"/>
              </a:rPr>
              <a:t>"email"</a:t>
            </a:r>
            <a:r>
              <a:rPr lang="en-US" sz="2999" b="1" noProof="1">
                <a:solidFill>
                  <a:srgbClr val="800000"/>
                </a:solidFill>
                <a:latin typeface="Consolas" panose="020B0609020204030204" pitchFamily="49" charset="0"/>
              </a:rPr>
              <a:t> size="48" </a:t>
            </a:r>
            <a:br>
              <a:rPr lang="en-US" sz="2999" b="1" noProof="1">
                <a:solidFill>
                  <a:srgbClr val="800000"/>
                </a:solidFill>
                <a:latin typeface="Consolas" panose="020B0609020204030204" pitchFamily="49" charset="0"/>
              </a:rPr>
            </a:br>
            <a:r>
              <a:rPr lang="en-US" sz="2999" b="1" noProof="1">
                <a:solidFill>
                  <a:srgbClr val="800000"/>
                </a:solidFill>
                <a:latin typeface="Consolas" panose="020B0609020204030204" pitchFamily="49" charset="0"/>
              </a:rPr>
              <a:t>  </a:t>
            </a:r>
            <a:r>
              <a:rPr lang="en-US" sz="2999" b="1" noProof="1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n-US" sz="2999" b="1" noProof="1">
                <a:solidFill>
                  <a:schemeClr val="accent6">
                    <a:lumMod val="10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en-US" sz="2999" b="1" noProof="1">
                <a:solidFill>
                  <a:srgbClr val="0070C0"/>
                </a:solidFill>
                <a:latin typeface="Consolas" panose="020B0609020204030204" pitchFamily="49" charset="0"/>
              </a:rPr>
              <a:t>"email"</a:t>
            </a:r>
            <a:r>
              <a:rPr lang="en-US" sz="2999" b="1" noProof="1">
                <a:solidFill>
                  <a:srgbClr val="800000"/>
                </a:solidFill>
                <a:latin typeface="Consolas" panose="020B0609020204030204" pitchFamily="49" charset="0"/>
              </a:rPr>
              <a:t> </a:t>
            </a:r>
            <a:r>
              <a:rPr lang="en-US" sz="2999" b="1" noProof="1">
                <a:solidFill>
                  <a:srgbClr val="FF0000"/>
                </a:solidFill>
                <a:latin typeface="Consolas" panose="020B0609020204030204" pitchFamily="49" charset="0"/>
              </a:rPr>
              <a:t>required</a:t>
            </a:r>
            <a:r>
              <a:rPr lang="en-GB" sz="2999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999" b="1" dirty="0">
                <a:solidFill>
                  <a:srgbClr val="0000FF"/>
                </a:solidFill>
                <a:latin typeface="Consolas" panose="020B0609020204030204" pitchFamily="49" charset="0"/>
              </a:rPr>
              <a:t>"true" </a:t>
            </a:r>
            <a:r>
              <a:rPr lang="en-US" sz="2999" b="1" noProof="1">
                <a:solidFill>
                  <a:srgbClr val="FF0000"/>
                </a:solidFill>
                <a:latin typeface="Consolas" panose="020B0609020204030204" pitchFamily="49" charset="0"/>
              </a:rPr>
              <a:t>autofocus</a:t>
            </a:r>
            <a:br>
              <a:rPr lang="en-US" sz="2999" b="1" noProof="1">
                <a:solidFill>
                  <a:srgbClr val="800000"/>
                </a:solidFill>
                <a:latin typeface="Consolas" panose="020B0609020204030204" pitchFamily="49" charset="0"/>
              </a:rPr>
            </a:br>
            <a:r>
              <a:rPr lang="en-US" sz="2999" b="1" noProof="1">
                <a:solidFill>
                  <a:srgbClr val="800000"/>
                </a:solidFill>
                <a:latin typeface="Consolas" panose="020B0609020204030204" pitchFamily="49" charset="0"/>
              </a:rPr>
              <a:t>  </a:t>
            </a:r>
            <a:r>
              <a:rPr lang="en-US" sz="2999" b="1" noProof="1">
                <a:solidFill>
                  <a:srgbClr val="FF0000"/>
                </a:solidFill>
                <a:latin typeface="Consolas" panose="020B0609020204030204" pitchFamily="49" charset="0"/>
              </a:rPr>
              <a:t>placeholder</a:t>
            </a:r>
            <a:r>
              <a:rPr lang="en-US" sz="2999" b="1" noProof="1">
                <a:solidFill>
                  <a:schemeClr val="accent6">
                    <a:lumMod val="10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en-US" sz="2999" b="1" noProof="1">
                <a:solidFill>
                  <a:srgbClr val="0070C0"/>
                </a:solidFill>
                <a:latin typeface="Consolas" panose="020B0609020204030204" pitchFamily="49" charset="0"/>
              </a:rPr>
              <a:t>"Enter a valid email address"</a:t>
            </a:r>
            <a:r>
              <a:rPr lang="en-US" sz="2999" b="1" noProof="1">
                <a:solidFill>
                  <a:srgbClr val="800000"/>
                </a:solidFill>
                <a:latin typeface="Consolas" panose="020B0609020204030204" pitchFamily="49" charset="0"/>
              </a:rPr>
              <a:t> &gt;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1898724" y="4792541"/>
            <a:ext cx="7809556" cy="1390482"/>
            <a:chOff x="1679154" y="4784486"/>
            <a:chExt cx="7811590" cy="1390844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79154" y="4784486"/>
              <a:ext cx="7811590" cy="1390844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15472" y="5874890"/>
              <a:ext cx="1777022" cy="300440"/>
            </a:xfrm>
            <a:prstGeom prst="rect">
              <a:avLst/>
            </a:prstGeom>
          </p:spPr>
        </p:pic>
      </p:grpSp>
      <p:sp>
        <p:nvSpPr>
          <p:cNvPr id="12" name="Rounded Rectangular Callout 1">
            <a:extLst>
              <a:ext uri="{FF2B5EF4-FFF2-40B4-BE49-F238E27FC236}">
                <a16:creationId xmlns:a16="http://schemas.microsoft.com/office/drawing/2014/main" id="{295E85EF-0BDF-4888-B4BD-370C34F71F57}"/>
              </a:ext>
            </a:extLst>
          </p:cNvPr>
          <p:cNvSpPr/>
          <p:nvPr/>
        </p:nvSpPr>
        <p:spPr bwMode="auto">
          <a:xfrm>
            <a:off x="4792300" y="5920884"/>
            <a:ext cx="1481444" cy="439145"/>
          </a:xfrm>
          <a:prstGeom prst="wedgeRoundRectCallout">
            <a:avLst>
              <a:gd name="adj1" fmla="val -72237"/>
              <a:gd name="adj2" fmla="val -2752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3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required</a:t>
            </a:r>
            <a:endParaRPr lang="en-US" sz="2399" b="1" dirty="0">
              <a:solidFill>
                <a:schemeClr val="bg2"/>
              </a:solidFill>
            </a:endParaRPr>
          </a:p>
        </p:txBody>
      </p:sp>
      <p:sp>
        <p:nvSpPr>
          <p:cNvPr id="13" name="Rounded Rectangular Callout 1">
            <a:extLst>
              <a:ext uri="{FF2B5EF4-FFF2-40B4-BE49-F238E27FC236}">
                <a16:creationId xmlns:a16="http://schemas.microsoft.com/office/drawing/2014/main" id="{295E85EF-0BDF-4888-B4BD-370C34F71F57}"/>
              </a:ext>
            </a:extLst>
          </p:cNvPr>
          <p:cNvSpPr/>
          <p:nvPr/>
        </p:nvSpPr>
        <p:spPr bwMode="auto">
          <a:xfrm>
            <a:off x="7220707" y="4950346"/>
            <a:ext cx="1589586" cy="439145"/>
          </a:xfrm>
          <a:prstGeom prst="wedgeRoundRectCallout">
            <a:avLst>
              <a:gd name="adj1" fmla="val -83762"/>
              <a:gd name="adj2" fmla="val 7590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3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autofocus</a:t>
            </a:r>
            <a:endParaRPr lang="en-US" sz="2399" b="1" dirty="0">
              <a:solidFill>
                <a:schemeClr val="bg2"/>
              </a:solidFill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2090" y="3429000"/>
            <a:ext cx="7800032" cy="1228576"/>
          </a:xfrm>
          <a:prstGeom prst="rect">
            <a:avLst/>
          </a:prstGeom>
        </p:spPr>
      </p:pic>
      <p:sp>
        <p:nvSpPr>
          <p:cNvPr id="17" name="Rounded Rectangular Callout 1">
            <a:extLst>
              <a:ext uri="{FF2B5EF4-FFF2-40B4-BE49-F238E27FC236}">
                <a16:creationId xmlns:a16="http://schemas.microsoft.com/office/drawing/2014/main" id="{295E85EF-0BDF-4888-B4BD-370C34F71F57}"/>
              </a:ext>
            </a:extLst>
          </p:cNvPr>
          <p:cNvSpPr/>
          <p:nvPr/>
        </p:nvSpPr>
        <p:spPr bwMode="auto">
          <a:xfrm>
            <a:off x="6860801" y="3622846"/>
            <a:ext cx="1949492" cy="514462"/>
          </a:xfrm>
          <a:prstGeom prst="wedgeRoundRectCallout">
            <a:avLst>
              <a:gd name="adj1" fmla="val -74147"/>
              <a:gd name="adj2" fmla="val 5715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3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placeholder</a:t>
            </a:r>
            <a:endParaRPr lang="en-US" sz="2399" b="1" dirty="0">
              <a:solidFill>
                <a:schemeClr val="bg2"/>
              </a:solidFill>
            </a:endParaRP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B7935DFC-B4FA-4BAF-9188-D939A23DE0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45333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Form Elements – Label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&lt;label&gt;</a:t>
            </a:r>
            <a:r>
              <a:rPr lang="en-US" sz="3400" dirty="0"/>
              <a:t> - defines a label for the others forms elements</a:t>
            </a:r>
          </a:p>
          <a:p>
            <a:pPr>
              <a:buClr>
                <a:schemeClr val="tx1"/>
              </a:buClr>
            </a:pPr>
            <a:r>
              <a:rPr lang="en-US" sz="3400" dirty="0"/>
              <a:t>The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for</a:t>
            </a:r>
            <a:r>
              <a:rPr lang="en-US" sz="3400" dirty="0"/>
              <a:t> attribute should be equal to the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id</a:t>
            </a:r>
            <a:r>
              <a:rPr lang="en-US" sz="3400" dirty="0"/>
              <a:t> attribute of the related element to bind them together</a:t>
            </a:r>
          </a:p>
          <a:p>
            <a:pPr>
              <a:buClr>
                <a:schemeClr val="tx1"/>
              </a:buClr>
            </a:pPr>
            <a:endParaRPr lang="bg-BG" sz="3200" dirty="0"/>
          </a:p>
          <a:p>
            <a:pPr lvl="1">
              <a:buClr>
                <a:schemeClr val="tx1"/>
              </a:buClr>
            </a:pPr>
            <a:endParaRPr lang="bg-BG" dirty="0"/>
          </a:p>
          <a:p>
            <a:pPr lvl="1">
              <a:buClr>
                <a:schemeClr val="tx1"/>
              </a:buClr>
            </a:pP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24F7D61F-E397-493D-BA8E-BEAE7CF6397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6" name="Текстово поле 10">
            <a:extLst>
              <a:ext uri="{FF2B5EF4-FFF2-40B4-BE49-F238E27FC236}">
                <a16:creationId xmlns:a16="http://schemas.microsoft.com/office/drawing/2014/main" id="{4DA1B06F-FB74-44CB-BDDC-1A5FFBFAD22F}"/>
              </a:ext>
            </a:extLst>
          </p:cNvPr>
          <p:cNvSpPr txBox="1"/>
          <p:nvPr/>
        </p:nvSpPr>
        <p:spPr>
          <a:xfrm>
            <a:off x="472466" y="3375327"/>
            <a:ext cx="6253371" cy="2064174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26" tIns="107944" rIns="143926" bIns="107944" rtlCol="0">
            <a:spAutoFit/>
          </a:bodyPr>
          <a:lstStyle/>
          <a:p>
            <a:r>
              <a:rPr lang="en-GB" sz="2399" b="1" dirty="0">
                <a:solidFill>
                  <a:srgbClr val="800000"/>
                </a:solidFill>
                <a:latin typeface="Consolas" panose="020B0609020204030204" pitchFamily="49" charset="0"/>
              </a:rPr>
              <a:t>&lt;form&gt;</a:t>
            </a:r>
            <a:endParaRPr lang="en-GB" sz="2399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GB" sz="2399" b="1" dirty="0">
                <a:solidFill>
                  <a:srgbClr val="800000"/>
                </a:solidFill>
                <a:latin typeface="Consolas" panose="020B0609020204030204" pitchFamily="49" charset="0"/>
              </a:rPr>
              <a:t>&lt;label</a:t>
            </a:r>
            <a:r>
              <a:rPr lang="en-GB" sz="2399" b="1" dirty="0">
                <a:solidFill>
                  <a:srgbClr val="FF0000"/>
                </a:solidFill>
                <a:latin typeface="Consolas" panose="020B0609020204030204" pitchFamily="49" charset="0"/>
              </a:rPr>
              <a:t> for</a:t>
            </a:r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399" b="1" dirty="0">
                <a:solidFill>
                  <a:srgbClr val="0000FF"/>
                </a:solidFill>
                <a:latin typeface="Consolas" panose="020B0609020204030204" pitchFamily="49" charset="0"/>
              </a:rPr>
              <a:t>"male"</a:t>
            </a:r>
            <a:r>
              <a:rPr lang="en-GB" sz="2399" b="1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Male</a:t>
            </a:r>
            <a:r>
              <a:rPr lang="en-GB" sz="2399" b="1" dirty="0">
                <a:solidFill>
                  <a:srgbClr val="800000"/>
                </a:solidFill>
                <a:latin typeface="Consolas" panose="020B0609020204030204" pitchFamily="49" charset="0"/>
              </a:rPr>
              <a:t>&lt;/label&gt;</a:t>
            </a:r>
            <a:endParaRPr lang="en-GB" sz="2399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GB" sz="2399" b="1" dirty="0">
                <a:solidFill>
                  <a:srgbClr val="800000"/>
                </a:solidFill>
                <a:latin typeface="Consolas" panose="020B0609020204030204" pitchFamily="49" charset="0"/>
              </a:rPr>
              <a:t>&lt;input</a:t>
            </a:r>
            <a:r>
              <a:rPr lang="en-GB" sz="2399" b="1" dirty="0">
                <a:solidFill>
                  <a:srgbClr val="FF0000"/>
                </a:solidFill>
                <a:latin typeface="Consolas" panose="020B0609020204030204" pitchFamily="49" charset="0"/>
              </a:rPr>
              <a:t> type</a:t>
            </a:r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399" b="1" dirty="0">
                <a:solidFill>
                  <a:srgbClr val="0000FF"/>
                </a:solidFill>
                <a:latin typeface="Consolas" panose="020B0609020204030204" pitchFamily="49" charset="0"/>
              </a:rPr>
              <a:t>"radio"</a:t>
            </a:r>
            <a:r>
              <a:rPr lang="en-GB" sz="2399" b="1" dirty="0">
                <a:solidFill>
                  <a:srgbClr val="FF0000"/>
                </a:solidFill>
                <a:latin typeface="Consolas" panose="020B0609020204030204" pitchFamily="49" charset="0"/>
              </a:rPr>
              <a:t> name</a:t>
            </a:r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399" b="1" dirty="0">
                <a:solidFill>
                  <a:srgbClr val="0000FF"/>
                </a:solidFill>
                <a:latin typeface="Consolas" panose="020B0609020204030204" pitchFamily="49" charset="0"/>
              </a:rPr>
              <a:t>"gender"</a:t>
            </a:r>
          </a:p>
          <a:p>
            <a:r>
              <a:rPr lang="en-GB" sz="2399" b="1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GB" sz="2399" b="1" dirty="0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399" b="1" dirty="0">
                <a:solidFill>
                  <a:srgbClr val="0000FF"/>
                </a:solidFill>
                <a:latin typeface="Consolas" panose="020B0609020204030204" pitchFamily="49" charset="0"/>
              </a:rPr>
              <a:t>"male"</a:t>
            </a:r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399" b="1" dirty="0">
                <a:solidFill>
                  <a:srgbClr val="FF0000"/>
                </a:solidFill>
                <a:latin typeface="Consolas" panose="020B0609020204030204" pitchFamily="49" charset="0"/>
              </a:rPr>
              <a:t>value</a:t>
            </a:r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399" b="1" dirty="0">
                <a:solidFill>
                  <a:srgbClr val="0000FF"/>
                </a:solidFill>
                <a:latin typeface="Consolas" panose="020B0609020204030204" pitchFamily="49" charset="0"/>
              </a:rPr>
              <a:t>"male"</a:t>
            </a:r>
            <a:r>
              <a:rPr lang="en-GB" sz="2399" b="1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GB" sz="2399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399" b="1" dirty="0">
                <a:solidFill>
                  <a:srgbClr val="800000"/>
                </a:solidFill>
                <a:latin typeface="Consolas" panose="020B0609020204030204" pitchFamily="49" charset="0"/>
              </a:rPr>
              <a:t>&lt;/form&gt;</a:t>
            </a:r>
            <a:endParaRPr lang="en-GB" sz="2399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8" name="Picture 2" descr="How Make Registration Form In PHP Using MySQL Database Connection">
            <a:extLst>
              <a:ext uri="{FF2B5EF4-FFF2-40B4-BE49-F238E27FC236}">
                <a16:creationId xmlns:a16="http://schemas.microsoft.com/office/drawing/2014/main" id="{D7984440-2E83-416D-B8FE-8132519EBB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2822" y="3089884"/>
            <a:ext cx="4678781" cy="2355341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ounded Rectangular Callout 1">
            <a:extLst>
              <a:ext uri="{FF2B5EF4-FFF2-40B4-BE49-F238E27FC236}">
                <a16:creationId xmlns:a16="http://schemas.microsoft.com/office/drawing/2014/main" id="{B5F0A62C-514A-4406-AF02-FA29DED35CBE}"/>
              </a:ext>
            </a:extLst>
          </p:cNvPr>
          <p:cNvSpPr/>
          <p:nvPr/>
        </p:nvSpPr>
        <p:spPr bwMode="auto">
          <a:xfrm>
            <a:off x="9605088" y="3240362"/>
            <a:ext cx="1124707" cy="454298"/>
          </a:xfrm>
          <a:prstGeom prst="wedgeRoundRectCallout">
            <a:avLst>
              <a:gd name="adj1" fmla="val -90169"/>
              <a:gd name="adj2" fmla="val 8391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3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label</a:t>
            </a:r>
            <a:endParaRPr lang="en-US" sz="2399" b="1" dirty="0">
              <a:solidFill>
                <a:schemeClr val="bg2"/>
              </a:solidFill>
            </a:endParaRPr>
          </a:p>
        </p:txBody>
      </p:sp>
      <p:sp>
        <p:nvSpPr>
          <p:cNvPr id="12" name="Rounded Rectangle 1">
            <a:extLst>
              <a:ext uri="{FF2B5EF4-FFF2-40B4-BE49-F238E27FC236}">
                <a16:creationId xmlns:a16="http://schemas.microsoft.com/office/drawing/2014/main" id="{6A70F346-598F-413E-96A7-304214CB1641}"/>
              </a:ext>
            </a:extLst>
          </p:cNvPr>
          <p:cNvSpPr/>
          <p:nvPr/>
        </p:nvSpPr>
        <p:spPr bwMode="auto">
          <a:xfrm>
            <a:off x="8697673" y="3913757"/>
            <a:ext cx="629836" cy="314918"/>
          </a:xfrm>
          <a:prstGeom prst="roundRect">
            <a:avLst/>
          </a:prstGeom>
          <a:noFill/>
          <a:ln w="28575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42910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 animBg="1"/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Body">
            <a:extLst>
              <a:ext uri="{FF2B5EF4-FFF2-40B4-BE49-F238E27FC236}">
                <a16:creationId xmlns:a16="http://schemas.microsoft.com/office/drawing/2014/main" id="{AA287FCE-0667-4256-B6C3-85EEA9B999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404000"/>
            <a:ext cx="11818096" cy="53208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1000" dirty="0"/>
          </a:p>
          <a:p>
            <a:pPr marL="0" indent="0" algn="ctr">
              <a:buNone/>
            </a:pPr>
            <a:r>
              <a:rPr lang="en-US" sz="11500" b="1" dirty="0">
                <a:solidFill>
                  <a:schemeClr val="bg1"/>
                </a:solidFill>
              </a:rPr>
              <a:t>sli.do</a:t>
            </a:r>
          </a:p>
          <a:p>
            <a:pPr marL="0" indent="0" algn="ctr">
              <a:buNone/>
            </a:pPr>
            <a:r>
              <a:rPr lang="en-US" sz="11500" b="1"/>
              <a:t>#html-css</a:t>
            </a:r>
            <a:endParaRPr lang="bg-BG" sz="11500" b="1" dirty="0"/>
          </a:p>
        </p:txBody>
      </p:sp>
      <p:sp>
        <p:nvSpPr>
          <p:cNvPr id="7" name="Slide Title">
            <a:extLst>
              <a:ext uri="{FF2B5EF4-FFF2-40B4-BE49-F238E27FC236}">
                <a16:creationId xmlns:a16="http://schemas.microsoft.com/office/drawing/2014/main" id="{82485852-BA6B-4D95-A06E-D18F832FE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3DE80289-7A1C-4778-9C0E-8C1389CA984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35635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Form Elements – Fieldset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&lt;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fieldset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  <a:r>
              <a:rPr lang="en-US" dirty="0"/>
              <a:t> - used to group related data in a form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&lt;legend&gt;</a:t>
            </a:r>
            <a:r>
              <a:rPr lang="en-US" dirty="0"/>
              <a:t> - defines a caption for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&lt;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fieldset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  <a:r>
              <a:rPr lang="en-US" dirty="0"/>
              <a:t> element</a:t>
            </a:r>
            <a:endParaRPr lang="bg-BG" dirty="0"/>
          </a:p>
          <a:p>
            <a:pPr lvl="1">
              <a:buClr>
                <a:schemeClr val="tx1"/>
              </a:buClr>
            </a:pPr>
            <a:endParaRPr lang="bg-BG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089D9EF2-2460-4A27-BF29-D6DA86D54CD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sp>
        <p:nvSpPr>
          <p:cNvPr id="9" name="Текстово поле 10">
            <a:extLst>
              <a:ext uri="{FF2B5EF4-FFF2-40B4-BE49-F238E27FC236}">
                <a16:creationId xmlns:a16="http://schemas.microsoft.com/office/drawing/2014/main" id="{8380717A-A7EA-4ECA-9928-683E6A0E29F9}"/>
              </a:ext>
            </a:extLst>
          </p:cNvPr>
          <p:cNvSpPr txBox="1"/>
          <p:nvPr/>
        </p:nvSpPr>
        <p:spPr>
          <a:xfrm>
            <a:off x="562443" y="2574224"/>
            <a:ext cx="6928195" cy="391040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r>
              <a:rPr lang="en-US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&lt;fieldset&gt;</a:t>
            </a:r>
            <a:endParaRPr lang="en-US" sz="2399" b="1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&lt;legend&gt;</a:t>
            </a:r>
            <a:r>
              <a:rPr lang="en-US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Customer Details</a:t>
            </a:r>
            <a:r>
              <a:rPr lang="en-US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&lt;/legend&gt;</a:t>
            </a:r>
            <a:endParaRPr lang="en-US" sz="2399" b="1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&lt;input</a:t>
            </a:r>
            <a:r>
              <a:rPr lang="en-US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399" b="1" noProof="1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US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399" b="1" noProof="1">
                <a:solidFill>
                  <a:srgbClr val="0000FF"/>
                </a:solidFill>
                <a:latin typeface="Consolas" panose="020B0609020204030204" pitchFamily="49" charset="0"/>
              </a:rPr>
              <a:t>"text"</a:t>
            </a:r>
            <a:r>
              <a:rPr lang="en-US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399" b="1" noProof="1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n-US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399" b="1" noProof="1">
                <a:solidFill>
                  <a:srgbClr val="0000FF"/>
                </a:solidFill>
                <a:latin typeface="Consolas" panose="020B0609020204030204" pitchFamily="49" charset="0"/>
              </a:rPr>
              <a:t>"fName"</a:t>
            </a:r>
            <a:r>
              <a:rPr lang="en-US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en-US" sz="2399" b="1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&lt;input</a:t>
            </a:r>
            <a:r>
              <a:rPr lang="en-US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399" b="1" noProof="1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US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399" b="1" noProof="1">
                <a:solidFill>
                  <a:srgbClr val="0000FF"/>
                </a:solidFill>
                <a:latin typeface="Consolas" panose="020B0609020204030204" pitchFamily="49" charset="0"/>
              </a:rPr>
              <a:t>"text"</a:t>
            </a:r>
            <a:r>
              <a:rPr lang="en-US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399" b="1" noProof="1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n-US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399" b="1" noProof="1">
                <a:solidFill>
                  <a:srgbClr val="0000FF"/>
                </a:solidFill>
                <a:latin typeface="Consolas" panose="020B0609020204030204" pitchFamily="49" charset="0"/>
              </a:rPr>
              <a:t>"lName"</a:t>
            </a:r>
            <a:r>
              <a:rPr lang="en-US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en-US" sz="2399" b="1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&lt;/fieldset&gt;</a:t>
            </a:r>
            <a:endParaRPr lang="en-US" sz="2399" b="1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&lt;fieldset&gt;</a:t>
            </a:r>
            <a:endParaRPr lang="en-US" sz="2399" b="1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&lt;legend&gt;</a:t>
            </a:r>
            <a:r>
              <a:rPr lang="en-US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Order Details</a:t>
            </a:r>
            <a:r>
              <a:rPr lang="en-US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&lt;/legend&gt;</a:t>
            </a:r>
            <a:endParaRPr lang="en-US" sz="2399" b="1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&lt;input</a:t>
            </a:r>
            <a:r>
              <a:rPr lang="en-US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399" b="1" noProof="1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US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399" b="1" noProof="1">
                <a:solidFill>
                  <a:srgbClr val="0000FF"/>
                </a:solidFill>
                <a:latin typeface="Consolas" panose="020B0609020204030204" pitchFamily="49" charset="0"/>
              </a:rPr>
              <a:t>"text"</a:t>
            </a:r>
            <a:r>
              <a:rPr lang="en-US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399" b="1" noProof="1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n-US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399" b="1" noProof="1">
                <a:solidFill>
                  <a:srgbClr val="0000FF"/>
                </a:solidFill>
                <a:latin typeface="Consolas" panose="020B0609020204030204" pitchFamily="49" charset="0"/>
              </a:rPr>
              <a:t>"quantity"</a:t>
            </a:r>
            <a:r>
              <a:rPr lang="en-US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en-US" sz="2399" b="1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&lt;textarea</a:t>
            </a:r>
            <a:r>
              <a:rPr lang="en-US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399" b="1" noProof="1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n-US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399" b="1" noProof="1">
                <a:solidFill>
                  <a:srgbClr val="0000FF"/>
                </a:solidFill>
                <a:latin typeface="Consolas" panose="020B0609020204030204" pitchFamily="49" charset="0"/>
              </a:rPr>
              <a:t>"remarks"</a:t>
            </a:r>
            <a:r>
              <a:rPr lang="en-US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&gt;&lt;/textarea&gt;</a:t>
            </a:r>
            <a:endParaRPr lang="en-US" sz="2399" b="1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&lt;/fieldset&gt;</a:t>
            </a:r>
            <a:endParaRPr lang="en-US" sz="2399" b="1" noProof="1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10" name="Picture 6">
            <a:extLst>
              <a:ext uri="{FF2B5EF4-FFF2-40B4-BE49-F238E27FC236}">
                <a16:creationId xmlns:a16="http://schemas.microsoft.com/office/drawing/2014/main" id="{D80CAD12-6CB4-42D4-BEC3-CD3FCA05375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0543" y="2771975"/>
            <a:ext cx="3875596" cy="3401310"/>
          </a:xfrm>
          <a:prstGeom prst="rect">
            <a:avLst/>
          </a:prstGeom>
          <a:ln>
            <a:solidFill>
              <a:schemeClr val="tx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532062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and Range Fields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40443" y="1343859"/>
            <a:ext cx="11311114" cy="4482111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2799" b="1" noProof="1">
                <a:solidFill>
                  <a:srgbClr val="800000"/>
                </a:solidFill>
                <a:latin typeface="Consolas" panose="020B0609020204030204" pitchFamily="49" charset="0"/>
              </a:rPr>
              <a:t>&lt;fieldset&gt;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2799" b="1" noProof="1">
                <a:solidFill>
                  <a:srgbClr val="800000"/>
                </a:solidFill>
                <a:latin typeface="Consolas" panose="020B0609020204030204" pitchFamily="49" charset="0"/>
              </a:rPr>
              <a:t>  &lt;label for="field_age"&gt;</a:t>
            </a:r>
            <a:r>
              <a:rPr lang="en-US" sz="2799" b="1" noProof="1">
                <a:solidFill>
                  <a:schemeClr val="accent6">
                    <a:lumMod val="10000"/>
                  </a:schemeClr>
                </a:solidFill>
                <a:latin typeface="Consolas" panose="020B0609020204030204" pitchFamily="49" charset="0"/>
              </a:rPr>
              <a:t>Age</a:t>
            </a:r>
            <a:r>
              <a:rPr lang="en-US" sz="2799" b="1" noProof="1">
                <a:solidFill>
                  <a:srgbClr val="800000"/>
                </a:solidFill>
                <a:latin typeface="Consolas" panose="020B0609020204030204" pitchFamily="49" charset="0"/>
              </a:rPr>
              <a:t>&lt;/label&gt;</a:t>
            </a:r>
          </a:p>
          <a:p>
            <a:pPr>
              <a:spcAft>
                <a:spcPts val="400"/>
              </a:spcAft>
            </a:pPr>
            <a:r>
              <a:rPr lang="en-US" sz="2799" b="1" noProof="1">
                <a:solidFill>
                  <a:srgbClr val="800000"/>
                </a:solidFill>
                <a:latin typeface="Consolas" panose="020B0609020204030204" pitchFamily="49" charset="0"/>
              </a:rPr>
              <a:t>  &lt;input </a:t>
            </a:r>
            <a:r>
              <a:rPr lang="en-US" sz="2799" b="1" noProof="1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US" sz="2799" b="1" noProof="1">
                <a:solidFill>
                  <a:schemeClr val="accent6">
                    <a:lumMod val="10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en-US" sz="2799" b="1" noProof="1">
                <a:solidFill>
                  <a:srgbClr val="0070C0"/>
                </a:solidFill>
                <a:latin typeface="Consolas" panose="020B0609020204030204" pitchFamily="49" charset="0"/>
              </a:rPr>
              <a:t>"number" </a:t>
            </a:r>
            <a:r>
              <a:rPr lang="en-US" sz="2799" b="1" noProof="1">
                <a:solidFill>
                  <a:srgbClr val="800000"/>
                </a:solidFill>
                <a:latin typeface="Consolas" panose="020B0609020204030204" pitchFamily="49" charset="0"/>
              </a:rPr>
              <a:t>name="age" id="field_age"</a:t>
            </a:r>
            <a:br>
              <a:rPr lang="en-US" sz="2799" b="1" noProof="1">
                <a:solidFill>
                  <a:srgbClr val="800000"/>
                </a:solidFill>
                <a:latin typeface="Consolas" panose="020B0609020204030204" pitchFamily="49" charset="0"/>
              </a:rPr>
            </a:br>
            <a:r>
              <a:rPr lang="en-US" sz="2799" b="1" noProof="1">
                <a:solidFill>
                  <a:srgbClr val="800000"/>
                </a:solidFill>
                <a:latin typeface="Consolas" panose="020B0609020204030204" pitchFamily="49" charset="0"/>
              </a:rPr>
              <a:t>    </a:t>
            </a:r>
            <a:r>
              <a:rPr lang="en-US" sz="2799" b="1" noProof="1">
                <a:solidFill>
                  <a:srgbClr val="FF0000"/>
                </a:solidFill>
                <a:latin typeface="Consolas" panose="020B0609020204030204" pitchFamily="49" charset="0"/>
              </a:rPr>
              <a:t>min</a:t>
            </a:r>
            <a:r>
              <a:rPr lang="en-US" sz="2799" b="1" noProof="1">
                <a:solidFill>
                  <a:schemeClr val="accent6">
                    <a:lumMod val="10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en-US" sz="2799" b="1" noProof="1">
                <a:solidFill>
                  <a:srgbClr val="0070C0"/>
                </a:solidFill>
                <a:latin typeface="Consolas" panose="020B0609020204030204" pitchFamily="49" charset="0"/>
              </a:rPr>
              <a:t>"18"</a:t>
            </a:r>
            <a:r>
              <a:rPr lang="en-US" sz="2799" b="1" noProof="1">
                <a:solidFill>
                  <a:srgbClr val="800000"/>
                </a:solidFill>
                <a:latin typeface="Consolas" panose="020B0609020204030204" pitchFamily="49" charset="0"/>
              </a:rPr>
              <a:t> </a:t>
            </a:r>
            <a:r>
              <a:rPr lang="en-US" sz="2799" b="1" noProof="1">
                <a:solidFill>
                  <a:srgbClr val="FF0000"/>
                </a:solidFill>
                <a:latin typeface="Consolas" panose="020B0609020204030204" pitchFamily="49" charset="0"/>
              </a:rPr>
              <a:t>max</a:t>
            </a:r>
            <a:r>
              <a:rPr lang="en-US" sz="2799" b="1" noProof="1">
                <a:solidFill>
                  <a:schemeClr val="accent6">
                    <a:lumMod val="10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en-US" sz="2799" b="1" noProof="1">
                <a:solidFill>
                  <a:srgbClr val="0070C0"/>
                </a:solidFill>
                <a:latin typeface="Consolas" panose="020B0609020204030204" pitchFamily="49" charset="0"/>
              </a:rPr>
              <a:t>"99"</a:t>
            </a:r>
            <a:r>
              <a:rPr lang="en-US" sz="2799" b="1" noProof="1">
                <a:solidFill>
                  <a:srgbClr val="800000"/>
                </a:solidFill>
                <a:latin typeface="Consolas" panose="020B0609020204030204" pitchFamily="49" charset="0"/>
              </a:rPr>
              <a:t> </a:t>
            </a:r>
            <a:r>
              <a:rPr lang="en-US" sz="2799" b="1" noProof="1">
                <a:solidFill>
                  <a:srgbClr val="FF0000"/>
                </a:solidFill>
                <a:latin typeface="Consolas" panose="020B0609020204030204" pitchFamily="49" charset="0"/>
              </a:rPr>
              <a:t>value</a:t>
            </a:r>
            <a:r>
              <a:rPr lang="en-US" sz="2799" b="1" noProof="1">
                <a:solidFill>
                  <a:schemeClr val="accent6">
                    <a:lumMod val="10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en-US" sz="2799" b="1" noProof="1">
                <a:solidFill>
                  <a:srgbClr val="0070C0"/>
                </a:solidFill>
                <a:latin typeface="Consolas" panose="020B0609020204030204" pitchFamily="49" charset="0"/>
              </a:rPr>
              <a:t>"21"</a:t>
            </a:r>
            <a:r>
              <a:rPr lang="en-US" sz="2799" b="1" noProof="1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spcBef>
                <a:spcPts val="1200"/>
              </a:spcBef>
              <a:spcAft>
                <a:spcPts val="400"/>
              </a:spcAft>
            </a:pPr>
            <a:r>
              <a:rPr lang="en-US" sz="2799" b="1" noProof="1">
                <a:solidFill>
                  <a:srgbClr val="800000"/>
                </a:solidFill>
                <a:latin typeface="Consolas" panose="020B0609020204030204" pitchFamily="49" charset="0"/>
              </a:rPr>
              <a:t>  &lt;label for="field_sat"&gt;</a:t>
            </a:r>
            <a:r>
              <a:rPr lang="en-US" sz="2799" b="1" noProof="1">
                <a:solidFill>
                  <a:schemeClr val="accent6">
                    <a:lumMod val="10000"/>
                  </a:schemeClr>
                </a:solidFill>
                <a:latin typeface="Consolas" panose="020B0609020204030204" pitchFamily="49" charset="0"/>
              </a:rPr>
              <a:t>Satisfaction</a:t>
            </a:r>
            <a:r>
              <a:rPr lang="en-US" sz="2799" b="1" noProof="1">
                <a:solidFill>
                  <a:srgbClr val="800000"/>
                </a:solidFill>
                <a:latin typeface="Consolas" panose="020B0609020204030204" pitchFamily="49" charset="0"/>
              </a:rPr>
              <a:t>&lt;/label&gt;</a:t>
            </a:r>
          </a:p>
          <a:p>
            <a:pPr>
              <a:spcAft>
                <a:spcPts val="400"/>
              </a:spcAft>
            </a:pPr>
            <a:r>
              <a:rPr lang="en-US" sz="2799" b="1" noProof="1">
                <a:solidFill>
                  <a:srgbClr val="800000"/>
                </a:solidFill>
                <a:latin typeface="Consolas" panose="020B0609020204030204" pitchFamily="49" charset="0"/>
              </a:rPr>
              <a:t>  &lt;input </a:t>
            </a:r>
            <a:r>
              <a:rPr lang="en-US" sz="2799" b="1" noProof="1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US" sz="2799" b="1" noProof="1">
                <a:solidFill>
                  <a:schemeClr val="accent6">
                    <a:lumMod val="10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en-US" sz="2799" b="1" noProof="1">
                <a:solidFill>
                  <a:srgbClr val="0070C0"/>
                </a:solidFill>
                <a:latin typeface="Consolas" panose="020B0609020204030204" pitchFamily="49" charset="0"/>
              </a:rPr>
              <a:t>"range" </a:t>
            </a:r>
            <a:r>
              <a:rPr lang="en-US" sz="2799" b="1" noProof="1">
                <a:solidFill>
                  <a:srgbClr val="800000"/>
                </a:solidFill>
                <a:latin typeface="Consolas" panose="020B0609020204030204" pitchFamily="49" charset="0"/>
              </a:rPr>
              <a:t>name="satisfaction"</a:t>
            </a:r>
            <a:br>
              <a:rPr lang="en-US" sz="2799" b="1" noProof="1">
                <a:solidFill>
                  <a:srgbClr val="800000"/>
                </a:solidFill>
                <a:latin typeface="Consolas" panose="020B0609020204030204" pitchFamily="49" charset="0"/>
              </a:rPr>
            </a:br>
            <a:r>
              <a:rPr lang="en-US" sz="2799" b="1" noProof="1">
                <a:solidFill>
                  <a:srgbClr val="800000"/>
                </a:solidFill>
                <a:latin typeface="Consolas" panose="020B0609020204030204" pitchFamily="49" charset="0"/>
              </a:rPr>
              <a:t>    </a:t>
            </a:r>
            <a:r>
              <a:rPr lang="en-US" sz="2799" b="1" noProof="1">
                <a:solidFill>
                  <a:srgbClr val="FF0000"/>
                </a:solidFill>
                <a:latin typeface="Consolas" panose="020B0609020204030204" pitchFamily="49" charset="0"/>
              </a:rPr>
              <a:t>min</a:t>
            </a:r>
            <a:r>
              <a:rPr lang="en-US" sz="2799" b="1" noProof="1">
                <a:solidFill>
                  <a:schemeClr val="accent6">
                    <a:lumMod val="10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en-US" sz="2799" b="1" noProof="1">
                <a:solidFill>
                  <a:srgbClr val="0070C0"/>
                </a:solidFill>
                <a:latin typeface="Consolas" panose="020B0609020204030204" pitchFamily="49" charset="0"/>
              </a:rPr>
              <a:t>"1"</a:t>
            </a:r>
            <a:r>
              <a:rPr lang="en-US" sz="2799" b="1" noProof="1">
                <a:solidFill>
                  <a:srgbClr val="800000"/>
                </a:solidFill>
                <a:latin typeface="Consolas" panose="020B0609020204030204" pitchFamily="49" charset="0"/>
              </a:rPr>
              <a:t> </a:t>
            </a:r>
            <a:r>
              <a:rPr lang="en-US" sz="2799" b="1" noProof="1">
                <a:solidFill>
                  <a:srgbClr val="FF0000"/>
                </a:solidFill>
                <a:latin typeface="Consolas" panose="020B0609020204030204" pitchFamily="49" charset="0"/>
              </a:rPr>
              <a:t>max</a:t>
            </a:r>
            <a:r>
              <a:rPr lang="en-US" sz="2799" b="1" noProof="1">
                <a:solidFill>
                  <a:schemeClr val="accent6">
                    <a:lumMod val="10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en-US" sz="2799" b="1" noProof="1">
                <a:solidFill>
                  <a:srgbClr val="0070C0"/>
                </a:solidFill>
                <a:latin typeface="Consolas" panose="020B0609020204030204" pitchFamily="49" charset="0"/>
              </a:rPr>
              <a:t>"5"</a:t>
            </a:r>
            <a:r>
              <a:rPr lang="en-US" sz="2799" b="1" noProof="1">
                <a:solidFill>
                  <a:srgbClr val="800000"/>
                </a:solidFill>
                <a:latin typeface="Consolas" panose="020B0609020204030204" pitchFamily="49" charset="0"/>
              </a:rPr>
              <a:t> </a:t>
            </a:r>
            <a:r>
              <a:rPr lang="en-US" sz="2799" b="1" noProof="1">
                <a:solidFill>
                  <a:srgbClr val="FF0000"/>
                </a:solidFill>
                <a:latin typeface="Consolas" panose="020B0609020204030204" pitchFamily="49" charset="0"/>
              </a:rPr>
              <a:t>value</a:t>
            </a:r>
            <a:r>
              <a:rPr lang="en-US" sz="2799" b="1" noProof="1">
                <a:solidFill>
                  <a:schemeClr val="accent6">
                    <a:lumMod val="10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en-US" sz="2799" b="1" noProof="1">
                <a:solidFill>
                  <a:srgbClr val="0070C0"/>
                </a:solidFill>
                <a:latin typeface="Consolas" panose="020B0609020204030204" pitchFamily="49" charset="0"/>
              </a:rPr>
              <a:t>"3"</a:t>
            </a:r>
            <a:br>
              <a:rPr lang="en-US" sz="2799" b="1" noProof="1">
                <a:solidFill>
                  <a:srgbClr val="0070C0"/>
                </a:solidFill>
                <a:latin typeface="Consolas" panose="020B0609020204030204" pitchFamily="49" charset="0"/>
              </a:rPr>
            </a:br>
            <a:r>
              <a:rPr lang="en-US" sz="2799" b="1" noProof="1">
                <a:solidFill>
                  <a:srgbClr val="0070C0"/>
                </a:solidFill>
                <a:latin typeface="Consolas" panose="020B0609020204030204" pitchFamily="49" charset="0"/>
              </a:rPr>
              <a:t>    </a:t>
            </a:r>
            <a:r>
              <a:rPr lang="en-US" sz="2799" b="1" noProof="1">
                <a:solidFill>
                  <a:srgbClr val="800000"/>
                </a:solidFill>
                <a:latin typeface="Consolas" panose="020B0609020204030204" pitchFamily="49" charset="0"/>
              </a:rPr>
              <a:t>id="field_sat"&gt; (1-5)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2799" b="1" noProof="1">
                <a:solidFill>
                  <a:srgbClr val="800000"/>
                </a:solidFill>
                <a:latin typeface="Consolas" panose="020B0609020204030204" pitchFamily="49" charset="0"/>
              </a:rPr>
              <a:t>&lt;/fieldset&gt;</a:t>
            </a:r>
            <a:endParaRPr lang="en-US" sz="2799" b="1" noProof="1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1948" y="4418743"/>
            <a:ext cx="5107634" cy="2254264"/>
          </a:xfrm>
          <a:prstGeom prst="rect">
            <a:avLst/>
          </a:prstGeom>
        </p:spPr>
      </p:pic>
      <p:sp>
        <p:nvSpPr>
          <p:cNvPr id="7" name="Rounded Rectangular Callout 1">
            <a:extLst>
              <a:ext uri="{FF2B5EF4-FFF2-40B4-BE49-F238E27FC236}">
                <a16:creationId xmlns:a16="http://schemas.microsoft.com/office/drawing/2014/main" id="{295E85EF-0BDF-4888-B4BD-370C34F71F57}"/>
              </a:ext>
            </a:extLst>
          </p:cNvPr>
          <p:cNvSpPr/>
          <p:nvPr/>
        </p:nvSpPr>
        <p:spPr bwMode="auto">
          <a:xfrm>
            <a:off x="4976714" y="5251222"/>
            <a:ext cx="1235714" cy="568453"/>
          </a:xfrm>
          <a:prstGeom prst="wedgeRoundRectCallout">
            <a:avLst>
              <a:gd name="adj1" fmla="val 89388"/>
              <a:gd name="adj2" fmla="val -3753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3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value</a:t>
            </a:r>
            <a:endParaRPr lang="en-US" sz="2399" b="1" dirty="0">
              <a:solidFill>
                <a:schemeClr val="bg2"/>
              </a:solidFill>
            </a:endParaRPr>
          </a:p>
        </p:txBody>
      </p:sp>
      <p:sp>
        <p:nvSpPr>
          <p:cNvPr id="8" name="Rounded Rectangular Callout 1">
            <a:extLst>
              <a:ext uri="{FF2B5EF4-FFF2-40B4-BE49-F238E27FC236}">
                <a16:creationId xmlns:a16="http://schemas.microsoft.com/office/drawing/2014/main" id="{295E85EF-0BDF-4888-B4BD-370C34F71F57}"/>
              </a:ext>
            </a:extLst>
          </p:cNvPr>
          <p:cNvSpPr/>
          <p:nvPr/>
        </p:nvSpPr>
        <p:spPr bwMode="auto">
          <a:xfrm>
            <a:off x="8514671" y="4558556"/>
            <a:ext cx="1754543" cy="882347"/>
          </a:xfrm>
          <a:prstGeom prst="wedgeRoundRectCallout">
            <a:avLst>
              <a:gd name="adj1" fmla="val -91561"/>
              <a:gd name="adj2" fmla="val 3884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3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min="18" max="99" </a:t>
            </a:r>
            <a:endParaRPr lang="en-US" sz="2399" b="1" dirty="0">
              <a:solidFill>
                <a:schemeClr val="bg2"/>
              </a:solidFill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65340766-BA17-4235-9A20-B3A0BDB3573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51019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Form Elements – Select</a:t>
            </a:r>
            <a:endParaRPr lang="en-US" sz="3600" dirty="0">
              <a:latin typeface="Consolas" panose="020B0609020204030204" pitchFamily="49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&lt;select&gt;</a:t>
            </a:r>
            <a:r>
              <a:rPr lang="en-US" sz="3400" dirty="0"/>
              <a:t> - defines a drop-down list</a:t>
            </a:r>
          </a:p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&lt;option&gt;</a:t>
            </a:r>
            <a:r>
              <a:rPr lang="en-US" sz="3400" dirty="0"/>
              <a:t> - defines an option that can be selected</a:t>
            </a:r>
            <a:endParaRPr lang="bg-BG" sz="3400" dirty="0"/>
          </a:p>
          <a:p>
            <a:pPr lvl="1">
              <a:buClr>
                <a:schemeClr val="tx1"/>
              </a:buClr>
            </a:pP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52E79E6F-065C-4C47-8A53-A51DB2B1130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  <p:sp>
        <p:nvSpPr>
          <p:cNvPr id="8" name="Текстово поле 10">
            <a:extLst>
              <a:ext uri="{FF2B5EF4-FFF2-40B4-BE49-F238E27FC236}">
                <a16:creationId xmlns:a16="http://schemas.microsoft.com/office/drawing/2014/main" id="{BB633BEB-9A12-4B95-93CA-8E44D44B1A9A}"/>
              </a:ext>
            </a:extLst>
          </p:cNvPr>
          <p:cNvSpPr txBox="1"/>
          <p:nvPr/>
        </p:nvSpPr>
        <p:spPr>
          <a:xfrm>
            <a:off x="624078" y="2767132"/>
            <a:ext cx="8291640" cy="3541118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26" tIns="107944" rIns="143926" bIns="107944" rtlCol="0">
            <a:spAutoFit/>
          </a:bodyPr>
          <a:lstStyle/>
          <a:p>
            <a:r>
              <a:rPr lang="en-GB" sz="2399" b="1" dirty="0">
                <a:solidFill>
                  <a:srgbClr val="800000"/>
                </a:solidFill>
                <a:latin typeface="Consolas" panose="020B0609020204030204" pitchFamily="49" charset="0"/>
              </a:rPr>
              <a:t>&lt;form&gt;</a:t>
            </a:r>
            <a:endParaRPr lang="en-GB" sz="2399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GB" sz="2399" b="1" dirty="0">
                <a:solidFill>
                  <a:srgbClr val="800000"/>
                </a:solidFill>
                <a:latin typeface="Consolas" panose="020B0609020204030204" pitchFamily="49" charset="0"/>
              </a:rPr>
              <a:t>&lt;label</a:t>
            </a:r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399" b="1" dirty="0">
                <a:solidFill>
                  <a:srgbClr val="FF0000"/>
                </a:solidFill>
                <a:latin typeface="Consolas" panose="020B0609020204030204" pitchFamily="49" charset="0"/>
              </a:rPr>
              <a:t>for</a:t>
            </a:r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399" b="1" dirty="0">
                <a:solidFill>
                  <a:srgbClr val="0000FF"/>
                </a:solidFill>
                <a:latin typeface="Consolas" panose="020B0609020204030204" pitchFamily="49" charset="0"/>
              </a:rPr>
              <a:t>"size"</a:t>
            </a:r>
            <a:r>
              <a:rPr lang="en-GB" sz="2399" b="1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Size:</a:t>
            </a:r>
            <a:r>
              <a:rPr lang="en-GB" sz="2399" b="1" dirty="0">
                <a:solidFill>
                  <a:srgbClr val="800000"/>
                </a:solidFill>
                <a:latin typeface="Consolas" panose="020B0609020204030204" pitchFamily="49" charset="0"/>
              </a:rPr>
              <a:t>&lt;/label&gt;</a:t>
            </a:r>
            <a:endParaRPr lang="en-GB" sz="2399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GB" sz="2399" b="1" dirty="0">
                <a:solidFill>
                  <a:srgbClr val="800000"/>
                </a:solidFill>
                <a:latin typeface="Consolas" panose="020B0609020204030204" pitchFamily="49" charset="0"/>
              </a:rPr>
              <a:t>&lt;select</a:t>
            </a:r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399" b="1" dirty="0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399" b="1" dirty="0">
                <a:solidFill>
                  <a:srgbClr val="0000FF"/>
                </a:solidFill>
                <a:latin typeface="Consolas" panose="020B0609020204030204" pitchFamily="49" charset="0"/>
              </a:rPr>
              <a:t>"size"</a:t>
            </a:r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399" b="1" dirty="0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399" b="1" dirty="0">
                <a:solidFill>
                  <a:srgbClr val="0000FF"/>
                </a:solidFill>
                <a:latin typeface="Consolas" panose="020B0609020204030204" pitchFamily="49" charset="0"/>
              </a:rPr>
              <a:t>"size"</a:t>
            </a:r>
            <a:r>
              <a:rPr lang="en-GB" sz="2399" b="1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GB" sz="2399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2399" b="1" dirty="0">
                <a:solidFill>
                  <a:srgbClr val="800000"/>
                </a:solidFill>
                <a:latin typeface="Consolas" panose="020B0609020204030204" pitchFamily="49" charset="0"/>
              </a:rPr>
              <a:t>&lt;option</a:t>
            </a:r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399" b="1" dirty="0">
                <a:solidFill>
                  <a:srgbClr val="FF0000"/>
                </a:solidFill>
                <a:latin typeface="Consolas" panose="020B0609020204030204" pitchFamily="49" charset="0"/>
              </a:rPr>
              <a:t>value</a:t>
            </a:r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399" b="1" dirty="0">
                <a:solidFill>
                  <a:srgbClr val="0000FF"/>
                </a:solidFill>
                <a:latin typeface="Consolas" panose="020B0609020204030204" pitchFamily="49" charset="0"/>
              </a:rPr>
              <a:t>"39"</a:t>
            </a:r>
            <a:r>
              <a:rPr lang="en-GB" sz="2399" b="1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39 EU</a:t>
            </a:r>
            <a:r>
              <a:rPr lang="en-GB" sz="2399" b="1" dirty="0">
                <a:solidFill>
                  <a:srgbClr val="800000"/>
                </a:solidFill>
                <a:latin typeface="Consolas" panose="020B0609020204030204" pitchFamily="49" charset="0"/>
              </a:rPr>
              <a:t>&lt;/option&gt;</a:t>
            </a:r>
            <a:endParaRPr lang="en-GB" sz="2399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2399" b="1" dirty="0">
                <a:solidFill>
                  <a:srgbClr val="800000"/>
                </a:solidFill>
                <a:latin typeface="Consolas" panose="020B0609020204030204" pitchFamily="49" charset="0"/>
              </a:rPr>
              <a:t>&lt;option</a:t>
            </a:r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399" b="1" dirty="0">
                <a:solidFill>
                  <a:srgbClr val="FF0000"/>
                </a:solidFill>
                <a:latin typeface="Consolas" panose="020B0609020204030204" pitchFamily="49" charset="0"/>
              </a:rPr>
              <a:t>value</a:t>
            </a:r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399" b="1" dirty="0">
                <a:solidFill>
                  <a:srgbClr val="0000FF"/>
                </a:solidFill>
                <a:latin typeface="Consolas" panose="020B0609020204030204" pitchFamily="49" charset="0"/>
              </a:rPr>
              <a:t>"40"</a:t>
            </a:r>
            <a:r>
              <a:rPr lang="en-GB" sz="2399" b="1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40 EU</a:t>
            </a:r>
            <a:r>
              <a:rPr lang="en-GB" sz="2399" b="1" dirty="0">
                <a:solidFill>
                  <a:srgbClr val="800000"/>
                </a:solidFill>
                <a:latin typeface="Consolas" panose="020B0609020204030204" pitchFamily="49" charset="0"/>
              </a:rPr>
              <a:t>&lt;/option&gt;</a:t>
            </a:r>
            <a:endParaRPr lang="en-GB" sz="2399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2399" b="1" dirty="0">
                <a:solidFill>
                  <a:srgbClr val="800000"/>
                </a:solidFill>
                <a:latin typeface="Consolas" panose="020B0609020204030204" pitchFamily="49" charset="0"/>
              </a:rPr>
              <a:t>&lt;option</a:t>
            </a:r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399" b="1" dirty="0">
                <a:solidFill>
                  <a:srgbClr val="FF0000"/>
                </a:solidFill>
                <a:latin typeface="Consolas" panose="020B0609020204030204" pitchFamily="49" charset="0"/>
              </a:rPr>
              <a:t>value</a:t>
            </a:r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399" b="1" dirty="0">
                <a:solidFill>
                  <a:srgbClr val="0000FF"/>
                </a:solidFill>
                <a:latin typeface="Consolas" panose="020B0609020204030204" pitchFamily="49" charset="0"/>
              </a:rPr>
              <a:t>"41.5"</a:t>
            </a:r>
            <a:r>
              <a:rPr lang="en-GB" sz="2399" b="1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41.5 EU</a:t>
            </a:r>
            <a:r>
              <a:rPr lang="en-GB" sz="2399" b="1" dirty="0">
                <a:solidFill>
                  <a:srgbClr val="800000"/>
                </a:solidFill>
                <a:latin typeface="Consolas" panose="020B0609020204030204" pitchFamily="49" charset="0"/>
              </a:rPr>
              <a:t>&lt;/option&gt;</a:t>
            </a:r>
          </a:p>
          <a:p>
            <a:r>
              <a:rPr lang="en-GB" sz="2399" b="1" dirty="0">
                <a:solidFill>
                  <a:srgbClr val="800000"/>
                </a:solidFill>
                <a:latin typeface="Consolas" panose="020B0609020204030204" pitchFamily="49" charset="0"/>
              </a:rPr>
              <a:t>    …</a:t>
            </a:r>
            <a:endParaRPr lang="en-GB" sz="2399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GB" sz="2399" b="1" dirty="0">
                <a:solidFill>
                  <a:srgbClr val="800000"/>
                </a:solidFill>
                <a:latin typeface="Consolas" panose="020B0609020204030204" pitchFamily="49" charset="0"/>
              </a:rPr>
              <a:t>&lt;/select&gt;</a:t>
            </a:r>
            <a:endParaRPr lang="en-GB" sz="2399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399" b="1" dirty="0">
                <a:solidFill>
                  <a:srgbClr val="800000"/>
                </a:solidFill>
                <a:latin typeface="Consolas" panose="020B0609020204030204" pitchFamily="49" charset="0"/>
              </a:rPr>
              <a:t>&lt;/form&gt;</a:t>
            </a:r>
            <a:endParaRPr lang="en-GB" sz="2399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9" name="Picture 7">
            <a:extLst>
              <a:ext uri="{FF2B5EF4-FFF2-40B4-BE49-F238E27FC236}">
                <a16:creationId xmlns:a16="http://schemas.microsoft.com/office/drawing/2014/main" id="{4EFD2371-D20F-44A6-84F8-0BD16F06B2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t="1" r="1788" b="200"/>
          <a:stretch/>
        </p:blipFill>
        <p:spPr>
          <a:xfrm>
            <a:off x="9740051" y="1312878"/>
            <a:ext cx="1446406" cy="5266753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895888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&lt;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textarea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  <a:r>
              <a:rPr lang="en-US" dirty="0"/>
              <a:t> - defines a multi-line input field</a:t>
            </a:r>
          </a:p>
          <a:p>
            <a:pPr>
              <a:buClr>
                <a:schemeClr val="tx1"/>
              </a:buClr>
            </a:pPr>
            <a:r>
              <a:rPr lang="en-US" dirty="0"/>
              <a:t>Attributes: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rows</a:t>
            </a:r>
            <a:r>
              <a:rPr lang="en-US" dirty="0"/>
              <a:t> - specifies the visible </a:t>
            </a:r>
            <a:r>
              <a:rPr lang="en-US" b="1" dirty="0">
                <a:solidFill>
                  <a:schemeClr val="bg1"/>
                </a:solidFill>
              </a:rPr>
              <a:t>number of lines</a:t>
            </a:r>
            <a:r>
              <a:rPr lang="en-US" dirty="0"/>
              <a:t> in a text area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cols</a:t>
            </a:r>
            <a:r>
              <a:rPr lang="en-US" dirty="0"/>
              <a:t> - specifies the </a:t>
            </a:r>
            <a:r>
              <a:rPr lang="en-US" b="1" dirty="0">
                <a:solidFill>
                  <a:schemeClr val="bg1"/>
                </a:solidFill>
              </a:rPr>
              <a:t>visible width </a:t>
            </a:r>
            <a:r>
              <a:rPr lang="en-US" dirty="0"/>
              <a:t>of a text area</a:t>
            </a:r>
            <a:endParaRPr lang="bg-BG" dirty="0"/>
          </a:p>
          <a:p>
            <a:pPr lvl="1">
              <a:buClr>
                <a:schemeClr val="tx1"/>
              </a:buClr>
            </a:pP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Form Elements – Textarea</a:t>
            </a:r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AA105C5-85CE-4C39-9BFF-9D80F49480D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  <p:sp>
        <p:nvSpPr>
          <p:cNvPr id="8" name="Текстово поле 10">
            <a:extLst>
              <a:ext uri="{FF2B5EF4-FFF2-40B4-BE49-F238E27FC236}">
                <a16:creationId xmlns:a16="http://schemas.microsoft.com/office/drawing/2014/main" id="{054746D3-EC20-4910-AC16-229A618C7634}"/>
              </a:ext>
            </a:extLst>
          </p:cNvPr>
          <p:cNvSpPr txBox="1"/>
          <p:nvPr/>
        </p:nvSpPr>
        <p:spPr>
          <a:xfrm>
            <a:off x="592637" y="3966196"/>
            <a:ext cx="6313152" cy="2371871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26" tIns="107944" rIns="143926" bIns="107944" rtlCol="0">
            <a:spAutoFit/>
          </a:bodyPr>
          <a:lstStyle/>
          <a:p>
            <a:r>
              <a:rPr lang="en-GB" sz="2799" b="1" noProof="1">
                <a:solidFill>
                  <a:srgbClr val="800000"/>
                </a:solidFill>
                <a:latin typeface="Consolas" panose="020B0609020204030204" pitchFamily="49" charset="0"/>
              </a:rPr>
              <a:t>&lt;textarea</a:t>
            </a:r>
            <a:r>
              <a:rPr lang="en-GB" sz="2799" b="1" noProof="1">
                <a:solidFill>
                  <a:srgbClr val="FF0000"/>
                </a:solidFill>
                <a:latin typeface="Consolas" panose="020B0609020204030204" pitchFamily="49" charset="0"/>
              </a:rPr>
              <a:t> rows</a:t>
            </a:r>
            <a:r>
              <a:rPr lang="en-GB" sz="2799" b="1" noProof="1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799" b="1" noProof="1">
                <a:solidFill>
                  <a:srgbClr val="0000FF"/>
                </a:solidFill>
                <a:latin typeface="Consolas" panose="020B0609020204030204" pitchFamily="49" charset="0"/>
              </a:rPr>
              <a:t>"10"</a:t>
            </a:r>
            <a:r>
              <a:rPr lang="en-GB" sz="2799" b="1" noProof="1">
                <a:solidFill>
                  <a:srgbClr val="FF0000"/>
                </a:solidFill>
                <a:latin typeface="Consolas" panose="020B0609020204030204" pitchFamily="49" charset="0"/>
              </a:rPr>
              <a:t> cols</a:t>
            </a:r>
            <a:r>
              <a:rPr lang="en-GB" sz="2799" b="1" noProof="1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799" b="1" noProof="1">
                <a:solidFill>
                  <a:srgbClr val="0000FF"/>
                </a:solidFill>
                <a:latin typeface="Consolas" panose="020B0609020204030204" pitchFamily="49" charset="0"/>
              </a:rPr>
              <a:t>"30"</a:t>
            </a:r>
            <a:r>
              <a:rPr lang="en-GB" sz="2799" b="1" noProof="1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GB" sz="2799" b="1" noProof="1">
                <a:solidFill>
                  <a:srgbClr val="000000"/>
                </a:solidFill>
                <a:latin typeface="Consolas" panose="020B0609020204030204" pitchFamily="49" charset="0"/>
              </a:rPr>
              <a:t>Text area is multi-line.</a:t>
            </a:r>
          </a:p>
          <a:p>
            <a:r>
              <a:rPr lang="en-GB" sz="2799" b="1" noProof="1">
                <a:solidFill>
                  <a:srgbClr val="000000"/>
                </a:solidFill>
                <a:latin typeface="Consolas" panose="020B0609020204030204" pitchFamily="49" charset="0"/>
              </a:rPr>
              <a:t>This is the second line.</a:t>
            </a:r>
          </a:p>
          <a:p>
            <a:r>
              <a:rPr lang="en-GB" sz="2799" b="1" noProof="1">
                <a:solidFill>
                  <a:srgbClr val="000000"/>
                </a:solidFill>
                <a:latin typeface="Consolas" panose="020B0609020204030204" pitchFamily="49" charset="0"/>
              </a:rPr>
              <a:t>Third line.</a:t>
            </a:r>
          </a:p>
          <a:p>
            <a:r>
              <a:rPr lang="en-GB" sz="2799" b="1" noProof="1">
                <a:solidFill>
                  <a:srgbClr val="800000"/>
                </a:solidFill>
                <a:latin typeface="Consolas" panose="020B0609020204030204" pitchFamily="49" charset="0"/>
              </a:rPr>
              <a:t>&lt;/textarea&gt;</a:t>
            </a:r>
            <a:endParaRPr lang="en-GB" sz="2799" b="1" noProof="1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9" name="Picture 9">
            <a:extLst>
              <a:ext uri="{FF2B5EF4-FFF2-40B4-BE49-F238E27FC236}">
                <a16:creationId xmlns:a16="http://schemas.microsoft.com/office/drawing/2014/main" id="{A95EA4F3-F223-43E5-9C66-6397747301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6487" y="3966194"/>
            <a:ext cx="3902534" cy="2359045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sp>
        <p:nvSpPr>
          <p:cNvPr id="10" name="Rounded Rectangular Callout 1">
            <a:extLst>
              <a:ext uri="{FF2B5EF4-FFF2-40B4-BE49-F238E27FC236}">
                <a16:creationId xmlns:a16="http://schemas.microsoft.com/office/drawing/2014/main" id="{0BF8D17B-4470-4314-BB57-08964C11519D}"/>
              </a:ext>
            </a:extLst>
          </p:cNvPr>
          <p:cNvSpPr/>
          <p:nvPr/>
        </p:nvSpPr>
        <p:spPr bwMode="auto">
          <a:xfrm>
            <a:off x="10144946" y="3878884"/>
            <a:ext cx="1484613" cy="565905"/>
          </a:xfrm>
          <a:prstGeom prst="wedgeRoundRectCallout">
            <a:avLst>
              <a:gd name="adj1" fmla="val -72942"/>
              <a:gd name="adj2" fmla="val 6475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399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textarea</a:t>
            </a:r>
            <a:endParaRPr lang="en-US" sz="2399" b="1" noProof="1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7313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9843" name="Rectangle 3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b="1" dirty="0"/>
              <a:t>Submit</a:t>
            </a:r>
            <a:r>
              <a:rPr lang="en-US" dirty="0"/>
              <a:t> button – sends the form data to the server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en-US" dirty="0"/>
          </a:p>
          <a:p>
            <a:pPr>
              <a:spcBef>
                <a:spcPts val="1799"/>
              </a:spcBef>
              <a:spcAft>
                <a:spcPts val="300"/>
              </a:spcAft>
            </a:pPr>
            <a:r>
              <a:rPr lang="en-US" b="1" dirty="0"/>
              <a:t>Reset</a:t>
            </a:r>
            <a:r>
              <a:rPr lang="en-US" dirty="0"/>
              <a:t> button – resets all form fields</a:t>
            </a:r>
          </a:p>
          <a:p>
            <a:pPr marL="0" indent="0">
              <a:spcBef>
                <a:spcPts val="300"/>
              </a:spcBef>
              <a:spcAft>
                <a:spcPts val="300"/>
              </a:spcAft>
              <a:buNone/>
            </a:pPr>
            <a:endParaRPr lang="en-US" dirty="0"/>
          </a:p>
          <a:p>
            <a:pPr>
              <a:spcBef>
                <a:spcPts val="1799"/>
              </a:spcBef>
              <a:spcAft>
                <a:spcPts val="300"/>
              </a:spcAft>
            </a:pP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&lt;button&gt;</a:t>
            </a:r>
            <a:r>
              <a:rPr lang="en-US" dirty="0"/>
              <a:t> tag defines a clickable button</a:t>
            </a:r>
          </a:p>
        </p:txBody>
      </p:sp>
      <p:sp>
        <p:nvSpPr>
          <p:cNvPr id="1059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 Elements – Buttons</a:t>
            </a:r>
          </a:p>
        </p:txBody>
      </p:sp>
      <p:sp>
        <p:nvSpPr>
          <p:cNvPr id="1059844" name="Rectangle 4"/>
          <p:cNvSpPr>
            <a:spLocks noChangeArrowheads="1"/>
          </p:cNvSpPr>
          <p:nvPr/>
        </p:nvSpPr>
        <p:spPr bwMode="auto">
          <a:xfrm>
            <a:off x="642155" y="3346281"/>
            <a:ext cx="7298362" cy="461545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399" b="1" dirty="0">
                <a:solidFill>
                  <a:srgbClr val="800000"/>
                </a:solidFill>
                <a:latin typeface="Consolas" panose="020B0609020204030204" pitchFamily="49" charset="0"/>
              </a:rPr>
              <a:t>&lt;input</a:t>
            </a:r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399" b="1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399" b="1" dirty="0">
                <a:solidFill>
                  <a:srgbClr val="0000FF"/>
                </a:solidFill>
                <a:latin typeface="Consolas" panose="020B0609020204030204" pitchFamily="49" charset="0"/>
              </a:rPr>
              <a:t>"reset" </a:t>
            </a:r>
            <a:r>
              <a:rPr lang="en-GB" sz="2399" b="1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en-GB" sz="2399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642156" y="1976011"/>
            <a:ext cx="7298365" cy="461545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399" b="1" dirty="0">
                <a:solidFill>
                  <a:srgbClr val="800000"/>
                </a:solidFill>
                <a:latin typeface="Consolas" panose="020B0609020204030204" pitchFamily="49" charset="0"/>
              </a:rPr>
              <a:t>&lt;input</a:t>
            </a:r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399" b="1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399" b="1" dirty="0">
                <a:solidFill>
                  <a:srgbClr val="0000FF"/>
                </a:solidFill>
                <a:latin typeface="Consolas" panose="020B0609020204030204" pitchFamily="49" charset="0"/>
              </a:rPr>
              <a:t>"submit"</a:t>
            </a:r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399" b="1" dirty="0">
                <a:solidFill>
                  <a:srgbClr val="FF0000"/>
                </a:solidFill>
                <a:latin typeface="Consolas" panose="020B0609020204030204" pitchFamily="49" charset="0"/>
              </a:rPr>
              <a:t>value</a:t>
            </a:r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399" b="1" dirty="0">
                <a:solidFill>
                  <a:srgbClr val="0000FF"/>
                </a:solidFill>
                <a:latin typeface="Consolas" panose="020B0609020204030204" pitchFamily="49" charset="0"/>
              </a:rPr>
              <a:t>"Apply Now"</a:t>
            </a:r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399" b="1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en-GB" sz="2399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284347" y="3297181"/>
            <a:ext cx="1185775" cy="581702"/>
          </a:xfrm>
          <a:prstGeom prst="roundRect">
            <a:avLst>
              <a:gd name="adj" fmla="val 6205"/>
            </a:avLst>
          </a:prstGeom>
          <a:ln>
            <a:solidFill>
              <a:schemeClr val="tx1"/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91318" y="1946350"/>
            <a:ext cx="1613690" cy="537896"/>
          </a:xfrm>
          <a:prstGeom prst="roundRect">
            <a:avLst>
              <a:gd name="adj" fmla="val 6205"/>
            </a:avLst>
          </a:prstGeom>
          <a:ln>
            <a:solidFill>
              <a:schemeClr val="tx1"/>
            </a:solidFill>
          </a:ln>
        </p:spPr>
      </p:pic>
      <p:sp>
        <p:nvSpPr>
          <p:cNvPr id="13" name="Rectangle 6">
            <a:extLst>
              <a:ext uri="{FF2B5EF4-FFF2-40B4-BE49-F238E27FC236}">
                <a16:creationId xmlns:a16="http://schemas.microsoft.com/office/drawing/2014/main" id="{5DCA95A5-BF19-4C75-8D08-7C71486A05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155" y="4806332"/>
            <a:ext cx="7298363" cy="461545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399" b="1" dirty="0">
                <a:solidFill>
                  <a:srgbClr val="800000"/>
                </a:solidFill>
                <a:latin typeface="Consolas" panose="020B0609020204030204" pitchFamily="49" charset="0"/>
              </a:rPr>
              <a:t>&lt;button</a:t>
            </a:r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399" b="1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399" b="1" dirty="0">
                <a:solidFill>
                  <a:srgbClr val="0000FF"/>
                </a:solidFill>
                <a:latin typeface="Consolas" panose="020B0609020204030204" pitchFamily="49" charset="0"/>
              </a:rPr>
              <a:t>"button"</a:t>
            </a:r>
            <a:r>
              <a:rPr lang="en-GB" sz="2399" b="1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Click Me!</a:t>
            </a:r>
            <a:r>
              <a:rPr lang="en-GB" sz="2399" b="1" dirty="0">
                <a:solidFill>
                  <a:srgbClr val="800000"/>
                </a:solidFill>
                <a:latin typeface="Consolas" panose="020B0609020204030204" pitchFamily="49" charset="0"/>
              </a:rPr>
              <a:t>&lt;/button&gt;</a:t>
            </a:r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849AA8-6947-4419-9F75-F2394A4B38B1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311282" y="4778648"/>
            <a:ext cx="1593727" cy="567766"/>
          </a:xfrm>
          <a:prstGeom prst="roundRect">
            <a:avLst>
              <a:gd name="adj" fmla="val 6205"/>
            </a:avLst>
          </a:prstGeom>
          <a:ln>
            <a:solidFill>
              <a:schemeClr val="tx1"/>
            </a:solidFill>
          </a:ln>
        </p:spPr>
      </p:pic>
      <p:sp>
        <p:nvSpPr>
          <p:cNvPr id="12" name="Slide Number">
            <a:extLst>
              <a:ext uri="{FF2B5EF4-FFF2-40B4-BE49-F238E27FC236}">
                <a16:creationId xmlns:a16="http://schemas.microsoft.com/office/drawing/2014/main" id="{46AFD067-365A-4678-9309-857A453D4B7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24851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9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9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9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9844" grpId="0" animBg="1"/>
      <p:bldP spid="13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523BA6C-1B8A-4DF6-8F1D-BABD0D91D2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0" y="1196707"/>
            <a:ext cx="5525170" cy="5527326"/>
          </a:xfrm>
        </p:spPr>
        <p:txBody>
          <a:bodyPr/>
          <a:lstStyle/>
          <a:p>
            <a:r>
              <a:rPr lang="en-US" dirty="0"/>
              <a:t>Example of HTML form + CSS styles</a:t>
            </a:r>
          </a:p>
          <a:p>
            <a:pPr lvl="1"/>
            <a:r>
              <a:rPr lang="en-US" dirty="0">
                <a:hlinkClick r:id="rId2"/>
              </a:rPr>
              <a:t>https://codepen.io/snakov/pen/oNYQvpB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Complete HTML </a:t>
            </a:r>
            <a:r>
              <a:rPr lang="en-US" dirty="0"/>
              <a:t>Form – Example</a:t>
            </a:r>
            <a:endParaRPr lang="bg-B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5625F7-480A-40DC-B935-A44E9B77A7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6025" y="1494505"/>
            <a:ext cx="5750111" cy="4987947"/>
          </a:xfrm>
          <a:prstGeom prst="rect">
            <a:avLst/>
          </a:prstGeom>
          <a:ln>
            <a:solidFill>
              <a:schemeClr val="accent5">
                <a:lumMod val="40000"/>
                <a:lumOff val="60000"/>
              </a:schemeClr>
            </a:solidFill>
          </a:ln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93DE234F-6A51-4210-A3B4-C911BBFB24C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63860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ов контейнер 3">
            <a:extLst>
              <a:ext uri="{FF2B5EF4-FFF2-40B4-BE49-F238E27FC236}">
                <a16:creationId xmlns:a16="http://schemas.microsoft.com/office/drawing/2014/main" id="{3401FBD2-AF2A-4ECE-938F-0C55382D7C68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dirty="0"/>
              <a:t>Arrange Data into Rows and Columns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2F184E-FCAE-4D51-866E-45058FDF7B9E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Tables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D921DFC1-27FF-4294-854F-6AC95B21B20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  <p:pic>
        <p:nvPicPr>
          <p:cNvPr id="5" name="Картина 4" descr="data-table.png">
            <a:extLst>
              <a:ext uri="{FF2B5EF4-FFF2-40B4-BE49-F238E27FC236}">
                <a16:creationId xmlns:a16="http://schemas.microsoft.com/office/drawing/2014/main" id="{42930BC9-61C3-437B-B743-FD84138CBC3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lum bright="100000"/>
          </a:blip>
          <a:stretch>
            <a:fillRect/>
          </a:stretch>
        </p:blipFill>
        <p:spPr>
          <a:xfrm>
            <a:off x="4953299" y="1494505"/>
            <a:ext cx="2285405" cy="2285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156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 HTML </a:t>
            </a:r>
            <a:r>
              <a:rPr lang="en-US" b="1" dirty="0">
                <a:solidFill>
                  <a:schemeClr val="bg1"/>
                </a:solidFill>
              </a:rPr>
              <a:t>table</a:t>
            </a:r>
            <a:r>
              <a:rPr lang="en-US" dirty="0"/>
              <a:t> is defined with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&lt;table&gt;</a:t>
            </a:r>
            <a:r>
              <a:rPr lang="en-US" dirty="0"/>
              <a:t> tag</a:t>
            </a:r>
          </a:p>
          <a:p>
            <a:r>
              <a:rPr lang="en-US" noProof="1"/>
              <a:t>Each table </a:t>
            </a:r>
            <a:r>
              <a:rPr lang="en-US" b="1" noProof="1">
                <a:solidFill>
                  <a:schemeClr val="bg1"/>
                </a:solidFill>
              </a:rPr>
              <a:t>row</a:t>
            </a:r>
            <a:r>
              <a:rPr lang="en-US" noProof="1"/>
              <a:t> is defined with the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&lt;tr&gt;</a:t>
            </a:r>
            <a:r>
              <a:rPr lang="en-US" b="1" noProof="1"/>
              <a:t> </a:t>
            </a:r>
            <a:r>
              <a:rPr lang="en-US" noProof="1"/>
              <a:t>tag</a:t>
            </a:r>
          </a:p>
          <a:p>
            <a:r>
              <a:rPr lang="en-US" noProof="1"/>
              <a:t>A table </a:t>
            </a:r>
            <a:r>
              <a:rPr lang="en-US" b="1" noProof="1">
                <a:solidFill>
                  <a:schemeClr val="bg1"/>
                </a:solidFill>
              </a:rPr>
              <a:t>cell</a:t>
            </a:r>
            <a:r>
              <a:rPr lang="en-US" noProof="1"/>
              <a:t> is defined with the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&lt;td&gt;</a:t>
            </a:r>
            <a:r>
              <a:rPr lang="en-US" noProof="1"/>
              <a:t> tag</a:t>
            </a:r>
            <a:endParaRPr lang="en-GB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Simple HTML Tables</a:t>
            </a:r>
            <a:endParaRPr lang="en-GB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152F7663-5681-4F3F-8BF0-D526A9A2E53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B8B89597-E823-4D5A-8305-2A14E5F678CA}"/>
              </a:ext>
            </a:extLst>
          </p:cNvPr>
          <p:cNvSpPr txBox="1">
            <a:spLocks/>
          </p:cNvSpPr>
          <p:nvPr/>
        </p:nvSpPr>
        <p:spPr>
          <a:xfrm>
            <a:off x="611030" y="3339023"/>
            <a:ext cx="6114806" cy="3171938"/>
          </a:xfrm>
          <a:prstGeom prst="rect">
            <a:avLst/>
          </a:prstGeom>
          <a:solidFill>
            <a:schemeClr val="tx1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sz="2399" dirty="0">
                <a:solidFill>
                  <a:srgbClr val="800000"/>
                </a:solidFill>
                <a:effectLst/>
              </a:rPr>
              <a:t>&lt;table border="1"&gt;</a:t>
            </a:r>
          </a:p>
          <a:p>
            <a:r>
              <a:rPr lang="en-GB" sz="2399" dirty="0">
                <a:solidFill>
                  <a:srgbClr val="800000"/>
                </a:solidFill>
                <a:effectLst/>
              </a:rPr>
              <a:t>  &lt;tr&gt;</a:t>
            </a:r>
          </a:p>
          <a:p>
            <a:r>
              <a:rPr lang="en-GB" sz="2399" dirty="0">
                <a:solidFill>
                  <a:srgbClr val="800000"/>
                </a:solidFill>
                <a:effectLst/>
              </a:rPr>
              <a:t>    &lt;td&gt;</a:t>
            </a:r>
            <a:r>
              <a:rPr lang="en-GB" sz="2399" dirty="0">
                <a:solidFill>
                  <a:schemeClr val="accent6">
                    <a:lumMod val="10000"/>
                  </a:schemeClr>
                </a:solidFill>
                <a:effectLst/>
              </a:rPr>
              <a:t>A</a:t>
            </a:r>
            <a:r>
              <a:rPr lang="en-GB" sz="2399" dirty="0">
                <a:solidFill>
                  <a:srgbClr val="800000"/>
                </a:solidFill>
                <a:effectLst/>
              </a:rPr>
              <a:t>&lt;/td&gt;&lt;td&gt;</a:t>
            </a:r>
            <a:r>
              <a:rPr lang="en-GB" sz="2399" dirty="0">
                <a:solidFill>
                  <a:schemeClr val="accent6">
                    <a:lumMod val="10000"/>
                  </a:schemeClr>
                </a:solidFill>
                <a:effectLst/>
              </a:rPr>
              <a:t>B</a:t>
            </a:r>
            <a:r>
              <a:rPr lang="en-GB" sz="2399" dirty="0">
                <a:solidFill>
                  <a:srgbClr val="800000"/>
                </a:solidFill>
                <a:effectLst/>
              </a:rPr>
              <a:t>&lt;/td&gt;&lt;td&gt;</a:t>
            </a:r>
            <a:r>
              <a:rPr lang="en-GB" sz="2399" dirty="0">
                <a:solidFill>
                  <a:schemeClr val="accent6">
                    <a:lumMod val="10000"/>
                  </a:schemeClr>
                </a:solidFill>
                <a:effectLst/>
              </a:rPr>
              <a:t>C</a:t>
            </a:r>
            <a:r>
              <a:rPr lang="en-GB" sz="2399" dirty="0">
                <a:solidFill>
                  <a:srgbClr val="800000"/>
                </a:solidFill>
                <a:effectLst/>
              </a:rPr>
              <a:t>&lt;/td&gt;</a:t>
            </a:r>
          </a:p>
          <a:p>
            <a:r>
              <a:rPr lang="en-GB" sz="2399" dirty="0">
                <a:solidFill>
                  <a:srgbClr val="800000"/>
                </a:solidFill>
                <a:effectLst/>
              </a:rPr>
              <a:t>  &lt;/tr&gt;</a:t>
            </a:r>
          </a:p>
          <a:p>
            <a:r>
              <a:rPr lang="en-GB" sz="2399" dirty="0">
                <a:solidFill>
                  <a:srgbClr val="800000"/>
                </a:solidFill>
                <a:effectLst/>
              </a:rPr>
              <a:t>  &lt;tr&gt;</a:t>
            </a:r>
          </a:p>
          <a:p>
            <a:r>
              <a:rPr lang="en-GB" sz="2399" dirty="0">
                <a:solidFill>
                  <a:srgbClr val="800000"/>
                </a:solidFill>
                <a:effectLst/>
              </a:rPr>
              <a:t>    &lt;td&gt;</a:t>
            </a:r>
            <a:r>
              <a:rPr lang="en-GB" sz="2399" dirty="0">
                <a:solidFill>
                  <a:schemeClr val="accent6">
                    <a:lumMod val="10000"/>
                  </a:schemeClr>
                </a:solidFill>
                <a:effectLst/>
              </a:rPr>
              <a:t>D</a:t>
            </a:r>
            <a:r>
              <a:rPr lang="en-GB" sz="2399" dirty="0">
                <a:solidFill>
                  <a:srgbClr val="800000"/>
                </a:solidFill>
                <a:effectLst/>
              </a:rPr>
              <a:t>&lt;/td&gt;&lt;td&gt;</a:t>
            </a:r>
            <a:r>
              <a:rPr lang="en-GB" sz="2399" dirty="0">
                <a:solidFill>
                  <a:schemeClr val="accent6">
                    <a:lumMod val="10000"/>
                  </a:schemeClr>
                </a:solidFill>
                <a:effectLst/>
              </a:rPr>
              <a:t>E</a:t>
            </a:r>
            <a:r>
              <a:rPr lang="en-GB" sz="2399" dirty="0">
                <a:solidFill>
                  <a:srgbClr val="800000"/>
                </a:solidFill>
                <a:effectLst/>
              </a:rPr>
              <a:t>&lt;/td&gt;&lt;td&gt;</a:t>
            </a:r>
            <a:r>
              <a:rPr lang="en-GB" sz="2399" dirty="0">
                <a:solidFill>
                  <a:schemeClr val="accent6">
                    <a:lumMod val="10000"/>
                  </a:schemeClr>
                </a:solidFill>
                <a:effectLst/>
              </a:rPr>
              <a:t>F</a:t>
            </a:r>
            <a:r>
              <a:rPr lang="en-GB" sz="2399" dirty="0">
                <a:solidFill>
                  <a:srgbClr val="800000"/>
                </a:solidFill>
                <a:effectLst/>
              </a:rPr>
              <a:t>&lt;/td&gt;</a:t>
            </a:r>
          </a:p>
          <a:p>
            <a:r>
              <a:rPr lang="en-GB" sz="2399" dirty="0">
                <a:solidFill>
                  <a:srgbClr val="800000"/>
                </a:solidFill>
                <a:effectLst/>
              </a:rPr>
              <a:t>  &lt;/tr&gt;</a:t>
            </a:r>
          </a:p>
          <a:p>
            <a:r>
              <a:rPr lang="en-GB" sz="2399" dirty="0">
                <a:solidFill>
                  <a:srgbClr val="800000"/>
                </a:solidFill>
                <a:effectLst/>
              </a:rPr>
              <a:t>&lt;/table&gt;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168D6E8-FA67-40EC-A8F0-9EDC5340A9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0709" y="4013847"/>
            <a:ext cx="1942215" cy="1811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194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192089" y="1195389"/>
            <a:ext cx="11814175" cy="5202237"/>
          </a:xfrm>
        </p:spPr>
        <p:txBody>
          <a:bodyPr/>
          <a:lstStyle/>
          <a:p>
            <a:r>
              <a:rPr lang="en-US" dirty="0"/>
              <a:t>There are three specific parts</a:t>
            </a:r>
            <a:br>
              <a:rPr lang="en-US" dirty="0"/>
            </a:br>
            <a:r>
              <a:rPr lang="en-US" dirty="0"/>
              <a:t>in every table: </a:t>
            </a:r>
          </a:p>
          <a:p>
            <a:pPr lvl="1"/>
            <a:r>
              <a:rPr lang="en-US" dirty="0"/>
              <a:t>Table </a:t>
            </a:r>
            <a:r>
              <a:rPr lang="en-US" b="1" dirty="0">
                <a:solidFill>
                  <a:schemeClr val="bg1"/>
                </a:solidFill>
              </a:rPr>
              <a:t>header</a:t>
            </a:r>
          </a:p>
          <a:p>
            <a:pPr lvl="1"/>
            <a:r>
              <a:rPr lang="en-US" dirty="0"/>
              <a:t>Table </a:t>
            </a:r>
            <a:r>
              <a:rPr lang="en-US" b="1" dirty="0">
                <a:solidFill>
                  <a:schemeClr val="bg1"/>
                </a:solidFill>
              </a:rPr>
              <a:t>body</a:t>
            </a:r>
          </a:p>
          <a:p>
            <a:pPr lvl="1"/>
            <a:r>
              <a:rPr lang="en-US" dirty="0"/>
              <a:t>Table </a:t>
            </a:r>
            <a:r>
              <a:rPr lang="en-US" b="1" dirty="0">
                <a:solidFill>
                  <a:schemeClr val="bg1"/>
                </a:solidFill>
              </a:rPr>
              <a:t>footer</a:t>
            </a:r>
          </a:p>
          <a:p>
            <a:r>
              <a:rPr lang="en-US" dirty="0"/>
              <a:t>Each table part holds rows </a:t>
            </a:r>
            <a:r>
              <a:rPr lang="en-US" sz="2800" dirty="0"/>
              <a:t>(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&lt;tr&gt;</a:t>
            </a:r>
            <a:r>
              <a:rPr lang="en-US" sz="2800" dirty="0"/>
              <a:t>)</a:t>
            </a:r>
            <a:endParaRPr lang="en-US" sz="3200" dirty="0"/>
          </a:p>
          <a:p>
            <a:pPr lvl="1"/>
            <a:r>
              <a:rPr lang="en-US" dirty="0"/>
              <a:t>Rows hold cells </a:t>
            </a:r>
            <a:r>
              <a:rPr lang="en-US" sz="3200" dirty="0">
                <a:latin typeface="+mj-lt"/>
              </a:rPr>
              <a:t>(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&lt;td&gt;</a:t>
            </a:r>
            <a:r>
              <a:rPr lang="en-US" sz="28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200" dirty="0">
                <a:latin typeface="+mj-lt"/>
              </a:rPr>
              <a:t>/</a:t>
            </a:r>
            <a:r>
              <a:rPr lang="en-US" sz="28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&lt;th&gt;</a:t>
            </a:r>
            <a:r>
              <a:rPr lang="en-US" sz="3200" dirty="0">
                <a:latin typeface="+mj-lt"/>
              </a:rPr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Complete HTML Tables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951000" y="1473286"/>
            <a:ext cx="4745400" cy="3911428"/>
          </a:xfrm>
          <a:prstGeom prst="rect">
            <a:avLst/>
          </a:prstGeom>
          <a:solidFill>
            <a:schemeClr val="tx1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sz="2400" dirty="0">
                <a:solidFill>
                  <a:srgbClr val="800000"/>
                </a:solidFill>
                <a:effectLst/>
              </a:rPr>
              <a:t>&lt;table&gt;</a:t>
            </a:r>
            <a:endParaRPr lang="en-GB" sz="2400" dirty="0">
              <a:solidFill>
                <a:srgbClr val="000000"/>
              </a:solidFill>
              <a:effectLst/>
            </a:endParaRPr>
          </a:p>
          <a:p>
            <a:r>
              <a:rPr lang="en-GB" sz="2400" dirty="0">
                <a:solidFill>
                  <a:srgbClr val="000000"/>
                </a:solidFill>
                <a:effectLst/>
              </a:rPr>
              <a:t>    </a:t>
            </a:r>
            <a:r>
              <a:rPr lang="en-GB" sz="2400" dirty="0">
                <a:solidFill>
                  <a:srgbClr val="800000"/>
                </a:solidFill>
                <a:effectLst/>
              </a:rPr>
              <a:t>&lt;</a:t>
            </a:r>
            <a:r>
              <a:rPr lang="en-GB" sz="2400" dirty="0" err="1">
                <a:solidFill>
                  <a:srgbClr val="800000"/>
                </a:solidFill>
                <a:effectLst/>
              </a:rPr>
              <a:t>thead</a:t>
            </a:r>
            <a:r>
              <a:rPr lang="en-GB" sz="2400" dirty="0">
                <a:solidFill>
                  <a:srgbClr val="800000"/>
                </a:solidFill>
                <a:effectLst/>
              </a:rPr>
              <a:t>&gt;</a:t>
            </a:r>
            <a:r>
              <a:rPr lang="en-GB" sz="2400" dirty="0">
                <a:solidFill>
                  <a:srgbClr val="000000"/>
                </a:solidFill>
                <a:effectLst/>
              </a:rPr>
              <a:t>…</a:t>
            </a:r>
            <a:r>
              <a:rPr lang="en-GB" sz="2400" dirty="0">
                <a:solidFill>
                  <a:srgbClr val="800000"/>
                </a:solidFill>
                <a:effectLst/>
              </a:rPr>
              <a:t>&lt;/</a:t>
            </a:r>
            <a:r>
              <a:rPr lang="en-GB" sz="2400" dirty="0" err="1">
                <a:solidFill>
                  <a:srgbClr val="800000"/>
                </a:solidFill>
                <a:effectLst/>
              </a:rPr>
              <a:t>thead</a:t>
            </a:r>
            <a:r>
              <a:rPr lang="en-GB" sz="2400" dirty="0">
                <a:solidFill>
                  <a:srgbClr val="800000"/>
                </a:solidFill>
                <a:effectLst/>
              </a:rPr>
              <a:t>&gt;</a:t>
            </a:r>
            <a:endParaRPr lang="en-GB" sz="2400" dirty="0">
              <a:solidFill>
                <a:srgbClr val="000000"/>
              </a:solidFill>
              <a:effectLst/>
            </a:endParaRPr>
          </a:p>
          <a:p>
            <a:r>
              <a:rPr lang="en-GB" sz="2400" dirty="0">
                <a:solidFill>
                  <a:srgbClr val="000000"/>
                </a:solidFill>
                <a:effectLst/>
              </a:rPr>
              <a:t>    </a:t>
            </a:r>
            <a:r>
              <a:rPr lang="en-GB" sz="2400" dirty="0">
                <a:solidFill>
                  <a:srgbClr val="800000"/>
                </a:solidFill>
                <a:effectLst/>
              </a:rPr>
              <a:t>&lt;</a:t>
            </a:r>
            <a:r>
              <a:rPr lang="en-GB" sz="2400" dirty="0" err="1">
                <a:solidFill>
                  <a:srgbClr val="800000"/>
                </a:solidFill>
                <a:effectLst/>
              </a:rPr>
              <a:t>tbody</a:t>
            </a:r>
            <a:r>
              <a:rPr lang="en-GB" sz="2400" dirty="0">
                <a:solidFill>
                  <a:srgbClr val="800000"/>
                </a:solidFill>
                <a:effectLst/>
              </a:rPr>
              <a:t>&gt;</a:t>
            </a:r>
            <a:endParaRPr lang="en-GB" sz="2400" dirty="0">
              <a:solidFill>
                <a:srgbClr val="000000"/>
              </a:solidFill>
              <a:effectLst/>
            </a:endParaRPr>
          </a:p>
          <a:p>
            <a:r>
              <a:rPr lang="en-GB" sz="2400" dirty="0">
                <a:solidFill>
                  <a:srgbClr val="000000"/>
                </a:solidFill>
                <a:effectLst/>
              </a:rPr>
              <a:t>        </a:t>
            </a:r>
            <a:r>
              <a:rPr lang="en-GB" sz="2400" dirty="0">
                <a:solidFill>
                  <a:srgbClr val="800000"/>
                </a:solidFill>
                <a:effectLst/>
              </a:rPr>
              <a:t>&lt;tr&gt;</a:t>
            </a:r>
            <a:endParaRPr lang="en-GB" sz="2400" dirty="0">
              <a:solidFill>
                <a:srgbClr val="000000"/>
              </a:solidFill>
              <a:effectLst/>
            </a:endParaRPr>
          </a:p>
          <a:p>
            <a:r>
              <a:rPr lang="en-GB" sz="2400" dirty="0">
                <a:solidFill>
                  <a:srgbClr val="000000"/>
                </a:solidFill>
                <a:effectLst/>
              </a:rPr>
              <a:t>            </a:t>
            </a:r>
            <a:r>
              <a:rPr lang="en-GB" sz="2400" dirty="0">
                <a:solidFill>
                  <a:srgbClr val="800000"/>
                </a:solidFill>
                <a:effectLst/>
              </a:rPr>
              <a:t>&lt;td&gt;</a:t>
            </a:r>
            <a:r>
              <a:rPr lang="en-GB" sz="2400" dirty="0">
                <a:solidFill>
                  <a:srgbClr val="000000"/>
                </a:solidFill>
                <a:effectLst/>
              </a:rPr>
              <a:t>Mark</a:t>
            </a:r>
            <a:r>
              <a:rPr lang="en-GB" sz="2400" dirty="0">
                <a:solidFill>
                  <a:srgbClr val="800000"/>
                </a:solidFill>
                <a:effectLst/>
              </a:rPr>
              <a:t>&lt;/td&gt;</a:t>
            </a:r>
            <a:endParaRPr lang="en-GB" sz="2400" dirty="0">
              <a:solidFill>
                <a:srgbClr val="000000"/>
              </a:solidFill>
              <a:effectLst/>
            </a:endParaRPr>
          </a:p>
          <a:p>
            <a:r>
              <a:rPr lang="en-GB" sz="2400" dirty="0">
                <a:solidFill>
                  <a:srgbClr val="000000"/>
                </a:solidFill>
                <a:effectLst/>
              </a:rPr>
              <a:t>            </a:t>
            </a:r>
            <a:r>
              <a:rPr lang="en-GB" sz="2400" dirty="0">
                <a:solidFill>
                  <a:srgbClr val="800000"/>
                </a:solidFill>
                <a:effectLst/>
              </a:rPr>
              <a:t>&lt;td&gt;</a:t>
            </a:r>
            <a:r>
              <a:rPr lang="en-GB" sz="2400" dirty="0">
                <a:solidFill>
                  <a:srgbClr val="000000"/>
                </a:solidFill>
                <a:effectLst/>
              </a:rPr>
              <a:t>5,75</a:t>
            </a:r>
            <a:r>
              <a:rPr lang="en-GB" sz="2400" dirty="0">
                <a:solidFill>
                  <a:srgbClr val="800000"/>
                </a:solidFill>
                <a:effectLst/>
              </a:rPr>
              <a:t>&lt;/td&gt;</a:t>
            </a:r>
            <a:endParaRPr lang="en-GB" sz="2400" dirty="0">
              <a:solidFill>
                <a:srgbClr val="000000"/>
              </a:solidFill>
              <a:effectLst/>
            </a:endParaRPr>
          </a:p>
          <a:p>
            <a:r>
              <a:rPr lang="en-GB" sz="2400" dirty="0">
                <a:solidFill>
                  <a:srgbClr val="000000"/>
                </a:solidFill>
                <a:effectLst/>
              </a:rPr>
              <a:t>        </a:t>
            </a:r>
            <a:r>
              <a:rPr lang="en-GB" sz="2400" dirty="0">
                <a:solidFill>
                  <a:srgbClr val="800000"/>
                </a:solidFill>
                <a:effectLst/>
              </a:rPr>
              <a:t>&lt;/tr&gt;</a:t>
            </a:r>
            <a:endParaRPr lang="en-GB" sz="2400" dirty="0">
              <a:solidFill>
                <a:srgbClr val="000000"/>
              </a:solidFill>
              <a:effectLst/>
            </a:endParaRPr>
          </a:p>
          <a:p>
            <a:r>
              <a:rPr lang="en-GB" sz="2400" dirty="0">
                <a:solidFill>
                  <a:srgbClr val="000000"/>
                </a:solidFill>
                <a:effectLst/>
              </a:rPr>
              <a:t>    </a:t>
            </a:r>
            <a:r>
              <a:rPr lang="en-GB" sz="2400" dirty="0">
                <a:solidFill>
                  <a:srgbClr val="800000"/>
                </a:solidFill>
                <a:effectLst/>
              </a:rPr>
              <a:t>&lt;/</a:t>
            </a:r>
            <a:r>
              <a:rPr lang="en-GB" sz="2400" dirty="0" err="1">
                <a:solidFill>
                  <a:srgbClr val="800000"/>
                </a:solidFill>
                <a:effectLst/>
              </a:rPr>
              <a:t>tbody</a:t>
            </a:r>
            <a:r>
              <a:rPr lang="en-GB" sz="2400" dirty="0">
                <a:solidFill>
                  <a:srgbClr val="800000"/>
                </a:solidFill>
                <a:effectLst/>
              </a:rPr>
              <a:t>&gt;</a:t>
            </a:r>
            <a:endParaRPr lang="en-GB" sz="2400" dirty="0">
              <a:solidFill>
                <a:srgbClr val="000000"/>
              </a:solidFill>
              <a:effectLst/>
            </a:endParaRPr>
          </a:p>
          <a:p>
            <a:r>
              <a:rPr lang="en-GB" sz="2400" dirty="0">
                <a:solidFill>
                  <a:srgbClr val="000000"/>
                </a:solidFill>
                <a:effectLst/>
              </a:rPr>
              <a:t>    </a:t>
            </a:r>
            <a:r>
              <a:rPr lang="en-GB" sz="2400" dirty="0">
                <a:solidFill>
                  <a:srgbClr val="800000"/>
                </a:solidFill>
                <a:effectLst/>
              </a:rPr>
              <a:t>&lt;</a:t>
            </a:r>
            <a:r>
              <a:rPr lang="en-GB" sz="2400" dirty="0" err="1">
                <a:solidFill>
                  <a:srgbClr val="800000"/>
                </a:solidFill>
                <a:effectLst/>
              </a:rPr>
              <a:t>tfoot</a:t>
            </a:r>
            <a:r>
              <a:rPr lang="en-GB" sz="2400" dirty="0">
                <a:solidFill>
                  <a:srgbClr val="800000"/>
                </a:solidFill>
                <a:effectLst/>
              </a:rPr>
              <a:t>&gt;</a:t>
            </a:r>
            <a:r>
              <a:rPr lang="en-GB" sz="2400" dirty="0">
                <a:solidFill>
                  <a:srgbClr val="000000"/>
                </a:solidFill>
                <a:effectLst/>
              </a:rPr>
              <a:t>…</a:t>
            </a:r>
            <a:r>
              <a:rPr lang="en-GB" sz="2400" dirty="0">
                <a:solidFill>
                  <a:srgbClr val="800000"/>
                </a:solidFill>
                <a:effectLst/>
              </a:rPr>
              <a:t>&lt;/</a:t>
            </a:r>
            <a:r>
              <a:rPr lang="en-GB" sz="2400" dirty="0" err="1">
                <a:solidFill>
                  <a:srgbClr val="800000"/>
                </a:solidFill>
                <a:effectLst/>
              </a:rPr>
              <a:t>tfoot</a:t>
            </a:r>
            <a:r>
              <a:rPr lang="en-GB" sz="2400" dirty="0">
                <a:solidFill>
                  <a:srgbClr val="800000"/>
                </a:solidFill>
                <a:effectLst/>
              </a:rPr>
              <a:t>&gt;</a:t>
            </a:r>
            <a:endParaRPr lang="en-GB" sz="2400" dirty="0">
              <a:solidFill>
                <a:srgbClr val="000000"/>
              </a:solidFill>
              <a:effectLst/>
            </a:endParaRPr>
          </a:p>
          <a:p>
            <a:r>
              <a:rPr lang="en-GB" sz="2400" dirty="0">
                <a:solidFill>
                  <a:srgbClr val="800000"/>
                </a:solidFill>
                <a:effectLst/>
              </a:rPr>
              <a:t>&lt;/table&gt;</a:t>
            </a:r>
            <a:endParaRPr lang="en-GB" sz="2400" dirty="0">
              <a:solidFill>
                <a:srgbClr val="000000"/>
              </a:solidFill>
              <a:effectLst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542B472E-CE61-4172-9A90-1E368FE389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859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3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noProof="1"/>
              <a:t>Complete HTML Tables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346" y="2347743"/>
            <a:ext cx="3474689" cy="2326401"/>
          </a:xfrm>
          <a:prstGeom prst="rect">
            <a:avLst/>
          </a:prstGeom>
        </p:spPr>
      </p:pic>
      <p:sp>
        <p:nvSpPr>
          <p:cNvPr id="19" name="Text Placeholder 5"/>
          <p:cNvSpPr txBox="1">
            <a:spLocks/>
          </p:cNvSpPr>
          <p:nvPr/>
        </p:nvSpPr>
        <p:spPr>
          <a:xfrm>
            <a:off x="5691105" y="954645"/>
            <a:ext cx="5443582" cy="5724757"/>
          </a:xfrm>
          <a:prstGeom prst="roundRect">
            <a:avLst>
              <a:gd name="adj" fmla="val 596"/>
            </a:avLst>
          </a:prstGeom>
          <a:solidFill>
            <a:srgbClr val="FFFFFF"/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91416" tIns="109699" rIns="91416" bIns="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70000"/>
              </a:lnSpc>
            </a:pPr>
            <a:r>
              <a:rPr lang="en-US" sz="2299" dirty="0">
                <a:solidFill>
                  <a:srgbClr val="800000"/>
                </a:solidFill>
                <a:effectLst/>
              </a:rPr>
              <a:t>&lt;table border="1"&gt;</a:t>
            </a:r>
          </a:p>
          <a:p>
            <a:pPr>
              <a:lnSpc>
                <a:spcPct val="70000"/>
              </a:lnSpc>
            </a:pPr>
            <a:r>
              <a:rPr lang="en-US" sz="2299" dirty="0">
                <a:solidFill>
                  <a:srgbClr val="800000"/>
                </a:solidFill>
                <a:effectLst/>
              </a:rPr>
              <a:t>&lt;tbody&gt;</a:t>
            </a:r>
          </a:p>
          <a:p>
            <a:pPr>
              <a:lnSpc>
                <a:spcPct val="70000"/>
              </a:lnSpc>
            </a:pPr>
            <a:endParaRPr lang="en-US" sz="1200" dirty="0">
              <a:solidFill>
                <a:srgbClr val="800000"/>
              </a:solidFill>
              <a:effectLst/>
            </a:endParaRPr>
          </a:p>
          <a:p>
            <a:pPr>
              <a:lnSpc>
                <a:spcPct val="70000"/>
              </a:lnSpc>
            </a:pPr>
            <a:r>
              <a:rPr lang="en-US" sz="2299" dirty="0">
                <a:solidFill>
                  <a:srgbClr val="800000"/>
                </a:solidFill>
                <a:effectLst/>
              </a:rPr>
              <a:t>  &lt;thead&gt;</a:t>
            </a:r>
          </a:p>
          <a:p>
            <a:pPr>
              <a:lnSpc>
                <a:spcPct val="70000"/>
              </a:lnSpc>
            </a:pPr>
            <a:r>
              <a:rPr lang="en-US" sz="2299" dirty="0">
                <a:solidFill>
                  <a:srgbClr val="800000"/>
                </a:solidFill>
                <a:effectLst/>
              </a:rPr>
              <a:t>    &lt;tr&gt;</a:t>
            </a:r>
          </a:p>
          <a:p>
            <a:pPr>
              <a:lnSpc>
                <a:spcPct val="70000"/>
              </a:lnSpc>
            </a:pPr>
            <a:r>
              <a:rPr lang="en-US" sz="2299" dirty="0">
                <a:solidFill>
                  <a:srgbClr val="800000"/>
                </a:solidFill>
                <a:effectLst/>
              </a:rPr>
              <a:t>      &lt;th&gt;</a:t>
            </a:r>
            <a:r>
              <a:rPr lang="en-US" sz="2299" dirty="0">
                <a:solidFill>
                  <a:schemeClr val="accent6">
                    <a:lumMod val="10000"/>
                  </a:schemeClr>
                </a:solidFill>
                <a:effectLst/>
              </a:rPr>
              <a:t>Original URL</a:t>
            </a:r>
            <a:r>
              <a:rPr lang="en-US" sz="2299" dirty="0">
                <a:solidFill>
                  <a:srgbClr val="800000"/>
                </a:solidFill>
                <a:effectLst/>
              </a:rPr>
              <a:t>&lt;/th&gt;</a:t>
            </a:r>
          </a:p>
          <a:p>
            <a:pPr>
              <a:lnSpc>
                <a:spcPct val="70000"/>
              </a:lnSpc>
            </a:pPr>
            <a:r>
              <a:rPr lang="en-US" sz="2299" dirty="0">
                <a:solidFill>
                  <a:srgbClr val="800000"/>
                </a:solidFill>
                <a:effectLst/>
              </a:rPr>
              <a:t>      &lt;th&gt;</a:t>
            </a:r>
            <a:r>
              <a:rPr lang="en-US" sz="2299" dirty="0">
                <a:solidFill>
                  <a:schemeClr val="accent6">
                    <a:lumMod val="10000"/>
                  </a:schemeClr>
                </a:solidFill>
                <a:effectLst/>
              </a:rPr>
              <a:t>Visits</a:t>
            </a:r>
            <a:r>
              <a:rPr lang="en-US" sz="2299" dirty="0">
                <a:solidFill>
                  <a:srgbClr val="800000"/>
                </a:solidFill>
                <a:effectLst/>
              </a:rPr>
              <a:t>&lt;/th&gt;</a:t>
            </a:r>
          </a:p>
          <a:p>
            <a:pPr>
              <a:lnSpc>
                <a:spcPct val="70000"/>
              </a:lnSpc>
            </a:pPr>
            <a:r>
              <a:rPr lang="en-US" sz="2299" dirty="0">
                <a:solidFill>
                  <a:srgbClr val="800000"/>
                </a:solidFill>
                <a:effectLst/>
              </a:rPr>
              <a:t>    &lt;/tr&gt;</a:t>
            </a:r>
          </a:p>
          <a:p>
            <a:pPr>
              <a:lnSpc>
                <a:spcPct val="70000"/>
              </a:lnSpc>
            </a:pPr>
            <a:r>
              <a:rPr lang="en-US" sz="2299" dirty="0">
                <a:solidFill>
                  <a:srgbClr val="800000"/>
                </a:solidFill>
                <a:effectLst/>
              </a:rPr>
              <a:t>  &lt;/thead&gt;</a:t>
            </a:r>
          </a:p>
          <a:p>
            <a:pPr>
              <a:lnSpc>
                <a:spcPct val="70000"/>
              </a:lnSpc>
            </a:pPr>
            <a:endParaRPr lang="en-US" sz="1200" dirty="0">
              <a:solidFill>
                <a:srgbClr val="000000"/>
              </a:solidFill>
              <a:effectLst/>
            </a:endParaRPr>
          </a:p>
          <a:p>
            <a:pPr>
              <a:lnSpc>
                <a:spcPct val="70000"/>
              </a:lnSpc>
            </a:pPr>
            <a:r>
              <a:rPr lang="en-US" sz="2299" dirty="0">
                <a:solidFill>
                  <a:srgbClr val="800000"/>
                </a:solidFill>
                <a:effectLst/>
              </a:rPr>
              <a:t>  &lt;tr&gt;</a:t>
            </a:r>
          </a:p>
          <a:p>
            <a:pPr>
              <a:lnSpc>
                <a:spcPct val="70000"/>
              </a:lnSpc>
            </a:pPr>
            <a:r>
              <a:rPr lang="en-US" sz="2299" dirty="0">
                <a:solidFill>
                  <a:srgbClr val="800000"/>
                </a:solidFill>
                <a:effectLst/>
              </a:rPr>
              <a:t>    &lt;td&gt;</a:t>
            </a:r>
            <a:r>
              <a:rPr lang="en-US" sz="2299" dirty="0">
                <a:solidFill>
                  <a:schemeClr val="accent6">
                    <a:lumMod val="10000"/>
                  </a:schemeClr>
                </a:solidFill>
                <a:effectLst/>
              </a:rPr>
              <a:t>https://nakov.com</a:t>
            </a:r>
            <a:r>
              <a:rPr lang="en-US" sz="2299" dirty="0">
                <a:solidFill>
                  <a:srgbClr val="800000"/>
                </a:solidFill>
                <a:effectLst/>
              </a:rPr>
              <a:t>&lt;/td&gt;</a:t>
            </a:r>
          </a:p>
          <a:p>
            <a:pPr>
              <a:lnSpc>
                <a:spcPct val="70000"/>
              </a:lnSpc>
            </a:pPr>
            <a:r>
              <a:rPr lang="en-US" sz="2299" dirty="0">
                <a:solidFill>
                  <a:srgbClr val="800000"/>
                </a:solidFill>
                <a:effectLst/>
              </a:rPr>
              <a:t>    &lt;td&gt;</a:t>
            </a:r>
            <a:r>
              <a:rPr lang="en-US" sz="2299" dirty="0">
                <a:solidFill>
                  <a:schemeClr val="accent6">
                    <a:lumMod val="10000"/>
                  </a:schemeClr>
                </a:solidFill>
                <a:effectLst/>
              </a:rPr>
              <a:t>160</a:t>
            </a:r>
            <a:r>
              <a:rPr lang="en-US" sz="2299" dirty="0">
                <a:solidFill>
                  <a:srgbClr val="800000"/>
                </a:solidFill>
                <a:effectLst/>
              </a:rPr>
              <a:t>&lt;/td&gt;</a:t>
            </a:r>
          </a:p>
          <a:p>
            <a:pPr>
              <a:lnSpc>
                <a:spcPct val="70000"/>
              </a:lnSpc>
            </a:pPr>
            <a:r>
              <a:rPr lang="en-US" sz="2299" dirty="0">
                <a:solidFill>
                  <a:srgbClr val="800000"/>
                </a:solidFill>
                <a:effectLst/>
              </a:rPr>
              <a:t>  &lt;/tr&gt;</a:t>
            </a:r>
          </a:p>
          <a:p>
            <a:pPr>
              <a:lnSpc>
                <a:spcPct val="70000"/>
              </a:lnSpc>
            </a:pPr>
            <a:endParaRPr lang="en-US" sz="1200" dirty="0">
              <a:solidFill>
                <a:srgbClr val="800000"/>
              </a:solidFill>
              <a:effectLst/>
            </a:endParaRPr>
          </a:p>
          <a:p>
            <a:pPr>
              <a:lnSpc>
                <a:spcPct val="70000"/>
              </a:lnSpc>
            </a:pPr>
            <a:r>
              <a:rPr lang="en-US" sz="2299" dirty="0">
                <a:solidFill>
                  <a:srgbClr val="800000"/>
                </a:solidFill>
                <a:effectLst/>
              </a:rPr>
              <a:t>&lt;/tbody&gt;</a:t>
            </a:r>
          </a:p>
          <a:p>
            <a:pPr>
              <a:lnSpc>
                <a:spcPct val="70000"/>
              </a:lnSpc>
            </a:pPr>
            <a:endParaRPr lang="en-US" sz="1200" dirty="0">
              <a:solidFill>
                <a:schemeClr val="bg1"/>
              </a:solidFill>
              <a:effectLst/>
            </a:endParaRPr>
          </a:p>
          <a:p>
            <a:pPr>
              <a:lnSpc>
                <a:spcPct val="70000"/>
              </a:lnSpc>
            </a:pPr>
            <a:r>
              <a:rPr lang="en-US" sz="2299" dirty="0">
                <a:solidFill>
                  <a:srgbClr val="800000"/>
                </a:solidFill>
                <a:effectLst/>
              </a:rPr>
              <a:t>  &lt;tfoot&gt;</a:t>
            </a:r>
          </a:p>
          <a:p>
            <a:pPr>
              <a:lnSpc>
                <a:spcPct val="70000"/>
              </a:lnSpc>
            </a:pPr>
            <a:r>
              <a:rPr lang="en-US" sz="2299" dirty="0">
                <a:solidFill>
                  <a:srgbClr val="800000"/>
                </a:solidFill>
                <a:effectLst/>
              </a:rPr>
              <a:t>    &lt;tr&gt;</a:t>
            </a:r>
          </a:p>
          <a:p>
            <a:pPr>
              <a:lnSpc>
                <a:spcPct val="70000"/>
              </a:lnSpc>
            </a:pPr>
            <a:r>
              <a:rPr lang="en-US" sz="2299" dirty="0">
                <a:solidFill>
                  <a:srgbClr val="800000"/>
                </a:solidFill>
                <a:effectLst/>
              </a:rPr>
              <a:t>      &lt;td&gt;</a:t>
            </a:r>
            <a:r>
              <a:rPr lang="en-US" sz="2299" dirty="0">
                <a:solidFill>
                  <a:schemeClr val="accent6">
                    <a:lumMod val="10000"/>
                  </a:schemeClr>
                </a:solidFill>
                <a:effectLst/>
              </a:rPr>
              <a:t>Total visits</a:t>
            </a:r>
            <a:r>
              <a:rPr lang="en-US" sz="2299" dirty="0">
                <a:solidFill>
                  <a:srgbClr val="800000"/>
                </a:solidFill>
                <a:effectLst/>
              </a:rPr>
              <a:t>&lt;/td&gt;</a:t>
            </a:r>
          </a:p>
          <a:p>
            <a:pPr>
              <a:lnSpc>
                <a:spcPct val="70000"/>
              </a:lnSpc>
            </a:pPr>
            <a:r>
              <a:rPr lang="en-US" sz="2299" dirty="0">
                <a:solidFill>
                  <a:srgbClr val="800000"/>
                </a:solidFill>
                <a:effectLst/>
              </a:rPr>
              <a:t>      &lt;td&gt;</a:t>
            </a:r>
            <a:r>
              <a:rPr lang="en-US" sz="2299" dirty="0">
                <a:solidFill>
                  <a:schemeClr val="accent6">
                    <a:lumMod val="10000"/>
                  </a:schemeClr>
                </a:solidFill>
                <a:effectLst/>
              </a:rPr>
              <a:t>289</a:t>
            </a:r>
            <a:r>
              <a:rPr lang="en-US" sz="2299" dirty="0">
                <a:solidFill>
                  <a:srgbClr val="800000"/>
                </a:solidFill>
                <a:effectLst/>
              </a:rPr>
              <a:t>&lt;/td&gt;</a:t>
            </a:r>
          </a:p>
          <a:p>
            <a:pPr>
              <a:lnSpc>
                <a:spcPct val="70000"/>
              </a:lnSpc>
            </a:pPr>
            <a:r>
              <a:rPr lang="en-US" sz="2299" dirty="0">
                <a:solidFill>
                  <a:srgbClr val="800000"/>
                </a:solidFill>
                <a:effectLst/>
              </a:rPr>
              <a:t>    &lt;/tr&gt;</a:t>
            </a:r>
          </a:p>
          <a:p>
            <a:pPr>
              <a:lnSpc>
                <a:spcPct val="70000"/>
              </a:lnSpc>
            </a:pPr>
            <a:r>
              <a:rPr lang="en-US" sz="2299" dirty="0">
                <a:solidFill>
                  <a:srgbClr val="800000"/>
                </a:solidFill>
                <a:effectLst/>
              </a:rPr>
              <a:t>  &lt;/tfoot&gt;</a:t>
            </a:r>
          </a:p>
          <a:p>
            <a:pPr>
              <a:lnSpc>
                <a:spcPct val="70000"/>
              </a:lnSpc>
            </a:pPr>
            <a:endParaRPr lang="en-US" sz="1200" dirty="0">
              <a:solidFill>
                <a:srgbClr val="800000"/>
              </a:solidFill>
              <a:effectLst/>
            </a:endParaRPr>
          </a:p>
          <a:p>
            <a:pPr>
              <a:lnSpc>
                <a:spcPct val="70000"/>
              </a:lnSpc>
            </a:pPr>
            <a:r>
              <a:rPr lang="en-US" sz="2299" dirty="0">
                <a:solidFill>
                  <a:srgbClr val="800000"/>
                </a:solidFill>
                <a:effectLst/>
              </a:rPr>
              <a:t>&lt;/table&gt;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4051762" y="2347743"/>
            <a:ext cx="1856142" cy="2714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60" idx="1"/>
          </p:cNvCxnSpPr>
          <p:nvPr/>
        </p:nvCxnSpPr>
        <p:spPr>
          <a:xfrm flipH="1" flipV="1">
            <a:off x="4033729" y="3077128"/>
            <a:ext cx="1874174" cy="6890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61" idx="1"/>
          </p:cNvCxnSpPr>
          <p:nvPr/>
        </p:nvCxnSpPr>
        <p:spPr>
          <a:xfrm flipH="1" flipV="1">
            <a:off x="4051762" y="4508720"/>
            <a:ext cx="1856142" cy="10007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9" name="Rounded Rectangle 58"/>
          <p:cNvSpPr/>
          <p:nvPr/>
        </p:nvSpPr>
        <p:spPr bwMode="auto">
          <a:xfrm>
            <a:off x="5907904" y="1624617"/>
            <a:ext cx="4993699" cy="1579443"/>
          </a:xfrm>
          <a:prstGeom prst="roundRect">
            <a:avLst>
              <a:gd name="adj" fmla="val 2649"/>
            </a:avLst>
          </a:prstGeom>
          <a:noFill/>
          <a:ln w="28575" cap="flat" cmpd="sng" algn="ctr">
            <a:solidFill>
              <a:schemeClr val="bg2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0" name="Rounded Rectangle 59"/>
          <p:cNvSpPr/>
          <p:nvPr/>
        </p:nvSpPr>
        <p:spPr bwMode="auto">
          <a:xfrm>
            <a:off x="5907903" y="3248640"/>
            <a:ext cx="4975666" cy="1035139"/>
          </a:xfrm>
          <a:prstGeom prst="roundRect">
            <a:avLst>
              <a:gd name="adj" fmla="val 2649"/>
            </a:avLst>
          </a:prstGeom>
          <a:noFill/>
          <a:ln w="28575" cap="flat" cmpd="sng" algn="ctr">
            <a:solidFill>
              <a:schemeClr val="bg2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1" name="Rounded Rectangle 60"/>
          <p:cNvSpPr/>
          <p:nvPr/>
        </p:nvSpPr>
        <p:spPr bwMode="auto">
          <a:xfrm>
            <a:off x="5907904" y="4710606"/>
            <a:ext cx="4993699" cy="1597644"/>
          </a:xfrm>
          <a:prstGeom prst="roundRect">
            <a:avLst>
              <a:gd name="adj" fmla="val 2649"/>
            </a:avLst>
          </a:prstGeom>
          <a:noFill/>
          <a:ln w="28575" cap="flat" cmpd="sng" algn="ctr">
            <a:solidFill>
              <a:schemeClr val="bg2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C8825F94-FD2D-4A4E-B9A7-3E51568BBC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0996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60" grpId="0" animBg="1"/>
      <p:bldP spid="6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8" y="4959000"/>
            <a:ext cx="10961783" cy="768084"/>
          </a:xfrm>
        </p:spPr>
        <p:txBody>
          <a:bodyPr/>
          <a:lstStyle/>
          <a:p>
            <a:r>
              <a:rPr lang="en-US" dirty="0"/>
              <a:t>Semantic HTML</a:t>
            </a:r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AE5F0441-E6E3-4575-B135-08C1AE9F0FF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1000" y="1629000"/>
            <a:ext cx="2123095" cy="2123095"/>
          </a:xfrm>
          <a:prstGeom prst="rect">
            <a:avLst/>
          </a:prstGeom>
        </p:spPr>
      </p:pic>
      <p:sp>
        <p:nvSpPr>
          <p:cNvPr id="4" name="Текстов контейнер 2">
            <a:extLst>
              <a:ext uri="{FF2B5EF4-FFF2-40B4-BE49-F238E27FC236}">
                <a16:creationId xmlns:a16="http://schemas.microsoft.com/office/drawing/2014/main" id="{4FD3A7A3-C104-4895-BD83-84E70E108C67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615108" y="5727084"/>
            <a:ext cx="10961783" cy="768084"/>
          </a:xfrm>
        </p:spPr>
        <p:txBody>
          <a:bodyPr/>
          <a:lstStyle/>
          <a:p>
            <a:r>
              <a:rPr lang="en-US" sz="4000" dirty="0"/>
              <a:t>HTML Markup to Reinforce the Semantics</a:t>
            </a: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3794057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523BA6C-1B8A-4DF6-8F1D-BABD0D91D2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Example of HTML table + CSS styles</a:t>
            </a:r>
          </a:p>
          <a:p>
            <a:pPr lvl="1"/>
            <a:r>
              <a:rPr lang="en-US" dirty="0">
                <a:hlinkClick r:id="rId2"/>
              </a:rPr>
              <a:t>https://codepen.io/snakov/pen/XWNyreJ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Complete HTML </a:t>
            </a:r>
            <a:r>
              <a:rPr lang="en-US" dirty="0"/>
              <a:t>Table – Example</a:t>
            </a:r>
            <a:endParaRPr lang="bg-BG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5407038-C153-4F6F-B952-2FDE708FED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65" y="3578990"/>
            <a:ext cx="11247070" cy="2414343"/>
          </a:xfrm>
          <a:prstGeom prst="rect">
            <a:avLst/>
          </a:prstGeom>
        </p:spPr>
      </p:pic>
      <p:sp>
        <p:nvSpPr>
          <p:cNvPr id="5" name="Rounded Rectangular Callout 1">
            <a:extLst>
              <a:ext uri="{FF2B5EF4-FFF2-40B4-BE49-F238E27FC236}">
                <a16:creationId xmlns:a16="http://schemas.microsoft.com/office/drawing/2014/main" id="{8A75BCCA-CE6F-40A2-9651-7C94D1640EDF}"/>
              </a:ext>
            </a:extLst>
          </p:cNvPr>
          <p:cNvSpPr/>
          <p:nvPr/>
        </p:nvSpPr>
        <p:spPr bwMode="auto">
          <a:xfrm>
            <a:off x="1096863" y="2836952"/>
            <a:ext cx="1301107" cy="617560"/>
          </a:xfrm>
          <a:prstGeom prst="wedgeRoundRectCallout">
            <a:avLst>
              <a:gd name="adj1" fmla="val 32169"/>
              <a:gd name="adj2" fmla="val 9790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3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&lt;table&gt;</a:t>
            </a:r>
            <a:endParaRPr lang="bg-BG" sz="2399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Rounded Rectangular Callout 1">
            <a:extLst>
              <a:ext uri="{FF2B5EF4-FFF2-40B4-BE49-F238E27FC236}">
                <a16:creationId xmlns:a16="http://schemas.microsoft.com/office/drawing/2014/main" id="{38D6D81D-BBC7-41D7-8991-A0A6CD009FF3}"/>
              </a:ext>
            </a:extLst>
          </p:cNvPr>
          <p:cNvSpPr/>
          <p:nvPr/>
        </p:nvSpPr>
        <p:spPr bwMode="auto">
          <a:xfrm>
            <a:off x="2811855" y="6117811"/>
            <a:ext cx="899766" cy="539859"/>
          </a:xfrm>
          <a:prstGeom prst="wedgeRoundRectCallout">
            <a:avLst>
              <a:gd name="adj1" fmla="val -47107"/>
              <a:gd name="adj2" fmla="val -10316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3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&lt;tr&gt;</a:t>
            </a:r>
            <a:endParaRPr lang="bg-BG" sz="2399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Rounded Rectangular Callout 1">
            <a:extLst>
              <a:ext uri="{FF2B5EF4-FFF2-40B4-BE49-F238E27FC236}">
                <a16:creationId xmlns:a16="http://schemas.microsoft.com/office/drawing/2014/main" id="{8719619B-0820-4E5A-AA7D-031BB03749B3}"/>
              </a:ext>
            </a:extLst>
          </p:cNvPr>
          <p:cNvSpPr/>
          <p:nvPr/>
        </p:nvSpPr>
        <p:spPr bwMode="auto">
          <a:xfrm>
            <a:off x="7473242" y="6038322"/>
            <a:ext cx="899766" cy="539859"/>
          </a:xfrm>
          <a:prstGeom prst="wedgeRoundRectCallout">
            <a:avLst>
              <a:gd name="adj1" fmla="val 100267"/>
              <a:gd name="adj2" fmla="val -9734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3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&lt;td&gt;</a:t>
            </a:r>
            <a:endParaRPr lang="bg-BG" sz="2399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Rounded Rectangular Callout 1">
            <a:extLst>
              <a:ext uri="{FF2B5EF4-FFF2-40B4-BE49-F238E27FC236}">
                <a16:creationId xmlns:a16="http://schemas.microsoft.com/office/drawing/2014/main" id="{23CF91C6-23E4-4C7C-9C82-1E0BBD92BDCA}"/>
              </a:ext>
            </a:extLst>
          </p:cNvPr>
          <p:cNvSpPr/>
          <p:nvPr/>
        </p:nvSpPr>
        <p:spPr bwMode="auto">
          <a:xfrm>
            <a:off x="9335158" y="3009083"/>
            <a:ext cx="1452419" cy="539859"/>
          </a:xfrm>
          <a:prstGeom prst="wedgeRoundRectCallout">
            <a:avLst>
              <a:gd name="adj1" fmla="val -74973"/>
              <a:gd name="adj2" fmla="val 6847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3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&lt;</a:t>
            </a:r>
            <a:r>
              <a:rPr lang="en-US" sz="2399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thead</a:t>
            </a:r>
            <a:r>
              <a:rPr lang="en-US" sz="23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&gt;</a:t>
            </a:r>
            <a:endParaRPr lang="bg-BG" sz="2399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D02E5DD8-2DD7-4148-9377-AF6814D41032}"/>
              </a:ext>
            </a:extLst>
          </p:cNvPr>
          <p:cNvSpPr/>
          <p:nvPr/>
        </p:nvSpPr>
        <p:spPr bwMode="auto">
          <a:xfrm>
            <a:off x="505458" y="5328520"/>
            <a:ext cx="11193471" cy="639001"/>
          </a:xfrm>
          <a:prstGeom prst="roundRect">
            <a:avLst>
              <a:gd name="adj" fmla="val 6031"/>
            </a:avLst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2341B13-66B7-46FB-A902-48DC44D68731}"/>
              </a:ext>
            </a:extLst>
          </p:cNvPr>
          <p:cNvSpPr/>
          <p:nvPr/>
        </p:nvSpPr>
        <p:spPr bwMode="auto">
          <a:xfrm>
            <a:off x="7923127" y="5416133"/>
            <a:ext cx="2671703" cy="452064"/>
          </a:xfrm>
          <a:prstGeom prst="roundRect">
            <a:avLst>
              <a:gd name="adj" fmla="val 6031"/>
            </a:avLst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7795532-3EE6-4F54-8A19-944A549BA1EF}"/>
              </a:ext>
            </a:extLst>
          </p:cNvPr>
          <p:cNvSpPr/>
          <p:nvPr/>
        </p:nvSpPr>
        <p:spPr bwMode="auto">
          <a:xfrm>
            <a:off x="505458" y="3588820"/>
            <a:ext cx="11193471" cy="759035"/>
          </a:xfrm>
          <a:prstGeom prst="roundRect">
            <a:avLst>
              <a:gd name="adj" fmla="val 6031"/>
            </a:avLst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C91481D-C7B0-456A-9757-E71A5E59320F}"/>
              </a:ext>
            </a:extLst>
          </p:cNvPr>
          <p:cNvSpPr/>
          <p:nvPr/>
        </p:nvSpPr>
        <p:spPr bwMode="auto">
          <a:xfrm>
            <a:off x="3231602" y="3698930"/>
            <a:ext cx="4565476" cy="531218"/>
          </a:xfrm>
          <a:prstGeom prst="roundRect">
            <a:avLst>
              <a:gd name="adj" fmla="val 6031"/>
            </a:avLst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ounded Rectangular Callout 1">
            <a:extLst>
              <a:ext uri="{FF2B5EF4-FFF2-40B4-BE49-F238E27FC236}">
                <a16:creationId xmlns:a16="http://schemas.microsoft.com/office/drawing/2014/main" id="{0AD4C806-7A93-40FC-AF5C-0DC0349B88C1}"/>
              </a:ext>
            </a:extLst>
          </p:cNvPr>
          <p:cNvSpPr/>
          <p:nvPr/>
        </p:nvSpPr>
        <p:spPr bwMode="auto">
          <a:xfrm>
            <a:off x="5416680" y="2942628"/>
            <a:ext cx="899766" cy="539859"/>
          </a:xfrm>
          <a:prstGeom prst="wedgeRoundRectCallout">
            <a:avLst>
              <a:gd name="adj1" fmla="val -109776"/>
              <a:gd name="adj2" fmla="val 10754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3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&lt;</a:t>
            </a:r>
            <a:r>
              <a:rPr lang="en-US" sz="2399" b="1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th</a:t>
            </a:r>
            <a:r>
              <a:rPr lang="en-US" sz="23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&gt;</a:t>
            </a:r>
            <a:endParaRPr lang="bg-BG" sz="2399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6824A3F-05F1-459D-A7AD-310AB011536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29767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10" grpId="0" animBg="1"/>
      <p:bldP spid="2" grpId="0" animBg="1"/>
      <p:bldP spid="12" grpId="0" animBg="1"/>
      <p:bldP spid="13" grpId="0" animBg="1"/>
      <p:bldP spid="14" grpId="0" animBg="1"/>
      <p:bldP spid="11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294337"/>
            <a:ext cx="9190597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SoftUni Mascot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551645" y="3924000"/>
            <a:ext cx="2315076" cy="2505494"/>
          </a:xfrm>
          <a:prstGeom prst="rect">
            <a:avLst/>
          </a:prstGeom>
        </p:spPr>
      </p:pic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8" y="1676785"/>
            <a:ext cx="8446247" cy="4681077"/>
          </a:xfrm>
        </p:spPr>
        <p:txBody>
          <a:bodyPr>
            <a:normAutofit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r>
              <a:rPr lang="en-US" sz="3600" b="1" dirty="0"/>
              <a:t>Semantic HTML</a:t>
            </a:r>
          </a:p>
          <a:p>
            <a:r>
              <a:rPr lang="en-US" sz="3600" b="1" dirty="0"/>
              <a:t>Tags</a:t>
            </a:r>
          </a:p>
          <a:p>
            <a:r>
              <a:rPr lang="en-US" sz="3600" b="1" dirty="0"/>
              <a:t>Forms</a:t>
            </a:r>
          </a:p>
          <a:p>
            <a:r>
              <a:rPr lang="en-US" sz="3600" b="1" dirty="0"/>
              <a:t>Tables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669AF42C-DF21-41D7-85A9-E7FE1582325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1327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778725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7" name="Picture 16" descr="Graphical user interface, text, application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817217D7-0BF6-4D9E-8E3B-E4C13EC5C3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349673" y="2849671"/>
            <a:ext cx="2217855" cy="1092173"/>
          </a:xfrm>
          <a:prstGeom prst="rect">
            <a:avLst/>
          </a:prstGeom>
        </p:spPr>
      </p:pic>
      <p:pic>
        <p:nvPicPr>
          <p:cNvPr id="20" name="Picture 19" descr="Text&#10;&#10;Description automatically generated with low confidence">
            <a:hlinkClick r:id="rId4"/>
            <a:extLst>
              <a:ext uri="{FF2B5EF4-FFF2-40B4-BE49-F238E27FC236}">
                <a16:creationId xmlns:a16="http://schemas.microsoft.com/office/drawing/2014/main" id="{04A6A894-8A9A-4E5B-88D1-24F9A2F848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2460" y="2356669"/>
            <a:ext cx="2089504" cy="1639964"/>
          </a:xfrm>
          <a:prstGeom prst="rect">
            <a:avLst/>
          </a:prstGeom>
        </p:spPr>
      </p:pic>
      <p:pic>
        <p:nvPicPr>
          <p:cNvPr id="25" name="Picture 24" descr="Graphical user interface&#10;&#10;Description automatically generated with low confidence">
            <a:hlinkClick r:id="rId6"/>
            <a:extLst>
              <a:ext uri="{FF2B5EF4-FFF2-40B4-BE49-F238E27FC236}">
                <a16:creationId xmlns:a16="http://schemas.microsoft.com/office/drawing/2014/main" id="{83257898-7623-4DC1-92DC-C5AD2AC74C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3126" y="1687971"/>
            <a:ext cx="2045805" cy="2515334"/>
          </a:xfrm>
          <a:prstGeom prst="rect">
            <a:avLst/>
          </a:prstGeom>
        </p:spPr>
      </p:pic>
      <p:pic>
        <p:nvPicPr>
          <p:cNvPr id="27" name="Picture 26" descr="Logo&#10;&#10;Description automatically generated with low confidence">
            <a:hlinkClick r:id="rId8"/>
            <a:extLst>
              <a:ext uri="{FF2B5EF4-FFF2-40B4-BE49-F238E27FC236}">
                <a16:creationId xmlns:a16="http://schemas.microsoft.com/office/drawing/2014/main" id="{C179D76D-17E7-4F4E-9808-BBF903658DA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5561" y="1597174"/>
            <a:ext cx="5116914" cy="876716"/>
          </a:xfrm>
          <a:prstGeom prst="rect">
            <a:avLst/>
          </a:prstGeom>
        </p:spPr>
      </p:pic>
      <p:pic>
        <p:nvPicPr>
          <p:cNvPr id="30" name="Picture 29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93F033DD-94F4-4599-9D64-B6A8BF46466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069" y="1238971"/>
            <a:ext cx="1824182" cy="1276927"/>
          </a:xfrm>
          <a:prstGeom prst="rect">
            <a:avLst/>
          </a:prstGeom>
        </p:spPr>
      </p:pic>
      <p:pic>
        <p:nvPicPr>
          <p:cNvPr id="22" name="Picture 21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id="{2D9A9160-CFB1-4198-B631-320EFBF99E2C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7811" y="4363706"/>
            <a:ext cx="2376275" cy="535946"/>
          </a:xfrm>
          <a:prstGeom prst="rect">
            <a:avLst/>
          </a:prstGeom>
        </p:spPr>
      </p:pic>
      <p:pic>
        <p:nvPicPr>
          <p:cNvPr id="21" name="Picture 20" descr="Logo, company name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B2C7AFA4-B03B-4F90-BCF5-42B64D45FD93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606404" y="5804742"/>
            <a:ext cx="1704391" cy="759297"/>
          </a:xfrm>
          <a:prstGeom prst="rect">
            <a:avLst/>
          </a:prstGeom>
        </p:spPr>
      </p:pic>
      <p:pic>
        <p:nvPicPr>
          <p:cNvPr id="28" name="Picture 27" descr="A picture containing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8D7EE580-66D1-490E-AB52-9AAD1973ADF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241" y="4327206"/>
            <a:ext cx="1827471" cy="1092173"/>
          </a:xfrm>
          <a:prstGeom prst="rect">
            <a:avLst/>
          </a:prstGeom>
        </p:spPr>
      </p:pic>
      <p:pic>
        <p:nvPicPr>
          <p:cNvPr id="31" name="Picture 30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51539337-EA92-4DEC-B27C-1C96A708D318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8515" y="2643494"/>
            <a:ext cx="3631278" cy="1298350"/>
          </a:xfrm>
          <a:prstGeom prst="rect">
            <a:avLst/>
          </a:prstGeom>
        </p:spPr>
      </p:pic>
      <p:pic>
        <p:nvPicPr>
          <p:cNvPr id="32" name="Picture 31" descr="Logo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F70938FD-B0F5-423E-8C2C-99B884B6B04A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8735" y="5595629"/>
            <a:ext cx="2657856" cy="916485"/>
          </a:xfrm>
          <a:prstGeom prst="rect">
            <a:avLst/>
          </a:prstGeom>
        </p:spPr>
      </p:pic>
      <p:pic>
        <p:nvPicPr>
          <p:cNvPr id="33" name="Picture 32" descr="A picture containing 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FFB981A5-A282-4429-A0A1-AD728C389669}"/>
              </a:ext>
            </a:extLst>
          </p:cNvPr>
          <p:cNvPicPr>
            <a:picLocks noChangeAspect="1"/>
          </p:cNvPicPr>
          <p:nvPr/>
        </p:nvPicPr>
        <p:blipFill>
          <a:blip r:embed="rId2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0554" y="5519375"/>
            <a:ext cx="2391414" cy="1145517"/>
          </a:xfrm>
          <a:prstGeom prst="rect">
            <a:avLst/>
          </a:prstGeom>
        </p:spPr>
      </p:pic>
      <p:pic>
        <p:nvPicPr>
          <p:cNvPr id="15" name="Picture 14" descr="Shape&#10;&#10;Description automatically generated with medium confidence">
            <a:hlinkClick r:id="rId24"/>
            <a:extLst>
              <a:ext uri="{FF2B5EF4-FFF2-40B4-BE49-F238E27FC236}">
                <a16:creationId xmlns:a16="http://schemas.microsoft.com/office/drawing/2014/main" id="{C54AECE5-A7C3-4F84-941E-EDAA4DCD24A4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6176" y="4295780"/>
            <a:ext cx="2520171" cy="869659"/>
          </a:xfrm>
          <a:prstGeom prst="rect">
            <a:avLst/>
          </a:prstGeom>
        </p:spPr>
      </p:pic>
      <p:pic>
        <p:nvPicPr>
          <p:cNvPr id="16" name="Picture 15" descr="Logo&#10;&#10;Description automatically generated">
            <a:hlinkClick r:id="rId26"/>
            <a:extLst>
              <a:ext uri="{FF2B5EF4-FFF2-40B4-BE49-F238E27FC236}">
                <a16:creationId xmlns:a16="http://schemas.microsoft.com/office/drawing/2014/main" id="{7760FE36-8EB1-4B6F-A56E-4FE01D75DFB9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4598" y="4737801"/>
            <a:ext cx="3202860" cy="1239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154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8" name="Picture 7">
            <a:hlinkClick r:id="rId2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8450" y="1883975"/>
            <a:ext cx="3766935" cy="3521741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87460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B3F47705-0183-42D5-83A0-BEA06A0982B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28286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A935C029-F96C-4FFB-A7F8-9F4A0A7188D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6453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Semantic element clearly describes its meaning to both the </a:t>
            </a:r>
            <a:r>
              <a:rPr lang="en-US" b="1" dirty="0">
                <a:solidFill>
                  <a:schemeClr val="bg1"/>
                </a:solidFill>
              </a:rPr>
              <a:t>browser</a:t>
            </a:r>
            <a:r>
              <a:rPr lang="en-US" dirty="0"/>
              <a:t> and the </a:t>
            </a:r>
            <a:r>
              <a:rPr lang="en-US" b="1" dirty="0">
                <a:solidFill>
                  <a:schemeClr val="bg1"/>
                </a:solidFill>
              </a:rPr>
              <a:t>developer</a:t>
            </a:r>
          </a:p>
          <a:p>
            <a:endParaRPr lang="en-US" dirty="0"/>
          </a:p>
          <a:p>
            <a:pPr marL="0" indent="0">
              <a:buNone/>
            </a:pPr>
            <a:endParaRPr lang="bg-BG" dirty="0"/>
          </a:p>
          <a:p>
            <a:r>
              <a:rPr lang="en-US" dirty="0"/>
              <a:t>This is both semantic and presentational</a:t>
            </a:r>
            <a:endParaRPr lang="bg-BG" dirty="0"/>
          </a:p>
          <a:p>
            <a:pPr lvl="1"/>
            <a:r>
              <a:rPr lang="en-US" dirty="0"/>
              <a:t>People know what paragraphs are and browsers know how to display them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Semantic HTML?</a:t>
            </a:r>
          </a:p>
        </p:txBody>
      </p:sp>
      <p:sp>
        <p:nvSpPr>
          <p:cNvPr id="6" name="Текстово поле 10"/>
          <p:cNvSpPr txBox="1"/>
          <p:nvPr/>
        </p:nvSpPr>
        <p:spPr>
          <a:xfrm>
            <a:off x="2766000" y="2618999"/>
            <a:ext cx="4802383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&lt;p&gt;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Some random text...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&lt;/p&gt;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30D69C6F-3701-4277-BA1B-A7A7D3D2FA6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Rounded Rectangular Callout 1">
            <a:extLst>
              <a:ext uri="{FF2B5EF4-FFF2-40B4-BE49-F238E27FC236}">
                <a16:creationId xmlns:a16="http://schemas.microsoft.com/office/drawing/2014/main" id="{1D380CCC-B69B-4CA2-8FE0-BE2C8553ABA0}"/>
              </a:ext>
            </a:extLst>
          </p:cNvPr>
          <p:cNvSpPr/>
          <p:nvPr/>
        </p:nvSpPr>
        <p:spPr bwMode="auto">
          <a:xfrm>
            <a:off x="8497369" y="2215400"/>
            <a:ext cx="2850216" cy="1394637"/>
          </a:xfrm>
          <a:prstGeom prst="wedgeRoundRectCallout">
            <a:avLst>
              <a:gd name="adj1" fmla="val -83322"/>
              <a:gd name="adj2" fmla="val 134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399" b="1" dirty="0">
                <a:solidFill>
                  <a:schemeClr val="bg2"/>
                </a:solidFill>
              </a:rPr>
              <a:t>Indicates that the enclosed text is a </a:t>
            </a:r>
            <a:r>
              <a:rPr lang="en-US" sz="23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paragraph</a:t>
            </a:r>
            <a:endParaRPr lang="bg-BG" sz="2399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Текстово поле 10">
            <a:extLst>
              <a:ext uri="{FF2B5EF4-FFF2-40B4-BE49-F238E27FC236}">
                <a16:creationId xmlns:a16="http://schemas.microsoft.com/office/drawing/2014/main" id="{8831A6D8-6868-4C8D-8E80-3079EE45B8E8}"/>
              </a:ext>
            </a:extLst>
          </p:cNvPr>
          <p:cNvSpPr txBox="1"/>
          <p:nvPr/>
        </p:nvSpPr>
        <p:spPr>
          <a:xfrm>
            <a:off x="2766890" y="5762624"/>
            <a:ext cx="6263252" cy="64882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r>
              <a:rPr lang="en-GB" sz="2799" b="1" dirty="0">
                <a:solidFill>
                  <a:srgbClr val="800000"/>
                </a:solidFill>
                <a:latin typeface="Consolas" panose="020B0609020204030204" pitchFamily="49" charset="0"/>
              </a:rPr>
              <a:t>&lt;footer&gt;</a:t>
            </a:r>
            <a:r>
              <a:rPr lang="en-GB" sz="2799" b="1" dirty="0">
                <a:solidFill>
                  <a:srgbClr val="000000"/>
                </a:solidFill>
                <a:latin typeface="Consolas" panose="020B0609020204030204" pitchFamily="49" charset="0"/>
              </a:rPr>
              <a:t>© 2021 by ABC</a:t>
            </a:r>
            <a:r>
              <a:rPr lang="en-GB" sz="2799" b="1" dirty="0">
                <a:solidFill>
                  <a:srgbClr val="800000"/>
                </a:solidFill>
                <a:latin typeface="Consolas" panose="020B0609020204030204" pitchFamily="49" charset="0"/>
              </a:rPr>
              <a:t>&lt;/footer&gt;</a:t>
            </a:r>
            <a:endParaRPr lang="en-GB" sz="2799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Rounded Rectangular Callout 1">
            <a:extLst>
              <a:ext uri="{FF2B5EF4-FFF2-40B4-BE49-F238E27FC236}">
                <a16:creationId xmlns:a16="http://schemas.microsoft.com/office/drawing/2014/main" id="{4C691D11-451D-468B-861E-A5042B5CC7C3}"/>
              </a:ext>
            </a:extLst>
          </p:cNvPr>
          <p:cNvSpPr/>
          <p:nvPr/>
        </p:nvSpPr>
        <p:spPr bwMode="auto">
          <a:xfrm>
            <a:off x="9617444" y="5284362"/>
            <a:ext cx="1709555" cy="904990"/>
          </a:xfrm>
          <a:prstGeom prst="wedgeRoundRectCallout">
            <a:avLst>
              <a:gd name="adj1" fmla="val -83240"/>
              <a:gd name="adj2" fmla="val 3540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399" b="1" dirty="0">
                <a:solidFill>
                  <a:schemeClr val="bg2"/>
                </a:solidFill>
              </a:rPr>
              <a:t>This holds a </a:t>
            </a:r>
            <a:r>
              <a:rPr lang="en-US" sz="23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footer</a:t>
            </a:r>
            <a:endParaRPr lang="bg-BG" sz="2399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7156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271000" y="1121143"/>
            <a:ext cx="9724234" cy="5546589"/>
          </a:xfrm>
        </p:spPr>
        <p:txBody>
          <a:bodyPr/>
          <a:lstStyle/>
          <a:p>
            <a:r>
              <a:rPr lang="en-US" dirty="0"/>
              <a:t>Provides an </a:t>
            </a:r>
            <a:r>
              <a:rPr lang="en-US" b="1" dirty="0">
                <a:solidFill>
                  <a:schemeClr val="bg1"/>
                </a:solidFill>
              </a:rPr>
              <a:t>additional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information</a:t>
            </a:r>
            <a:r>
              <a:rPr lang="en-US" dirty="0"/>
              <a:t> about that document, which </a:t>
            </a:r>
            <a:r>
              <a:rPr lang="en-US" b="1" dirty="0">
                <a:solidFill>
                  <a:schemeClr val="bg1"/>
                </a:solidFill>
              </a:rPr>
              <a:t>aids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in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communication</a:t>
            </a:r>
          </a:p>
          <a:p>
            <a:r>
              <a:rPr lang="en-US" dirty="0"/>
              <a:t>Semantic tags make it </a:t>
            </a:r>
            <a:r>
              <a:rPr lang="en-US" b="1" dirty="0">
                <a:solidFill>
                  <a:schemeClr val="bg1"/>
                </a:solidFill>
              </a:rPr>
              <a:t>clear</a:t>
            </a:r>
            <a:r>
              <a:rPr lang="en-US" dirty="0"/>
              <a:t> to the </a:t>
            </a:r>
            <a:r>
              <a:rPr lang="en-US" b="1" dirty="0">
                <a:solidFill>
                  <a:schemeClr val="bg1"/>
                </a:solidFill>
              </a:rPr>
              <a:t>browser</a:t>
            </a:r>
            <a:r>
              <a:rPr lang="en-US" dirty="0"/>
              <a:t> what the </a:t>
            </a:r>
            <a:r>
              <a:rPr lang="en-US" b="1" dirty="0">
                <a:solidFill>
                  <a:schemeClr val="bg1"/>
                </a:solidFill>
              </a:rPr>
              <a:t>meaning</a:t>
            </a:r>
            <a:r>
              <a:rPr lang="en-US" dirty="0"/>
              <a:t> of a page and its </a:t>
            </a:r>
            <a:r>
              <a:rPr lang="en-US" b="1" dirty="0">
                <a:solidFill>
                  <a:schemeClr val="bg1"/>
                </a:solidFill>
              </a:rPr>
              <a:t>content</a:t>
            </a:r>
            <a:r>
              <a:rPr lang="en-US" dirty="0"/>
              <a:t> is</a:t>
            </a:r>
          </a:p>
          <a:p>
            <a:pPr lvl="1"/>
            <a:r>
              <a:rPr lang="en-US" dirty="0"/>
              <a:t>This clarity is also </a:t>
            </a:r>
            <a:r>
              <a:rPr lang="en-US" b="1" dirty="0">
                <a:solidFill>
                  <a:schemeClr val="bg1"/>
                </a:solidFill>
              </a:rPr>
              <a:t>communicated</a:t>
            </a:r>
            <a:r>
              <a:rPr lang="en-US" dirty="0"/>
              <a:t> with search engines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/>
              <a:t>The Importance of Semantic HTML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9A254D0C-35E4-45D6-8DE9-CD78651969A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546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A7722D4-4BF5-4A44-BC30-E36502D8889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2635" y="1179000"/>
            <a:ext cx="2866729" cy="286672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483C75D0-53B7-4A4C-A66D-A85D6BE69045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HTML Semantic Tags</a:t>
            </a:r>
          </a:p>
        </p:txBody>
      </p:sp>
    </p:spTree>
    <p:extLst>
      <p:ext uri="{BB962C8B-B14F-4D97-AF65-F5344CB8AC3E}">
        <p14:creationId xmlns:p14="http://schemas.microsoft.com/office/powerpoint/2010/main" val="3677097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Represents </a:t>
            </a:r>
            <a:r>
              <a:rPr lang="en-US" b="1" dirty="0">
                <a:solidFill>
                  <a:schemeClr val="bg1"/>
                </a:solidFill>
              </a:rPr>
              <a:t>introductory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content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It may contain:</a:t>
            </a:r>
          </a:p>
          <a:p>
            <a:pPr lvl="1"/>
            <a:r>
              <a:rPr lang="en-US" dirty="0"/>
              <a:t>headings</a:t>
            </a:r>
          </a:p>
          <a:p>
            <a:pPr lvl="1"/>
            <a:r>
              <a:rPr lang="en-US" dirty="0"/>
              <a:t>logo</a:t>
            </a:r>
          </a:p>
          <a:p>
            <a:pPr lvl="1"/>
            <a:r>
              <a:rPr lang="en-US" dirty="0"/>
              <a:t>search form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&lt;Header&gt;&lt;/header&gt;</a:t>
            </a:r>
          </a:p>
        </p:txBody>
      </p:sp>
      <p:sp>
        <p:nvSpPr>
          <p:cNvPr id="8" name="Текстово поле 10">
            <a:extLst>
              <a:ext uri="{FF2B5EF4-FFF2-40B4-BE49-F238E27FC236}">
                <a16:creationId xmlns:a16="http://schemas.microsoft.com/office/drawing/2014/main" id="{6FD569BA-B095-4383-ABB7-302EE7CE8920}"/>
              </a:ext>
            </a:extLst>
          </p:cNvPr>
          <p:cNvSpPr txBox="1"/>
          <p:nvPr/>
        </p:nvSpPr>
        <p:spPr>
          <a:xfrm>
            <a:off x="561000" y="1854000"/>
            <a:ext cx="3915000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&lt;header&gt;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&lt;h1&gt;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Welcome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&lt;/h1&gt;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&lt;/header&gt;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A534B0B7-CB61-4DC1-9EB4-EC3EC18CEDC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B30E72A1-01C1-4F1A-9FDD-1FAE0BA550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7500" y="2439258"/>
            <a:ext cx="6724059" cy="3998090"/>
          </a:xfrm>
          <a:prstGeom prst="rect">
            <a:avLst/>
          </a:prstGeom>
          <a:ln>
            <a:solidFill>
              <a:schemeClr val="accent5">
                <a:lumMod val="40000"/>
                <a:lumOff val="60000"/>
              </a:schemeClr>
            </a:solidFill>
          </a:ln>
        </p:spPr>
      </p:pic>
      <p:sp>
        <p:nvSpPr>
          <p:cNvPr id="9" name="Rounded Rectangular Callout 1">
            <a:extLst>
              <a:ext uri="{FF2B5EF4-FFF2-40B4-BE49-F238E27FC236}">
                <a16:creationId xmlns:a16="http://schemas.microsoft.com/office/drawing/2014/main" id="{1C8F5351-9BF8-4BF2-B668-7C35A32FD061}"/>
              </a:ext>
            </a:extLst>
          </p:cNvPr>
          <p:cNvSpPr/>
          <p:nvPr/>
        </p:nvSpPr>
        <p:spPr bwMode="auto">
          <a:xfrm>
            <a:off x="7805556" y="2051389"/>
            <a:ext cx="1714849" cy="617560"/>
          </a:xfrm>
          <a:prstGeom prst="wedgeRoundRectCallout">
            <a:avLst>
              <a:gd name="adj1" fmla="val -80030"/>
              <a:gd name="adj2" fmla="val 6145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3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&lt;header&gt;</a:t>
            </a:r>
            <a:endParaRPr lang="bg-BG" sz="2399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8520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Defines a set of </a:t>
            </a:r>
            <a:r>
              <a:rPr lang="en-GB" b="1" dirty="0">
                <a:solidFill>
                  <a:schemeClr val="bg1"/>
                </a:solidFill>
              </a:rPr>
              <a:t>navigation links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&lt;Nav&gt;&lt;/nav&gt;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753413F7-4CAD-4DF4-B9DD-70FE73C8BA3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286E0650-1E51-4EAB-BA09-8A82380A15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477" y="2029100"/>
            <a:ext cx="9074666" cy="3046195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&lt;nav</a:t>
            </a:r>
            <a:r>
              <a:rPr lang="en-US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399" b="1" noProof="1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  <a:r>
              <a:rPr lang="en-US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399" b="1" noProof="1">
                <a:solidFill>
                  <a:srgbClr val="0000FF"/>
                </a:solidFill>
                <a:latin typeface="Consolas" panose="020B0609020204030204" pitchFamily="49" charset="0"/>
              </a:rPr>
              <a:t>"leftmenu"</a:t>
            </a:r>
            <a:r>
              <a:rPr lang="en-US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2399" b="1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&lt;ul&gt;</a:t>
            </a:r>
            <a:endParaRPr lang="en-US" sz="2399" b="1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&lt;li&gt;&lt;a</a:t>
            </a:r>
            <a:r>
              <a:rPr lang="en-US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399" b="1" noProof="1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en-US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399" b="1" noProof="1">
                <a:solidFill>
                  <a:srgbClr val="0000FF"/>
                </a:solidFill>
                <a:latin typeface="Consolas" panose="020B0609020204030204" pitchFamily="49" charset="0"/>
              </a:rPr>
              <a:t>"/home"</a:t>
            </a:r>
            <a:r>
              <a:rPr lang="en-US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US" sz="2399" b="1" noProof="1">
                <a:solidFill>
                  <a:srgbClr val="000000"/>
                </a:solidFill>
              </a:rPr>
              <a:t>Home</a:t>
            </a:r>
            <a:r>
              <a:rPr lang="en-US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&lt;/a&gt;&lt;/li&gt;</a:t>
            </a:r>
            <a:endParaRPr lang="en-US" sz="2399" b="1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&lt;li&gt;&lt;a</a:t>
            </a:r>
            <a:r>
              <a:rPr lang="en-US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399" b="1" noProof="1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en-US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399" b="1" noProof="1">
                <a:solidFill>
                  <a:srgbClr val="0000FF"/>
                </a:solidFill>
                <a:latin typeface="Consolas" panose="020B0609020204030204" pitchFamily="49" charset="0"/>
              </a:rPr>
              <a:t>"/tasks"</a:t>
            </a:r>
            <a:r>
              <a:rPr lang="en-US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US" sz="2399" b="1" noProof="1">
                <a:solidFill>
                  <a:srgbClr val="800000"/>
                </a:solidFill>
              </a:rPr>
              <a:t>Task Board</a:t>
            </a:r>
            <a:r>
              <a:rPr lang="en-US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&lt;/a&gt;&lt;/li&gt;</a:t>
            </a:r>
            <a:endParaRPr lang="en-US" sz="2399" b="1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&lt;li&gt;&lt;a</a:t>
            </a:r>
            <a:r>
              <a:rPr lang="en-US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399" b="1" noProof="1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en-US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399" b="1" noProof="1">
                <a:solidFill>
                  <a:srgbClr val="0000FF"/>
                </a:solidFill>
                <a:latin typeface="Consolas" panose="020B0609020204030204" pitchFamily="49" charset="0"/>
              </a:rPr>
              <a:t>"/create"</a:t>
            </a:r>
            <a:r>
              <a:rPr lang="en-US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US" sz="2399" b="1" noProof="1">
                <a:solidFill>
                  <a:srgbClr val="000000"/>
                </a:solidFill>
              </a:rPr>
              <a:t>Create</a:t>
            </a:r>
            <a:r>
              <a:rPr lang="en-US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&lt;/a&gt;&lt;/li&gt;</a:t>
            </a:r>
            <a:endParaRPr lang="en-US" sz="2399" b="1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&lt;li&gt;&lt;a</a:t>
            </a:r>
            <a:r>
              <a:rPr lang="en-US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399" b="1" noProof="1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en-US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399" b="1" noProof="1">
                <a:solidFill>
                  <a:srgbClr val="0000FF"/>
                </a:solidFill>
                <a:latin typeface="Consolas" panose="020B0609020204030204" pitchFamily="49" charset="0"/>
              </a:rPr>
              <a:t>"/search"</a:t>
            </a:r>
            <a:r>
              <a:rPr lang="en-US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US" sz="2399" b="1" noProof="1">
                <a:solidFill>
                  <a:srgbClr val="000000"/>
                </a:solidFill>
              </a:rPr>
              <a:t>Search</a:t>
            </a:r>
            <a:r>
              <a:rPr lang="en-US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&lt;/a&gt;&lt;/li&gt;</a:t>
            </a:r>
            <a:endParaRPr lang="en-US" sz="2399" b="1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&lt;/ul&gt;</a:t>
            </a:r>
            <a:endParaRPr lang="en-US" sz="2399" b="1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&lt;/nav&gt;</a:t>
            </a:r>
            <a:endParaRPr lang="en-US" sz="2399" b="1" noProof="1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10" name="Picture 7">
            <a:extLst>
              <a:ext uri="{FF2B5EF4-FFF2-40B4-BE49-F238E27FC236}">
                <a16:creationId xmlns:a16="http://schemas.microsoft.com/office/drawing/2014/main" id="{B446206C-0F87-41F2-BD11-B5582FF797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0953"/>
          <a:stretch/>
        </p:blipFill>
        <p:spPr>
          <a:xfrm>
            <a:off x="7715580" y="2336327"/>
            <a:ext cx="4062383" cy="4090784"/>
          </a:xfrm>
          <a:prstGeom prst="rect">
            <a:avLst/>
          </a:prstGeom>
          <a:ln>
            <a:solidFill>
              <a:schemeClr val="accent5">
                <a:lumMod val="40000"/>
                <a:lumOff val="60000"/>
              </a:schemeClr>
            </a:solidFill>
          </a:ln>
        </p:spPr>
      </p:pic>
      <p:sp>
        <p:nvSpPr>
          <p:cNvPr id="11" name="Rounded Rectangular Callout 1">
            <a:extLst>
              <a:ext uri="{FF2B5EF4-FFF2-40B4-BE49-F238E27FC236}">
                <a16:creationId xmlns:a16="http://schemas.microsoft.com/office/drawing/2014/main" id="{8DF8765A-9C73-40C6-A443-E23A28069DF7}"/>
              </a:ext>
            </a:extLst>
          </p:cNvPr>
          <p:cNvSpPr/>
          <p:nvPr/>
        </p:nvSpPr>
        <p:spPr bwMode="auto">
          <a:xfrm>
            <a:off x="6135694" y="4418743"/>
            <a:ext cx="1264966" cy="617560"/>
          </a:xfrm>
          <a:prstGeom prst="wedgeRoundRectCallout">
            <a:avLst>
              <a:gd name="adj1" fmla="val 86533"/>
              <a:gd name="adj2" fmla="val -7972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3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&lt;nav&gt;</a:t>
            </a:r>
            <a:endParaRPr lang="bg-BG" sz="2399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0949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3826</TotalTime>
  <Words>2673</Words>
  <Application>Microsoft Office PowerPoint</Application>
  <PresentationFormat>Широк екран</PresentationFormat>
  <Paragraphs>451</Paragraphs>
  <Slides>46</Slides>
  <Notes>9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46</vt:i4>
      </vt:variant>
    </vt:vector>
  </HeadingPairs>
  <TitlesOfParts>
    <vt:vector size="52" baseType="lpstr">
      <vt:lpstr>Arial</vt:lpstr>
      <vt:lpstr>Calibri</vt:lpstr>
      <vt:lpstr>Consolas</vt:lpstr>
      <vt:lpstr>Wingdings</vt:lpstr>
      <vt:lpstr>Wingdings 2</vt:lpstr>
      <vt:lpstr>SoftUni</vt:lpstr>
      <vt:lpstr>HTML STRUCTURE</vt:lpstr>
      <vt:lpstr>Table of Contents</vt:lpstr>
      <vt:lpstr>Have a Question?</vt:lpstr>
      <vt:lpstr>Semantic HTML</vt:lpstr>
      <vt:lpstr>What is Semantic HTML?</vt:lpstr>
      <vt:lpstr>The Importance of Semantic HTML</vt:lpstr>
      <vt:lpstr>HTML Semantic Tags</vt:lpstr>
      <vt:lpstr>&lt;Header&gt;&lt;/header&gt;</vt:lpstr>
      <vt:lpstr>&lt;Nav&gt;&lt;/nav&gt;</vt:lpstr>
      <vt:lpstr>&lt;Main&gt;&lt;/main&gt;</vt:lpstr>
      <vt:lpstr>&lt;Aside&gt;&lt;/aside&gt;</vt:lpstr>
      <vt:lpstr>&lt;Footer&gt;&lt;/footer&gt;</vt:lpstr>
      <vt:lpstr>&lt;Section&gt;&lt;/section&gt;</vt:lpstr>
      <vt:lpstr>&lt;Article&gt;&lt;/article&gt;</vt:lpstr>
      <vt:lpstr>Sections and Articles – Example</vt:lpstr>
      <vt:lpstr>&lt;Figure&gt;&lt;/figure&gt;</vt:lpstr>
      <vt:lpstr>&lt;Details&gt; + &lt;Summary&gt;</vt:lpstr>
      <vt:lpstr>&lt;Time&gt; + &lt;Address&gt;</vt:lpstr>
      <vt:lpstr>Forms</vt:lpstr>
      <vt:lpstr>Form</vt:lpstr>
      <vt:lpstr>Form Attributes</vt:lpstr>
      <vt:lpstr>Form Elements – Input</vt:lpstr>
      <vt:lpstr>Form Elements – Input</vt:lpstr>
      <vt:lpstr>Radio Buttons – Example</vt:lpstr>
      <vt:lpstr>Input Validation</vt:lpstr>
      <vt:lpstr>Input Fields – Examples</vt:lpstr>
      <vt:lpstr>Form Elements – Input Attributes</vt:lpstr>
      <vt:lpstr>Form Elements – Examples</vt:lpstr>
      <vt:lpstr>Form Elements – Label</vt:lpstr>
      <vt:lpstr>Form Elements – Fieldset</vt:lpstr>
      <vt:lpstr>Number and Range Fields</vt:lpstr>
      <vt:lpstr>Form Elements – Select</vt:lpstr>
      <vt:lpstr>Form Elements – Textarea</vt:lpstr>
      <vt:lpstr>Form Elements – Buttons</vt:lpstr>
      <vt:lpstr>Complete HTML Form – Example</vt:lpstr>
      <vt:lpstr>Tables</vt:lpstr>
      <vt:lpstr>Simple HTML Tables</vt:lpstr>
      <vt:lpstr>Complete HTML Tables</vt:lpstr>
      <vt:lpstr>Complete HTML Tables</vt:lpstr>
      <vt:lpstr>Complete HTML Table – Example</vt:lpstr>
      <vt:lpstr>Summary</vt:lpstr>
      <vt:lpstr>Questions?</vt:lpstr>
      <vt:lpstr>SoftUni Diamond Partners</vt:lpstr>
      <vt:lpstr>Educational Partners</vt:lpstr>
      <vt:lpstr>License</vt:lpstr>
      <vt:lpstr>Trainings @ Software University (SoftUni)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Structure</dc:title>
  <dc:subject>Software Development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https://about.softuni.bg/
© Software University – https://softuni.bg
Copyrighted document. Unauthorized copy, reproduction or use is not permitted.</dc:description>
  <cp:lastModifiedBy>Boryana Dimitrova</cp:lastModifiedBy>
  <cp:revision>37</cp:revision>
  <dcterms:created xsi:type="dcterms:W3CDTF">2018-05-23T13:08:44Z</dcterms:created>
  <dcterms:modified xsi:type="dcterms:W3CDTF">2022-09-08T08:10:55Z</dcterms:modified>
  <cp:category>computer programming;programming;software development;software engineering</cp:category>
</cp:coreProperties>
</file>