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9" r:id="rId13"/>
    <p:sldId id="270"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33B3-210B-481C-BC46-B678E027F52E}"/>
              </a:ext>
            </a:extLst>
          </p:cNvPr>
          <p:cNvSpPr>
            <a:spLocks noGrp="1"/>
          </p:cNvSpPr>
          <p:nvPr>
            <p:ph type="ctrTitle"/>
          </p:nvPr>
        </p:nvSpPr>
        <p:spPr/>
        <p:txBody>
          <a:bodyPr/>
          <a:lstStyle/>
          <a:p>
            <a:r>
              <a:rPr lang="en-CA" dirty="0"/>
              <a:t>Sports Betting</a:t>
            </a:r>
          </a:p>
        </p:txBody>
      </p:sp>
      <p:sp>
        <p:nvSpPr>
          <p:cNvPr id="3" name="Subtitle 2">
            <a:extLst>
              <a:ext uri="{FF2B5EF4-FFF2-40B4-BE49-F238E27FC236}">
                <a16:creationId xmlns:a16="http://schemas.microsoft.com/office/drawing/2014/main" id="{C137B85C-69E4-4942-B62B-D7148D7E024A}"/>
              </a:ext>
            </a:extLst>
          </p:cNvPr>
          <p:cNvSpPr>
            <a:spLocks noGrp="1"/>
          </p:cNvSpPr>
          <p:nvPr>
            <p:ph type="subTitle" idx="1"/>
          </p:nvPr>
        </p:nvSpPr>
        <p:spPr/>
        <p:txBody>
          <a:bodyPr/>
          <a:lstStyle/>
          <a:p>
            <a:r>
              <a:rPr lang="en-CA" dirty="0"/>
              <a:t>By: Samer Arbaji, Miguel Diaz, Glenn </a:t>
            </a:r>
            <a:r>
              <a:rPr lang="en-CA" dirty="0" err="1"/>
              <a:t>Macapinlac</a:t>
            </a:r>
            <a:r>
              <a:rPr lang="en-CA" dirty="0"/>
              <a:t>, </a:t>
            </a:r>
            <a:r>
              <a:rPr lang="en-CA" dirty="0" err="1"/>
              <a:t>Kshitij</a:t>
            </a:r>
            <a:r>
              <a:rPr lang="en-CA" dirty="0"/>
              <a:t> (Shawn) Desai</a:t>
            </a:r>
          </a:p>
        </p:txBody>
      </p:sp>
    </p:spTree>
    <p:extLst>
      <p:ext uri="{BB962C8B-B14F-4D97-AF65-F5344CB8AC3E}">
        <p14:creationId xmlns:p14="http://schemas.microsoft.com/office/powerpoint/2010/main" val="107428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0CE6-7C1A-4E9F-B0A3-669487AF35EA}"/>
              </a:ext>
            </a:extLst>
          </p:cNvPr>
          <p:cNvSpPr>
            <a:spLocks noGrp="1"/>
          </p:cNvSpPr>
          <p:nvPr>
            <p:ph type="title"/>
          </p:nvPr>
        </p:nvSpPr>
        <p:spPr/>
        <p:txBody>
          <a:bodyPr/>
          <a:lstStyle/>
          <a:p>
            <a:r>
              <a:rPr lang="en-CA" dirty="0"/>
              <a:t>Relationship of odds between home and away teams?</a:t>
            </a:r>
          </a:p>
        </p:txBody>
      </p:sp>
      <p:pic>
        <p:nvPicPr>
          <p:cNvPr id="4100" name="Picture 4">
            <a:extLst>
              <a:ext uri="{FF2B5EF4-FFF2-40B4-BE49-F238E27FC236}">
                <a16:creationId xmlns:a16="http://schemas.microsoft.com/office/drawing/2014/main" id="{C9C53B6A-2AB2-4686-87EB-7317C9048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016" y="2030044"/>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EAC2EBD-25A3-468B-9CB0-2C6ABBFCD856}"/>
              </a:ext>
            </a:extLst>
          </p:cNvPr>
          <p:cNvSpPr>
            <a:spLocks noGrp="1"/>
          </p:cNvSpPr>
          <p:nvPr>
            <p:ph idx="1"/>
          </p:nvPr>
        </p:nvSpPr>
        <p:spPr/>
        <p:txBody>
          <a:bodyPr/>
          <a:lstStyle/>
          <a:p>
            <a:endParaRPr lang="en-CA" dirty="0"/>
          </a:p>
          <a:p>
            <a:endParaRPr lang="en-CA" dirty="0"/>
          </a:p>
          <a:p>
            <a:endParaRPr lang="en-CA" dirty="0"/>
          </a:p>
          <a:p>
            <a:endParaRPr lang="en-CA" dirty="0"/>
          </a:p>
          <a:p>
            <a:endParaRPr lang="en-CA" dirty="0"/>
          </a:p>
          <a:p>
            <a:endParaRPr lang="en-CA" dirty="0"/>
          </a:p>
          <a:p>
            <a:endParaRPr lang="en-CA" dirty="0"/>
          </a:p>
          <a:p>
            <a:r>
              <a:rPr lang="en-CA" dirty="0"/>
              <a:t>The correlation was -0.3277</a:t>
            </a:r>
          </a:p>
        </p:txBody>
      </p:sp>
      <p:pic>
        <p:nvPicPr>
          <p:cNvPr id="4102" name="Picture 6">
            <a:extLst>
              <a:ext uri="{FF2B5EF4-FFF2-40B4-BE49-F238E27FC236}">
                <a16:creationId xmlns:a16="http://schemas.microsoft.com/office/drawing/2014/main" id="{E13A6BEB-886D-4491-9C9D-A8F2AD99C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84" y="2030044"/>
            <a:ext cx="36385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06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C942-1425-405A-A16B-B528869E5CE4}"/>
              </a:ext>
            </a:extLst>
          </p:cNvPr>
          <p:cNvSpPr>
            <a:spLocks noGrp="1"/>
          </p:cNvSpPr>
          <p:nvPr>
            <p:ph type="title"/>
          </p:nvPr>
        </p:nvSpPr>
        <p:spPr/>
        <p:txBody>
          <a:bodyPr/>
          <a:lstStyle/>
          <a:p>
            <a:r>
              <a:rPr lang="en-CA" dirty="0"/>
              <a:t>Cool, but can we make money from this?</a:t>
            </a:r>
          </a:p>
        </p:txBody>
      </p:sp>
      <p:sp>
        <p:nvSpPr>
          <p:cNvPr id="3" name="Content Placeholder 2">
            <a:extLst>
              <a:ext uri="{FF2B5EF4-FFF2-40B4-BE49-F238E27FC236}">
                <a16:creationId xmlns:a16="http://schemas.microsoft.com/office/drawing/2014/main" id="{1A17DAC7-DF5A-4400-9B84-97318355D732}"/>
              </a:ext>
            </a:extLst>
          </p:cNvPr>
          <p:cNvSpPr>
            <a:spLocks noGrp="1"/>
          </p:cNvSpPr>
          <p:nvPr>
            <p:ph idx="1"/>
          </p:nvPr>
        </p:nvSpPr>
        <p:spPr/>
        <p:txBody>
          <a:bodyPr/>
          <a:lstStyle/>
          <a:p>
            <a:r>
              <a:rPr lang="en-CA" dirty="0"/>
              <a:t>We know that home teams have an advantage, and we also know the effect of bookie confidence. </a:t>
            </a:r>
          </a:p>
          <a:p>
            <a:r>
              <a:rPr lang="en-CA" dirty="0"/>
              <a:t>Simulated the simple strategy of betting for every home team vs every away team game vs every tie (5552 betting lines total)</a:t>
            </a:r>
          </a:p>
          <a:p>
            <a:pPr marL="0" indent="0">
              <a:buNone/>
            </a:pPr>
            <a:r>
              <a:rPr lang="en-CA" dirty="0"/>
              <a:t> </a:t>
            </a:r>
          </a:p>
        </p:txBody>
      </p:sp>
      <p:pic>
        <p:nvPicPr>
          <p:cNvPr id="5" name="Picture 4" descr="Graphical user interface, text, application, email&#10;&#10;Description automatically generated">
            <a:extLst>
              <a:ext uri="{FF2B5EF4-FFF2-40B4-BE49-F238E27FC236}">
                <a16:creationId xmlns:a16="http://schemas.microsoft.com/office/drawing/2014/main" id="{F8C6000E-762C-4F7F-959C-F1A36CF4B87D}"/>
              </a:ext>
            </a:extLst>
          </p:cNvPr>
          <p:cNvPicPr>
            <a:picLocks noChangeAspect="1"/>
          </p:cNvPicPr>
          <p:nvPr/>
        </p:nvPicPr>
        <p:blipFill>
          <a:blip r:embed="rId2"/>
          <a:stretch>
            <a:fillRect/>
          </a:stretch>
        </p:blipFill>
        <p:spPr>
          <a:xfrm>
            <a:off x="1415936" y="3542539"/>
            <a:ext cx="7392432" cy="2905530"/>
          </a:xfrm>
          <a:prstGeom prst="rect">
            <a:avLst/>
          </a:prstGeom>
        </p:spPr>
      </p:pic>
    </p:spTree>
    <p:extLst>
      <p:ext uri="{BB962C8B-B14F-4D97-AF65-F5344CB8AC3E}">
        <p14:creationId xmlns:p14="http://schemas.microsoft.com/office/powerpoint/2010/main" val="212961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17B5-8774-4F8C-A411-6C7D163899E8}"/>
              </a:ext>
            </a:extLst>
          </p:cNvPr>
          <p:cNvSpPr>
            <a:spLocks noGrp="1"/>
          </p:cNvSpPr>
          <p:nvPr>
            <p:ph type="title"/>
          </p:nvPr>
        </p:nvSpPr>
        <p:spPr/>
        <p:txBody>
          <a:bodyPr/>
          <a:lstStyle/>
          <a:p>
            <a:r>
              <a:rPr lang="en-CA" dirty="0"/>
              <a:t>Cool, but can we make money from this? (</a:t>
            </a:r>
            <a:r>
              <a:rPr lang="en-CA" dirty="0" err="1"/>
              <a:t>Cont</a:t>
            </a:r>
            <a:r>
              <a:rPr lang="en-CA" dirty="0"/>
              <a:t>)</a:t>
            </a:r>
          </a:p>
        </p:txBody>
      </p:sp>
      <p:sp>
        <p:nvSpPr>
          <p:cNvPr id="3" name="Content Placeholder 2">
            <a:extLst>
              <a:ext uri="{FF2B5EF4-FFF2-40B4-BE49-F238E27FC236}">
                <a16:creationId xmlns:a16="http://schemas.microsoft.com/office/drawing/2014/main" id="{D2953A5B-A708-4017-A5BB-F370E76E614E}"/>
              </a:ext>
            </a:extLst>
          </p:cNvPr>
          <p:cNvSpPr>
            <a:spLocks noGrp="1"/>
          </p:cNvSpPr>
          <p:nvPr>
            <p:ph idx="1"/>
          </p:nvPr>
        </p:nvSpPr>
        <p:spPr/>
        <p:txBody>
          <a:bodyPr/>
          <a:lstStyle/>
          <a:p>
            <a:r>
              <a:rPr lang="en-CA" dirty="0"/>
              <a:t>bookies odds for the home team went down by game time in 272/275 (or 98.9%) in the </a:t>
            </a:r>
            <a:r>
              <a:rPr lang="en-CA" dirty="0" err="1"/>
              <a:t>Eng</a:t>
            </a:r>
            <a:r>
              <a:rPr lang="en-CA" dirty="0"/>
              <a:t> sample. </a:t>
            </a:r>
          </a:p>
          <a:p>
            <a:endParaRPr lang="en-CA" dirty="0"/>
          </a:p>
          <a:p>
            <a:endParaRPr lang="en-CA" dirty="0"/>
          </a:p>
          <a:p>
            <a:endParaRPr lang="en-CA" dirty="0"/>
          </a:p>
          <a:p>
            <a:endParaRPr lang="en-CA" dirty="0"/>
          </a:p>
          <a:p>
            <a:r>
              <a:rPr lang="en-CA" dirty="0"/>
              <a:t>So what if we bet every single first home odds available?</a:t>
            </a:r>
          </a:p>
          <a:p>
            <a:endParaRPr lang="en-CA" dirty="0"/>
          </a:p>
          <a:p>
            <a:endParaRPr lang="en-CA" dirty="0"/>
          </a:p>
          <a:p>
            <a:endParaRPr lang="en-CA" dirty="0"/>
          </a:p>
        </p:txBody>
      </p:sp>
      <p:pic>
        <p:nvPicPr>
          <p:cNvPr id="5" name="Picture 4" descr="A picture containing text&#10;&#10;Description automatically generated">
            <a:extLst>
              <a:ext uri="{FF2B5EF4-FFF2-40B4-BE49-F238E27FC236}">
                <a16:creationId xmlns:a16="http://schemas.microsoft.com/office/drawing/2014/main" id="{DA3A1453-E1E9-403E-957C-3E89260B14A4}"/>
              </a:ext>
            </a:extLst>
          </p:cNvPr>
          <p:cNvPicPr>
            <a:picLocks noChangeAspect="1"/>
          </p:cNvPicPr>
          <p:nvPr/>
        </p:nvPicPr>
        <p:blipFill>
          <a:blip r:embed="rId2"/>
          <a:stretch>
            <a:fillRect/>
          </a:stretch>
        </p:blipFill>
        <p:spPr>
          <a:xfrm>
            <a:off x="1299260" y="3043196"/>
            <a:ext cx="8688012" cy="1286054"/>
          </a:xfrm>
          <a:prstGeom prst="rect">
            <a:avLst/>
          </a:prstGeom>
        </p:spPr>
      </p:pic>
      <p:pic>
        <p:nvPicPr>
          <p:cNvPr id="9" name="Picture 8">
            <a:extLst>
              <a:ext uri="{FF2B5EF4-FFF2-40B4-BE49-F238E27FC236}">
                <a16:creationId xmlns:a16="http://schemas.microsoft.com/office/drawing/2014/main" id="{6FF20FF9-0D44-4245-A332-C4A96DA3F2C3}"/>
              </a:ext>
            </a:extLst>
          </p:cNvPr>
          <p:cNvPicPr>
            <a:picLocks noChangeAspect="1"/>
          </p:cNvPicPr>
          <p:nvPr/>
        </p:nvPicPr>
        <p:blipFill>
          <a:blip r:embed="rId3"/>
          <a:stretch>
            <a:fillRect/>
          </a:stretch>
        </p:blipFill>
        <p:spPr>
          <a:xfrm>
            <a:off x="1299260" y="5038343"/>
            <a:ext cx="8688012" cy="905001"/>
          </a:xfrm>
          <a:prstGeom prst="rect">
            <a:avLst/>
          </a:prstGeom>
        </p:spPr>
      </p:pic>
    </p:spTree>
    <p:extLst>
      <p:ext uri="{BB962C8B-B14F-4D97-AF65-F5344CB8AC3E}">
        <p14:creationId xmlns:p14="http://schemas.microsoft.com/office/powerpoint/2010/main" val="69709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38B5-539F-4F47-8A6C-117015BF9EB7}"/>
              </a:ext>
            </a:extLst>
          </p:cNvPr>
          <p:cNvSpPr>
            <a:spLocks noGrp="1"/>
          </p:cNvSpPr>
          <p:nvPr>
            <p:ph type="title"/>
          </p:nvPr>
        </p:nvSpPr>
        <p:spPr/>
        <p:txBody>
          <a:bodyPr/>
          <a:lstStyle/>
          <a:p>
            <a:r>
              <a:rPr lang="en-CA" dirty="0"/>
              <a:t>Did this result hold for the across the top 5 leagues?</a:t>
            </a:r>
          </a:p>
        </p:txBody>
      </p:sp>
      <p:sp>
        <p:nvSpPr>
          <p:cNvPr id="3" name="Content Placeholder 2">
            <a:extLst>
              <a:ext uri="{FF2B5EF4-FFF2-40B4-BE49-F238E27FC236}">
                <a16:creationId xmlns:a16="http://schemas.microsoft.com/office/drawing/2014/main" id="{4777F0FF-9887-41CD-9D8C-2F881FEC548B}"/>
              </a:ext>
            </a:extLst>
          </p:cNvPr>
          <p:cNvSpPr>
            <a:spLocks noGrp="1"/>
          </p:cNvSpPr>
          <p:nvPr>
            <p:ph idx="1"/>
          </p:nvPr>
        </p:nvSpPr>
        <p:spPr>
          <a:xfrm>
            <a:off x="1103312" y="2052918"/>
            <a:ext cx="7136921" cy="4195481"/>
          </a:xfrm>
        </p:spPr>
        <p:txBody>
          <a:bodyPr/>
          <a:lstStyle/>
          <a:p>
            <a:r>
              <a:rPr lang="en-CA" dirty="0"/>
              <a:t>After 1386 one dollar bets over a one year period we’re ever so slightly in the red. </a:t>
            </a:r>
          </a:p>
          <a:p>
            <a:endParaRPr lang="en-CA" dirty="0"/>
          </a:p>
          <a:p>
            <a:endParaRPr lang="en-CA" dirty="0"/>
          </a:p>
          <a:p>
            <a:endParaRPr lang="en-CA" dirty="0"/>
          </a:p>
          <a:p>
            <a:r>
              <a:rPr lang="en-CA" dirty="0"/>
              <a:t>Of note the finding of home team odds having their odds deflated the close one got to game time occurs less often in the other leagues. (1058/1111 or 95.2% of the time)</a:t>
            </a:r>
          </a:p>
          <a:p>
            <a:endParaRPr lang="en-CA" dirty="0"/>
          </a:p>
        </p:txBody>
      </p:sp>
      <p:pic>
        <p:nvPicPr>
          <p:cNvPr id="5" name="Picture 4">
            <a:extLst>
              <a:ext uri="{FF2B5EF4-FFF2-40B4-BE49-F238E27FC236}">
                <a16:creationId xmlns:a16="http://schemas.microsoft.com/office/drawing/2014/main" id="{19ADCDD3-2AF5-487C-87BF-C180AF9BE506}"/>
              </a:ext>
            </a:extLst>
          </p:cNvPr>
          <p:cNvPicPr>
            <a:picLocks noChangeAspect="1"/>
          </p:cNvPicPr>
          <p:nvPr/>
        </p:nvPicPr>
        <p:blipFill>
          <a:blip r:embed="rId2"/>
          <a:stretch>
            <a:fillRect/>
          </a:stretch>
        </p:blipFill>
        <p:spPr>
          <a:xfrm>
            <a:off x="1237815" y="2986025"/>
            <a:ext cx="8535591" cy="885949"/>
          </a:xfrm>
          <a:prstGeom prst="rect">
            <a:avLst/>
          </a:prstGeom>
        </p:spPr>
      </p:pic>
      <p:pic>
        <p:nvPicPr>
          <p:cNvPr id="6" name="Picture 5" descr="Graphical user interface, chart&#10;&#10;Description automatically generated">
            <a:extLst>
              <a:ext uri="{FF2B5EF4-FFF2-40B4-BE49-F238E27FC236}">
                <a16:creationId xmlns:a16="http://schemas.microsoft.com/office/drawing/2014/main" id="{C5229CF3-5AAC-4B9A-93AD-929DBE86797F}"/>
              </a:ext>
            </a:extLst>
          </p:cNvPr>
          <p:cNvPicPr>
            <a:picLocks noChangeAspect="1"/>
          </p:cNvPicPr>
          <p:nvPr/>
        </p:nvPicPr>
        <p:blipFill>
          <a:blip r:embed="rId3"/>
          <a:stretch>
            <a:fillRect/>
          </a:stretch>
        </p:blipFill>
        <p:spPr>
          <a:xfrm>
            <a:off x="8131248" y="1853248"/>
            <a:ext cx="3660259" cy="2638793"/>
          </a:xfrm>
          <a:prstGeom prst="rect">
            <a:avLst/>
          </a:prstGeom>
        </p:spPr>
      </p:pic>
    </p:spTree>
    <p:extLst>
      <p:ext uri="{BB962C8B-B14F-4D97-AF65-F5344CB8AC3E}">
        <p14:creationId xmlns:p14="http://schemas.microsoft.com/office/powerpoint/2010/main" val="95405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E6D7-AC6D-4A4E-9448-28AA51639621}"/>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745C2514-CA24-421C-A5BE-9E99622246FF}"/>
              </a:ext>
            </a:extLst>
          </p:cNvPr>
          <p:cNvSpPr>
            <a:spLocks noGrp="1"/>
          </p:cNvSpPr>
          <p:nvPr>
            <p:ph idx="1"/>
          </p:nvPr>
        </p:nvSpPr>
        <p:spPr/>
        <p:txBody>
          <a:bodyPr/>
          <a:lstStyle/>
          <a:p>
            <a:r>
              <a:rPr lang="en-CA" dirty="0"/>
              <a:t>After our analysis we were able to answer our questions as well as we hoped.</a:t>
            </a:r>
          </a:p>
          <a:p>
            <a:r>
              <a:rPr lang="en-CA" dirty="0"/>
              <a:t>From our findings bookies are generally consistent. They are right generally as much as they are wrong.</a:t>
            </a:r>
          </a:p>
          <a:p>
            <a:r>
              <a:rPr lang="en-CA" dirty="0"/>
              <a:t>Basically sports is sports, anything can happen. You can follow a bookies odds or their choices and more times than not they are right. But they are wrong a lot as well.</a:t>
            </a:r>
          </a:p>
          <a:p>
            <a:r>
              <a:rPr lang="en-CA" dirty="0"/>
              <a:t>In fact seeing how close to even we can get with very simple betting strategies, there’s hope for getting an advantage over them with more data and more wrangling. </a:t>
            </a:r>
          </a:p>
        </p:txBody>
      </p:sp>
    </p:spTree>
    <p:extLst>
      <p:ext uri="{BB962C8B-B14F-4D97-AF65-F5344CB8AC3E}">
        <p14:creationId xmlns:p14="http://schemas.microsoft.com/office/powerpoint/2010/main" val="17836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4D57-6B44-4EB6-9E8D-2ECC4125F268}"/>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CCF12C62-774B-4B0E-9D0D-E977A0DD68C0}"/>
              </a:ext>
            </a:extLst>
          </p:cNvPr>
          <p:cNvSpPr>
            <a:spLocks noGrp="1"/>
          </p:cNvSpPr>
          <p:nvPr>
            <p:ph idx="1"/>
          </p:nvPr>
        </p:nvSpPr>
        <p:spPr/>
        <p:txBody>
          <a:bodyPr/>
          <a:lstStyle/>
          <a:p>
            <a:r>
              <a:rPr lang="en-CA" dirty="0"/>
              <a:t>The biggest </a:t>
            </a:r>
            <a:r>
              <a:rPr lang="en-CA" dirty="0" err="1"/>
              <a:t>difficutly</a:t>
            </a:r>
            <a:r>
              <a:rPr lang="en-CA" dirty="0"/>
              <a:t> we had found during this project was finding whole data sets. A lot of the data we had found was for partial seasons, so while it was enough to answer the questions it wasn’t for full seasons.</a:t>
            </a:r>
          </a:p>
          <a:p>
            <a:r>
              <a:rPr lang="en-CA" dirty="0"/>
              <a:t>If we had more time we would try to explore more sports and find if they were similar to soccer. Were bookies right more in different sports? Did other sports bet more? </a:t>
            </a:r>
          </a:p>
        </p:txBody>
      </p:sp>
    </p:spTree>
    <p:extLst>
      <p:ext uri="{BB962C8B-B14F-4D97-AF65-F5344CB8AC3E}">
        <p14:creationId xmlns:p14="http://schemas.microsoft.com/office/powerpoint/2010/main" val="29115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708-5D71-4EC5-ADFF-53B39E144D89}"/>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E983EEFB-6AA6-4407-A1A1-0AFC449E713B}"/>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27474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EC0B-AFEE-48DC-8834-D3C056B507FE}"/>
              </a:ext>
            </a:extLst>
          </p:cNvPr>
          <p:cNvSpPr>
            <a:spLocks noGrp="1"/>
          </p:cNvSpPr>
          <p:nvPr>
            <p:ph type="title"/>
          </p:nvPr>
        </p:nvSpPr>
        <p:spPr/>
        <p:txBody>
          <a:bodyPr/>
          <a:lstStyle/>
          <a:p>
            <a:r>
              <a:rPr lang="en-CA" dirty="0"/>
              <a:t>Why Sports Betting?</a:t>
            </a:r>
          </a:p>
        </p:txBody>
      </p:sp>
      <p:sp>
        <p:nvSpPr>
          <p:cNvPr id="3" name="Content Placeholder 2">
            <a:extLst>
              <a:ext uri="{FF2B5EF4-FFF2-40B4-BE49-F238E27FC236}">
                <a16:creationId xmlns:a16="http://schemas.microsoft.com/office/drawing/2014/main" id="{86E1374F-93DE-41F1-9762-0ABBA2EA0745}"/>
              </a:ext>
            </a:extLst>
          </p:cNvPr>
          <p:cNvSpPr>
            <a:spLocks noGrp="1"/>
          </p:cNvSpPr>
          <p:nvPr>
            <p:ph idx="1"/>
          </p:nvPr>
        </p:nvSpPr>
        <p:spPr/>
        <p:txBody>
          <a:bodyPr/>
          <a:lstStyle/>
          <a:p>
            <a:r>
              <a:rPr lang="en-CA" dirty="0"/>
              <a:t>We are all sports fans, and were curious about the world of sports betting.</a:t>
            </a:r>
          </a:p>
          <a:p>
            <a:r>
              <a:rPr lang="en-CA" dirty="0"/>
              <a:t>Wanted to dive a bit deeper and get a better sense of how accurate bookies actually were when making odds or picking who wins.</a:t>
            </a:r>
          </a:p>
          <a:p>
            <a:r>
              <a:rPr lang="en-CA" dirty="0"/>
              <a:t>At the moment our group specifically focused on the sport of soccer.</a:t>
            </a:r>
          </a:p>
          <a:p>
            <a:pPr marL="0" indent="0">
              <a:buNone/>
            </a:pPr>
            <a:endParaRPr lang="en-CA" dirty="0"/>
          </a:p>
        </p:txBody>
      </p:sp>
    </p:spTree>
    <p:extLst>
      <p:ext uri="{BB962C8B-B14F-4D97-AF65-F5344CB8AC3E}">
        <p14:creationId xmlns:p14="http://schemas.microsoft.com/office/powerpoint/2010/main" val="79599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79F1-BBB8-4168-BD4E-37510D1BBFB5}"/>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3E13A5BF-655D-4E14-8A8A-E4A9340B2CAA}"/>
              </a:ext>
            </a:extLst>
          </p:cNvPr>
          <p:cNvSpPr>
            <a:spLocks noGrp="1"/>
          </p:cNvSpPr>
          <p:nvPr>
            <p:ph idx="1"/>
          </p:nvPr>
        </p:nvSpPr>
        <p:spPr/>
        <p:txBody>
          <a:bodyPr/>
          <a:lstStyle/>
          <a:p>
            <a:r>
              <a:rPr lang="en-CA" dirty="0"/>
              <a:t>How accurate were bookies when picking winners?</a:t>
            </a:r>
          </a:p>
          <a:p>
            <a:r>
              <a:rPr lang="en-CA" dirty="0"/>
              <a:t>How confident were bookies on every sports matchup across the European soccer leagues?</a:t>
            </a:r>
          </a:p>
          <a:p>
            <a:r>
              <a:rPr lang="en-CA" dirty="0"/>
              <a:t>Did the bookies buy into the home field advantage? How often did they pick the home team and how many times were they right?</a:t>
            </a:r>
          </a:p>
          <a:p>
            <a:r>
              <a:rPr lang="en-CA" dirty="0"/>
              <a:t>Was there a relationship in odds whether a team was home or away?</a:t>
            </a:r>
          </a:p>
          <a:p>
            <a:r>
              <a:rPr lang="en-CA" dirty="0"/>
              <a:t>How did the odds move before kick off?</a:t>
            </a:r>
          </a:p>
          <a:p>
            <a:endParaRPr lang="en-CA" dirty="0"/>
          </a:p>
        </p:txBody>
      </p:sp>
    </p:spTree>
    <p:extLst>
      <p:ext uri="{BB962C8B-B14F-4D97-AF65-F5344CB8AC3E}">
        <p14:creationId xmlns:p14="http://schemas.microsoft.com/office/powerpoint/2010/main" val="74495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7FAB-0E51-48A6-A297-4A241C057EDE}"/>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5DC0626F-54BA-449D-86B2-80659B0AC5CE}"/>
              </a:ext>
            </a:extLst>
          </p:cNvPr>
          <p:cNvSpPr>
            <a:spLocks noGrp="1"/>
          </p:cNvSpPr>
          <p:nvPr>
            <p:ph idx="1"/>
          </p:nvPr>
        </p:nvSpPr>
        <p:spPr/>
        <p:txBody>
          <a:bodyPr/>
          <a:lstStyle/>
          <a:p>
            <a:r>
              <a:rPr lang="en-CA" dirty="0"/>
              <a:t>To properly answer our questions we had to find datasets that offered us information on bookies, odds, match results and different soccer leagues.</a:t>
            </a:r>
          </a:p>
          <a:p>
            <a:r>
              <a:rPr lang="en-CA" dirty="0"/>
              <a:t>Kaggle: We were able to find most of our data sets from Kaggle. We pulled multiple CSV files that had the information we were looking for to properly answer the questions.</a:t>
            </a:r>
          </a:p>
          <a:p>
            <a:pPr marL="0" indent="0">
              <a:buNone/>
            </a:pPr>
            <a:endParaRPr lang="en-CA" dirty="0"/>
          </a:p>
        </p:txBody>
      </p:sp>
    </p:spTree>
    <p:extLst>
      <p:ext uri="{BB962C8B-B14F-4D97-AF65-F5344CB8AC3E}">
        <p14:creationId xmlns:p14="http://schemas.microsoft.com/office/powerpoint/2010/main" val="12083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96E9-C0F9-4281-821A-DAD6FB6CB246}"/>
              </a:ext>
            </a:extLst>
          </p:cNvPr>
          <p:cNvSpPr>
            <a:spLocks noGrp="1"/>
          </p:cNvSpPr>
          <p:nvPr>
            <p:ph type="title"/>
          </p:nvPr>
        </p:nvSpPr>
        <p:spPr/>
        <p:txBody>
          <a:bodyPr/>
          <a:lstStyle/>
          <a:p>
            <a:r>
              <a:rPr lang="en-CA" dirty="0"/>
              <a:t>Data Clean-up &amp; Exploration</a:t>
            </a:r>
          </a:p>
        </p:txBody>
      </p:sp>
      <p:sp>
        <p:nvSpPr>
          <p:cNvPr id="3" name="Content Placeholder 2">
            <a:extLst>
              <a:ext uri="{FF2B5EF4-FFF2-40B4-BE49-F238E27FC236}">
                <a16:creationId xmlns:a16="http://schemas.microsoft.com/office/drawing/2014/main" id="{2F355AB7-48F7-4BFB-9F46-558E751310DC}"/>
              </a:ext>
            </a:extLst>
          </p:cNvPr>
          <p:cNvSpPr>
            <a:spLocks noGrp="1"/>
          </p:cNvSpPr>
          <p:nvPr>
            <p:ph idx="1"/>
          </p:nvPr>
        </p:nvSpPr>
        <p:spPr/>
        <p:txBody>
          <a:bodyPr/>
          <a:lstStyle/>
          <a:p>
            <a:r>
              <a:rPr lang="en-CA" dirty="0"/>
              <a:t>Even though we were able to find CSV files they were raw, and required us to clean them up a bit.</a:t>
            </a:r>
          </a:p>
          <a:p>
            <a:r>
              <a:rPr lang="en-CA" dirty="0"/>
              <a:t>We had to merge a couple CSV files as one had match odds and the other had the match results. If they were separate it would have been no use to us.</a:t>
            </a:r>
          </a:p>
          <a:p>
            <a:r>
              <a:rPr lang="en-CA" dirty="0"/>
              <a:t>We were unable to find an API that gave us information on sports betting during our search. </a:t>
            </a:r>
          </a:p>
          <a:p>
            <a:r>
              <a:rPr lang="en-CA" dirty="0"/>
              <a:t>One issue we had encountered during cleaning and exploration was the data wasn’t complete for all leagues. </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25523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5B21-0DC0-4869-8825-104E27FED786}"/>
              </a:ext>
            </a:extLst>
          </p:cNvPr>
          <p:cNvSpPr>
            <a:spLocks noGrp="1"/>
          </p:cNvSpPr>
          <p:nvPr>
            <p:ph type="title"/>
          </p:nvPr>
        </p:nvSpPr>
        <p:spPr/>
        <p:txBody>
          <a:bodyPr/>
          <a:lstStyle/>
          <a:p>
            <a:r>
              <a:rPr lang="en-CA" dirty="0"/>
              <a:t>Data Analysis:</a:t>
            </a:r>
            <a:br>
              <a:rPr lang="en-CA" dirty="0"/>
            </a:br>
            <a:r>
              <a:rPr lang="en-CA" dirty="0"/>
              <a:t>How accurate were bookies?</a:t>
            </a:r>
          </a:p>
        </p:txBody>
      </p:sp>
      <p:pic>
        <p:nvPicPr>
          <p:cNvPr id="1026" name="Picture 2">
            <a:extLst>
              <a:ext uri="{FF2B5EF4-FFF2-40B4-BE49-F238E27FC236}">
                <a16:creationId xmlns:a16="http://schemas.microsoft.com/office/drawing/2014/main" id="{A75753C4-61A5-44B4-9611-9F7FD778AC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7759" y="2284148"/>
            <a:ext cx="4941426"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64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3F02-7FD8-430A-B03A-822E3A878E4D}"/>
              </a:ext>
            </a:extLst>
          </p:cNvPr>
          <p:cNvSpPr>
            <a:spLocks noGrp="1"/>
          </p:cNvSpPr>
          <p:nvPr>
            <p:ph type="title"/>
          </p:nvPr>
        </p:nvSpPr>
        <p:spPr/>
        <p:txBody>
          <a:bodyPr/>
          <a:lstStyle/>
          <a:p>
            <a:r>
              <a:rPr lang="en-CA" dirty="0"/>
              <a:t>Confidence of bookies for each matchup?</a:t>
            </a:r>
          </a:p>
        </p:txBody>
      </p:sp>
      <p:pic>
        <p:nvPicPr>
          <p:cNvPr id="2050" name="Picture 2">
            <a:extLst>
              <a:ext uri="{FF2B5EF4-FFF2-40B4-BE49-F238E27FC236}">
                <a16:creationId xmlns:a16="http://schemas.microsoft.com/office/drawing/2014/main" id="{CA6FAEB2-6458-4527-B17B-FED9865A50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584" y="2483970"/>
            <a:ext cx="3590755" cy="25207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A93234F-2033-48A8-A4C9-B3B549AC9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178" y="2356803"/>
            <a:ext cx="3733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2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CE6B-F3E7-4C85-88F3-CC581F95BACB}"/>
              </a:ext>
            </a:extLst>
          </p:cNvPr>
          <p:cNvSpPr>
            <a:spLocks noGrp="1"/>
          </p:cNvSpPr>
          <p:nvPr>
            <p:ph type="title"/>
          </p:nvPr>
        </p:nvSpPr>
        <p:spPr>
          <a:xfrm>
            <a:off x="746779" y="427552"/>
            <a:ext cx="9404723" cy="1400530"/>
          </a:xfrm>
        </p:spPr>
        <p:txBody>
          <a:bodyPr/>
          <a:lstStyle/>
          <a:p>
            <a:r>
              <a:rPr lang="en-CA" dirty="0"/>
              <a:t>Home Advantage?</a:t>
            </a:r>
          </a:p>
        </p:txBody>
      </p:sp>
      <p:pic>
        <p:nvPicPr>
          <p:cNvPr id="3074" name="Picture 2">
            <a:extLst>
              <a:ext uri="{FF2B5EF4-FFF2-40B4-BE49-F238E27FC236}">
                <a16:creationId xmlns:a16="http://schemas.microsoft.com/office/drawing/2014/main" id="{5AF8D9DB-6CD6-42F0-A8AE-CF76ED830B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427" y="1498514"/>
            <a:ext cx="4941426"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21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96E9-C0F9-4281-821A-DAD6FB6CB246}"/>
              </a:ext>
            </a:extLst>
          </p:cNvPr>
          <p:cNvSpPr>
            <a:spLocks noGrp="1"/>
          </p:cNvSpPr>
          <p:nvPr>
            <p:ph type="title"/>
          </p:nvPr>
        </p:nvSpPr>
        <p:spPr/>
        <p:txBody>
          <a:bodyPr/>
          <a:lstStyle/>
          <a:p>
            <a:r>
              <a:rPr lang="en-CA" dirty="0"/>
              <a:t>Home Advantage (Analysis)</a:t>
            </a:r>
          </a:p>
        </p:txBody>
      </p:sp>
      <p:sp>
        <p:nvSpPr>
          <p:cNvPr id="3" name="Content Placeholder 2">
            <a:extLst>
              <a:ext uri="{FF2B5EF4-FFF2-40B4-BE49-F238E27FC236}">
                <a16:creationId xmlns:a16="http://schemas.microsoft.com/office/drawing/2014/main" id="{2F355AB7-48F7-4BFB-9F46-558E751310DC}"/>
              </a:ext>
            </a:extLst>
          </p:cNvPr>
          <p:cNvSpPr>
            <a:spLocks noGrp="1"/>
          </p:cNvSpPr>
          <p:nvPr>
            <p:ph idx="1"/>
          </p:nvPr>
        </p:nvSpPr>
        <p:spPr>
          <a:xfrm>
            <a:off x="520117" y="2052919"/>
            <a:ext cx="11023133" cy="2233856"/>
          </a:xfrm>
        </p:spPr>
        <p:txBody>
          <a:bodyPr/>
          <a:lstStyle/>
          <a:p>
            <a:pPr marL="742950" marR="0" lvl="1" indent="-285750">
              <a:lnSpc>
                <a:spcPct val="106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came up with this question realizing that most people tend to cheer on their home team. Most bookies believe they have home team advantage, which explains why they bet on them.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800"/>
              </a:spcAft>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strategy I used to solve this question includes first creating a data-frame to concentrate just on the home team, bookie’s choice, and the test results. Then I located the columns where bookies bet on their home team. I then analyzed the test results to find out how many games were won, or lost by the home team. At the end, I displayed my results through a chart for better 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674286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184</TotalTime>
  <Words>810</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Courier New</vt:lpstr>
      <vt:lpstr>Times New Roman</vt:lpstr>
      <vt:lpstr>Wingdings 3</vt:lpstr>
      <vt:lpstr>Ion</vt:lpstr>
      <vt:lpstr>Sports Betting</vt:lpstr>
      <vt:lpstr>Why Sports Betting?</vt:lpstr>
      <vt:lpstr>Questions</vt:lpstr>
      <vt:lpstr>Data Sources</vt:lpstr>
      <vt:lpstr>Data Clean-up &amp; Exploration</vt:lpstr>
      <vt:lpstr>Data Analysis: How accurate were bookies?</vt:lpstr>
      <vt:lpstr>Confidence of bookies for each matchup?</vt:lpstr>
      <vt:lpstr>Home Advantage?</vt:lpstr>
      <vt:lpstr>Home Advantage (Analysis)</vt:lpstr>
      <vt:lpstr>Relationship of odds between home and away teams?</vt:lpstr>
      <vt:lpstr>Cool, but can we make money from this?</vt:lpstr>
      <vt:lpstr>Cool, but can we make money from this? (Cont)</vt:lpstr>
      <vt:lpstr>Did this result hold for the across the top 5 leagues?</vt:lpstr>
      <vt:lpstr>Discussion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Betting</dc:title>
  <dc:creator>Samer Arbaji</dc:creator>
  <cp:lastModifiedBy>Shawn Desai</cp:lastModifiedBy>
  <cp:revision>15</cp:revision>
  <dcterms:created xsi:type="dcterms:W3CDTF">2020-11-12T04:56:30Z</dcterms:created>
  <dcterms:modified xsi:type="dcterms:W3CDTF">2020-11-12T23:10:10Z</dcterms:modified>
</cp:coreProperties>
</file>