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4"/>
  </p:sldMasterIdLst>
  <p:notesMasterIdLst>
    <p:notesMasterId r:id="rId6"/>
  </p:notesMasterIdLst>
  <p:handoutMasterIdLst>
    <p:handoutMasterId r:id="rId7"/>
  </p:handoutMasterIdLst>
  <p:sldIdLst>
    <p:sldId id="258" r:id="rId5"/>
  </p:sldIdLst>
  <p:sldSz cx="6858000" cy="9906000" type="A4"/>
  <p:notesSz cx="6797675" cy="99266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2160" userDrawn="1">
          <p15:clr>
            <a:srgbClr val="A4A3A4"/>
          </p15:clr>
        </p15:guide>
        <p15:guide id="3" orient="horz" pos="3120" userDrawn="1">
          <p15:clr>
            <a:srgbClr val="A4A3A4"/>
          </p15:clr>
        </p15:guide>
        <p15:guide id="4" pos="3589" userDrawn="1">
          <p15:clr>
            <a:srgbClr val="A4A3A4"/>
          </p15:clr>
        </p15:guide>
        <p15:guide id="5" orient="horz" pos="245"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91E28"/>
    <a:srgbClr val="0071BC"/>
    <a:srgbClr val="0C6EA5"/>
    <a:srgbClr val="F2B800"/>
    <a:srgbClr val="474B53"/>
    <a:srgbClr val="DF3A42"/>
    <a:srgbClr val="E75B2B"/>
    <a:srgbClr val="F47200"/>
    <a:srgbClr val="E28D17"/>
    <a:srgbClr val="D5A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835" autoAdjust="0"/>
    <p:restoredTop sz="94660"/>
  </p:normalViewPr>
  <p:slideViewPr>
    <p:cSldViewPr snapToGrid="0" showGuides="1">
      <p:cViewPr varScale="1">
        <p:scale>
          <a:sx n="87" d="100"/>
          <a:sy n="87" d="100"/>
        </p:scale>
        <p:origin x="3226" y="48"/>
      </p:cViewPr>
      <p:guideLst>
        <p:guide pos="2160"/>
        <p:guide orient="horz" pos="3120"/>
        <p:guide pos="3589"/>
        <p:guide orient="horz" pos="245"/>
      </p:guideLst>
    </p:cSldViewPr>
  </p:slideViewPr>
  <p:notesTextViewPr>
    <p:cViewPr>
      <p:scale>
        <a:sx n="3" d="2"/>
        <a:sy n="3" d="2"/>
      </p:scale>
      <p:origin x="0" y="0"/>
    </p:cViewPr>
  </p:notesTextViewPr>
  <p:notesViewPr>
    <p:cSldViewPr snapToGrid="0" showGuides="1">
      <p:cViewPr varScale="1">
        <p:scale>
          <a:sx n="58" d="100"/>
          <a:sy n="58" d="100"/>
        </p:scale>
        <p:origin x="2965" y="4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handoutMaster" Target="handoutMasters/handoutMaster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87E1F32-670E-42A1-BB79-BE7CF13D3D4C}"/>
              </a:ext>
            </a:extLst>
          </p:cNvPr>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37952D9F-355D-4E4D-9520-4A19B2947623}"/>
              </a:ext>
            </a:extLst>
          </p:cNvPr>
          <p:cNvSpPr>
            <a:spLocks noGrp="1"/>
          </p:cNvSpPr>
          <p:nvPr>
            <p:ph type="dt" sz="quarter" idx="1"/>
          </p:nvPr>
        </p:nvSpPr>
        <p:spPr>
          <a:xfrm>
            <a:off x="3850443" y="0"/>
            <a:ext cx="2945659" cy="498056"/>
          </a:xfrm>
          <a:prstGeom prst="rect">
            <a:avLst/>
          </a:prstGeom>
        </p:spPr>
        <p:txBody>
          <a:bodyPr vert="horz" lIns="91440" tIns="45720" rIns="91440" bIns="45720" rtlCol="0"/>
          <a:lstStyle>
            <a:lvl1pPr algn="r">
              <a:defRPr sz="1200"/>
            </a:lvl1pPr>
          </a:lstStyle>
          <a:p>
            <a:fld id="{2323F10A-5BE5-4EE5-83A9-FC7FBAB5AC38}" type="datetimeFigureOut">
              <a:rPr lang="en-US" smtClean="0"/>
              <a:t>02-Jul-19</a:t>
            </a:fld>
            <a:endParaRPr lang="en-US" dirty="0"/>
          </a:p>
        </p:txBody>
      </p:sp>
      <p:sp>
        <p:nvSpPr>
          <p:cNvPr id="4" name="Footer Placeholder 3">
            <a:extLst>
              <a:ext uri="{FF2B5EF4-FFF2-40B4-BE49-F238E27FC236}">
                <a16:creationId xmlns:a16="http://schemas.microsoft.com/office/drawing/2014/main" id="{9C1D824E-CABD-4018-B1C4-F54DF49C3C83}"/>
              </a:ext>
            </a:extLst>
          </p:cNvPr>
          <p:cNvSpPr>
            <a:spLocks noGrp="1"/>
          </p:cNvSpPr>
          <p:nvPr>
            <p:ph type="ftr" sz="quarter" idx="2"/>
          </p:nvPr>
        </p:nvSpPr>
        <p:spPr>
          <a:xfrm>
            <a:off x="0" y="9428584"/>
            <a:ext cx="2945659" cy="49805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568D1F29-09CA-482E-8686-EEE88BB73D4D}"/>
              </a:ext>
            </a:extLst>
          </p:cNvPr>
          <p:cNvSpPr>
            <a:spLocks noGrp="1"/>
          </p:cNvSpPr>
          <p:nvPr>
            <p:ph type="sldNum" sz="quarter" idx="3"/>
          </p:nvPr>
        </p:nvSpPr>
        <p:spPr>
          <a:xfrm>
            <a:off x="3850443" y="9428584"/>
            <a:ext cx="2945659" cy="498055"/>
          </a:xfrm>
          <a:prstGeom prst="rect">
            <a:avLst/>
          </a:prstGeom>
        </p:spPr>
        <p:txBody>
          <a:bodyPr vert="horz" lIns="91440" tIns="45720" rIns="91440" bIns="45720" rtlCol="0" anchor="b"/>
          <a:lstStyle>
            <a:lvl1pPr algn="r">
              <a:defRPr sz="1200"/>
            </a:lvl1pPr>
          </a:lstStyle>
          <a:p>
            <a:fld id="{8869D12F-E8AC-48C0-8B1F-BD566648D8E6}" type="slidenum">
              <a:rPr lang="en-US" smtClean="0"/>
              <a:t>‹#›</a:t>
            </a:fld>
            <a:endParaRPr lang="en-US" dirty="0"/>
          </a:p>
        </p:txBody>
      </p:sp>
    </p:spTree>
    <p:extLst>
      <p:ext uri="{BB962C8B-B14F-4D97-AF65-F5344CB8AC3E}">
        <p14:creationId xmlns:p14="http://schemas.microsoft.com/office/powerpoint/2010/main" val="27946547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50443" y="0"/>
            <a:ext cx="2945659" cy="498056"/>
          </a:xfrm>
          <a:prstGeom prst="rect">
            <a:avLst/>
          </a:prstGeom>
        </p:spPr>
        <p:txBody>
          <a:bodyPr vert="horz" lIns="91440" tIns="45720" rIns="91440" bIns="45720" rtlCol="0"/>
          <a:lstStyle>
            <a:lvl1pPr algn="r">
              <a:defRPr sz="1200"/>
            </a:lvl1pPr>
          </a:lstStyle>
          <a:p>
            <a:fld id="{56727D22-D115-4CF2-BE84-ED8A12B36F7E}" type="datetimeFigureOut">
              <a:rPr lang="en-US" noProof="0" smtClean="0"/>
              <a:t>02-Jul-19</a:t>
            </a:fld>
            <a:endParaRPr lang="en-US" noProof="0" dirty="0"/>
          </a:p>
        </p:txBody>
      </p:sp>
      <p:sp>
        <p:nvSpPr>
          <p:cNvPr id="4" name="Slide Image Placeholder 3"/>
          <p:cNvSpPr>
            <a:spLocks noGrp="1" noRot="1" noChangeAspect="1"/>
          </p:cNvSpPr>
          <p:nvPr>
            <p:ph type="sldImg" idx="2"/>
          </p:nvPr>
        </p:nvSpPr>
        <p:spPr>
          <a:xfrm>
            <a:off x="2239963" y="1241425"/>
            <a:ext cx="2317750" cy="3349625"/>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79768" y="4777194"/>
            <a:ext cx="5438140" cy="3908614"/>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428584"/>
            <a:ext cx="2945659" cy="498055"/>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50443" y="9428584"/>
            <a:ext cx="2945659" cy="498055"/>
          </a:xfrm>
          <a:prstGeom prst="rect">
            <a:avLst/>
          </a:prstGeom>
        </p:spPr>
        <p:txBody>
          <a:bodyPr vert="horz" lIns="91440" tIns="45720" rIns="91440" bIns="45720" rtlCol="0" anchor="b"/>
          <a:lstStyle>
            <a:lvl1pPr algn="r">
              <a:defRPr sz="1200"/>
            </a:lvl1pPr>
          </a:lstStyle>
          <a:p>
            <a:fld id="{C8136092-2EDF-47BF-99B1-B87430F95B70}" type="slidenum">
              <a:rPr lang="en-US" noProof="0" smtClean="0"/>
              <a:t>‹#›</a:t>
            </a:fld>
            <a:endParaRPr lang="en-US" noProof="0" dirty="0"/>
          </a:p>
        </p:txBody>
      </p:sp>
    </p:spTree>
    <p:extLst>
      <p:ext uri="{BB962C8B-B14F-4D97-AF65-F5344CB8AC3E}">
        <p14:creationId xmlns:p14="http://schemas.microsoft.com/office/powerpoint/2010/main" val="36030565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Титульный слайд">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431B22D-278B-4494-9983-22D9FEE2D057}"/>
              </a:ext>
            </a:extLst>
          </p:cNvPr>
          <p:cNvPicPr>
            <a:picLocks noChangeAspect="1"/>
          </p:cNvPicPr>
          <p:nvPr userDrawn="1"/>
        </p:nvPicPr>
        <p:blipFill>
          <a:blip r:embed="rId2"/>
          <a:stretch>
            <a:fillRect/>
          </a:stretch>
        </p:blipFill>
        <p:spPr>
          <a:xfrm>
            <a:off x="0" y="0"/>
            <a:ext cx="6858000" cy="9906000"/>
          </a:xfrm>
          <a:prstGeom prst="rect">
            <a:avLst/>
          </a:prstGeom>
        </p:spPr>
      </p:pic>
      <p:sp>
        <p:nvSpPr>
          <p:cNvPr id="14" name="Text Placeholder 13">
            <a:extLst>
              <a:ext uri="{FF2B5EF4-FFF2-40B4-BE49-F238E27FC236}">
                <a16:creationId xmlns:a16="http://schemas.microsoft.com/office/drawing/2014/main" id="{780CA53D-B21C-44EE-A7DC-F80DFA651AFE}"/>
              </a:ext>
            </a:extLst>
          </p:cNvPr>
          <p:cNvSpPr>
            <a:spLocks noGrp="1"/>
          </p:cNvSpPr>
          <p:nvPr>
            <p:ph type="body" sz="quarter" idx="10" hasCustomPrompt="1"/>
          </p:nvPr>
        </p:nvSpPr>
        <p:spPr>
          <a:xfrm>
            <a:off x="287859" y="0"/>
            <a:ext cx="619200" cy="1403350"/>
          </a:xfrm>
          <a:solidFill>
            <a:schemeClr val="bg2"/>
          </a:solidFill>
        </p:spPr>
        <p:txBody>
          <a:bodyPr lIns="72000" tIns="108000" rIns="72000" bIns="72000" anchor="ctr" anchorCtr="0">
            <a:noAutofit/>
          </a:bodyPr>
          <a:lstStyle>
            <a:lvl1pPr marL="0" indent="0" algn="ctr">
              <a:buNone/>
              <a:defRPr sz="1800" b="1">
                <a:solidFill>
                  <a:schemeClr val="accent2"/>
                </a:solidFill>
                <a:latin typeface="+mn-lt"/>
              </a:defRPr>
            </a:lvl1pPr>
            <a:lvl2pPr>
              <a:defRPr sz="1800"/>
            </a:lvl2pPr>
            <a:lvl3pPr>
              <a:defRPr sz="1800"/>
            </a:lvl3pPr>
            <a:lvl4pPr>
              <a:defRPr sz="1800"/>
            </a:lvl4pPr>
            <a:lvl5pPr>
              <a:defRPr sz="1800"/>
            </a:lvl5pPr>
          </a:lstStyle>
          <a:p>
            <a:pPr lvl="0"/>
            <a:r>
              <a:rPr lang="en-US" dirty="0"/>
              <a:t>THE AGE OF</a:t>
            </a:r>
            <a:endParaRPr lang="ru-RU" dirty="0"/>
          </a:p>
        </p:txBody>
      </p:sp>
      <p:sp>
        <p:nvSpPr>
          <p:cNvPr id="29" name="Title 28">
            <a:extLst>
              <a:ext uri="{FF2B5EF4-FFF2-40B4-BE49-F238E27FC236}">
                <a16:creationId xmlns:a16="http://schemas.microsoft.com/office/drawing/2014/main" id="{CF5BE93F-A649-42C8-AEBD-2B75A390FADC}"/>
              </a:ext>
            </a:extLst>
          </p:cNvPr>
          <p:cNvSpPr>
            <a:spLocks noGrp="1"/>
          </p:cNvSpPr>
          <p:nvPr>
            <p:ph type="title" hasCustomPrompt="1"/>
          </p:nvPr>
        </p:nvSpPr>
        <p:spPr>
          <a:xfrm>
            <a:off x="711090" y="324963"/>
            <a:ext cx="5915025" cy="1126336"/>
          </a:xfrm>
        </p:spPr>
        <p:txBody>
          <a:bodyPr lIns="0" tIns="0" rIns="0" bIns="0">
            <a:noAutofit/>
          </a:bodyPr>
          <a:lstStyle>
            <a:lvl1pPr algn="r">
              <a:defRPr sz="9530">
                <a:solidFill>
                  <a:schemeClr val="bg1"/>
                </a:solidFill>
              </a:defRPr>
            </a:lvl1pPr>
          </a:lstStyle>
          <a:p>
            <a:r>
              <a:rPr lang="en-US" dirty="0"/>
              <a:t>BIG DATA</a:t>
            </a:r>
            <a:endParaRPr lang="ru-RU" dirty="0"/>
          </a:p>
        </p:txBody>
      </p:sp>
    </p:spTree>
    <p:extLst>
      <p:ext uri="{BB962C8B-B14F-4D97-AF65-F5344CB8AC3E}">
        <p14:creationId xmlns:p14="http://schemas.microsoft.com/office/powerpoint/2010/main" val="4160577128"/>
      </p:ext>
    </p:extLst>
  </p:cSld>
  <p:clrMapOvr>
    <a:masterClrMapping/>
  </p:clrMapOvr>
  <p:extLst>
    <p:ext uri="{DCECCB84-F9BA-43D5-87BE-67443E8EF086}">
      <p15:sldGuideLst xmlns:p15="http://schemas.microsoft.com/office/powerpoint/2012/main">
        <p15:guide id="1" orient="horz" pos="171" userDrawn="1">
          <p15:clr>
            <a:srgbClr val="FBAE40"/>
          </p15:clr>
        </p15:guide>
        <p15:guide id="2" pos="2160" userDrawn="1">
          <p15:clr>
            <a:srgbClr val="FBAE40"/>
          </p15:clr>
        </p15:guide>
        <p15:guide id="3" pos="164" userDrawn="1">
          <p15:clr>
            <a:srgbClr val="FBAE40"/>
          </p15:clr>
        </p15:guide>
        <p15:guide id="4" pos="4156" userDrawn="1">
          <p15:clr>
            <a:srgbClr val="FBAE40"/>
          </p15:clr>
        </p15:guide>
        <p15:guide id="12" orient="horz" pos="5995" userDrawn="1">
          <p15:clr>
            <a:srgbClr val="FBAE40"/>
          </p15:clr>
        </p15:guide>
        <p15:guide id="13" orient="horz" pos="884" userDrawn="1">
          <p15:clr>
            <a:srgbClr val="FBAE40"/>
          </p15:clr>
        </p15:guide>
        <p15:guide id="14" orient="horz" pos="4152" userDrawn="1">
          <p15:clr>
            <a:srgbClr val="FBAE40"/>
          </p15:clr>
        </p15:guide>
        <p15:guide id="15" pos="1593" userDrawn="1">
          <p15:clr>
            <a:srgbClr val="FBAE40"/>
          </p15:clr>
        </p15:guide>
      </p15:sldGuideLst>
    </p:ext>
  </p:extLs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90" y="527406"/>
            <a:ext cx="5915025" cy="1914702"/>
          </a:xfrm>
          <a:prstGeom prst="rect">
            <a:avLst/>
          </a:prstGeom>
        </p:spPr>
        <p:txBody>
          <a:bodyPr vert="horz" lIns="91440" tIns="45720" rIns="91440" bIns="45720" rtlCol="0" anchor="ctr">
            <a:normAutofit/>
          </a:bodyPr>
          <a:lstStyle/>
          <a:p>
            <a:endParaRPr lang="en-US" noProof="0"/>
          </a:p>
        </p:txBody>
      </p:sp>
      <p:sp>
        <p:nvSpPr>
          <p:cNvPr id="3" name="Text Placeholder 2"/>
          <p:cNvSpPr>
            <a:spLocks noGrp="1"/>
          </p:cNvSpPr>
          <p:nvPr>
            <p:ph type="body" idx="1"/>
          </p:nvPr>
        </p:nvSpPr>
        <p:spPr>
          <a:xfrm>
            <a:off x="471491" y="2637014"/>
            <a:ext cx="5915025" cy="6285266"/>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2"/>
          </p:nvPr>
        </p:nvSpPr>
        <p:spPr>
          <a:xfrm>
            <a:off x="471488" y="9181398"/>
            <a:ext cx="1543050" cy="527402"/>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noProof="0" dirty="0"/>
              <a:t>MM.DD.20XX</a:t>
            </a:r>
          </a:p>
        </p:txBody>
      </p:sp>
      <p:sp>
        <p:nvSpPr>
          <p:cNvPr id="5" name="Footer Placeholder 4"/>
          <p:cNvSpPr>
            <a:spLocks noGrp="1"/>
          </p:cNvSpPr>
          <p:nvPr>
            <p:ph type="ftr" sz="quarter" idx="3"/>
          </p:nvPr>
        </p:nvSpPr>
        <p:spPr>
          <a:xfrm>
            <a:off x="2271716" y="9181398"/>
            <a:ext cx="2314575" cy="527402"/>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noProof="0" dirty="0"/>
              <a:t>ADD A FOOTER</a:t>
            </a:r>
          </a:p>
        </p:txBody>
      </p:sp>
      <p:sp>
        <p:nvSpPr>
          <p:cNvPr id="6" name="Slide Number Placeholder 5"/>
          <p:cNvSpPr>
            <a:spLocks noGrp="1"/>
          </p:cNvSpPr>
          <p:nvPr>
            <p:ph type="sldNum" sz="quarter" idx="4"/>
          </p:nvPr>
        </p:nvSpPr>
        <p:spPr>
          <a:xfrm>
            <a:off x="4843463" y="9181398"/>
            <a:ext cx="1543050" cy="527402"/>
          </a:xfrm>
          <a:prstGeom prst="rect">
            <a:avLst/>
          </a:prstGeom>
        </p:spPr>
        <p:txBody>
          <a:bodyPr vert="horz" lIns="91440" tIns="45720" rIns="91440" bIns="45720" rtlCol="0" anchor="ctr"/>
          <a:lstStyle>
            <a:lvl1pPr algn="r">
              <a:defRPr sz="900">
                <a:solidFill>
                  <a:schemeClr val="tx1">
                    <a:tint val="75000"/>
                  </a:schemeClr>
                </a:solidFill>
              </a:defRPr>
            </a:lvl1pPr>
          </a:lstStyle>
          <a:p>
            <a:fld id="{C075BE66-B004-4B62-93B5-6C3A07EE5DEC}" type="slidenum">
              <a:rPr lang="en-US" noProof="0" smtClean="0"/>
              <a:t>‹#›</a:t>
            </a:fld>
            <a:endParaRPr lang="en-US" noProof="0" dirty="0"/>
          </a:p>
        </p:txBody>
      </p:sp>
    </p:spTree>
    <p:extLst>
      <p:ext uri="{BB962C8B-B14F-4D97-AF65-F5344CB8AC3E}">
        <p14:creationId xmlns:p14="http://schemas.microsoft.com/office/powerpoint/2010/main" val="2127442875"/>
      </p:ext>
    </p:extLst>
  </p:cSld>
  <p:clrMap bg1="lt1" tx1="dk1" bg2="lt2" tx2="dk2" accent1="accent1" accent2="accent2" accent3="accent3" accent4="accent4" accent5="accent5" accent6="accent6" hlink="hlink" folHlink="folHlink"/>
  <p:sldLayoutIdLst>
    <p:sldLayoutId id="2147483661" r:id="rId1"/>
  </p:sldLayoutIdLst>
  <p:hf hdr="0"/>
  <p:txStyles>
    <p:titleStyle>
      <a:lvl1pPr algn="l" defTabSz="685796"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49" indent="-171449" algn="l" defTabSz="685796"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47" indent="-171449" algn="l" defTabSz="685796"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45" indent="-171449" algn="l" defTabSz="685796"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43" indent="-171449" algn="l" defTabSz="68579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41" indent="-171449" algn="l" defTabSz="68579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39" indent="-171449" algn="l" defTabSz="68579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37" indent="-171449" algn="l" defTabSz="68579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35" indent="-171449" algn="l" defTabSz="68579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33" indent="-171449" algn="l" defTabSz="68579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796" rtl="0" eaLnBrk="1" latinLnBrk="0" hangingPunct="1">
        <a:defRPr sz="1350" kern="1200">
          <a:solidFill>
            <a:schemeClr val="tx1"/>
          </a:solidFill>
          <a:latin typeface="+mn-lt"/>
          <a:ea typeface="+mn-ea"/>
          <a:cs typeface="+mn-cs"/>
        </a:defRPr>
      </a:lvl1pPr>
      <a:lvl2pPr marL="342898" algn="l" defTabSz="685796" rtl="0" eaLnBrk="1" latinLnBrk="0" hangingPunct="1">
        <a:defRPr sz="1350" kern="1200">
          <a:solidFill>
            <a:schemeClr val="tx1"/>
          </a:solidFill>
          <a:latin typeface="+mn-lt"/>
          <a:ea typeface="+mn-ea"/>
          <a:cs typeface="+mn-cs"/>
        </a:defRPr>
      </a:lvl2pPr>
      <a:lvl3pPr marL="685796" algn="l" defTabSz="685796" rtl="0" eaLnBrk="1" latinLnBrk="0" hangingPunct="1">
        <a:defRPr sz="1350" kern="1200">
          <a:solidFill>
            <a:schemeClr val="tx1"/>
          </a:solidFill>
          <a:latin typeface="+mn-lt"/>
          <a:ea typeface="+mn-ea"/>
          <a:cs typeface="+mn-cs"/>
        </a:defRPr>
      </a:lvl3pPr>
      <a:lvl4pPr marL="1028694" algn="l" defTabSz="685796" rtl="0" eaLnBrk="1" latinLnBrk="0" hangingPunct="1">
        <a:defRPr sz="1350" kern="1200">
          <a:solidFill>
            <a:schemeClr val="tx1"/>
          </a:solidFill>
          <a:latin typeface="+mn-lt"/>
          <a:ea typeface="+mn-ea"/>
          <a:cs typeface="+mn-cs"/>
        </a:defRPr>
      </a:lvl4pPr>
      <a:lvl5pPr marL="1371592" algn="l" defTabSz="685796" rtl="0" eaLnBrk="1" latinLnBrk="0" hangingPunct="1">
        <a:defRPr sz="1350" kern="1200">
          <a:solidFill>
            <a:schemeClr val="tx1"/>
          </a:solidFill>
          <a:latin typeface="+mn-lt"/>
          <a:ea typeface="+mn-ea"/>
          <a:cs typeface="+mn-cs"/>
        </a:defRPr>
      </a:lvl5pPr>
      <a:lvl6pPr marL="1714490" algn="l" defTabSz="685796" rtl="0" eaLnBrk="1" latinLnBrk="0" hangingPunct="1">
        <a:defRPr sz="1350" kern="1200">
          <a:solidFill>
            <a:schemeClr val="tx1"/>
          </a:solidFill>
          <a:latin typeface="+mn-lt"/>
          <a:ea typeface="+mn-ea"/>
          <a:cs typeface="+mn-cs"/>
        </a:defRPr>
      </a:lvl6pPr>
      <a:lvl7pPr marL="2057388" algn="l" defTabSz="685796" rtl="0" eaLnBrk="1" latinLnBrk="0" hangingPunct="1">
        <a:defRPr sz="1350" kern="1200">
          <a:solidFill>
            <a:schemeClr val="tx1"/>
          </a:solidFill>
          <a:latin typeface="+mn-lt"/>
          <a:ea typeface="+mn-ea"/>
          <a:cs typeface="+mn-cs"/>
        </a:defRPr>
      </a:lvl7pPr>
      <a:lvl8pPr marL="2400286" algn="l" defTabSz="685796" rtl="0" eaLnBrk="1" latinLnBrk="0" hangingPunct="1">
        <a:defRPr sz="1350" kern="1200">
          <a:solidFill>
            <a:schemeClr val="tx1"/>
          </a:solidFill>
          <a:latin typeface="+mn-lt"/>
          <a:ea typeface="+mn-ea"/>
          <a:cs typeface="+mn-cs"/>
        </a:defRPr>
      </a:lvl8pPr>
      <a:lvl9pPr marL="2743185" algn="l" defTabSz="685796"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jpg"/><Relationship Id="rId11" Type="http://schemas.openxmlformats.org/officeDocument/2006/relationships/image" Target="../media/image10.png"/><Relationship Id="rId5" Type="http://schemas.openxmlformats.org/officeDocument/2006/relationships/image" Target="../media/image5.jpeg"/><Relationship Id="rId10" Type="http://schemas.openxmlformats.org/officeDocument/2006/relationships/image" Target="../media/image9.png"/><Relationship Id="rId4" Type="http://schemas.openxmlformats.org/officeDocument/2006/relationships/image" Target="../media/image4.png"/><Relationship Id="rId9"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0B18341-EF25-422E-9244-875589C13E58}"/>
              </a:ext>
            </a:extLst>
          </p:cNvPr>
          <p:cNvSpPr>
            <a:spLocks noGrp="1"/>
          </p:cNvSpPr>
          <p:nvPr>
            <p:ph type="body" sz="quarter" idx="10"/>
          </p:nvPr>
        </p:nvSpPr>
        <p:spPr/>
        <p:txBody>
          <a:bodyPr/>
          <a:lstStyle/>
          <a:p>
            <a:r>
              <a:rPr lang="en-US" sz="1400" dirty="0"/>
              <a:t>AR</a:t>
            </a:r>
          </a:p>
        </p:txBody>
      </p:sp>
      <p:sp>
        <p:nvSpPr>
          <p:cNvPr id="3" name="Title 2">
            <a:extLst>
              <a:ext uri="{FF2B5EF4-FFF2-40B4-BE49-F238E27FC236}">
                <a16:creationId xmlns:a16="http://schemas.microsoft.com/office/drawing/2014/main" id="{6F345E3D-A2D8-410A-AB73-7095D6AFCF69}"/>
              </a:ext>
            </a:extLst>
          </p:cNvPr>
          <p:cNvSpPr>
            <a:spLocks noGrp="1"/>
          </p:cNvSpPr>
          <p:nvPr>
            <p:ph type="title"/>
          </p:nvPr>
        </p:nvSpPr>
        <p:spPr>
          <a:xfrm>
            <a:off x="692432" y="680966"/>
            <a:ext cx="5915025" cy="1039695"/>
          </a:xfrm>
        </p:spPr>
        <p:txBody>
          <a:bodyPr/>
          <a:lstStyle/>
          <a:p>
            <a:r>
              <a:rPr lang="en-GB" sz="3200" b="1" dirty="0"/>
              <a:t>AR Weather Station</a:t>
            </a:r>
            <a:endParaRPr lang="en-US" sz="3200" dirty="0"/>
          </a:p>
        </p:txBody>
      </p:sp>
      <p:sp>
        <p:nvSpPr>
          <p:cNvPr id="26" name="Text Placeholder 19">
            <a:extLst>
              <a:ext uri="{FF2B5EF4-FFF2-40B4-BE49-F238E27FC236}">
                <a16:creationId xmlns:a16="http://schemas.microsoft.com/office/drawing/2014/main" id="{393A3EB8-3EBA-4BA7-997A-376D9150E903}"/>
              </a:ext>
            </a:extLst>
          </p:cNvPr>
          <p:cNvSpPr txBox="1">
            <a:spLocks/>
          </p:cNvSpPr>
          <p:nvPr/>
        </p:nvSpPr>
        <p:spPr>
          <a:xfrm>
            <a:off x="170124" y="5359208"/>
            <a:ext cx="6544607" cy="487680"/>
          </a:xfrm>
          <a:prstGeom prst="rect">
            <a:avLst/>
          </a:prstGeom>
          <a:noFill/>
        </p:spPr>
        <p:txBody>
          <a:bodyPr lIns="0" tIns="0" rIns="0" bIns="0">
            <a:noAutofit/>
          </a:bodyPr>
          <a:lstStyle>
            <a:lvl1pPr marL="0" indent="0" algn="l" defTabSz="685800" rtl="0" eaLnBrk="1" latinLnBrk="0" hangingPunct="1">
              <a:lnSpc>
                <a:spcPct val="90000"/>
              </a:lnSpc>
              <a:spcBef>
                <a:spcPts val="750"/>
              </a:spcBef>
              <a:buFont typeface="Arial" panose="020B0604020202020204" pitchFamily="34" charset="0"/>
              <a:buNone/>
              <a:defRPr sz="900" b="0" kern="1200">
                <a:solidFill>
                  <a:schemeClr val="accent1">
                    <a:lumMod val="60000"/>
                    <a:lumOff val="40000"/>
                  </a:schemeClr>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sz="1050" dirty="0"/>
              <a:t>We created an app that displays the weather inside an office or an indoors space in the form of AR experience. We used 12 RUUVI sensors to collect the telemetry data from different places in the office, send the data to </a:t>
            </a:r>
            <a:r>
              <a:rPr lang="en-US" sz="1050" dirty="0" err="1"/>
              <a:t>OrangeNXT</a:t>
            </a:r>
            <a:r>
              <a:rPr lang="en-US" sz="1050" dirty="0"/>
              <a:t> </a:t>
            </a:r>
            <a:r>
              <a:rPr lang="en-US" sz="1050" dirty="0" err="1"/>
              <a:t>ConNXT</a:t>
            </a:r>
            <a:r>
              <a:rPr lang="en-US" sz="1050" dirty="0"/>
              <a:t> IoT hub. The data is then received the Magic Leap and the UI is adjusted accordingly.</a:t>
            </a:r>
          </a:p>
          <a:p>
            <a:endParaRPr lang="nl-NL" sz="1050" dirty="0"/>
          </a:p>
          <a:p>
            <a:endParaRPr lang="en-US" sz="1050" dirty="0"/>
          </a:p>
        </p:txBody>
      </p:sp>
      <p:pic>
        <p:nvPicPr>
          <p:cNvPr id="81" name="Picture 80">
            <a:extLst>
              <a:ext uri="{FF2B5EF4-FFF2-40B4-BE49-F238E27FC236}">
                <a16:creationId xmlns:a16="http://schemas.microsoft.com/office/drawing/2014/main" id="{DEDEE640-36BD-4276-B7CA-1F7B590F72F3}"/>
              </a:ext>
            </a:extLst>
          </p:cNvPr>
          <p:cNvPicPr>
            <a:picLocks noChangeAspect="1"/>
          </p:cNvPicPr>
          <p:nvPr/>
        </p:nvPicPr>
        <p:blipFill>
          <a:blip r:embed="rId2"/>
          <a:stretch>
            <a:fillRect/>
          </a:stretch>
        </p:blipFill>
        <p:spPr>
          <a:xfrm>
            <a:off x="2796354" y="8732198"/>
            <a:ext cx="1362408" cy="487680"/>
          </a:xfrm>
          <a:prstGeom prst="rect">
            <a:avLst/>
          </a:prstGeom>
        </p:spPr>
      </p:pic>
      <p:pic>
        <p:nvPicPr>
          <p:cNvPr id="87" name="Picture 86" descr="A close up of a sign&#10;&#10;Description automatically generated">
            <a:extLst>
              <a:ext uri="{FF2B5EF4-FFF2-40B4-BE49-F238E27FC236}">
                <a16:creationId xmlns:a16="http://schemas.microsoft.com/office/drawing/2014/main" id="{E2DD85C4-CC4A-4B53-9153-9770D0CB2CB4}"/>
              </a:ext>
            </a:extLst>
          </p:cNvPr>
          <p:cNvPicPr>
            <a:picLocks noChangeAspect="1"/>
          </p:cNvPicPr>
          <p:nvPr/>
        </p:nvPicPr>
        <p:blipFill>
          <a:blip r:embed="rId3"/>
          <a:stretch>
            <a:fillRect/>
          </a:stretch>
        </p:blipFill>
        <p:spPr>
          <a:xfrm>
            <a:off x="151054" y="9368879"/>
            <a:ext cx="1094234" cy="374905"/>
          </a:xfrm>
          <a:prstGeom prst="rect">
            <a:avLst/>
          </a:prstGeom>
        </p:spPr>
      </p:pic>
      <p:pic>
        <p:nvPicPr>
          <p:cNvPr id="91" name="Picture 90" descr="A close up of a sign&#10;&#10;Description automatically generated">
            <a:extLst>
              <a:ext uri="{FF2B5EF4-FFF2-40B4-BE49-F238E27FC236}">
                <a16:creationId xmlns:a16="http://schemas.microsoft.com/office/drawing/2014/main" id="{2217106E-1DE3-4C79-BD2D-036B900CC265}"/>
              </a:ext>
            </a:extLst>
          </p:cNvPr>
          <p:cNvPicPr>
            <a:picLocks noChangeAspect="1"/>
          </p:cNvPicPr>
          <p:nvPr/>
        </p:nvPicPr>
        <p:blipFill>
          <a:blip r:embed="rId4"/>
          <a:stretch>
            <a:fillRect/>
          </a:stretch>
        </p:blipFill>
        <p:spPr>
          <a:xfrm>
            <a:off x="5539489" y="8946729"/>
            <a:ext cx="1219202" cy="1219202"/>
          </a:xfrm>
          <a:prstGeom prst="rect">
            <a:avLst/>
          </a:prstGeom>
        </p:spPr>
      </p:pic>
      <p:pic>
        <p:nvPicPr>
          <p:cNvPr id="12" name="Picture 11">
            <a:extLst>
              <a:ext uri="{FF2B5EF4-FFF2-40B4-BE49-F238E27FC236}">
                <a16:creationId xmlns:a16="http://schemas.microsoft.com/office/drawing/2014/main" id="{8B900694-ABB0-4ED8-B2C9-DFEAFC50EEDC}"/>
              </a:ext>
            </a:extLst>
          </p:cNvPr>
          <p:cNvPicPr/>
          <p:nvPr/>
        </p:nvPicPr>
        <p:blipFill rotWithShape="1">
          <a:blip r:embed="rId5" cstate="print">
            <a:extLst>
              <a:ext uri="{28A0092B-C50C-407E-A947-70E740481C1C}">
                <a14:useLocalDpi xmlns:a14="http://schemas.microsoft.com/office/drawing/2010/main" val="0"/>
              </a:ext>
            </a:extLst>
          </a:blip>
          <a:srcRect l="35896" r="24627"/>
          <a:stretch/>
        </p:blipFill>
        <p:spPr>
          <a:xfrm>
            <a:off x="170124" y="1604032"/>
            <a:ext cx="1839443" cy="3488017"/>
          </a:xfrm>
          <a:prstGeom prst="rect">
            <a:avLst/>
          </a:prstGeom>
        </p:spPr>
      </p:pic>
      <p:pic>
        <p:nvPicPr>
          <p:cNvPr id="6" name="Picture 5" descr="A picture containing indoor, wall, monitor&#10;&#10;Description automatically generated">
            <a:extLst>
              <a:ext uri="{FF2B5EF4-FFF2-40B4-BE49-F238E27FC236}">
                <a16:creationId xmlns:a16="http://schemas.microsoft.com/office/drawing/2014/main" id="{4D2F8A6B-90FE-416A-AD19-1287B2B4A68E}"/>
              </a:ext>
            </a:extLst>
          </p:cNvPr>
          <p:cNvPicPr>
            <a:picLocks noChangeAspect="1"/>
          </p:cNvPicPr>
          <p:nvPr/>
        </p:nvPicPr>
        <p:blipFill>
          <a:blip r:embed="rId6"/>
          <a:stretch>
            <a:fillRect/>
          </a:stretch>
        </p:blipFill>
        <p:spPr>
          <a:xfrm>
            <a:off x="2053993" y="1596496"/>
            <a:ext cx="4660738" cy="3495553"/>
          </a:xfrm>
          <a:prstGeom prst="rect">
            <a:avLst/>
          </a:prstGeom>
        </p:spPr>
      </p:pic>
      <p:pic>
        <p:nvPicPr>
          <p:cNvPr id="8" name="Picture 7">
            <a:extLst>
              <a:ext uri="{FF2B5EF4-FFF2-40B4-BE49-F238E27FC236}">
                <a16:creationId xmlns:a16="http://schemas.microsoft.com/office/drawing/2014/main" id="{D3B2EFF7-DE58-4EEB-BC62-5AC46B286098}"/>
              </a:ext>
            </a:extLst>
          </p:cNvPr>
          <p:cNvPicPr>
            <a:picLocks noChangeAspect="1"/>
          </p:cNvPicPr>
          <p:nvPr/>
        </p:nvPicPr>
        <p:blipFill>
          <a:blip r:embed="rId7"/>
          <a:stretch>
            <a:fillRect/>
          </a:stretch>
        </p:blipFill>
        <p:spPr>
          <a:xfrm>
            <a:off x="6062840" y="103548"/>
            <a:ext cx="651891" cy="651891"/>
          </a:xfrm>
          <a:prstGeom prst="rect">
            <a:avLst/>
          </a:prstGeom>
        </p:spPr>
      </p:pic>
      <p:sp>
        <p:nvSpPr>
          <p:cNvPr id="9" name="TextBox 8">
            <a:extLst>
              <a:ext uri="{FF2B5EF4-FFF2-40B4-BE49-F238E27FC236}">
                <a16:creationId xmlns:a16="http://schemas.microsoft.com/office/drawing/2014/main" id="{469C6214-2C0B-405C-A2CF-0353031F8E75}"/>
              </a:ext>
            </a:extLst>
          </p:cNvPr>
          <p:cNvSpPr txBox="1"/>
          <p:nvPr/>
        </p:nvSpPr>
        <p:spPr>
          <a:xfrm>
            <a:off x="5354180" y="103548"/>
            <a:ext cx="708660" cy="646331"/>
          </a:xfrm>
          <a:prstGeom prst="rect">
            <a:avLst/>
          </a:prstGeom>
          <a:solidFill>
            <a:schemeClr val="bg1"/>
          </a:solidFill>
        </p:spPr>
        <p:txBody>
          <a:bodyPr wrap="square" rtlCol="0">
            <a:spAutoFit/>
          </a:bodyPr>
          <a:lstStyle/>
          <a:p>
            <a:r>
              <a:rPr lang="en-US" sz="700" dirty="0">
                <a:solidFill>
                  <a:srgbClr val="191E28"/>
                </a:solidFill>
              </a:rPr>
              <a:t>For a video demo, please scan the QR code</a:t>
            </a:r>
          </a:p>
          <a:p>
            <a:pPr algn="just"/>
            <a:endParaRPr lang="nl-NL" sz="800" dirty="0"/>
          </a:p>
        </p:txBody>
      </p:sp>
      <p:sp>
        <p:nvSpPr>
          <p:cNvPr id="20" name="Text Placeholder 19">
            <a:extLst>
              <a:ext uri="{FF2B5EF4-FFF2-40B4-BE49-F238E27FC236}">
                <a16:creationId xmlns:a16="http://schemas.microsoft.com/office/drawing/2014/main" id="{D14556C3-1EC3-4E32-A4BF-71642D96B5C5}"/>
              </a:ext>
            </a:extLst>
          </p:cNvPr>
          <p:cNvSpPr txBox="1">
            <a:spLocks/>
          </p:cNvSpPr>
          <p:nvPr/>
        </p:nvSpPr>
        <p:spPr>
          <a:xfrm>
            <a:off x="170125" y="6116130"/>
            <a:ext cx="6437332" cy="487680"/>
          </a:xfrm>
          <a:prstGeom prst="rect">
            <a:avLst/>
          </a:prstGeom>
          <a:noFill/>
        </p:spPr>
        <p:txBody>
          <a:bodyPr lIns="0" tIns="0" rIns="0" bIns="0">
            <a:noAutofit/>
          </a:bodyPr>
          <a:lstStyle>
            <a:lvl1pPr marL="0" indent="0" algn="l" defTabSz="685800" rtl="0" eaLnBrk="1" latinLnBrk="0" hangingPunct="1">
              <a:lnSpc>
                <a:spcPct val="90000"/>
              </a:lnSpc>
              <a:spcBef>
                <a:spcPts val="750"/>
              </a:spcBef>
              <a:buFont typeface="Arial" panose="020B0604020202020204" pitchFamily="34" charset="0"/>
              <a:buNone/>
              <a:defRPr sz="900" b="0" kern="1200">
                <a:solidFill>
                  <a:schemeClr val="accent1">
                    <a:lumMod val="60000"/>
                    <a:lumOff val="40000"/>
                  </a:schemeClr>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ctr"/>
            <a:r>
              <a:rPr lang="en-US" sz="1050" b="1" dirty="0"/>
              <a:t>System Architecture and Datapath</a:t>
            </a:r>
          </a:p>
          <a:p>
            <a:pPr algn="ctr"/>
            <a:endParaRPr lang="nl-NL" sz="1050" dirty="0"/>
          </a:p>
          <a:p>
            <a:pPr algn="ctr"/>
            <a:endParaRPr lang="en-US" sz="1050" dirty="0"/>
          </a:p>
        </p:txBody>
      </p:sp>
      <p:pic>
        <p:nvPicPr>
          <p:cNvPr id="23" name="Picture 22">
            <a:extLst>
              <a:ext uri="{FF2B5EF4-FFF2-40B4-BE49-F238E27FC236}">
                <a16:creationId xmlns:a16="http://schemas.microsoft.com/office/drawing/2014/main" id="{07E3AB8A-E7F0-419B-825B-FCB74DA369C9}"/>
              </a:ext>
            </a:extLst>
          </p:cNvPr>
          <p:cNvPicPr/>
          <p:nvPr/>
        </p:nvPicPr>
        <p:blipFill rotWithShape="1">
          <a:blip r:embed="rId8">
            <a:extLst>
              <a:ext uri="{BEBA8EAE-BF5A-486C-A8C5-ECC9F3942E4B}">
                <a14:imgProps xmlns:a14="http://schemas.microsoft.com/office/drawing/2010/main">
                  <a14:imgLayer r:embed="rId9">
                    <a14:imgEffect>
                      <a14:backgroundRemoval t="43402" b="57119" l="30966" r="39365"/>
                    </a14:imgEffect>
                  </a14:imgLayer>
                </a14:imgProps>
              </a:ext>
              <a:ext uri="{28A0092B-C50C-407E-A947-70E740481C1C}">
                <a14:useLocalDpi xmlns:a14="http://schemas.microsoft.com/office/drawing/2010/main" val="0"/>
              </a:ext>
            </a:extLst>
          </a:blip>
          <a:srcRect l="29916" t="41687" r="59585" b="41166"/>
          <a:stretch/>
        </p:blipFill>
        <p:spPr bwMode="auto">
          <a:xfrm>
            <a:off x="1944921" y="6663162"/>
            <a:ext cx="873774" cy="850780"/>
          </a:xfrm>
          <a:prstGeom prst="rect">
            <a:avLst/>
          </a:prstGeom>
          <a:ln>
            <a:noFill/>
          </a:ln>
          <a:extLst>
            <a:ext uri="{53640926-AAD7-44D8-BBD7-CCE9431645EC}">
              <a14:shadowObscured xmlns:a14="http://schemas.microsoft.com/office/drawing/2010/main"/>
            </a:ext>
          </a:extLst>
        </p:spPr>
      </p:pic>
      <p:pic>
        <p:nvPicPr>
          <p:cNvPr id="24" name="Picture 23">
            <a:extLst>
              <a:ext uri="{FF2B5EF4-FFF2-40B4-BE49-F238E27FC236}">
                <a16:creationId xmlns:a16="http://schemas.microsoft.com/office/drawing/2014/main" id="{159C34C3-BB38-4430-9D1B-5536B5448D61}"/>
              </a:ext>
            </a:extLst>
          </p:cNvPr>
          <p:cNvPicPr/>
          <p:nvPr/>
        </p:nvPicPr>
        <p:blipFill rotWithShape="1">
          <a:blip r:embed="rId10">
            <a:extLst>
              <a:ext uri="{BEBA8EAE-BF5A-486C-A8C5-ECC9F3942E4B}">
                <a14:imgProps xmlns:a14="http://schemas.microsoft.com/office/drawing/2010/main">
                  <a14:imgLayer r:embed="rId9">
                    <a14:imgEffect>
                      <a14:backgroundRemoval t="43597" b="58057" l="4412" r="13548"/>
                    </a14:imgEffect>
                  </a14:imgLayer>
                </a14:imgProps>
              </a:ext>
              <a:ext uri="{28A0092B-C50C-407E-A947-70E740481C1C}">
                <a14:useLocalDpi xmlns:a14="http://schemas.microsoft.com/office/drawing/2010/main" val="0"/>
              </a:ext>
            </a:extLst>
          </a:blip>
          <a:srcRect l="3270" t="41790" r="85310" b="40136"/>
          <a:stretch/>
        </p:blipFill>
        <p:spPr bwMode="auto">
          <a:xfrm>
            <a:off x="642560" y="6712786"/>
            <a:ext cx="769025" cy="725614"/>
          </a:xfrm>
          <a:prstGeom prst="rect">
            <a:avLst/>
          </a:prstGeom>
          <a:ln>
            <a:noFill/>
          </a:ln>
          <a:extLst>
            <a:ext uri="{53640926-AAD7-44D8-BBD7-CCE9431645EC}">
              <a14:shadowObscured xmlns:a14="http://schemas.microsoft.com/office/drawing/2010/main"/>
            </a:ext>
          </a:extLst>
        </p:spPr>
      </p:pic>
      <p:pic>
        <p:nvPicPr>
          <p:cNvPr id="11" name="Picture 10" descr="A close up of a sign&#10;&#10;Description automatically generated">
            <a:extLst>
              <a:ext uri="{FF2B5EF4-FFF2-40B4-BE49-F238E27FC236}">
                <a16:creationId xmlns:a16="http://schemas.microsoft.com/office/drawing/2014/main" id="{9F022993-B12A-4AEB-A9BB-E7737DC5358B}"/>
              </a:ext>
            </a:extLst>
          </p:cNvPr>
          <p:cNvPicPr>
            <a:picLocks noChangeAspect="1"/>
          </p:cNvPicPr>
          <p:nvPr/>
        </p:nvPicPr>
        <p:blipFill>
          <a:blip r:embed="rId11"/>
          <a:stretch>
            <a:fillRect/>
          </a:stretch>
        </p:blipFill>
        <p:spPr>
          <a:xfrm>
            <a:off x="3352031" y="6852981"/>
            <a:ext cx="1281246" cy="307499"/>
          </a:xfrm>
          <a:prstGeom prst="rect">
            <a:avLst/>
          </a:prstGeom>
        </p:spPr>
      </p:pic>
      <p:pic>
        <p:nvPicPr>
          <p:cNvPr id="14" name="Picture 13">
            <a:extLst>
              <a:ext uri="{FF2B5EF4-FFF2-40B4-BE49-F238E27FC236}">
                <a16:creationId xmlns:a16="http://schemas.microsoft.com/office/drawing/2014/main" id="{B01A2624-30DC-45C2-9C59-814CDBD72100}"/>
              </a:ext>
            </a:extLst>
          </p:cNvPr>
          <p:cNvPicPr>
            <a:picLocks noChangeAspect="1"/>
          </p:cNvPicPr>
          <p:nvPr/>
        </p:nvPicPr>
        <p:blipFill>
          <a:blip r:embed="rId2"/>
          <a:stretch>
            <a:fillRect/>
          </a:stretch>
        </p:blipFill>
        <p:spPr>
          <a:xfrm>
            <a:off x="5166613" y="6838918"/>
            <a:ext cx="937614" cy="335623"/>
          </a:xfrm>
          <a:prstGeom prst="rect">
            <a:avLst/>
          </a:prstGeom>
        </p:spPr>
      </p:pic>
      <p:sp>
        <p:nvSpPr>
          <p:cNvPr id="17" name="TextBox 16">
            <a:extLst>
              <a:ext uri="{FF2B5EF4-FFF2-40B4-BE49-F238E27FC236}">
                <a16:creationId xmlns:a16="http://schemas.microsoft.com/office/drawing/2014/main" id="{DBFC608D-8603-43DA-AD8D-96D51AEDD8C0}"/>
              </a:ext>
            </a:extLst>
          </p:cNvPr>
          <p:cNvSpPr txBox="1"/>
          <p:nvPr/>
        </p:nvSpPr>
        <p:spPr>
          <a:xfrm>
            <a:off x="453837" y="6539757"/>
            <a:ext cx="1146469" cy="253916"/>
          </a:xfrm>
          <a:prstGeom prst="rect">
            <a:avLst/>
          </a:prstGeom>
          <a:noFill/>
        </p:spPr>
        <p:txBody>
          <a:bodyPr wrap="none" rtlCol="0">
            <a:spAutoFit/>
          </a:bodyPr>
          <a:lstStyle/>
          <a:p>
            <a:pPr algn="ctr"/>
            <a:r>
              <a:rPr lang="en-US" sz="1050" dirty="0">
                <a:solidFill>
                  <a:schemeClr val="accent1">
                    <a:lumMod val="60000"/>
                    <a:lumOff val="40000"/>
                  </a:schemeClr>
                </a:solidFill>
              </a:rPr>
              <a:t>12 RUUVI Sensors</a:t>
            </a:r>
          </a:p>
        </p:txBody>
      </p:sp>
      <p:sp>
        <p:nvSpPr>
          <p:cNvPr id="30" name="TextBox 29">
            <a:extLst>
              <a:ext uri="{FF2B5EF4-FFF2-40B4-BE49-F238E27FC236}">
                <a16:creationId xmlns:a16="http://schemas.microsoft.com/office/drawing/2014/main" id="{E2EACD4F-F33E-4BD3-B753-D742325C1C20}"/>
              </a:ext>
            </a:extLst>
          </p:cNvPr>
          <p:cNvSpPr txBox="1"/>
          <p:nvPr/>
        </p:nvSpPr>
        <p:spPr>
          <a:xfrm>
            <a:off x="1952538" y="6542186"/>
            <a:ext cx="819455" cy="253916"/>
          </a:xfrm>
          <a:prstGeom prst="rect">
            <a:avLst/>
          </a:prstGeom>
          <a:noFill/>
        </p:spPr>
        <p:txBody>
          <a:bodyPr wrap="none" rtlCol="0">
            <a:spAutoFit/>
          </a:bodyPr>
          <a:lstStyle/>
          <a:p>
            <a:pPr algn="ctr"/>
            <a:r>
              <a:rPr lang="en-US" sz="1050" dirty="0">
                <a:solidFill>
                  <a:schemeClr val="accent1">
                    <a:lumMod val="60000"/>
                    <a:lumOff val="40000"/>
                  </a:schemeClr>
                </a:solidFill>
              </a:rPr>
              <a:t>Raspberry Pi</a:t>
            </a:r>
          </a:p>
        </p:txBody>
      </p:sp>
      <p:sp>
        <p:nvSpPr>
          <p:cNvPr id="31" name="TextBox 30">
            <a:extLst>
              <a:ext uri="{FF2B5EF4-FFF2-40B4-BE49-F238E27FC236}">
                <a16:creationId xmlns:a16="http://schemas.microsoft.com/office/drawing/2014/main" id="{0EBAB61D-E8D6-461D-8BA1-492ABED51CBC}"/>
              </a:ext>
            </a:extLst>
          </p:cNvPr>
          <p:cNvSpPr txBox="1"/>
          <p:nvPr/>
        </p:nvSpPr>
        <p:spPr>
          <a:xfrm>
            <a:off x="3477931" y="6531340"/>
            <a:ext cx="1029449" cy="253916"/>
          </a:xfrm>
          <a:prstGeom prst="rect">
            <a:avLst/>
          </a:prstGeom>
          <a:noFill/>
        </p:spPr>
        <p:txBody>
          <a:bodyPr wrap="none" rtlCol="0">
            <a:spAutoFit/>
          </a:bodyPr>
          <a:lstStyle/>
          <a:p>
            <a:pPr algn="ctr"/>
            <a:r>
              <a:rPr lang="en-US" sz="1050" dirty="0" err="1">
                <a:solidFill>
                  <a:schemeClr val="accent1">
                    <a:lumMod val="60000"/>
                    <a:lumOff val="40000"/>
                  </a:schemeClr>
                </a:solidFill>
              </a:rPr>
              <a:t>ConNXT</a:t>
            </a:r>
            <a:r>
              <a:rPr lang="en-US" sz="1050" dirty="0">
                <a:solidFill>
                  <a:schemeClr val="accent1">
                    <a:lumMod val="60000"/>
                    <a:lumOff val="40000"/>
                  </a:schemeClr>
                </a:solidFill>
              </a:rPr>
              <a:t> IoT Hub</a:t>
            </a:r>
          </a:p>
        </p:txBody>
      </p:sp>
      <p:sp>
        <p:nvSpPr>
          <p:cNvPr id="32" name="TextBox 31">
            <a:extLst>
              <a:ext uri="{FF2B5EF4-FFF2-40B4-BE49-F238E27FC236}">
                <a16:creationId xmlns:a16="http://schemas.microsoft.com/office/drawing/2014/main" id="{5187BCF6-B509-4BB6-9A90-A77B12F09A25}"/>
              </a:ext>
            </a:extLst>
          </p:cNvPr>
          <p:cNvSpPr txBox="1"/>
          <p:nvPr/>
        </p:nvSpPr>
        <p:spPr>
          <a:xfrm>
            <a:off x="5258142" y="6515011"/>
            <a:ext cx="750526" cy="253916"/>
          </a:xfrm>
          <a:prstGeom prst="rect">
            <a:avLst/>
          </a:prstGeom>
          <a:noFill/>
        </p:spPr>
        <p:txBody>
          <a:bodyPr wrap="none" rtlCol="0">
            <a:spAutoFit/>
          </a:bodyPr>
          <a:lstStyle/>
          <a:p>
            <a:pPr algn="ctr"/>
            <a:r>
              <a:rPr lang="en-US" sz="1050" dirty="0">
                <a:solidFill>
                  <a:schemeClr val="accent1">
                    <a:lumMod val="60000"/>
                    <a:lumOff val="40000"/>
                  </a:schemeClr>
                </a:solidFill>
              </a:rPr>
              <a:t>Magic Leap</a:t>
            </a:r>
          </a:p>
        </p:txBody>
      </p:sp>
      <p:cxnSp>
        <p:nvCxnSpPr>
          <p:cNvPr id="19" name="Straight Arrow Connector 18">
            <a:extLst>
              <a:ext uri="{FF2B5EF4-FFF2-40B4-BE49-F238E27FC236}">
                <a16:creationId xmlns:a16="http://schemas.microsoft.com/office/drawing/2014/main" id="{735DF662-782B-4176-8F0D-607D49E86CF6}"/>
              </a:ext>
            </a:extLst>
          </p:cNvPr>
          <p:cNvCxnSpPr>
            <a:cxnSpLocks/>
            <a:endCxn id="23" idx="1"/>
          </p:cNvCxnSpPr>
          <p:nvPr/>
        </p:nvCxnSpPr>
        <p:spPr>
          <a:xfrm>
            <a:off x="1593562" y="7088552"/>
            <a:ext cx="351359" cy="0"/>
          </a:xfrm>
          <a:prstGeom prst="straightConnector1">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7C34106C-036A-4502-A6D8-E121F2C404AF}"/>
              </a:ext>
            </a:extLst>
          </p:cNvPr>
          <p:cNvCxnSpPr>
            <a:cxnSpLocks/>
            <a:stCxn id="23" idx="3"/>
          </p:cNvCxnSpPr>
          <p:nvPr/>
        </p:nvCxnSpPr>
        <p:spPr>
          <a:xfrm>
            <a:off x="2818695" y="7088552"/>
            <a:ext cx="351359" cy="0"/>
          </a:xfrm>
          <a:prstGeom prst="straightConnector1">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249F7BD9-7D68-42B5-9F34-2943D5B60993}"/>
              </a:ext>
            </a:extLst>
          </p:cNvPr>
          <p:cNvCxnSpPr>
            <a:cxnSpLocks/>
          </p:cNvCxnSpPr>
          <p:nvPr/>
        </p:nvCxnSpPr>
        <p:spPr>
          <a:xfrm>
            <a:off x="4771293" y="7088552"/>
            <a:ext cx="300717" cy="1"/>
          </a:xfrm>
          <a:prstGeom prst="straightConnector1">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42" name="Picture 41" descr="A close up of a sign&#10;&#10;Description automatically generated">
            <a:extLst>
              <a:ext uri="{FF2B5EF4-FFF2-40B4-BE49-F238E27FC236}">
                <a16:creationId xmlns:a16="http://schemas.microsoft.com/office/drawing/2014/main" id="{AA3BFDDB-4651-4977-B989-CD7117FE4C31}"/>
              </a:ext>
            </a:extLst>
          </p:cNvPr>
          <p:cNvPicPr>
            <a:picLocks noChangeAspect="1"/>
          </p:cNvPicPr>
          <p:nvPr/>
        </p:nvPicPr>
        <p:blipFill>
          <a:blip r:embed="rId12"/>
          <a:stretch>
            <a:fillRect/>
          </a:stretch>
        </p:blipFill>
        <p:spPr>
          <a:xfrm>
            <a:off x="1634374" y="6981677"/>
            <a:ext cx="196892" cy="196892"/>
          </a:xfrm>
          <a:prstGeom prst="rect">
            <a:avLst/>
          </a:prstGeom>
        </p:spPr>
      </p:pic>
      <p:sp>
        <p:nvSpPr>
          <p:cNvPr id="49" name="TextBox 48">
            <a:extLst>
              <a:ext uri="{FF2B5EF4-FFF2-40B4-BE49-F238E27FC236}">
                <a16:creationId xmlns:a16="http://schemas.microsoft.com/office/drawing/2014/main" id="{4415363E-8A99-452E-ADC0-A5885E1BDD15}"/>
              </a:ext>
            </a:extLst>
          </p:cNvPr>
          <p:cNvSpPr txBox="1"/>
          <p:nvPr/>
        </p:nvSpPr>
        <p:spPr>
          <a:xfrm>
            <a:off x="450178" y="7423342"/>
            <a:ext cx="1219202" cy="1200329"/>
          </a:xfrm>
          <a:prstGeom prst="rect">
            <a:avLst/>
          </a:prstGeom>
          <a:noFill/>
        </p:spPr>
        <p:txBody>
          <a:bodyPr wrap="square" rtlCol="0">
            <a:spAutoFit/>
          </a:bodyPr>
          <a:lstStyle/>
          <a:p>
            <a:r>
              <a:rPr lang="en-US" sz="900" dirty="0" err="1">
                <a:solidFill>
                  <a:schemeClr val="accent1">
                    <a:lumMod val="60000"/>
                    <a:lumOff val="40000"/>
                  </a:schemeClr>
                </a:solidFill>
              </a:rPr>
              <a:t>RuuviTag</a:t>
            </a:r>
            <a:r>
              <a:rPr lang="en-US" sz="900" dirty="0">
                <a:solidFill>
                  <a:schemeClr val="accent1">
                    <a:lumMod val="60000"/>
                    <a:lumOff val="40000"/>
                  </a:schemeClr>
                </a:solidFill>
              </a:rPr>
              <a:t> is a waterproof Bluetooth sensor capable of sending temperature, humidity, pressure and motion information directly to any Bluetooth capable device.</a:t>
            </a:r>
          </a:p>
        </p:txBody>
      </p:sp>
      <p:sp>
        <p:nvSpPr>
          <p:cNvPr id="50" name="TextBox 49">
            <a:extLst>
              <a:ext uri="{FF2B5EF4-FFF2-40B4-BE49-F238E27FC236}">
                <a16:creationId xmlns:a16="http://schemas.microsoft.com/office/drawing/2014/main" id="{87759D19-6191-4EFB-A54F-B5029D81E237}"/>
              </a:ext>
            </a:extLst>
          </p:cNvPr>
          <p:cNvSpPr txBox="1"/>
          <p:nvPr/>
        </p:nvSpPr>
        <p:spPr>
          <a:xfrm>
            <a:off x="1824926" y="7443478"/>
            <a:ext cx="1219202" cy="1061829"/>
          </a:xfrm>
          <a:prstGeom prst="rect">
            <a:avLst/>
          </a:prstGeom>
          <a:noFill/>
        </p:spPr>
        <p:txBody>
          <a:bodyPr wrap="square" rtlCol="0">
            <a:spAutoFit/>
          </a:bodyPr>
          <a:lstStyle/>
          <a:p>
            <a:r>
              <a:rPr lang="en-US" sz="900" dirty="0">
                <a:solidFill>
                  <a:schemeClr val="accent1">
                    <a:lumMod val="60000"/>
                    <a:lumOff val="40000"/>
                  </a:schemeClr>
                </a:solidFill>
              </a:rPr>
              <a:t>Python scripts running on a </a:t>
            </a:r>
            <a:r>
              <a:rPr lang="en-US" sz="900" dirty="0" err="1">
                <a:solidFill>
                  <a:schemeClr val="accent1">
                    <a:lumMod val="60000"/>
                    <a:lumOff val="40000"/>
                  </a:schemeClr>
                </a:solidFill>
              </a:rPr>
              <a:t>Raspeberry</a:t>
            </a:r>
            <a:r>
              <a:rPr lang="en-US" sz="900" dirty="0">
                <a:solidFill>
                  <a:schemeClr val="accent1">
                    <a:lumMod val="60000"/>
                    <a:lumOff val="40000"/>
                  </a:schemeClr>
                </a:solidFill>
              </a:rPr>
              <a:t> Pi device that periodically receives the data from all </a:t>
            </a:r>
            <a:r>
              <a:rPr lang="en-US" sz="900" dirty="0" err="1">
                <a:solidFill>
                  <a:schemeClr val="accent1">
                    <a:lumMod val="60000"/>
                    <a:lumOff val="40000"/>
                  </a:schemeClr>
                </a:solidFill>
              </a:rPr>
              <a:t>RuuviTags</a:t>
            </a:r>
            <a:r>
              <a:rPr lang="en-US" sz="900" dirty="0">
                <a:solidFill>
                  <a:schemeClr val="accent1">
                    <a:lumMod val="60000"/>
                    <a:lumOff val="40000"/>
                  </a:schemeClr>
                </a:solidFill>
              </a:rPr>
              <a:t> and sends them via Internet to </a:t>
            </a:r>
            <a:r>
              <a:rPr lang="en-US" sz="900" dirty="0" err="1">
                <a:solidFill>
                  <a:schemeClr val="accent1">
                    <a:lumMod val="60000"/>
                    <a:lumOff val="40000"/>
                  </a:schemeClr>
                </a:solidFill>
              </a:rPr>
              <a:t>ConNXT</a:t>
            </a:r>
            <a:r>
              <a:rPr lang="en-US" sz="900" dirty="0">
                <a:solidFill>
                  <a:schemeClr val="accent1">
                    <a:lumMod val="60000"/>
                    <a:lumOff val="40000"/>
                  </a:schemeClr>
                </a:solidFill>
              </a:rPr>
              <a:t>.</a:t>
            </a:r>
          </a:p>
        </p:txBody>
      </p:sp>
      <p:sp>
        <p:nvSpPr>
          <p:cNvPr id="51" name="TextBox 50">
            <a:extLst>
              <a:ext uri="{FF2B5EF4-FFF2-40B4-BE49-F238E27FC236}">
                <a16:creationId xmlns:a16="http://schemas.microsoft.com/office/drawing/2014/main" id="{4B11892A-87D7-4560-A282-4E9A47B8B4AC}"/>
              </a:ext>
            </a:extLst>
          </p:cNvPr>
          <p:cNvSpPr txBox="1"/>
          <p:nvPr/>
        </p:nvSpPr>
        <p:spPr>
          <a:xfrm>
            <a:off x="3429000" y="7443478"/>
            <a:ext cx="1219202" cy="784830"/>
          </a:xfrm>
          <a:prstGeom prst="rect">
            <a:avLst/>
          </a:prstGeom>
          <a:noFill/>
        </p:spPr>
        <p:txBody>
          <a:bodyPr wrap="square" rtlCol="0">
            <a:spAutoFit/>
          </a:bodyPr>
          <a:lstStyle/>
          <a:p>
            <a:r>
              <a:rPr lang="en-US" sz="900" dirty="0">
                <a:solidFill>
                  <a:schemeClr val="accent1">
                    <a:lumMod val="60000"/>
                    <a:lumOff val="40000"/>
                  </a:schemeClr>
                </a:solidFill>
              </a:rPr>
              <a:t>Each </a:t>
            </a:r>
            <a:r>
              <a:rPr lang="en-US" sz="900" dirty="0" err="1">
                <a:solidFill>
                  <a:schemeClr val="accent1">
                    <a:lumMod val="60000"/>
                    <a:lumOff val="40000"/>
                  </a:schemeClr>
                </a:solidFill>
              </a:rPr>
              <a:t>RuuviTag</a:t>
            </a:r>
            <a:r>
              <a:rPr lang="en-US" sz="900" dirty="0">
                <a:solidFill>
                  <a:schemeClr val="accent1">
                    <a:lumMod val="60000"/>
                    <a:lumOff val="40000"/>
                  </a:schemeClr>
                </a:solidFill>
              </a:rPr>
              <a:t> has its own portal configured on </a:t>
            </a:r>
            <a:r>
              <a:rPr lang="en-US" sz="900" dirty="0" err="1">
                <a:solidFill>
                  <a:schemeClr val="accent1">
                    <a:lumMod val="60000"/>
                    <a:lumOff val="40000"/>
                  </a:schemeClr>
                </a:solidFill>
              </a:rPr>
              <a:t>ConNXT</a:t>
            </a:r>
            <a:r>
              <a:rPr lang="en-US" sz="900" dirty="0">
                <a:solidFill>
                  <a:schemeClr val="accent1">
                    <a:lumMod val="60000"/>
                    <a:lumOff val="40000"/>
                  </a:schemeClr>
                </a:solidFill>
              </a:rPr>
              <a:t> to easily manage and monitor the device’s readings.</a:t>
            </a:r>
          </a:p>
        </p:txBody>
      </p:sp>
      <p:sp>
        <p:nvSpPr>
          <p:cNvPr id="52" name="TextBox 51">
            <a:extLst>
              <a:ext uri="{FF2B5EF4-FFF2-40B4-BE49-F238E27FC236}">
                <a16:creationId xmlns:a16="http://schemas.microsoft.com/office/drawing/2014/main" id="{144DEF19-83DE-496C-876A-422CDFB83748}"/>
              </a:ext>
            </a:extLst>
          </p:cNvPr>
          <p:cNvSpPr txBox="1"/>
          <p:nvPr/>
        </p:nvSpPr>
        <p:spPr>
          <a:xfrm>
            <a:off x="5124495" y="7446596"/>
            <a:ext cx="1219202" cy="1200329"/>
          </a:xfrm>
          <a:prstGeom prst="rect">
            <a:avLst/>
          </a:prstGeom>
          <a:noFill/>
        </p:spPr>
        <p:txBody>
          <a:bodyPr wrap="square" rtlCol="0">
            <a:spAutoFit/>
          </a:bodyPr>
          <a:lstStyle/>
          <a:p>
            <a:r>
              <a:rPr lang="en-US" sz="900" dirty="0">
                <a:solidFill>
                  <a:schemeClr val="accent1">
                    <a:lumMod val="60000"/>
                    <a:lumOff val="40000"/>
                  </a:schemeClr>
                </a:solidFill>
              </a:rPr>
              <a:t>The Magic Leap application reads the telemetry data for each </a:t>
            </a:r>
            <a:r>
              <a:rPr lang="en-US" sz="900" dirty="0" err="1">
                <a:solidFill>
                  <a:schemeClr val="accent1">
                    <a:lumMod val="60000"/>
                    <a:lumOff val="40000"/>
                  </a:schemeClr>
                </a:solidFill>
              </a:rPr>
              <a:t>RuuviTag</a:t>
            </a:r>
            <a:r>
              <a:rPr lang="en-US" sz="900" dirty="0">
                <a:solidFill>
                  <a:schemeClr val="accent1">
                    <a:lumMod val="60000"/>
                    <a:lumOff val="40000"/>
                  </a:schemeClr>
                </a:solidFill>
              </a:rPr>
              <a:t> from </a:t>
            </a:r>
            <a:r>
              <a:rPr lang="en-US" sz="900" dirty="0" err="1">
                <a:solidFill>
                  <a:schemeClr val="accent1">
                    <a:lumMod val="60000"/>
                    <a:lumOff val="40000"/>
                  </a:schemeClr>
                </a:solidFill>
              </a:rPr>
              <a:t>ConNXT</a:t>
            </a:r>
            <a:r>
              <a:rPr lang="en-US" sz="900" dirty="0">
                <a:solidFill>
                  <a:schemeClr val="accent1">
                    <a:lumMod val="60000"/>
                    <a:lumOff val="40000"/>
                  </a:schemeClr>
                </a:solidFill>
              </a:rPr>
              <a:t>, display them to the user in the form of an interactive menu and an animated heatmap.</a:t>
            </a:r>
          </a:p>
        </p:txBody>
      </p:sp>
    </p:spTree>
    <p:extLst>
      <p:ext uri="{BB962C8B-B14F-4D97-AF65-F5344CB8AC3E}">
        <p14:creationId xmlns:p14="http://schemas.microsoft.com/office/powerpoint/2010/main" val="1945047045"/>
      </p:ext>
    </p:extLst>
  </p:cSld>
  <p:clrMapOvr>
    <a:masterClrMapping/>
  </p:clrMapOvr>
</p:sld>
</file>

<file path=ppt/theme/theme1.xml><?xml version="1.0" encoding="utf-8"?>
<a:theme xmlns:a="http://schemas.openxmlformats.org/drawingml/2006/main" name="InfographicsPoster_Tech_v1_mo">
  <a:themeElements>
    <a:clrScheme name="Custom 19">
      <a:dk1>
        <a:srgbClr val="0071BC"/>
      </a:dk1>
      <a:lt1>
        <a:srgbClr val="FFFFFF"/>
      </a:lt1>
      <a:dk2>
        <a:srgbClr val="191E28"/>
      </a:dk2>
      <a:lt2>
        <a:srgbClr val="F7931E"/>
      </a:lt2>
      <a:accent1>
        <a:srgbClr val="29ABE2"/>
      </a:accent1>
      <a:accent2>
        <a:srgbClr val="1B1464"/>
      </a:accent2>
      <a:accent3>
        <a:srgbClr val="F15A24"/>
      </a:accent3>
      <a:accent4>
        <a:srgbClr val="ED1C24"/>
      </a:accent4>
      <a:accent5>
        <a:srgbClr val="8CC63F"/>
      </a:accent5>
      <a:accent6>
        <a:srgbClr val="D4145A"/>
      </a:accent6>
      <a:hlink>
        <a:srgbClr val="29ABE2"/>
      </a:hlink>
      <a:folHlink>
        <a:srgbClr val="29ABE2"/>
      </a:folHlink>
    </a:clrScheme>
    <a:fontScheme name="Custom 10">
      <a:majorFont>
        <a:latin typeface="Tahoma"/>
        <a:ea typeface=""/>
        <a:cs typeface=""/>
      </a:majorFont>
      <a:minorFont>
        <a:latin typeface="Arial Narrow"/>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89753508_Technology infographics poster_RVA_v4.potx" id="{6CFB736D-7DB4-4566-9568-CE35C858F8AB}" vid="{1A6105C9-D760-4AC9-BA9C-B3023B9898D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0CA591A-B9FA-47BD-A1F6-0A218B01BC5E}">
  <ds:schemaRefs>
    <ds:schemaRef ds:uri="71af3243-3dd4-4a8d-8c0d-dd76da1f02a5"/>
    <ds:schemaRef ds:uri="http://schemas.openxmlformats.org/package/2006/metadata/core-properties"/>
    <ds:schemaRef ds:uri="http://schemas.microsoft.com/office/2006/metadata/properties"/>
    <ds:schemaRef ds:uri="http://purl.org/dc/terms/"/>
    <ds:schemaRef ds:uri="http://schemas.microsoft.com/office/infopath/2007/PartnerControls"/>
    <ds:schemaRef ds:uri="http://schemas.microsoft.com/office/2006/documentManagement/types"/>
    <ds:schemaRef ds:uri="16c05727-aa75-4e4a-9b5f-8a80a1165891"/>
    <ds:schemaRef ds:uri="http://www.w3.org/XML/1998/namespace"/>
    <ds:schemaRef ds:uri="http://purl.org/dc/dcmitype/"/>
    <ds:schemaRef ds:uri="http://purl.org/dc/elements/1.1/"/>
  </ds:schemaRefs>
</ds:datastoreItem>
</file>

<file path=customXml/itemProps2.xml><?xml version="1.0" encoding="utf-8"?>
<ds:datastoreItem xmlns:ds="http://schemas.openxmlformats.org/officeDocument/2006/customXml" ds:itemID="{64143643-2CC1-40E8-8F96-3A622E5C8725}">
  <ds:schemaRefs>
    <ds:schemaRef ds:uri="http://schemas.microsoft.com/sharepoint/v3/contenttype/forms"/>
  </ds:schemaRefs>
</ds:datastoreItem>
</file>

<file path=customXml/itemProps3.xml><?xml version="1.0" encoding="utf-8"?>
<ds:datastoreItem xmlns:ds="http://schemas.openxmlformats.org/officeDocument/2006/customXml" ds:itemID="{9BC39D06-EEDE-42A2-B3BB-C660DC8711B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TF89753508</Template>
  <TotalTime>0</TotalTime>
  <Words>188</Words>
  <Application>Microsoft Office PowerPoint</Application>
  <PresentationFormat>A4 Paper (210x297 mm)</PresentationFormat>
  <Paragraphs>13</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Arial Narrow</vt:lpstr>
      <vt:lpstr>Calibri</vt:lpstr>
      <vt:lpstr>Tahoma</vt:lpstr>
      <vt:lpstr>InfographicsPoster_Tech_v1_mo</vt:lpstr>
      <vt:lpstr>AR Weather Station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2019-05-24T08:21:28Z</dcterms:created>
  <dcterms:modified xsi:type="dcterms:W3CDTF">2019-07-02T09:29:00Z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