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c9ad5745e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c9ad5745e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dfef1e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dfef1e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c9ad5745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c9ad5745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c9ad5745e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c9ad5745e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e4acc4b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e4acc4b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e4acc4b8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e4acc4b8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e4acc4b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e4acc4b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4acc4b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4acc4b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c9ad5745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c9ad5745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c9ad5745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c9ad5745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Clr>
                <a:schemeClr val="dk1"/>
              </a:buClr>
              <a:buSzPts val="1100"/>
              <a:buFont typeface="Arial"/>
              <a:buNone/>
            </a:pPr>
            <a:r>
              <a:rPr b="1" lang="en"/>
              <a:t>Overwhelming Volume of Job Listings:</a:t>
            </a:r>
            <a:endParaRPr b="1"/>
          </a:p>
          <a:p>
            <a:pPr indent="0" lvl="0" marL="0" rtl="0" algn="l">
              <a:spcBef>
                <a:spcPts val="0"/>
              </a:spcBef>
              <a:spcAft>
                <a:spcPts val="0"/>
              </a:spcAft>
              <a:buClr>
                <a:schemeClr val="dk1"/>
              </a:buClr>
              <a:buSzPts val="1100"/>
              <a:buFont typeface="Arial"/>
              <a:buNone/>
            </a:pPr>
            <a:r>
              <a:rPr lang="en"/>
              <a:t>"In today's job market, job seekers are overwhelmed with countless job listings. This abundance can be overwhelming, making it difficult for individuals to filter through and find the opportunities that truly match their career goals."</a:t>
            </a:r>
            <a:endParaRPr/>
          </a:p>
          <a:p>
            <a:pPr indent="0" lvl="0" marL="0" rtl="0" algn="l">
              <a:spcBef>
                <a:spcPts val="0"/>
              </a:spcBef>
              <a:spcAft>
                <a:spcPts val="0"/>
              </a:spcAft>
              <a:buClr>
                <a:schemeClr val="dk1"/>
              </a:buClr>
              <a:buSzPts val="1100"/>
              <a:buFont typeface="Arial"/>
              <a:buNone/>
            </a:pPr>
            <a:r>
              <a:rPr b="1" lang="en"/>
              <a:t>Difficulty Finding Positions that Align with Seeker's Skills and Preferences:</a:t>
            </a:r>
            <a:endParaRPr b="1"/>
          </a:p>
          <a:p>
            <a:pPr indent="0" lvl="0" marL="0" rtl="0" algn="l">
              <a:spcBef>
                <a:spcPts val="0"/>
              </a:spcBef>
              <a:spcAft>
                <a:spcPts val="0"/>
              </a:spcAft>
              <a:buClr>
                <a:schemeClr val="dk1"/>
              </a:buClr>
              <a:buSzPts val="1100"/>
              <a:buFont typeface="Arial"/>
              <a:buNone/>
            </a:pPr>
            <a:r>
              <a:rPr lang="en"/>
              <a:t>"One of the major challenges job seekers face is finding positions that not only suit their skill set but also align with their career preferences and aspirations. Traditional job search engines often lack the sophistication to match these nuanced needs."</a:t>
            </a:r>
            <a:endParaRPr/>
          </a:p>
          <a:p>
            <a:pPr indent="0" lvl="0" marL="0" rtl="0" algn="l">
              <a:spcBef>
                <a:spcPts val="0"/>
              </a:spcBef>
              <a:spcAft>
                <a:spcPts val="0"/>
              </a:spcAft>
              <a:buClr>
                <a:schemeClr val="dk1"/>
              </a:buClr>
              <a:buSzPts val="1100"/>
              <a:buFont typeface="Arial"/>
              <a:buNone/>
            </a:pPr>
            <a:r>
              <a:rPr b="1" lang="en"/>
              <a:t>Lack of User-Friendly Interface in Traditional Platforms:</a:t>
            </a:r>
            <a:endParaRPr b="1"/>
          </a:p>
          <a:p>
            <a:pPr indent="0" lvl="0" marL="0" rtl="0" algn="l">
              <a:spcBef>
                <a:spcPts val="0"/>
              </a:spcBef>
              <a:spcAft>
                <a:spcPts val="0"/>
              </a:spcAft>
              <a:buClr>
                <a:schemeClr val="dk1"/>
              </a:buClr>
              <a:buSzPts val="1100"/>
              <a:buFont typeface="Arial"/>
              <a:buNone/>
            </a:pPr>
            <a:r>
              <a:rPr lang="en"/>
              <a:t>"Current job search platforms often have complex interfaces that can intimidate or frustrate users, particularly those who are not tech-savvy. This complexity can deter job seekers from effectively using these platforms."</a:t>
            </a:r>
            <a:endParaRPr/>
          </a:p>
          <a:p>
            <a:pPr indent="0" lvl="0" marL="0" rtl="0" algn="l">
              <a:spcBef>
                <a:spcPts val="0"/>
              </a:spcBef>
              <a:spcAft>
                <a:spcPts val="0"/>
              </a:spcAft>
              <a:buClr>
                <a:schemeClr val="dk1"/>
              </a:buClr>
              <a:buSzPts val="1100"/>
              <a:buFont typeface="Arial"/>
              <a:buNone/>
            </a:pPr>
            <a:r>
              <a:rPr b="1" lang="en"/>
              <a:t>Lack of Personalized Experience:</a:t>
            </a:r>
            <a:endParaRPr b="1"/>
          </a:p>
          <a:p>
            <a:pPr indent="0" lvl="0" marL="0" rtl="0" algn="l">
              <a:spcBef>
                <a:spcPts val="0"/>
              </a:spcBef>
              <a:spcAft>
                <a:spcPts val="0"/>
              </a:spcAft>
              <a:buClr>
                <a:schemeClr val="dk1"/>
              </a:buClr>
              <a:buSzPts val="1100"/>
              <a:buFont typeface="Arial"/>
              <a:buNone/>
            </a:pPr>
            <a:r>
              <a:rPr lang="en"/>
              <a:t>"Traditional job platforms often treat the job search process as a one-size-fits-all solution, which fails to address individual preferences and the unique backgrounds of each job seeker."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9ad5745e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9ad5745e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Varied Expectations for Completing Applications:</a:t>
            </a:r>
            <a:endParaRPr b="1"/>
          </a:p>
          <a:p>
            <a:pPr indent="0" lvl="0" marL="0" rtl="0" algn="l">
              <a:spcBef>
                <a:spcPts val="0"/>
              </a:spcBef>
              <a:spcAft>
                <a:spcPts val="0"/>
              </a:spcAft>
              <a:buClr>
                <a:schemeClr val="dk1"/>
              </a:buClr>
              <a:buSzPts val="1100"/>
              <a:buFont typeface="Arial"/>
              <a:buNone/>
            </a:pPr>
            <a:r>
              <a:rPr lang="en"/>
              <a:t>"Each job advertisement comes with its own set of expectations for the application process. This variance can be confusing for job seekers as they navigate different requirements from one application to the next."</a:t>
            </a:r>
            <a:endParaRPr/>
          </a:p>
          <a:p>
            <a:pPr indent="0" lvl="0" marL="0" rtl="0" algn="l">
              <a:spcBef>
                <a:spcPts val="0"/>
              </a:spcBef>
              <a:spcAft>
                <a:spcPts val="0"/>
              </a:spcAft>
              <a:buClr>
                <a:schemeClr val="dk1"/>
              </a:buClr>
              <a:buSzPts val="1100"/>
              <a:buFont typeface="Arial"/>
              <a:buNone/>
            </a:pPr>
            <a:r>
              <a:rPr b="1" lang="en"/>
              <a:t>Lengthy and Confusing Application Processes for High-Value Jobs:</a:t>
            </a:r>
            <a:endParaRPr b="1"/>
          </a:p>
          <a:p>
            <a:pPr indent="0" lvl="0" marL="0" rtl="0" algn="l">
              <a:spcBef>
                <a:spcPts val="0"/>
              </a:spcBef>
              <a:spcAft>
                <a:spcPts val="0"/>
              </a:spcAft>
              <a:buClr>
                <a:schemeClr val="dk1"/>
              </a:buClr>
              <a:buSzPts val="1100"/>
              <a:buFont typeface="Arial"/>
              <a:buNone/>
            </a:pPr>
            <a:r>
              <a:rPr lang="en"/>
              <a:t>"Many high-value positions involve complex and prolonged application processes, often consisting of multiple steps that can extend for months. This can be daunting and discourage even the most qualified candidates."</a:t>
            </a:r>
            <a:endParaRPr/>
          </a:p>
          <a:p>
            <a:pPr indent="0" lvl="0" marL="0" rtl="0" algn="l">
              <a:spcBef>
                <a:spcPts val="0"/>
              </a:spcBef>
              <a:spcAft>
                <a:spcPts val="0"/>
              </a:spcAft>
              <a:buClr>
                <a:schemeClr val="dk1"/>
              </a:buClr>
              <a:buSzPts val="1100"/>
              <a:buFont typeface="Arial"/>
              <a:buNone/>
            </a:pPr>
            <a:r>
              <a:rPr b="1" lang="en"/>
              <a:t>Lack of Feedback from Employers:</a:t>
            </a:r>
            <a:endParaRPr b="1"/>
          </a:p>
          <a:p>
            <a:pPr indent="0" lvl="0" marL="0" rtl="0" algn="l">
              <a:spcBef>
                <a:spcPts val="0"/>
              </a:spcBef>
              <a:spcAft>
                <a:spcPts val="0"/>
              </a:spcAft>
              <a:buClr>
                <a:schemeClr val="dk1"/>
              </a:buClr>
              <a:buSzPts val="1100"/>
              <a:buFont typeface="Arial"/>
              <a:buNone/>
            </a:pPr>
            <a:r>
              <a:rPr lang="en"/>
              <a:t>"A common frustration in the job application process is the lack of critical feedback from employers. Many candidates never hear back, leaving them to wonder where they might have gone wrong."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9ad5745e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9ad5745e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c9ad5745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c9ad5745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proposed solution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c9ad5745e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c9ad5745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this relates to the project goal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c9ad5745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c9ad5745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c9ad5745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c9ad5745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c9ad5745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c9ad5745e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OKHire</a:t>
            </a:r>
            <a:endParaRPr/>
          </a:p>
          <a:p>
            <a:pPr indent="0" lvl="0" marL="0" rtl="0" algn="ctr">
              <a:spcBef>
                <a:spcPts val="0"/>
              </a:spcBef>
              <a:spcAft>
                <a:spcPts val="0"/>
              </a:spcAft>
              <a:buNone/>
            </a:pPr>
            <a:r>
              <a:rPr lang="en"/>
              <a:t>Professional Dating</a:t>
            </a:r>
            <a:endParaRPr/>
          </a:p>
        </p:txBody>
      </p:sp>
      <p:sp>
        <p:nvSpPr>
          <p:cNvPr id="129" name="Google Shape;129;p13"/>
          <p:cNvSpPr txBox="1"/>
          <p:nvPr>
            <p:ph idx="1" type="subTitle"/>
          </p:nvPr>
        </p:nvSpPr>
        <p:spPr>
          <a:xfrm>
            <a:off x="1858700" y="3413150"/>
            <a:ext cx="5921700" cy="84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300">
                <a:solidFill>
                  <a:srgbClr val="374151"/>
                </a:solidFill>
                <a:latin typeface="Nunito"/>
                <a:ea typeface="Nunito"/>
                <a:cs typeface="Nunito"/>
                <a:sym typeface="Nunito"/>
              </a:rPr>
              <a:t>Rhys Jones, Kian Pierce, Samer Jouhar,  Kushal Chhetri, </a:t>
            </a:r>
            <a:r>
              <a:rPr lang="en" sz="1300">
                <a:solidFill>
                  <a:srgbClr val="1F1F1F"/>
                </a:solidFill>
                <a:latin typeface="Nunito"/>
                <a:ea typeface="Nunito"/>
                <a:cs typeface="Nunito"/>
                <a:sym typeface="Nunito"/>
              </a:rPr>
              <a:t>Amr Binmubarak</a:t>
            </a:r>
            <a:r>
              <a:rPr lang="en" sz="1300">
                <a:solidFill>
                  <a:srgbClr val="374151"/>
                </a:solidFill>
                <a:latin typeface="Nunito"/>
                <a:ea typeface="Nunito"/>
                <a:cs typeface="Nunito"/>
                <a:sym typeface="Nunito"/>
              </a:rPr>
              <a:t> and Andrew Thibodeau </a:t>
            </a:r>
            <a:endParaRPr sz="1300">
              <a:solidFill>
                <a:srgbClr val="AF7B51"/>
              </a:solidFill>
              <a:latin typeface="Nunito"/>
              <a:ea typeface="Nunito"/>
              <a:cs typeface="Nunito"/>
              <a:sym typeface="Nunito"/>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Design: Wireframes</a:t>
            </a:r>
            <a:endParaRPr/>
          </a:p>
        </p:txBody>
      </p:sp>
      <p:sp>
        <p:nvSpPr>
          <p:cNvPr id="192" name="Google Shape;192;p22"/>
          <p:cNvSpPr txBox="1"/>
          <p:nvPr>
            <p:ph idx="1" type="body"/>
          </p:nvPr>
        </p:nvSpPr>
        <p:spPr>
          <a:xfrm>
            <a:off x="819150" y="1853675"/>
            <a:ext cx="5505900" cy="2637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Efficient way for visualizing </a:t>
            </a:r>
            <a:r>
              <a:rPr lang="en" sz="1600"/>
              <a:t>application</a:t>
            </a:r>
            <a:endParaRPr sz="1600"/>
          </a:p>
          <a:p>
            <a:pPr indent="-330200" lvl="0" marL="457200" rtl="0" algn="l">
              <a:spcBef>
                <a:spcPts val="0"/>
              </a:spcBef>
              <a:spcAft>
                <a:spcPts val="0"/>
              </a:spcAft>
              <a:buSzPts val="1600"/>
              <a:buChar char="●"/>
            </a:pPr>
            <a:r>
              <a:rPr lang="en" sz="1600"/>
              <a:t>Show the different views of a job seeker and employer</a:t>
            </a:r>
            <a:endParaRPr sz="1600"/>
          </a:p>
          <a:p>
            <a:pPr indent="-330200" lvl="0" marL="457200" rtl="0" algn="l">
              <a:spcBef>
                <a:spcPts val="0"/>
              </a:spcBef>
              <a:spcAft>
                <a:spcPts val="0"/>
              </a:spcAft>
              <a:buSzPts val="1600"/>
              <a:buChar char="●"/>
            </a:pPr>
            <a:r>
              <a:rPr lang="en" sz="1600"/>
              <a:t>Does not always cover the intricacies or all of the views of an application</a:t>
            </a:r>
            <a:endParaRPr sz="1600"/>
          </a:p>
          <a:p>
            <a:pPr indent="-330200" lvl="0" marL="457200" rtl="0" algn="l">
              <a:spcBef>
                <a:spcPts val="0"/>
              </a:spcBef>
              <a:spcAft>
                <a:spcPts val="0"/>
              </a:spcAft>
              <a:buSzPts val="1600"/>
              <a:buChar char="●"/>
            </a:pPr>
            <a:r>
              <a:rPr lang="en" sz="1600"/>
              <a:t>Does not show different views for different platforms(formatting, design, etc.)</a:t>
            </a:r>
            <a:endParaRPr sz="1600"/>
          </a:p>
          <a:p>
            <a:pPr indent="-330200" lvl="0" marL="457200" rtl="0" algn="l">
              <a:spcBef>
                <a:spcPts val="0"/>
              </a:spcBef>
              <a:spcAft>
                <a:spcPts val="0"/>
              </a:spcAft>
              <a:buSzPts val="1600"/>
              <a:buChar char="●"/>
            </a:pPr>
            <a:r>
              <a:rPr lang="en" sz="1600"/>
              <a:t>Balsamiq used</a:t>
            </a:r>
            <a:endParaRPr sz="1600"/>
          </a:p>
          <a:p>
            <a:pPr indent="0" lvl="0" marL="0" rtl="0" algn="l">
              <a:spcBef>
                <a:spcPts val="1200"/>
              </a:spcBef>
              <a:spcAft>
                <a:spcPts val="1200"/>
              </a:spcAft>
              <a:buNone/>
            </a:pPr>
            <a:r>
              <a:t/>
            </a:r>
            <a:endParaRPr b="1" sz="1600"/>
          </a:p>
        </p:txBody>
      </p:sp>
      <p:pic>
        <p:nvPicPr>
          <p:cNvPr id="193" name="Google Shape;193;p22"/>
          <p:cNvPicPr preferRelativeResize="0"/>
          <p:nvPr/>
        </p:nvPicPr>
        <p:blipFill>
          <a:blip r:embed="rId3">
            <a:alphaModFix/>
          </a:blip>
          <a:stretch>
            <a:fillRect/>
          </a:stretch>
        </p:blipFill>
        <p:spPr>
          <a:xfrm>
            <a:off x="6734575" y="1800200"/>
            <a:ext cx="2028625" cy="2028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Planned </a:t>
            </a:r>
            <a:r>
              <a:rPr lang="en"/>
              <a:t>Deployment</a:t>
            </a:r>
            <a:endParaRPr/>
          </a:p>
        </p:txBody>
      </p:sp>
      <p:sp>
        <p:nvSpPr>
          <p:cNvPr id="199" name="Google Shape;199;p23"/>
          <p:cNvSpPr txBox="1"/>
          <p:nvPr>
            <p:ph idx="1" type="body"/>
          </p:nvPr>
        </p:nvSpPr>
        <p:spPr>
          <a:xfrm>
            <a:off x="645575" y="16527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Utilize AWS’ Elastic Cloud product to deploy our project</a:t>
            </a:r>
            <a:endParaRPr/>
          </a:p>
          <a:p>
            <a:pPr indent="-298450" lvl="1" marL="914400" rtl="0" algn="l">
              <a:spcBef>
                <a:spcPts val="0"/>
              </a:spcBef>
              <a:spcAft>
                <a:spcPts val="0"/>
              </a:spcAft>
              <a:buSzPts val="1100"/>
              <a:buChar char="-"/>
            </a:pPr>
            <a:r>
              <a:rPr lang="en"/>
              <a:t>Provides Built-in security and observability</a:t>
            </a:r>
            <a:endParaRPr/>
          </a:p>
          <a:p>
            <a:pPr indent="-311150" lvl="0" marL="457200" rtl="0" algn="l">
              <a:spcBef>
                <a:spcPts val="0"/>
              </a:spcBef>
              <a:spcAft>
                <a:spcPts val="0"/>
              </a:spcAft>
              <a:buSzPts val="1300"/>
              <a:buChar char="-"/>
            </a:pPr>
            <a:r>
              <a:rPr lang="en"/>
              <a:t>Develop a Continuous Integration/Deployment pipeline</a:t>
            </a:r>
            <a:endParaRPr/>
          </a:p>
          <a:p>
            <a:pPr indent="-298450" lvl="1" marL="914400" rtl="0" algn="l">
              <a:spcBef>
                <a:spcPts val="0"/>
              </a:spcBef>
              <a:spcAft>
                <a:spcPts val="0"/>
              </a:spcAft>
              <a:buSzPts val="1100"/>
              <a:buChar char="-"/>
            </a:pPr>
            <a:r>
              <a:rPr lang="en"/>
              <a:t>Automates building, testing, and deployment</a:t>
            </a:r>
            <a:endParaRPr/>
          </a:p>
          <a:p>
            <a:pPr indent="-298450" lvl="1" marL="914400" rtl="0" algn="l">
              <a:spcBef>
                <a:spcPts val="0"/>
              </a:spcBef>
              <a:spcAft>
                <a:spcPts val="0"/>
              </a:spcAft>
              <a:buSzPts val="1100"/>
              <a:buChar char="-"/>
            </a:pPr>
            <a:r>
              <a:rPr lang="en" u="sng"/>
              <a:t>Jenkins</a:t>
            </a:r>
            <a:endParaRPr u="sng"/>
          </a:p>
          <a:p>
            <a:pPr indent="-311150" lvl="0" marL="457200" rtl="0" algn="l">
              <a:spcBef>
                <a:spcPts val="0"/>
              </a:spcBef>
              <a:spcAft>
                <a:spcPts val="0"/>
              </a:spcAft>
              <a:buSzPts val="1300"/>
              <a:buChar char="-"/>
            </a:pPr>
            <a:r>
              <a:rPr lang="en"/>
              <a:t>Regularly update project with new features and improved architecture</a:t>
            </a:r>
            <a:endParaRPr/>
          </a:p>
          <a:p>
            <a:pPr indent="-311150" lvl="0" marL="457200" rtl="0" algn="l">
              <a:spcBef>
                <a:spcPts val="0"/>
              </a:spcBef>
              <a:spcAft>
                <a:spcPts val="0"/>
              </a:spcAft>
              <a:buSzPts val="1300"/>
              <a:buChar char="-"/>
            </a:pPr>
            <a:r>
              <a:rPr lang="en"/>
              <a:t>Receive regular feedback from clients to improve our product</a:t>
            </a:r>
            <a:endParaRPr/>
          </a:p>
          <a:p>
            <a:pPr indent="-298450" lvl="1" marL="914400" rtl="0" algn="l">
              <a:spcBef>
                <a:spcPts val="0"/>
              </a:spcBef>
              <a:spcAft>
                <a:spcPts val="0"/>
              </a:spcAft>
              <a:buSzPts val="1100"/>
              <a:buChar char="-"/>
            </a:pPr>
            <a:r>
              <a:rPr lang="en"/>
              <a:t>Create a team that regularly communicates with the </a:t>
            </a:r>
            <a:r>
              <a:rPr lang="en"/>
              <a:t>clientele</a:t>
            </a:r>
            <a:r>
              <a:rPr lang="en"/>
              <a:t> </a:t>
            </a:r>
            <a:endParaRPr/>
          </a:p>
          <a:p>
            <a:pPr indent="-311150" lvl="0" marL="457200" rtl="0" algn="l">
              <a:spcBef>
                <a:spcPts val="0"/>
              </a:spcBef>
              <a:spcAft>
                <a:spcPts val="0"/>
              </a:spcAft>
              <a:buSzPts val="1300"/>
              <a:buChar char="-"/>
            </a:pPr>
            <a:r>
              <a:rPr lang="en"/>
              <a:t>Scale as needed for greater client volume</a:t>
            </a:r>
            <a:endParaRPr/>
          </a:p>
        </p:txBody>
      </p:sp>
      <p:pic>
        <p:nvPicPr>
          <p:cNvPr id="200" name="Google Shape;200;p23"/>
          <p:cNvPicPr preferRelativeResize="0"/>
          <p:nvPr/>
        </p:nvPicPr>
        <p:blipFill>
          <a:blip r:embed="rId3">
            <a:alphaModFix/>
          </a:blip>
          <a:stretch>
            <a:fillRect/>
          </a:stretch>
        </p:blipFill>
        <p:spPr>
          <a:xfrm>
            <a:off x="6358575" y="783800"/>
            <a:ext cx="2134325" cy="1280600"/>
          </a:xfrm>
          <a:prstGeom prst="rect">
            <a:avLst/>
          </a:prstGeom>
          <a:noFill/>
          <a:ln>
            <a:noFill/>
          </a:ln>
        </p:spPr>
      </p:pic>
      <p:pic>
        <p:nvPicPr>
          <p:cNvPr id="201" name="Google Shape;201;p23"/>
          <p:cNvPicPr preferRelativeResize="0"/>
          <p:nvPr/>
        </p:nvPicPr>
        <p:blipFill rotWithShape="1">
          <a:blip r:embed="rId4">
            <a:alphaModFix/>
          </a:blip>
          <a:srcRect b="6985" l="2514" r="3296" t="4479"/>
          <a:stretch/>
        </p:blipFill>
        <p:spPr>
          <a:xfrm>
            <a:off x="6248950" y="2421025"/>
            <a:ext cx="2484950" cy="153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466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a:t>
            </a:r>
            <a:r>
              <a:rPr lang="en"/>
              <a:t> Future Work</a:t>
            </a:r>
            <a:endParaRPr/>
          </a:p>
        </p:txBody>
      </p:sp>
      <p:sp>
        <p:nvSpPr>
          <p:cNvPr id="207" name="Google Shape;207;p24"/>
          <p:cNvSpPr txBox="1"/>
          <p:nvPr>
            <p:ph idx="1" type="body"/>
          </p:nvPr>
        </p:nvSpPr>
        <p:spPr>
          <a:xfrm>
            <a:off x="819150" y="1360375"/>
            <a:ext cx="5880600" cy="2980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 an AI tool that analyzes the employees resume to determine any potential weaknesses of the resume</a:t>
            </a:r>
            <a:endParaRPr/>
          </a:p>
          <a:p>
            <a:pPr indent="-311150" lvl="1" marL="914400" rtl="0" algn="l">
              <a:spcBef>
                <a:spcPts val="0"/>
              </a:spcBef>
              <a:spcAft>
                <a:spcPts val="0"/>
              </a:spcAft>
              <a:buSzPts val="1300"/>
              <a:buChar char="○"/>
            </a:pPr>
            <a:r>
              <a:rPr lang="en" sz="1300"/>
              <a:t>Missing “hot-key” words</a:t>
            </a:r>
            <a:endParaRPr sz="1300"/>
          </a:p>
          <a:p>
            <a:pPr indent="-311150" lvl="1" marL="914400" rtl="0" algn="l">
              <a:spcBef>
                <a:spcPts val="0"/>
              </a:spcBef>
              <a:spcAft>
                <a:spcPts val="0"/>
              </a:spcAft>
              <a:buSzPts val="1300"/>
              <a:buChar char="○"/>
            </a:pPr>
            <a:r>
              <a:rPr lang="en" sz="1300"/>
              <a:t>Missing essentials that make a resume</a:t>
            </a:r>
            <a:endParaRPr sz="1300"/>
          </a:p>
          <a:p>
            <a:pPr indent="-311150" lvl="2" marL="1371600" rtl="0" algn="l">
              <a:spcBef>
                <a:spcPts val="0"/>
              </a:spcBef>
              <a:spcAft>
                <a:spcPts val="0"/>
              </a:spcAft>
              <a:buSzPts val="1300"/>
              <a:buChar char="■"/>
            </a:pPr>
            <a:r>
              <a:rPr lang="en" sz="1300"/>
              <a:t>Qualification</a:t>
            </a:r>
            <a:endParaRPr sz="1300"/>
          </a:p>
          <a:p>
            <a:pPr indent="-311150" lvl="2" marL="1371600" rtl="0" algn="l">
              <a:spcBef>
                <a:spcPts val="0"/>
              </a:spcBef>
              <a:spcAft>
                <a:spcPts val="0"/>
              </a:spcAft>
              <a:buSzPts val="1300"/>
              <a:buChar char="■"/>
            </a:pPr>
            <a:r>
              <a:rPr lang="en" sz="1300"/>
              <a:t>Certifications</a:t>
            </a:r>
            <a:endParaRPr sz="1300"/>
          </a:p>
          <a:p>
            <a:pPr indent="-311150" lvl="1" marL="914400" rtl="0" algn="l">
              <a:spcBef>
                <a:spcPts val="0"/>
              </a:spcBef>
              <a:spcAft>
                <a:spcPts val="0"/>
              </a:spcAft>
              <a:buSzPts val="1300"/>
              <a:buChar char="○"/>
            </a:pPr>
            <a:r>
              <a:rPr lang="en" sz="1300"/>
              <a:t>Suggestions for </a:t>
            </a:r>
            <a:r>
              <a:rPr lang="en" sz="1300"/>
              <a:t>improvements</a:t>
            </a:r>
            <a:r>
              <a:rPr lang="en" sz="1300"/>
              <a:t> based on other successful job seekers</a:t>
            </a:r>
            <a:endParaRPr sz="1300"/>
          </a:p>
          <a:p>
            <a:pPr indent="-311150" lvl="0" marL="457200" rtl="0" algn="l">
              <a:spcBef>
                <a:spcPts val="0"/>
              </a:spcBef>
              <a:spcAft>
                <a:spcPts val="0"/>
              </a:spcAft>
              <a:buSzPts val="1300"/>
              <a:buChar char="●"/>
            </a:pPr>
            <a:r>
              <a:rPr lang="en"/>
              <a:t>Forum/”Chat room” that allows job seekers to communicate with one another to provide useful information and tips that may help one another</a:t>
            </a:r>
            <a:endParaRPr/>
          </a:p>
          <a:p>
            <a:pPr indent="-311150" lvl="0" marL="457200" rtl="0" algn="l">
              <a:spcBef>
                <a:spcPts val="0"/>
              </a:spcBef>
              <a:spcAft>
                <a:spcPts val="0"/>
              </a:spcAft>
              <a:buSzPts val="1300"/>
              <a:buChar char="●"/>
            </a:pPr>
            <a:r>
              <a:rPr lang="en"/>
              <a:t>Upload abilities for more simplistic sign 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MOCK USER INTERFACE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6"/>
          <p:cNvPicPr preferRelativeResize="0"/>
          <p:nvPr/>
        </p:nvPicPr>
        <p:blipFill>
          <a:blip r:embed="rId3">
            <a:alphaModFix/>
          </a:blip>
          <a:stretch>
            <a:fillRect/>
          </a:stretch>
        </p:blipFill>
        <p:spPr>
          <a:xfrm>
            <a:off x="420300" y="364663"/>
            <a:ext cx="2207075" cy="4414175"/>
          </a:xfrm>
          <a:prstGeom prst="rect">
            <a:avLst/>
          </a:prstGeom>
          <a:noFill/>
          <a:ln>
            <a:noFill/>
          </a:ln>
        </p:spPr>
      </p:pic>
      <p:pic>
        <p:nvPicPr>
          <p:cNvPr id="218" name="Google Shape;218;p26"/>
          <p:cNvPicPr preferRelativeResize="0"/>
          <p:nvPr/>
        </p:nvPicPr>
        <p:blipFill>
          <a:blip r:embed="rId4">
            <a:alphaModFix/>
          </a:blip>
          <a:stretch>
            <a:fillRect/>
          </a:stretch>
        </p:blipFill>
        <p:spPr>
          <a:xfrm>
            <a:off x="3297450" y="364675"/>
            <a:ext cx="2240031" cy="4414174"/>
          </a:xfrm>
          <a:prstGeom prst="rect">
            <a:avLst/>
          </a:prstGeom>
          <a:noFill/>
          <a:ln>
            <a:noFill/>
          </a:ln>
        </p:spPr>
      </p:pic>
      <p:pic>
        <p:nvPicPr>
          <p:cNvPr id="219" name="Google Shape;219;p26"/>
          <p:cNvPicPr preferRelativeResize="0"/>
          <p:nvPr/>
        </p:nvPicPr>
        <p:blipFill>
          <a:blip r:embed="rId5">
            <a:alphaModFix/>
          </a:blip>
          <a:stretch>
            <a:fillRect/>
          </a:stretch>
        </p:blipFill>
        <p:spPr>
          <a:xfrm>
            <a:off x="6186725" y="320150"/>
            <a:ext cx="2300425" cy="445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7"/>
          <p:cNvPicPr preferRelativeResize="0"/>
          <p:nvPr/>
        </p:nvPicPr>
        <p:blipFill>
          <a:blip r:embed="rId3">
            <a:alphaModFix/>
          </a:blip>
          <a:stretch>
            <a:fillRect/>
          </a:stretch>
        </p:blipFill>
        <p:spPr>
          <a:xfrm>
            <a:off x="28825" y="654926"/>
            <a:ext cx="2224100" cy="4142700"/>
          </a:xfrm>
          <a:prstGeom prst="rect">
            <a:avLst/>
          </a:prstGeom>
          <a:noFill/>
          <a:ln>
            <a:noFill/>
          </a:ln>
        </p:spPr>
      </p:pic>
      <p:pic>
        <p:nvPicPr>
          <p:cNvPr id="225" name="Google Shape;225;p27"/>
          <p:cNvPicPr preferRelativeResize="0"/>
          <p:nvPr/>
        </p:nvPicPr>
        <p:blipFill>
          <a:blip r:embed="rId4">
            <a:alphaModFix/>
          </a:blip>
          <a:stretch>
            <a:fillRect/>
          </a:stretch>
        </p:blipFill>
        <p:spPr>
          <a:xfrm>
            <a:off x="6994800" y="730066"/>
            <a:ext cx="2087375" cy="4113722"/>
          </a:xfrm>
          <a:prstGeom prst="rect">
            <a:avLst/>
          </a:prstGeom>
          <a:noFill/>
          <a:ln>
            <a:noFill/>
          </a:ln>
        </p:spPr>
      </p:pic>
      <p:pic>
        <p:nvPicPr>
          <p:cNvPr id="226" name="Google Shape;226;p27"/>
          <p:cNvPicPr preferRelativeResize="0"/>
          <p:nvPr/>
        </p:nvPicPr>
        <p:blipFill>
          <a:blip r:embed="rId5">
            <a:alphaModFix/>
          </a:blip>
          <a:stretch>
            <a:fillRect/>
          </a:stretch>
        </p:blipFill>
        <p:spPr>
          <a:xfrm>
            <a:off x="2320975" y="605000"/>
            <a:ext cx="2164575" cy="4242550"/>
          </a:xfrm>
          <a:prstGeom prst="rect">
            <a:avLst/>
          </a:prstGeom>
          <a:noFill/>
          <a:ln>
            <a:noFill/>
          </a:ln>
        </p:spPr>
      </p:pic>
      <p:pic>
        <p:nvPicPr>
          <p:cNvPr id="227" name="Google Shape;227;p27"/>
          <p:cNvPicPr preferRelativeResize="0"/>
          <p:nvPr/>
        </p:nvPicPr>
        <p:blipFill>
          <a:blip r:embed="rId6">
            <a:alphaModFix/>
          </a:blip>
          <a:stretch>
            <a:fillRect/>
          </a:stretch>
        </p:blipFill>
        <p:spPr>
          <a:xfrm>
            <a:off x="4700587" y="726311"/>
            <a:ext cx="2164575" cy="412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8"/>
          <p:cNvPicPr preferRelativeResize="0"/>
          <p:nvPr/>
        </p:nvPicPr>
        <p:blipFill>
          <a:blip r:embed="rId3">
            <a:alphaModFix/>
          </a:blip>
          <a:stretch>
            <a:fillRect/>
          </a:stretch>
        </p:blipFill>
        <p:spPr>
          <a:xfrm>
            <a:off x="70466" y="832250"/>
            <a:ext cx="2116059" cy="4018151"/>
          </a:xfrm>
          <a:prstGeom prst="rect">
            <a:avLst/>
          </a:prstGeom>
          <a:noFill/>
          <a:ln>
            <a:noFill/>
          </a:ln>
        </p:spPr>
      </p:pic>
      <p:pic>
        <p:nvPicPr>
          <p:cNvPr id="233" name="Google Shape;233;p28"/>
          <p:cNvPicPr preferRelativeResize="0"/>
          <p:nvPr/>
        </p:nvPicPr>
        <p:blipFill>
          <a:blip r:embed="rId4">
            <a:alphaModFix/>
          </a:blip>
          <a:stretch>
            <a:fillRect/>
          </a:stretch>
        </p:blipFill>
        <p:spPr>
          <a:xfrm>
            <a:off x="2330799" y="832251"/>
            <a:ext cx="2051051" cy="4018151"/>
          </a:xfrm>
          <a:prstGeom prst="rect">
            <a:avLst/>
          </a:prstGeom>
          <a:noFill/>
          <a:ln>
            <a:noFill/>
          </a:ln>
        </p:spPr>
      </p:pic>
      <p:pic>
        <p:nvPicPr>
          <p:cNvPr id="234" name="Google Shape;234;p28"/>
          <p:cNvPicPr preferRelativeResize="0"/>
          <p:nvPr/>
        </p:nvPicPr>
        <p:blipFill>
          <a:blip r:embed="rId5">
            <a:alphaModFix/>
          </a:blip>
          <a:stretch>
            <a:fillRect/>
          </a:stretch>
        </p:blipFill>
        <p:spPr>
          <a:xfrm>
            <a:off x="4572000" y="844268"/>
            <a:ext cx="2051050" cy="3994107"/>
          </a:xfrm>
          <a:prstGeom prst="rect">
            <a:avLst/>
          </a:prstGeom>
          <a:noFill/>
          <a:ln>
            <a:noFill/>
          </a:ln>
        </p:spPr>
      </p:pic>
      <p:pic>
        <p:nvPicPr>
          <p:cNvPr id="235" name="Google Shape;235;p28"/>
          <p:cNvPicPr preferRelativeResize="0"/>
          <p:nvPr/>
        </p:nvPicPr>
        <p:blipFill>
          <a:blip r:embed="rId6">
            <a:alphaModFix/>
          </a:blip>
          <a:stretch>
            <a:fillRect/>
          </a:stretch>
        </p:blipFill>
        <p:spPr>
          <a:xfrm>
            <a:off x="6760750" y="797674"/>
            <a:ext cx="2051050" cy="396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a:blip r:embed="rId3">
            <a:alphaModFix/>
          </a:blip>
          <a:stretch>
            <a:fillRect/>
          </a:stretch>
        </p:blipFill>
        <p:spPr>
          <a:xfrm>
            <a:off x="724325" y="460989"/>
            <a:ext cx="2105775" cy="4174160"/>
          </a:xfrm>
          <a:prstGeom prst="rect">
            <a:avLst/>
          </a:prstGeom>
          <a:noFill/>
          <a:ln>
            <a:noFill/>
          </a:ln>
        </p:spPr>
      </p:pic>
      <p:pic>
        <p:nvPicPr>
          <p:cNvPr id="241" name="Google Shape;241;p29"/>
          <p:cNvPicPr preferRelativeResize="0"/>
          <p:nvPr/>
        </p:nvPicPr>
        <p:blipFill>
          <a:blip r:embed="rId4">
            <a:alphaModFix/>
          </a:blip>
          <a:stretch>
            <a:fillRect/>
          </a:stretch>
        </p:blipFill>
        <p:spPr>
          <a:xfrm>
            <a:off x="3571001" y="526861"/>
            <a:ext cx="2105775" cy="4089789"/>
          </a:xfrm>
          <a:prstGeom prst="rect">
            <a:avLst/>
          </a:prstGeom>
          <a:noFill/>
          <a:ln>
            <a:noFill/>
          </a:ln>
        </p:spPr>
      </p:pic>
      <p:pic>
        <p:nvPicPr>
          <p:cNvPr id="242" name="Google Shape;242;p29"/>
          <p:cNvPicPr preferRelativeResize="0"/>
          <p:nvPr/>
        </p:nvPicPr>
        <p:blipFill>
          <a:blip r:embed="rId5">
            <a:alphaModFix/>
          </a:blip>
          <a:stretch>
            <a:fillRect/>
          </a:stretch>
        </p:blipFill>
        <p:spPr>
          <a:xfrm>
            <a:off x="6417674" y="508338"/>
            <a:ext cx="2105775" cy="412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a:t>
            </a:r>
            <a:endParaRPr b="1"/>
          </a:p>
        </p:txBody>
      </p:sp>
      <p:sp>
        <p:nvSpPr>
          <p:cNvPr id="135" name="Google Shape;135;p14"/>
          <p:cNvSpPr txBox="1"/>
          <p:nvPr>
            <p:ph idx="1" type="body"/>
          </p:nvPr>
        </p:nvSpPr>
        <p:spPr>
          <a:xfrm>
            <a:off x="617850" y="1886875"/>
            <a:ext cx="7707000" cy="2484300"/>
          </a:xfrm>
          <a:prstGeom prst="rect">
            <a:avLst/>
          </a:prstGeom>
        </p:spPr>
        <p:txBody>
          <a:bodyPr anchorCtr="0" anchor="t" bIns="91425" lIns="91425" spcFirstLastPara="1" rIns="91425" wrap="square" tIns="91425">
            <a:normAutofit/>
          </a:bodyPr>
          <a:lstStyle/>
          <a:p>
            <a:pPr indent="-367694" lvl="0" marL="457200" rtl="0" algn="just">
              <a:lnSpc>
                <a:spcPct val="110000"/>
              </a:lnSpc>
              <a:spcBef>
                <a:spcPts val="300"/>
              </a:spcBef>
              <a:spcAft>
                <a:spcPts val="0"/>
              </a:spcAft>
              <a:buSzPts val="2190"/>
              <a:buChar char="●"/>
            </a:pPr>
            <a:r>
              <a:rPr lang="en" sz="2090"/>
              <a:t>Overwhelming volume of job listings</a:t>
            </a:r>
            <a:endParaRPr sz="2090"/>
          </a:p>
          <a:p>
            <a:pPr indent="-367694" lvl="0" marL="457200" rtl="0" algn="just">
              <a:lnSpc>
                <a:spcPct val="110000"/>
              </a:lnSpc>
              <a:spcBef>
                <a:spcPts val="300"/>
              </a:spcBef>
              <a:spcAft>
                <a:spcPts val="0"/>
              </a:spcAft>
              <a:buSzPts val="2190"/>
              <a:buChar char="●"/>
            </a:pPr>
            <a:r>
              <a:rPr lang="en" sz="2090"/>
              <a:t>Difficulty finding positions that align with a seekers skills and preferences</a:t>
            </a:r>
            <a:endParaRPr sz="2090"/>
          </a:p>
          <a:p>
            <a:pPr indent="-367694" lvl="0" marL="457200" rtl="0" algn="just">
              <a:lnSpc>
                <a:spcPct val="110000"/>
              </a:lnSpc>
              <a:spcBef>
                <a:spcPts val="300"/>
              </a:spcBef>
              <a:spcAft>
                <a:spcPts val="0"/>
              </a:spcAft>
              <a:buSzPts val="2190"/>
              <a:buChar char="●"/>
            </a:pPr>
            <a:r>
              <a:rPr lang="en" sz="2090"/>
              <a:t>Traditional job search platforms lack a user-friendly interface </a:t>
            </a:r>
            <a:endParaRPr sz="2090"/>
          </a:p>
          <a:p>
            <a:pPr indent="-367694" lvl="0" marL="457200" rtl="0" algn="just">
              <a:lnSpc>
                <a:spcPct val="110000"/>
              </a:lnSpc>
              <a:spcBef>
                <a:spcPts val="300"/>
              </a:spcBef>
              <a:spcAft>
                <a:spcPts val="0"/>
              </a:spcAft>
              <a:buSzPts val="2190"/>
              <a:buChar char="●"/>
            </a:pPr>
            <a:r>
              <a:rPr lang="en" sz="2090"/>
              <a:t>Lacks personalized experience that a job seeker would expect</a:t>
            </a:r>
            <a:endParaRPr sz="1790"/>
          </a:p>
          <a:p>
            <a:pPr indent="0" lvl="0" marL="457200" rtl="0" algn="just">
              <a:lnSpc>
                <a:spcPct val="110000"/>
              </a:lnSpc>
              <a:spcBef>
                <a:spcPts val="300"/>
              </a:spcBef>
              <a:spcAft>
                <a:spcPts val="300"/>
              </a:spcAft>
              <a:buNone/>
            </a:pPr>
            <a:r>
              <a:t/>
            </a:r>
            <a:endParaRPr sz="1000">
              <a:solidFill>
                <a:srgbClr val="AF7B5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Confusing Applications</a:t>
            </a:r>
            <a:endParaRPr/>
          </a:p>
        </p:txBody>
      </p:sp>
      <p:sp>
        <p:nvSpPr>
          <p:cNvPr id="141" name="Google Shape;141;p15"/>
          <p:cNvSpPr txBox="1"/>
          <p:nvPr>
            <p:ph idx="1" type="body"/>
          </p:nvPr>
        </p:nvSpPr>
        <p:spPr>
          <a:xfrm>
            <a:off x="819150" y="1990725"/>
            <a:ext cx="7505700" cy="1824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Each job ad has their own expectations for completing an application</a:t>
            </a:r>
            <a:endParaRPr sz="1700"/>
          </a:p>
          <a:p>
            <a:pPr indent="-336550" lvl="0" marL="457200" rtl="0" algn="l">
              <a:spcBef>
                <a:spcPts val="0"/>
              </a:spcBef>
              <a:spcAft>
                <a:spcPts val="0"/>
              </a:spcAft>
              <a:buSzPts val="1700"/>
              <a:buChar char="●"/>
            </a:pPr>
            <a:r>
              <a:rPr lang="en" sz="1700"/>
              <a:t>Many “high-value” jobs have lengthy and confusing application processes containing multiple steps that may last for months on end.</a:t>
            </a:r>
            <a:endParaRPr sz="1700"/>
          </a:p>
          <a:p>
            <a:pPr indent="-336550" lvl="0" marL="457200" rtl="0" algn="l">
              <a:spcBef>
                <a:spcPts val="0"/>
              </a:spcBef>
              <a:spcAft>
                <a:spcPts val="0"/>
              </a:spcAft>
              <a:buSzPts val="1700"/>
              <a:buChar char="●"/>
            </a:pPr>
            <a:r>
              <a:rPr lang="en" sz="1700"/>
              <a:t>No chance for critical feedback from employers.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12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Employers are becoming more demanding</a:t>
            </a:r>
            <a:endParaRPr/>
          </a:p>
        </p:txBody>
      </p:sp>
      <p:sp>
        <p:nvSpPr>
          <p:cNvPr id="147" name="Google Shape;147;p16"/>
          <p:cNvSpPr txBox="1"/>
          <p:nvPr>
            <p:ph idx="1" type="body"/>
          </p:nvPr>
        </p:nvSpPr>
        <p:spPr>
          <a:xfrm>
            <a:off x="440500" y="1734350"/>
            <a:ext cx="3753000" cy="2448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According to Time </a:t>
            </a:r>
            <a:r>
              <a:rPr lang="en" sz="1400"/>
              <a:t>Magazine</a:t>
            </a:r>
            <a:r>
              <a:rPr lang="en" sz="1400"/>
              <a:t>, 2023 saw an all time high for time to hire a new employee of 44 days</a:t>
            </a:r>
            <a:endParaRPr sz="1400"/>
          </a:p>
          <a:p>
            <a:pPr indent="-317500" lvl="0" marL="457200" rtl="0" algn="l">
              <a:spcBef>
                <a:spcPts val="0"/>
              </a:spcBef>
              <a:spcAft>
                <a:spcPts val="0"/>
              </a:spcAft>
              <a:buSzPts val="1400"/>
              <a:buChar char="●"/>
            </a:pPr>
            <a:r>
              <a:rPr lang="en" sz="1400"/>
              <a:t>Ghost jobs are posted that are never filled</a:t>
            </a:r>
            <a:endParaRPr sz="1400"/>
          </a:p>
          <a:p>
            <a:pPr indent="-317500" lvl="0" marL="457200" rtl="0" algn="l">
              <a:spcBef>
                <a:spcPts val="0"/>
              </a:spcBef>
              <a:spcAft>
                <a:spcPts val="0"/>
              </a:spcAft>
              <a:buSzPts val="1400"/>
              <a:buChar char="●"/>
            </a:pPr>
            <a:r>
              <a:rPr lang="en" sz="1400"/>
              <a:t>51% of job seekers with bachelor’s had at least 1 technical interview </a:t>
            </a:r>
            <a:endParaRPr sz="1400"/>
          </a:p>
          <a:p>
            <a:pPr indent="-317500" lvl="0" marL="457200" rtl="0" algn="l">
              <a:spcBef>
                <a:spcPts val="0"/>
              </a:spcBef>
              <a:spcAft>
                <a:spcPts val="0"/>
              </a:spcAft>
              <a:buSzPts val="1400"/>
              <a:buChar char="●"/>
            </a:pPr>
            <a:r>
              <a:rPr lang="en" sz="1400"/>
              <a:t>t</a:t>
            </a:r>
            <a:r>
              <a:rPr lang="en" sz="1400"/>
              <a:t>wo/thirds of surveyed job seekers “ghosted” after job interview.</a:t>
            </a:r>
            <a:endParaRPr sz="1400"/>
          </a:p>
        </p:txBody>
      </p:sp>
      <p:pic>
        <p:nvPicPr>
          <p:cNvPr id="148" name="Google Shape;148;p16"/>
          <p:cNvPicPr preferRelativeResize="0"/>
          <p:nvPr/>
        </p:nvPicPr>
        <p:blipFill>
          <a:blip r:embed="rId3">
            <a:alphaModFix/>
          </a:blip>
          <a:stretch>
            <a:fillRect/>
          </a:stretch>
        </p:blipFill>
        <p:spPr>
          <a:xfrm>
            <a:off x="4640400" y="1205350"/>
            <a:ext cx="4267049" cy="2977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OkHire?</a:t>
            </a:r>
            <a:endParaRPr b="1"/>
          </a:p>
        </p:txBody>
      </p:sp>
      <p:sp>
        <p:nvSpPr>
          <p:cNvPr id="154" name="Google Shape;154;p17"/>
          <p:cNvSpPr txBox="1"/>
          <p:nvPr>
            <p:ph idx="1" type="body"/>
          </p:nvPr>
        </p:nvSpPr>
        <p:spPr>
          <a:xfrm>
            <a:off x="709550" y="1936800"/>
            <a:ext cx="3739500" cy="1945800"/>
          </a:xfrm>
          <a:prstGeom prst="rect">
            <a:avLst/>
          </a:prstGeom>
        </p:spPr>
        <p:txBody>
          <a:bodyPr anchorCtr="0" anchor="t" bIns="91425" lIns="91425" spcFirstLastPara="1" rIns="91425" wrap="square" tIns="91425">
            <a:normAutofit lnSpcReduction="20000"/>
          </a:bodyPr>
          <a:lstStyle/>
          <a:p>
            <a:pPr indent="-323850" lvl="0" marL="457200" rtl="0" algn="just">
              <a:lnSpc>
                <a:spcPct val="110000"/>
              </a:lnSpc>
              <a:spcBef>
                <a:spcPts val="300"/>
              </a:spcBef>
              <a:spcAft>
                <a:spcPts val="0"/>
              </a:spcAft>
              <a:buSzPts val="1500"/>
              <a:buChar char="●"/>
            </a:pPr>
            <a:r>
              <a:rPr lang="en" sz="1400"/>
              <a:t>Swipe-based job search application</a:t>
            </a:r>
            <a:endParaRPr sz="1400"/>
          </a:p>
          <a:p>
            <a:pPr indent="-317500" lvl="0" marL="457200" rtl="0" algn="just">
              <a:lnSpc>
                <a:spcPct val="110000"/>
              </a:lnSpc>
              <a:spcBef>
                <a:spcPts val="300"/>
              </a:spcBef>
              <a:spcAft>
                <a:spcPts val="0"/>
              </a:spcAft>
              <a:buSzPts val="1400"/>
              <a:buChar char="●"/>
            </a:pPr>
            <a:r>
              <a:rPr lang="en" sz="1400"/>
              <a:t>Job seekers can easily search and “apply” jobs</a:t>
            </a:r>
            <a:endParaRPr sz="1400"/>
          </a:p>
          <a:p>
            <a:pPr indent="-317500" lvl="0" marL="457200" rtl="0" algn="just">
              <a:lnSpc>
                <a:spcPct val="110000"/>
              </a:lnSpc>
              <a:spcBef>
                <a:spcPts val="300"/>
              </a:spcBef>
              <a:spcAft>
                <a:spcPts val="0"/>
              </a:spcAft>
              <a:buSzPts val="1400"/>
              <a:buChar char="●"/>
            </a:pPr>
            <a:r>
              <a:rPr lang="en" sz="1400"/>
              <a:t>Recruiters can view potential candidates</a:t>
            </a:r>
            <a:endParaRPr sz="1400"/>
          </a:p>
          <a:p>
            <a:pPr indent="-317500" lvl="0" marL="457200" rtl="0" algn="just">
              <a:lnSpc>
                <a:spcPct val="110000"/>
              </a:lnSpc>
              <a:spcBef>
                <a:spcPts val="300"/>
              </a:spcBef>
              <a:spcAft>
                <a:spcPts val="0"/>
              </a:spcAft>
              <a:buSzPts val="1400"/>
              <a:buChar char="●"/>
            </a:pPr>
            <a:r>
              <a:rPr lang="en" sz="1400"/>
              <a:t>Profiles include “resume” like information</a:t>
            </a:r>
            <a:endParaRPr sz="1400"/>
          </a:p>
          <a:p>
            <a:pPr indent="-317500" lvl="0" marL="457200" rtl="0" algn="just">
              <a:lnSpc>
                <a:spcPct val="110000"/>
              </a:lnSpc>
              <a:spcBef>
                <a:spcPts val="300"/>
              </a:spcBef>
              <a:spcAft>
                <a:spcPts val="0"/>
              </a:spcAft>
              <a:buSzPts val="1400"/>
              <a:buChar char="●"/>
            </a:pPr>
            <a:r>
              <a:rPr lang="en" sz="1400"/>
              <a:t>Schedule interviews</a:t>
            </a:r>
            <a:endParaRPr sz="1400"/>
          </a:p>
          <a:p>
            <a:pPr indent="0" lvl="0" marL="457200" rtl="0" algn="just">
              <a:lnSpc>
                <a:spcPct val="110000"/>
              </a:lnSpc>
              <a:spcBef>
                <a:spcPts val="300"/>
              </a:spcBef>
              <a:spcAft>
                <a:spcPts val="0"/>
              </a:spcAft>
              <a:buNone/>
            </a:pPr>
            <a:r>
              <a:t/>
            </a:r>
            <a:endParaRPr sz="1000"/>
          </a:p>
          <a:p>
            <a:pPr indent="0" lvl="0" marL="457200" rtl="0" algn="just">
              <a:lnSpc>
                <a:spcPct val="110000"/>
              </a:lnSpc>
              <a:spcBef>
                <a:spcPts val="300"/>
              </a:spcBef>
              <a:spcAft>
                <a:spcPts val="300"/>
              </a:spcAft>
              <a:buNone/>
            </a:pPr>
            <a:r>
              <a:t/>
            </a:r>
            <a:endParaRPr sz="1000"/>
          </a:p>
        </p:txBody>
      </p:sp>
      <p:pic>
        <p:nvPicPr>
          <p:cNvPr id="155" name="Google Shape;155;p17"/>
          <p:cNvPicPr preferRelativeResize="0"/>
          <p:nvPr/>
        </p:nvPicPr>
        <p:blipFill>
          <a:blip r:embed="rId3">
            <a:alphaModFix/>
          </a:blip>
          <a:stretch>
            <a:fillRect/>
          </a:stretch>
        </p:blipFill>
        <p:spPr>
          <a:xfrm>
            <a:off x="5167500" y="1052500"/>
            <a:ext cx="3038499" cy="3038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will this help?</a:t>
            </a:r>
            <a:endParaRPr b="1"/>
          </a:p>
        </p:txBody>
      </p:sp>
      <p:sp>
        <p:nvSpPr>
          <p:cNvPr id="161" name="Google Shape;161;p18"/>
          <p:cNvSpPr txBox="1"/>
          <p:nvPr>
            <p:ph idx="1" type="body"/>
          </p:nvPr>
        </p:nvSpPr>
        <p:spPr>
          <a:xfrm>
            <a:off x="819150" y="1672200"/>
            <a:ext cx="7505700" cy="2448000"/>
          </a:xfrm>
          <a:prstGeom prst="rect">
            <a:avLst/>
          </a:prstGeom>
        </p:spPr>
        <p:txBody>
          <a:bodyPr anchorCtr="0" anchor="t" bIns="91425" lIns="91425" spcFirstLastPara="1" rIns="91425" wrap="square" tIns="91425">
            <a:noAutofit/>
          </a:bodyPr>
          <a:lstStyle/>
          <a:p>
            <a:pPr indent="-336550" lvl="0" marL="457200" rtl="0" algn="just">
              <a:lnSpc>
                <a:spcPct val="110000"/>
              </a:lnSpc>
              <a:spcBef>
                <a:spcPts val="300"/>
              </a:spcBef>
              <a:spcAft>
                <a:spcPts val="0"/>
              </a:spcAft>
              <a:buSzPts val="1700"/>
              <a:buChar char="●"/>
            </a:pPr>
            <a:r>
              <a:rPr b="1" lang="en" sz="1700"/>
              <a:t>Faster and Customizable</a:t>
            </a:r>
            <a:r>
              <a:rPr lang="en" sz="1700"/>
              <a:t>: Our solution provides a faster, customizable, and more organized means for searching through numerous job positions and applicants.</a:t>
            </a:r>
            <a:endParaRPr sz="1700"/>
          </a:p>
          <a:p>
            <a:pPr indent="-336550" lvl="0" marL="457200" rtl="0" algn="just">
              <a:lnSpc>
                <a:spcPct val="110000"/>
              </a:lnSpc>
              <a:spcBef>
                <a:spcPts val="300"/>
              </a:spcBef>
              <a:spcAft>
                <a:spcPts val="0"/>
              </a:spcAft>
              <a:buSzPts val="1700"/>
              <a:buChar char="●"/>
            </a:pPr>
            <a:r>
              <a:rPr b="1" lang="en" sz="1700"/>
              <a:t>Tinder-Inspired Matching System:</a:t>
            </a:r>
            <a:r>
              <a:rPr lang="en" sz="1700"/>
              <a:t> Ensures applicants and recruiters only see companies and job-seekers who fit the criteria and preferences set by the user.</a:t>
            </a:r>
            <a:endParaRPr sz="1700"/>
          </a:p>
          <a:p>
            <a:pPr indent="-336550" lvl="0" marL="457200" rtl="0" algn="just">
              <a:lnSpc>
                <a:spcPct val="110000"/>
              </a:lnSpc>
              <a:spcBef>
                <a:spcPts val="300"/>
              </a:spcBef>
              <a:spcAft>
                <a:spcPts val="300"/>
              </a:spcAft>
              <a:buSzPts val="1700"/>
              <a:buChar char="●"/>
            </a:pPr>
            <a:r>
              <a:rPr b="1" lang="en" sz="1700"/>
              <a:t>Efficient and Standardized:</a:t>
            </a:r>
            <a:r>
              <a:rPr lang="en" sz="1700"/>
              <a:t> Allows recruiters to quickly scan through a large amount of applicant data and provides a one-stop location with standardized information for job-seekers, mitigating the time investment for both parties.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used</a:t>
            </a:r>
            <a:endParaRPr/>
          </a:p>
        </p:txBody>
      </p:sp>
      <p:pic>
        <p:nvPicPr>
          <p:cNvPr id="167" name="Google Shape;167;p19"/>
          <p:cNvPicPr preferRelativeResize="0"/>
          <p:nvPr/>
        </p:nvPicPr>
        <p:blipFill>
          <a:blip r:embed="rId3">
            <a:alphaModFix/>
          </a:blip>
          <a:stretch>
            <a:fillRect/>
          </a:stretch>
        </p:blipFill>
        <p:spPr>
          <a:xfrm>
            <a:off x="692922" y="1668175"/>
            <a:ext cx="1559325" cy="1559325"/>
          </a:xfrm>
          <a:prstGeom prst="rect">
            <a:avLst/>
          </a:prstGeom>
          <a:noFill/>
          <a:ln>
            <a:noFill/>
          </a:ln>
        </p:spPr>
      </p:pic>
      <p:pic>
        <p:nvPicPr>
          <p:cNvPr id="168" name="Google Shape;168;p19"/>
          <p:cNvPicPr preferRelativeResize="0"/>
          <p:nvPr/>
        </p:nvPicPr>
        <p:blipFill>
          <a:blip r:embed="rId4">
            <a:alphaModFix/>
          </a:blip>
          <a:stretch>
            <a:fillRect/>
          </a:stretch>
        </p:blipFill>
        <p:spPr>
          <a:xfrm>
            <a:off x="3604500" y="1685850"/>
            <a:ext cx="1523975" cy="1523975"/>
          </a:xfrm>
          <a:prstGeom prst="rect">
            <a:avLst/>
          </a:prstGeom>
          <a:noFill/>
          <a:ln>
            <a:noFill/>
          </a:ln>
        </p:spPr>
      </p:pic>
      <p:pic>
        <p:nvPicPr>
          <p:cNvPr id="169" name="Google Shape;169;p19"/>
          <p:cNvPicPr preferRelativeResize="0"/>
          <p:nvPr/>
        </p:nvPicPr>
        <p:blipFill>
          <a:blip r:embed="rId5">
            <a:alphaModFix/>
          </a:blip>
          <a:stretch>
            <a:fillRect/>
          </a:stretch>
        </p:blipFill>
        <p:spPr>
          <a:xfrm>
            <a:off x="6312850" y="1598625"/>
            <a:ext cx="2011997" cy="1611200"/>
          </a:xfrm>
          <a:prstGeom prst="rect">
            <a:avLst/>
          </a:prstGeom>
          <a:noFill/>
          <a:ln>
            <a:noFill/>
          </a:ln>
        </p:spPr>
      </p:pic>
      <p:sp>
        <p:nvSpPr>
          <p:cNvPr id="170" name="Google Shape;170;p19"/>
          <p:cNvSpPr txBox="1"/>
          <p:nvPr/>
        </p:nvSpPr>
        <p:spPr>
          <a:xfrm>
            <a:off x="819150" y="3506125"/>
            <a:ext cx="15594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Calibri"/>
                <a:ea typeface="Calibri"/>
                <a:cs typeface="Calibri"/>
                <a:sym typeface="Calibri"/>
              </a:rPr>
              <a:t>Code control with team members</a:t>
            </a:r>
            <a:endParaRPr sz="1500">
              <a:solidFill>
                <a:schemeClr val="dk2"/>
              </a:solidFill>
              <a:latin typeface="Calibri"/>
              <a:ea typeface="Calibri"/>
              <a:cs typeface="Calibri"/>
              <a:sym typeface="Calibri"/>
            </a:endParaRPr>
          </a:p>
        </p:txBody>
      </p:sp>
      <p:sp>
        <p:nvSpPr>
          <p:cNvPr id="171" name="Google Shape;171;p19"/>
          <p:cNvSpPr txBox="1"/>
          <p:nvPr/>
        </p:nvSpPr>
        <p:spPr>
          <a:xfrm>
            <a:off x="3586775" y="3576250"/>
            <a:ext cx="15594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Calibri"/>
                <a:ea typeface="Calibri"/>
                <a:cs typeface="Calibri"/>
                <a:sym typeface="Calibri"/>
              </a:rPr>
              <a:t>Language for IOS mobile applications</a:t>
            </a:r>
            <a:endParaRPr sz="1500">
              <a:solidFill>
                <a:schemeClr val="dk2"/>
              </a:solidFill>
              <a:latin typeface="Calibri"/>
              <a:ea typeface="Calibri"/>
              <a:cs typeface="Calibri"/>
              <a:sym typeface="Calibri"/>
            </a:endParaRPr>
          </a:p>
        </p:txBody>
      </p:sp>
      <p:sp>
        <p:nvSpPr>
          <p:cNvPr id="172" name="Google Shape;172;p19"/>
          <p:cNvSpPr txBox="1"/>
          <p:nvPr/>
        </p:nvSpPr>
        <p:spPr>
          <a:xfrm>
            <a:off x="6539138" y="3506125"/>
            <a:ext cx="15594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Calibri"/>
                <a:ea typeface="Calibri"/>
                <a:cs typeface="Calibri"/>
                <a:sym typeface="Calibri"/>
              </a:rPr>
              <a:t>Framework for Android and web applications</a:t>
            </a:r>
            <a:endParaRPr sz="15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Spiral Method</a:t>
            </a:r>
            <a:endParaRPr/>
          </a:p>
        </p:txBody>
      </p:sp>
      <p:sp>
        <p:nvSpPr>
          <p:cNvPr id="178" name="Google Shape;178;p20"/>
          <p:cNvSpPr txBox="1"/>
          <p:nvPr>
            <p:ph idx="1" type="body"/>
          </p:nvPr>
        </p:nvSpPr>
        <p:spPr>
          <a:xfrm>
            <a:off x="692925" y="16962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Preferred method for conducting this project </a:t>
            </a:r>
            <a:endParaRPr sz="1600"/>
          </a:p>
          <a:p>
            <a:pPr indent="-330200" lvl="0" marL="457200" rtl="0" algn="l">
              <a:spcBef>
                <a:spcPts val="0"/>
              </a:spcBef>
              <a:spcAft>
                <a:spcPts val="0"/>
              </a:spcAft>
              <a:buSzPts val="1600"/>
              <a:buChar char="●"/>
            </a:pPr>
            <a:r>
              <a:rPr lang="en" sz="1600"/>
              <a:t>Emphasizes the importance of risk assessment and mitigation</a:t>
            </a:r>
            <a:endParaRPr sz="1600"/>
          </a:p>
          <a:p>
            <a:pPr indent="-330200" lvl="1" marL="914400" rtl="0" algn="l">
              <a:spcBef>
                <a:spcPts val="0"/>
              </a:spcBef>
              <a:spcAft>
                <a:spcPts val="0"/>
              </a:spcAft>
              <a:buSzPts val="1600"/>
              <a:buChar char="○"/>
            </a:pPr>
            <a:r>
              <a:rPr lang="en" sz="1600"/>
              <a:t>Important for a project that may seem unprofessional because of its design and interface</a:t>
            </a:r>
            <a:endParaRPr sz="1600"/>
          </a:p>
          <a:p>
            <a:pPr indent="-330200" lvl="0" marL="457200" rtl="0" algn="l">
              <a:spcBef>
                <a:spcPts val="0"/>
              </a:spcBef>
              <a:spcAft>
                <a:spcPts val="0"/>
              </a:spcAft>
              <a:buSzPts val="1600"/>
              <a:buChar char="●"/>
            </a:pPr>
            <a:r>
              <a:rPr lang="en" sz="1600"/>
              <a:t>User-centric approach allows us to refine the product to the users’ preferences for both job seekers and employers</a:t>
            </a:r>
            <a:endParaRPr sz="1600"/>
          </a:p>
          <a:p>
            <a:pPr indent="-330200" lvl="0" marL="457200" rtl="0" algn="l">
              <a:spcBef>
                <a:spcPts val="0"/>
              </a:spcBef>
              <a:spcAft>
                <a:spcPts val="0"/>
              </a:spcAft>
              <a:buSzPts val="1600"/>
              <a:buChar char="●"/>
            </a:pPr>
            <a:r>
              <a:rPr lang="en" sz="1600"/>
              <a:t>Flexibility and continuous improvement would allow us to add new features without much difficulty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Control/Branch management</a:t>
            </a:r>
            <a:endParaRPr/>
          </a:p>
        </p:txBody>
      </p:sp>
      <p:sp>
        <p:nvSpPr>
          <p:cNvPr id="184" name="Google Shape;184;p21"/>
          <p:cNvSpPr txBox="1"/>
          <p:nvPr>
            <p:ph idx="1" type="body"/>
          </p:nvPr>
        </p:nvSpPr>
        <p:spPr>
          <a:xfrm>
            <a:off x="610300" y="1862125"/>
            <a:ext cx="3107700" cy="2376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Github and Git was used to promote version control and allows for delegation of work</a:t>
            </a:r>
            <a:endParaRPr/>
          </a:p>
          <a:p>
            <a:pPr indent="-311150" lvl="0" marL="457200" rtl="0" algn="l">
              <a:spcBef>
                <a:spcPts val="0"/>
              </a:spcBef>
              <a:spcAft>
                <a:spcPts val="0"/>
              </a:spcAft>
              <a:buSzPts val="1300"/>
              <a:buChar char="●"/>
            </a:pPr>
            <a:r>
              <a:rPr lang="en"/>
              <a:t>Allows for team members to make particular changes/improvements without altering the main code</a:t>
            </a:r>
            <a:endParaRPr/>
          </a:p>
          <a:p>
            <a:pPr indent="-311150" lvl="0" marL="457200" rtl="0" algn="l">
              <a:spcBef>
                <a:spcPts val="0"/>
              </a:spcBef>
              <a:spcAft>
                <a:spcPts val="0"/>
              </a:spcAft>
              <a:buSzPts val="1300"/>
              <a:buChar char="●"/>
            </a:pPr>
            <a:r>
              <a:rPr lang="en"/>
              <a:t>Allows for the creation of new features while still running the working product.</a:t>
            </a:r>
            <a:endParaRPr/>
          </a:p>
        </p:txBody>
      </p:sp>
      <p:pic>
        <p:nvPicPr>
          <p:cNvPr id="185" name="Google Shape;185;p21"/>
          <p:cNvPicPr preferRelativeResize="0"/>
          <p:nvPr/>
        </p:nvPicPr>
        <p:blipFill>
          <a:blip r:embed="rId3">
            <a:alphaModFix/>
          </a:blip>
          <a:stretch>
            <a:fillRect/>
          </a:stretch>
        </p:blipFill>
        <p:spPr>
          <a:xfrm>
            <a:off x="4027200" y="1536150"/>
            <a:ext cx="2388726" cy="3357125"/>
          </a:xfrm>
          <a:prstGeom prst="rect">
            <a:avLst/>
          </a:prstGeom>
          <a:noFill/>
          <a:ln>
            <a:noFill/>
          </a:ln>
        </p:spPr>
      </p:pic>
      <p:pic>
        <p:nvPicPr>
          <p:cNvPr id="186" name="Google Shape;186;p21"/>
          <p:cNvPicPr preferRelativeResize="0"/>
          <p:nvPr/>
        </p:nvPicPr>
        <p:blipFill>
          <a:blip r:embed="rId4">
            <a:alphaModFix/>
          </a:blip>
          <a:stretch>
            <a:fillRect/>
          </a:stretch>
        </p:blipFill>
        <p:spPr>
          <a:xfrm>
            <a:off x="6624625" y="1990725"/>
            <a:ext cx="2119425" cy="211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