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4"/>
  </p:sldMasterIdLst>
  <p:notesMasterIdLst>
    <p:notesMasterId r:id="rId16"/>
  </p:notesMasterIdLst>
  <p:sldIdLst>
    <p:sldId id="256" r:id="rId5"/>
    <p:sldId id="258" r:id="rId6"/>
    <p:sldId id="301" r:id="rId7"/>
    <p:sldId id="300" r:id="rId8"/>
    <p:sldId id="260" r:id="rId9"/>
    <p:sldId id="302" r:id="rId10"/>
    <p:sldId id="306" r:id="rId11"/>
    <p:sldId id="305" r:id="rId12"/>
    <p:sldId id="265" r:id="rId13"/>
    <p:sldId id="307" r:id="rId14"/>
    <p:sldId id="263" r:id="rId1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7"/>
    </p:embeddedFont>
    <p:embeddedFont>
      <p:font typeface="Karla" pitchFamily="2" charset="0"/>
      <p:regular r:id="rId18"/>
      <p:bold r:id="rId19"/>
      <p:italic r:id="rId20"/>
      <p:boldItalic r:id="rId21"/>
    </p:embeddedFont>
    <p:embeddedFont>
      <p:font typeface="Rubik Black" panose="020B0604020202020204" charset="-79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مقطع افتراضي" id="{0BEE6B4E-D500-49B4-99F5-623043FD20F8}">
          <p14:sldIdLst>
            <p14:sldId id="256"/>
            <p14:sldId id="258"/>
            <p14:sldId id="301"/>
            <p14:sldId id="300"/>
            <p14:sldId id="260"/>
            <p14:sldId id="302"/>
          </p14:sldIdLst>
        </p14:section>
        <p14:section name="مقطع بدون عنوان" id="{116161A7-BCE5-47E7-93A3-7D52D0EA5602}">
          <p14:sldIdLst>
            <p14:sldId id="306"/>
            <p14:sldId id="305"/>
            <p14:sldId id="265"/>
            <p14:sldId id="307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99E1EE-B62A-4EAC-81FF-25273AAF732C}">
  <a:tblStyle styleId="{3999E1EE-B62A-4EAC-81FF-25273AAF73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E924D37-C506-4AB9-A63A-D0A4074D1D3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ورقة1!$B$1</c:f>
              <c:strCache>
                <c:ptCount val="1"/>
                <c:pt idx="0">
                  <c:v>المبيعات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1B-420C-B8D1-BDBC74F74F84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1B-420C-B8D1-BDBC74F74F8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1B-420C-B8D1-BDBC74F74F84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1B-420C-B8D1-BDBC74F74F84}"/>
              </c:ext>
            </c:extLst>
          </c:dPt>
          <c:cat>
            <c:strRef>
              <c:f>ورقة1!$A$2:$A$5</c:f>
              <c:strCache>
                <c:ptCount val="2"/>
                <c:pt idx="0">
                  <c:v>الربع الأول</c:v>
                </c:pt>
                <c:pt idx="1">
                  <c:v>الربع الثاني</c:v>
                </c:pt>
              </c:strCache>
            </c:strRef>
          </c:cat>
          <c:val>
            <c:numRef>
              <c:f>ورقة1!$B$2:$B$5</c:f>
              <c:numCache>
                <c:formatCode>General</c:formatCode>
                <c:ptCount val="4"/>
                <c:pt idx="0">
                  <c:v>1</c:v>
                </c:pt>
                <c:pt idx="1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21-4B53-961A-68DACE4ECC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4e1613f9b3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14e1613f9b3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84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125d80b41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125d80b41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fb8bc67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fb8bc67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1125d80b419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1125d80b419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498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fb8bc67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fb8bc67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883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125d80b41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125d80b41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064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4e1613f9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14e1613f9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879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4e084505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14e084505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90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125d80b41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125d80b41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7"/>
          <p:cNvGrpSpPr/>
          <p:nvPr/>
        </p:nvGrpSpPr>
        <p:grpSpPr>
          <a:xfrm>
            <a:off x="1438985" y="535000"/>
            <a:ext cx="5919000" cy="4425900"/>
            <a:chOff x="274200" y="274200"/>
            <a:chExt cx="5919000" cy="4425900"/>
          </a:xfrm>
        </p:grpSpPr>
        <p:sp>
          <p:nvSpPr>
            <p:cNvPr id="98" name="Google Shape;9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00" name="Google Shape;10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1" name="Google Shape;10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2" name="Google Shape;10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4" name="Google Shape;10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" name="Google Shape;10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7" name="Google Shape;107;p7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108" name="Google Shape;10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" name="Google Shape;10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" name="Google Shape;11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2" name="Google Shape;11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" name="Google Shape;11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14" name="Google Shape;11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5" name="Google Shape;11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8"/>
          <p:cNvGrpSpPr/>
          <p:nvPr/>
        </p:nvGrpSpPr>
        <p:grpSpPr>
          <a:xfrm>
            <a:off x="2028115" y="535000"/>
            <a:ext cx="6492300" cy="3749100"/>
            <a:chOff x="1371300" y="742950"/>
            <a:chExt cx="6492300" cy="3749100"/>
          </a:xfrm>
        </p:grpSpPr>
        <p:sp>
          <p:nvSpPr>
            <p:cNvPr id="122" name="Google Shape;12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2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5" name="Google Shape;12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26" name="Google Shape;12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27" name="Google Shape;12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29" name="Google Shape;12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0" name="Google Shape;13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1" name="Google Shape;131;p8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32" name="Google Shape;13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" name="Google Shape;13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5" name="Google Shape;13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36" name="Google Shape;13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7" name="Google Shape;13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39" name="Google Shape;13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0" name="Google Shape;14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11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171" name="Google Shape;171;p11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" name="Google Shape;172;p11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173" name="Google Shape;173;p11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5" name="Google Shape;175;p1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6" name="Google Shape;176;p1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77" name="Google Shape;177;p11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8" name="Google Shape;178;p11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11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0" name="Google Shape;180;p11"/>
          <p:cNvSpPr txBox="1">
            <a:spLocks noGrp="1"/>
          </p:cNvSpPr>
          <p:nvPr>
            <p:ph type="title" hasCustomPrompt="1"/>
          </p:nvPr>
        </p:nvSpPr>
        <p:spPr>
          <a:xfrm>
            <a:off x="1371600" y="1657350"/>
            <a:ext cx="6400800" cy="1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1" name="Google Shape;181;p11"/>
          <p:cNvSpPr txBox="1">
            <a:spLocks noGrp="1"/>
          </p:cNvSpPr>
          <p:nvPr>
            <p:ph type="subTitle" idx="1"/>
          </p:nvPr>
        </p:nvSpPr>
        <p:spPr>
          <a:xfrm>
            <a:off x="182885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hasCustomPrompt="1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8" hasCustomPrompt="1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740870" y="1093112"/>
            <a:ext cx="5734703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"/>
              <a:t>ultilevel-feedback </a:t>
            </a:r>
            <a:r>
              <a:rPr lang="en" dirty="0"/>
              <a:t>queue scheduler</a:t>
            </a:r>
            <a:endParaRPr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CCCs operating system project</a:t>
            </a:r>
            <a:endParaRPr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oogle Shape;1033;p47"/>
          <p:cNvGrpSpPr/>
          <p:nvPr/>
        </p:nvGrpSpPr>
        <p:grpSpPr>
          <a:xfrm>
            <a:off x="5022725" y="1243388"/>
            <a:ext cx="3657590" cy="348347"/>
            <a:chOff x="4572050" y="100025"/>
            <a:chExt cx="3657590" cy="348347"/>
          </a:xfrm>
        </p:grpSpPr>
        <p:sp>
          <p:nvSpPr>
            <p:cNvPr id="1034" name="Google Shape;1034;p47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7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7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6" name="Google Shape;1046;p47"/>
          <p:cNvSpPr txBox="1">
            <a:spLocks noGrp="1"/>
          </p:cNvSpPr>
          <p:nvPr>
            <p:ph type="title"/>
          </p:nvPr>
        </p:nvSpPr>
        <p:spPr>
          <a:xfrm>
            <a:off x="1371600" y="1657350"/>
            <a:ext cx="6400800" cy="1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User manual</a:t>
            </a:r>
          </a:p>
        </p:txBody>
      </p:sp>
      <p:sp>
        <p:nvSpPr>
          <p:cNvPr id="1049" name="Google Shape;1049;p47"/>
          <p:cNvSpPr/>
          <p:nvPr/>
        </p:nvSpPr>
        <p:spPr>
          <a:xfrm>
            <a:off x="4354774" y="13350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47"/>
          <p:cNvSpPr/>
          <p:nvPr/>
        </p:nvSpPr>
        <p:spPr>
          <a:xfrm>
            <a:off x="7156362" y="358425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47"/>
          <p:cNvSpPr/>
          <p:nvPr/>
        </p:nvSpPr>
        <p:spPr>
          <a:xfrm>
            <a:off x="6924022" y="343560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2" name="Google Shape;1052;p47"/>
          <p:cNvGrpSpPr/>
          <p:nvPr/>
        </p:nvGrpSpPr>
        <p:grpSpPr>
          <a:xfrm>
            <a:off x="248450" y="3267714"/>
            <a:ext cx="1827475" cy="1051350"/>
            <a:chOff x="274188" y="1278048"/>
            <a:chExt cx="1827475" cy="1051350"/>
          </a:xfrm>
        </p:grpSpPr>
        <p:sp>
          <p:nvSpPr>
            <p:cNvPr id="1053" name="Google Shape;1053;p47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4" name="Google Shape;1054;p47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1055" name="Google Shape;1055;p47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47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57" name="Google Shape;1057;p47"/>
            <p:cNvGrpSpPr/>
            <p:nvPr/>
          </p:nvGrpSpPr>
          <p:grpSpPr>
            <a:xfrm>
              <a:off x="447057" y="1636498"/>
              <a:ext cx="735110" cy="506865"/>
              <a:chOff x="817139" y="3033062"/>
              <a:chExt cx="735110" cy="506865"/>
            </a:xfrm>
          </p:grpSpPr>
          <p:sp>
            <p:nvSpPr>
              <p:cNvPr id="1058" name="Google Shape;1058;p47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7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234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oogle Shape;683;p36"/>
          <p:cNvGrpSpPr/>
          <p:nvPr/>
        </p:nvGrpSpPr>
        <p:grpSpPr>
          <a:xfrm>
            <a:off x="4101079" y="1618096"/>
            <a:ext cx="941841" cy="2789257"/>
            <a:chOff x="6592201" y="2061933"/>
            <a:chExt cx="941841" cy="2789257"/>
          </a:xfrm>
        </p:grpSpPr>
        <p:sp>
          <p:nvSpPr>
            <p:cNvPr id="684" name="Google Shape;684;p36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6636341" y="2105487"/>
              <a:ext cx="853561" cy="2702149"/>
            </a:xfrm>
            <a:custGeom>
              <a:avLst/>
              <a:gdLst/>
              <a:ahLst/>
              <a:cxnLst/>
              <a:rect l="l" t="t" r="r" b="b"/>
              <a:pathLst>
                <a:path w="7561" h="24196" extrusionOk="0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6754649" y="2707541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rgbClr val="D3E3D6">
                <a:alpha val="6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6754649" y="3028949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rgbClr val="D3E3D6">
                <a:alpha val="7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6754649" y="3347564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rgbClr val="D3E3D6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6754649" y="3666292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rgbClr val="D3E3D6">
                <a:alpha val="8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6754649" y="3987700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rgbClr val="D3E3D6">
                <a:alpha val="9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6754649" y="4306316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6655532" y="2184555"/>
              <a:ext cx="834370" cy="2623081"/>
            </a:xfrm>
            <a:custGeom>
              <a:avLst/>
              <a:gdLst/>
              <a:ahLst/>
              <a:cxnLst/>
              <a:rect l="l" t="t" r="r" b="b"/>
              <a:pathLst>
                <a:path w="7391" h="23488" extrusionOk="0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4" name="Google Shape;694;p36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how to use?</a:t>
            </a:r>
            <a:endParaRPr dirty="0"/>
          </a:p>
        </p:txBody>
      </p:sp>
      <p:sp>
        <p:nvSpPr>
          <p:cNvPr id="695" name="Google Shape;695;p36"/>
          <p:cNvSpPr txBox="1"/>
          <p:nvPr/>
        </p:nvSpPr>
        <p:spPr>
          <a:xfrm>
            <a:off x="6101500" y="1731550"/>
            <a:ext cx="2327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S</a:t>
            </a:r>
            <a:r>
              <a:rPr lang="en" sz="16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et arrival, burst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96" name="Google Shape;696;p36"/>
          <p:cNvSpPr txBox="1"/>
          <p:nvPr/>
        </p:nvSpPr>
        <p:spPr>
          <a:xfrm>
            <a:off x="6101500" y="2190600"/>
            <a:ext cx="23274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S</a:t>
            </a:r>
            <a:r>
              <a:rPr lang="en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et the arrival&amp;burst time for each process</a:t>
            </a:r>
            <a:endParaRPr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97" name="Google Shape;697;p36"/>
          <p:cNvSpPr txBox="1"/>
          <p:nvPr/>
        </p:nvSpPr>
        <p:spPr>
          <a:xfrm>
            <a:off x="715125" y="3196485"/>
            <a:ext cx="2327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wait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98" name="Google Shape;698;p36"/>
          <p:cNvSpPr txBox="1"/>
          <p:nvPr/>
        </p:nvSpPr>
        <p:spPr>
          <a:xfrm>
            <a:off x="715100" y="2190590"/>
            <a:ext cx="23274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Enter </a:t>
            </a:r>
            <a:r>
              <a:rPr lang="en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the number of processes you want </a:t>
            </a:r>
            <a:endParaRPr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99" name="Google Shape;699;p36"/>
          <p:cNvSpPr txBox="1"/>
          <p:nvPr/>
        </p:nvSpPr>
        <p:spPr>
          <a:xfrm>
            <a:off x="715100" y="3655375"/>
            <a:ext cx="23274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Just wait a moment, and the scheduler will do everything!!</a:t>
            </a:r>
            <a:endParaRPr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00" name="Google Shape;700;p36"/>
          <p:cNvSpPr txBox="1"/>
          <p:nvPr/>
        </p:nvSpPr>
        <p:spPr>
          <a:xfrm>
            <a:off x="6101500" y="3196475"/>
            <a:ext cx="2327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congrats</a:t>
            </a:r>
            <a:endParaRPr sz="16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01" name="Google Shape;701;p36"/>
          <p:cNvSpPr txBox="1"/>
          <p:nvPr/>
        </p:nvSpPr>
        <p:spPr>
          <a:xfrm>
            <a:off x="6101475" y="3655400"/>
            <a:ext cx="23274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Y</a:t>
            </a:r>
            <a:r>
              <a:rPr lang="en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our processes are scheduled now</a:t>
            </a:r>
            <a:endParaRPr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02" name="Google Shape;702;p36"/>
          <p:cNvSpPr txBox="1"/>
          <p:nvPr/>
        </p:nvSpPr>
        <p:spPr>
          <a:xfrm>
            <a:off x="604201" y="1874670"/>
            <a:ext cx="2432900" cy="405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number of processes</a:t>
            </a:r>
            <a:endParaRPr sz="16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cxnSp>
        <p:nvCxnSpPr>
          <p:cNvPr id="703" name="Google Shape;703;p36"/>
          <p:cNvCxnSpPr>
            <a:cxnSpLocks/>
            <a:stCxn id="702" idx="3"/>
          </p:cNvCxnSpPr>
          <p:nvPr/>
        </p:nvCxnSpPr>
        <p:spPr>
          <a:xfrm>
            <a:off x="3037101" y="2077465"/>
            <a:ext cx="1530000" cy="338245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04" name="Google Shape;704;p36"/>
          <p:cNvCxnSpPr>
            <a:stCxn id="700" idx="1"/>
          </p:cNvCxnSpPr>
          <p:nvPr/>
        </p:nvCxnSpPr>
        <p:spPr>
          <a:xfrm flipH="1">
            <a:off x="4573300" y="3470825"/>
            <a:ext cx="1528200" cy="547800"/>
          </a:xfrm>
          <a:prstGeom prst="bentConnector3">
            <a:avLst>
              <a:gd name="adj1" fmla="val 23979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05" name="Google Shape;705;p36"/>
          <p:cNvCxnSpPr>
            <a:stCxn id="695" idx="1"/>
          </p:cNvCxnSpPr>
          <p:nvPr/>
        </p:nvCxnSpPr>
        <p:spPr>
          <a:xfrm flipH="1">
            <a:off x="4576900" y="2005900"/>
            <a:ext cx="1524600" cy="1046400"/>
          </a:xfrm>
          <a:prstGeom prst="bentConnector3">
            <a:avLst>
              <a:gd name="adj1" fmla="val 24185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06" name="Google Shape;706;p36"/>
          <p:cNvCxnSpPr>
            <a:stCxn id="697" idx="3"/>
          </p:cNvCxnSpPr>
          <p:nvPr/>
        </p:nvCxnSpPr>
        <p:spPr>
          <a:xfrm>
            <a:off x="3042525" y="3470835"/>
            <a:ext cx="1536000" cy="230100"/>
          </a:xfrm>
          <a:prstGeom prst="bentConnector3">
            <a:avLst>
              <a:gd name="adj1" fmla="val 23901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07" name="Google Shape;707;p36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6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6"/>
          <p:cNvSpPr/>
          <p:nvPr/>
        </p:nvSpPr>
        <p:spPr>
          <a:xfrm>
            <a:off x="715100" y="1357700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31"/>
          <p:cNvGrpSpPr/>
          <p:nvPr/>
        </p:nvGrpSpPr>
        <p:grpSpPr>
          <a:xfrm>
            <a:off x="871217" y="1865475"/>
            <a:ext cx="3771900" cy="1412550"/>
            <a:chOff x="4754850" y="1600325"/>
            <a:chExt cx="3771900" cy="1412550"/>
          </a:xfrm>
        </p:grpSpPr>
        <p:sp>
          <p:nvSpPr>
            <p:cNvPr id="488" name="Google Shape;488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0" name="Google Shape;490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1" name="Google Shape;491;p31"/>
          <p:cNvGrpSpPr/>
          <p:nvPr/>
        </p:nvGrpSpPr>
        <p:grpSpPr>
          <a:xfrm>
            <a:off x="4107280" y="2737826"/>
            <a:ext cx="4364367" cy="1412550"/>
            <a:chOff x="4754850" y="1600325"/>
            <a:chExt cx="3771900" cy="1412550"/>
          </a:xfrm>
        </p:grpSpPr>
        <p:sp>
          <p:nvSpPr>
            <p:cNvPr id="492" name="Google Shape;492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494" name="Google Shape;494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5" name="Google Shape;495;p31"/>
          <p:cNvSpPr txBox="1">
            <a:spLocks noGrp="1"/>
          </p:cNvSpPr>
          <p:nvPr>
            <p:ph type="subTitle" idx="1"/>
          </p:nvPr>
        </p:nvSpPr>
        <p:spPr>
          <a:xfrm>
            <a:off x="2114034" y="2167163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Abdullah Turki</a:t>
            </a:r>
            <a:endParaRPr sz="2000" dirty="0"/>
          </a:p>
        </p:txBody>
      </p:sp>
      <p:sp>
        <p:nvSpPr>
          <p:cNvPr id="497" name="Google Shape;497;p31"/>
          <p:cNvSpPr txBox="1">
            <a:spLocks noGrp="1"/>
          </p:cNvSpPr>
          <p:nvPr>
            <p:ph type="subTitle" idx="3"/>
          </p:nvPr>
        </p:nvSpPr>
        <p:spPr>
          <a:xfrm>
            <a:off x="5091368" y="3032613"/>
            <a:ext cx="3439432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Samer </a:t>
            </a:r>
            <a:r>
              <a:rPr lang="en-US" dirty="0" err="1"/>
              <a:t>Najmuldeen</a:t>
            </a:r>
            <a:endParaRPr dirty="0"/>
          </a:p>
        </p:txBody>
      </p:sp>
      <p:sp>
        <p:nvSpPr>
          <p:cNvPr id="498" name="Google Shape;498;p31"/>
          <p:cNvSpPr txBox="1">
            <a:spLocks noGrp="1"/>
          </p:cNvSpPr>
          <p:nvPr>
            <p:ph type="title"/>
          </p:nvPr>
        </p:nvSpPr>
        <p:spPr>
          <a:xfrm>
            <a:off x="925434" y="2068037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9" name="Google Shape;499;p31"/>
          <p:cNvSpPr txBox="1">
            <a:spLocks noGrp="1"/>
          </p:cNvSpPr>
          <p:nvPr>
            <p:ph type="subTitle" idx="5"/>
          </p:nvPr>
        </p:nvSpPr>
        <p:spPr>
          <a:xfrm>
            <a:off x="2114034" y="2625809"/>
            <a:ext cx="2377500" cy="4222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ID: 2140099</a:t>
            </a:r>
            <a:endParaRPr dirty="0"/>
          </a:p>
        </p:txBody>
      </p:sp>
      <p:sp>
        <p:nvSpPr>
          <p:cNvPr id="500" name="Google Shape;500;p31"/>
          <p:cNvSpPr txBox="1">
            <a:spLocks noGrp="1"/>
          </p:cNvSpPr>
          <p:nvPr>
            <p:ph type="title" idx="6"/>
          </p:nvPr>
        </p:nvSpPr>
        <p:spPr>
          <a:xfrm>
            <a:off x="4075083" y="2974657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7"/>
          </p:nvPr>
        </p:nvSpPr>
        <p:spPr>
          <a:xfrm>
            <a:off x="5157294" y="3460864"/>
            <a:ext cx="2377500" cy="4776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ID: 2140123</a:t>
            </a:r>
            <a:endParaRPr dirty="0"/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eam members</a:t>
            </a:r>
            <a:endParaRPr dirty="0"/>
          </a:p>
        </p:txBody>
      </p:sp>
      <p:sp>
        <p:nvSpPr>
          <p:cNvPr id="508" name="Google Shape;508;p31"/>
          <p:cNvSpPr/>
          <p:nvPr/>
        </p:nvSpPr>
        <p:spPr>
          <a:xfrm>
            <a:off x="7971738" y="122598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1"/>
          <p:cNvSpPr/>
          <p:nvPr/>
        </p:nvSpPr>
        <p:spPr>
          <a:xfrm>
            <a:off x="7739398" y="107733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1"/>
          <p:cNvSpPr/>
          <p:nvPr/>
        </p:nvSpPr>
        <p:spPr>
          <a:xfrm>
            <a:off x="715100" y="912725"/>
            <a:ext cx="457208" cy="164598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1"/>
          <p:cNvSpPr txBox="1">
            <a:spLocks noGrp="1"/>
          </p:cNvSpPr>
          <p:nvPr>
            <p:ph type="title"/>
          </p:nvPr>
        </p:nvSpPr>
        <p:spPr>
          <a:xfrm>
            <a:off x="715050" y="1408032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ask table</a:t>
            </a:r>
            <a:endParaRPr dirty="0"/>
          </a:p>
        </p:txBody>
      </p:sp>
      <p:graphicFrame>
        <p:nvGraphicFramePr>
          <p:cNvPr id="881" name="Google Shape;881;p41"/>
          <p:cNvGraphicFramePr/>
          <p:nvPr>
            <p:extLst>
              <p:ext uri="{D42A27DB-BD31-4B8C-83A1-F6EECF244321}">
                <p14:modId xmlns:p14="http://schemas.microsoft.com/office/powerpoint/2010/main" val="729782013"/>
              </p:ext>
            </p:extLst>
          </p:nvPr>
        </p:nvGraphicFramePr>
        <p:xfrm>
          <a:off x="1690674" y="2343469"/>
          <a:ext cx="5762651" cy="1412400"/>
        </p:xfrm>
        <a:graphic>
          <a:graphicData uri="http://schemas.openxmlformats.org/drawingml/2006/table">
            <a:tbl>
              <a:tblPr>
                <a:noFill/>
                <a:tableStyleId>{AE924D37-C506-4AB9-A63A-D0A4074D1D32}</a:tableStyleId>
              </a:tblPr>
              <a:tblGrid>
                <a:gridCol w="1370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1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Abdullah</a:t>
                      </a:r>
                      <a:endParaRPr b="1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The project was written collaboratively.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This includes: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Sharing ideas and  suggestions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As well as writing the code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And presentation</a:t>
                      </a:r>
                      <a:endParaRPr lang="en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Samer</a:t>
                      </a:r>
                      <a:endParaRPr b="1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Jupiter is a gas giant and the biggest planet</a:t>
                      </a:r>
                      <a:endParaRPr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2" name="Google Shape;882;p41"/>
          <p:cNvSpPr/>
          <p:nvPr/>
        </p:nvSpPr>
        <p:spPr>
          <a:xfrm>
            <a:off x="7507608" y="1820712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1"/>
          <p:cNvSpPr/>
          <p:nvPr/>
        </p:nvSpPr>
        <p:spPr>
          <a:xfrm>
            <a:off x="7971753" y="1669884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1"/>
          <p:cNvSpPr/>
          <p:nvPr/>
        </p:nvSpPr>
        <p:spPr>
          <a:xfrm>
            <a:off x="719914" y="1745169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23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31"/>
          <p:cNvGrpSpPr/>
          <p:nvPr/>
        </p:nvGrpSpPr>
        <p:grpSpPr>
          <a:xfrm>
            <a:off x="4754850" y="3195960"/>
            <a:ext cx="3771900" cy="1412550"/>
            <a:chOff x="4754850" y="1600325"/>
            <a:chExt cx="3771900" cy="1412550"/>
          </a:xfrm>
        </p:grpSpPr>
        <p:sp>
          <p:nvSpPr>
            <p:cNvPr id="480" name="Google Shape;480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2" name="Google Shape;482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3" name="Google Shape;483;p31"/>
          <p:cNvGrpSpPr/>
          <p:nvPr/>
        </p:nvGrpSpPr>
        <p:grpSpPr>
          <a:xfrm>
            <a:off x="715100" y="3195863"/>
            <a:ext cx="3771900" cy="1412550"/>
            <a:chOff x="4754850" y="1600325"/>
            <a:chExt cx="3771900" cy="1412550"/>
          </a:xfrm>
        </p:grpSpPr>
        <p:sp>
          <p:nvSpPr>
            <p:cNvPr id="484" name="Google Shape;484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6" name="Google Shape;486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7" name="Google Shape;487;p31"/>
          <p:cNvGrpSpPr/>
          <p:nvPr/>
        </p:nvGrpSpPr>
        <p:grpSpPr>
          <a:xfrm>
            <a:off x="715100" y="1600313"/>
            <a:ext cx="3771900" cy="1412550"/>
            <a:chOff x="4754850" y="1600325"/>
            <a:chExt cx="3771900" cy="1412550"/>
          </a:xfrm>
        </p:grpSpPr>
        <p:sp>
          <p:nvSpPr>
            <p:cNvPr id="488" name="Google Shape;488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0" name="Google Shape;490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1" name="Google Shape;491;p31"/>
          <p:cNvGrpSpPr/>
          <p:nvPr/>
        </p:nvGrpSpPr>
        <p:grpSpPr>
          <a:xfrm>
            <a:off x="4754850" y="1600313"/>
            <a:ext cx="3771900" cy="1412550"/>
            <a:chOff x="4754850" y="1600325"/>
            <a:chExt cx="3771900" cy="1412550"/>
          </a:xfrm>
        </p:grpSpPr>
        <p:sp>
          <p:nvSpPr>
            <p:cNvPr id="492" name="Google Shape;492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4" name="Google Shape;494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5" name="Google Shape;495;p31"/>
          <p:cNvSpPr txBox="1">
            <a:spLocks noGrp="1"/>
          </p:cNvSpPr>
          <p:nvPr>
            <p:ph type="subTitle" idx="1"/>
          </p:nvPr>
        </p:nvSpPr>
        <p:spPr>
          <a:xfrm>
            <a:off x="1913983" y="2087368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dirty="0"/>
              <a:t>Project code</a:t>
            </a:r>
          </a:p>
        </p:txBody>
      </p:sp>
      <p:sp>
        <p:nvSpPr>
          <p:cNvPr id="496" name="Google Shape;496;p31"/>
          <p:cNvSpPr txBox="1">
            <a:spLocks noGrp="1"/>
          </p:cNvSpPr>
          <p:nvPr>
            <p:ph type="subTitle" idx="2"/>
          </p:nvPr>
        </p:nvSpPr>
        <p:spPr>
          <a:xfrm>
            <a:off x="1957917" y="3510967"/>
            <a:ext cx="2377500" cy="8739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</a:t>
            </a:r>
            <a:r>
              <a:rPr lang="en" dirty="0"/>
              <a:t>eatures and capabilities</a:t>
            </a:r>
            <a:endParaRPr dirty="0"/>
          </a:p>
        </p:txBody>
      </p:sp>
      <p:sp>
        <p:nvSpPr>
          <p:cNvPr id="497" name="Google Shape;497;p31"/>
          <p:cNvSpPr txBox="1">
            <a:spLocks noGrp="1"/>
          </p:cNvSpPr>
          <p:nvPr>
            <p:ph type="subTitle" idx="3"/>
          </p:nvPr>
        </p:nvSpPr>
        <p:spPr>
          <a:xfrm>
            <a:off x="5997183" y="2077943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</a:t>
            </a:r>
            <a:endParaRPr dirty="0"/>
          </a:p>
        </p:txBody>
      </p:sp>
      <p:sp>
        <p:nvSpPr>
          <p:cNvPr id="498" name="Google Shape;498;p31"/>
          <p:cNvSpPr txBox="1">
            <a:spLocks noGrp="1"/>
          </p:cNvSpPr>
          <p:nvPr>
            <p:ph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0" name="Google Shape;500;p31"/>
          <p:cNvSpPr txBox="1">
            <a:spLocks noGrp="1"/>
          </p:cNvSpPr>
          <p:nvPr>
            <p:ph type="title" idx="6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2" name="Google Shape;502;p31"/>
          <p:cNvSpPr txBox="1">
            <a:spLocks noGrp="1"/>
          </p:cNvSpPr>
          <p:nvPr>
            <p:ph type="title" idx="8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05" name="Google Shape;505;p31"/>
          <p:cNvSpPr txBox="1">
            <a:spLocks noGrp="1"/>
          </p:cNvSpPr>
          <p:nvPr>
            <p:ph type="subTitle" idx="4"/>
          </p:nvPr>
        </p:nvSpPr>
        <p:spPr>
          <a:xfrm>
            <a:off x="5997183" y="3674187"/>
            <a:ext cx="22860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</a:t>
            </a:r>
            <a:r>
              <a:rPr lang="en" dirty="0"/>
              <a:t>ser manual</a:t>
            </a:r>
            <a:endParaRPr dirty="0"/>
          </a:p>
        </p:txBody>
      </p:sp>
      <p:sp>
        <p:nvSpPr>
          <p:cNvPr id="506" name="Google Shape;506;p31"/>
          <p:cNvSpPr txBox="1">
            <a:spLocks noGrp="1"/>
          </p:cNvSpPr>
          <p:nvPr>
            <p:ph type="title" idx="13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08" name="Google Shape;508;p31"/>
          <p:cNvSpPr/>
          <p:nvPr/>
        </p:nvSpPr>
        <p:spPr>
          <a:xfrm>
            <a:off x="7971738" y="122598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1"/>
          <p:cNvSpPr/>
          <p:nvPr/>
        </p:nvSpPr>
        <p:spPr>
          <a:xfrm>
            <a:off x="7739398" y="107733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1"/>
          <p:cNvSpPr/>
          <p:nvPr/>
        </p:nvSpPr>
        <p:spPr>
          <a:xfrm>
            <a:off x="715100" y="912725"/>
            <a:ext cx="457208" cy="164598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03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/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/>
          <p:cNvSpPr txBox="1">
            <a:spLocks noGrp="1"/>
          </p:cNvSpPr>
          <p:nvPr>
            <p:ph type="title"/>
          </p:nvPr>
        </p:nvSpPr>
        <p:spPr>
          <a:xfrm>
            <a:off x="2057399" y="2228850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 of the code</a:t>
            </a:r>
            <a:endParaRPr dirty="0"/>
          </a:p>
        </p:txBody>
      </p:sp>
      <p:sp>
        <p:nvSpPr>
          <p:cNvPr id="576" name="Google Shape;576;p33"/>
          <p:cNvSpPr txBox="1">
            <a:spLocks noGrp="1"/>
          </p:cNvSpPr>
          <p:nvPr>
            <p:ph type="subTitle" idx="1"/>
          </p:nvPr>
        </p:nvSpPr>
        <p:spPr>
          <a:xfrm>
            <a:off x="2489276" y="2885304"/>
            <a:ext cx="4165447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how how the project works when some vlues are entered</a:t>
            </a:r>
            <a:endParaRPr dirty="0"/>
          </a:p>
        </p:txBody>
      </p:sp>
      <p:sp>
        <p:nvSpPr>
          <p:cNvPr id="592" name="Google Shape;592;p33"/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3B31F9-27EF-8B9A-EC62-3ABF4641EA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2" t="15610" r="13740" b="7063"/>
          <a:stretch/>
        </p:blipFill>
        <p:spPr>
          <a:xfrm>
            <a:off x="776868" y="750849"/>
            <a:ext cx="7590263" cy="39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02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45"/>
          <p:cNvSpPr txBox="1">
            <a:spLocks noGrp="1"/>
          </p:cNvSpPr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Features and capabilities</a:t>
            </a:r>
          </a:p>
        </p:txBody>
      </p:sp>
      <p:grpSp>
        <p:nvGrpSpPr>
          <p:cNvPr id="987" name="Google Shape;987;p45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988" name="Google Shape;988;p45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989" name="Google Shape;989;p45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0" name="Google Shape;990;p45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991" name="Google Shape;991;p45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92" name="Google Shape;992;p45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93" name="Google Shape;993;p45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994" name="Google Shape;994;p45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5" name="Google Shape;995;p45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996" name="Google Shape;996;p45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45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98" name="Google Shape;998;p45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9" name="Google Shape;999;p45"/>
          <p:cNvSpPr/>
          <p:nvPr/>
        </p:nvSpPr>
        <p:spPr>
          <a:xfrm>
            <a:off x="1646925" y="396670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45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45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335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43"/>
          <p:cNvSpPr txBox="1">
            <a:spLocks noGrp="1"/>
          </p:cNvSpPr>
          <p:nvPr>
            <p:ph type="title"/>
          </p:nvPr>
        </p:nvSpPr>
        <p:spPr>
          <a:xfrm>
            <a:off x="700758" y="1084538"/>
            <a:ext cx="5015700" cy="499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Features and capabilities</a:t>
            </a:r>
            <a:endParaRPr sz="1800" dirty="0"/>
          </a:p>
        </p:txBody>
      </p:sp>
      <p:sp>
        <p:nvSpPr>
          <p:cNvPr id="896" name="Google Shape;896;p43"/>
          <p:cNvSpPr txBox="1">
            <a:spLocks noGrp="1"/>
          </p:cNvSpPr>
          <p:nvPr>
            <p:ph type="body" idx="1"/>
          </p:nvPr>
        </p:nvSpPr>
        <p:spPr>
          <a:xfrm>
            <a:off x="588780" y="1518094"/>
            <a:ext cx="5019900" cy="25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 can use multilevel queue scheduling to apply different scheduling methods to distinct processes. It will have low overhead in terms of scheduling.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Allows the user to enter an infinite number of processes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Shows the throughput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Calculate the response time, completion time, turnaround time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And waiting time</a:t>
            </a:r>
          </a:p>
          <a:p>
            <a:r>
              <a:rPr lang="en-US" dirty="0"/>
              <a:t>Shows the average waiting time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grpSp>
        <p:nvGrpSpPr>
          <p:cNvPr id="920" name="Google Shape;920;p43"/>
          <p:cNvGrpSpPr/>
          <p:nvPr/>
        </p:nvGrpSpPr>
        <p:grpSpPr>
          <a:xfrm>
            <a:off x="5918588" y="1426744"/>
            <a:ext cx="1827475" cy="1051350"/>
            <a:chOff x="6161988" y="3104373"/>
            <a:chExt cx="1827475" cy="1051350"/>
          </a:xfrm>
        </p:grpSpPr>
        <p:grpSp>
          <p:nvGrpSpPr>
            <p:cNvPr id="921" name="Google Shape;921;p43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922" name="Google Shape;922;p43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23" name="Google Shape;923;p43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924" name="Google Shape;924;p43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25" name="Google Shape;925;p43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26" name="Google Shape;926;p43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927" name="Google Shape;927;p43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3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3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3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31" name="Google Shape;931;p43"/>
          <p:cNvSpPr/>
          <p:nvPr/>
        </p:nvSpPr>
        <p:spPr>
          <a:xfrm>
            <a:off x="5033830" y="1296498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43"/>
          <p:cNvSpPr/>
          <p:nvPr/>
        </p:nvSpPr>
        <p:spPr>
          <a:xfrm>
            <a:off x="5259262" y="1147858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43"/>
          <p:cNvSpPr/>
          <p:nvPr/>
        </p:nvSpPr>
        <p:spPr>
          <a:xfrm>
            <a:off x="4147044" y="1274660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4" name="Google Shape;934;p43"/>
          <p:cNvGrpSpPr/>
          <p:nvPr/>
        </p:nvGrpSpPr>
        <p:grpSpPr>
          <a:xfrm>
            <a:off x="8118400" y="475791"/>
            <a:ext cx="621000" cy="621000"/>
            <a:chOff x="416300" y="4058211"/>
            <a:chExt cx="621000" cy="621000"/>
          </a:xfrm>
        </p:grpSpPr>
        <p:sp>
          <p:nvSpPr>
            <p:cNvPr id="935" name="Google Shape;935;p4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91939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8"/>
          <p:cNvSpPr/>
          <p:nvPr/>
        </p:nvSpPr>
        <p:spPr>
          <a:xfrm>
            <a:off x="1423040" y="1700480"/>
            <a:ext cx="2258700" cy="22587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8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offer?</a:t>
            </a:r>
            <a:endParaRPr/>
          </a:p>
        </p:txBody>
      </p:sp>
      <p:sp>
        <p:nvSpPr>
          <p:cNvPr id="765" name="Google Shape;765;p38"/>
          <p:cNvSpPr/>
          <p:nvPr/>
        </p:nvSpPr>
        <p:spPr>
          <a:xfrm>
            <a:off x="4754850" y="1918983"/>
            <a:ext cx="914400" cy="5487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1%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67" name="Google Shape;767;p38"/>
          <p:cNvSpPr/>
          <p:nvPr/>
        </p:nvSpPr>
        <p:spPr>
          <a:xfrm>
            <a:off x="4754853" y="2864825"/>
            <a:ext cx="914400" cy="5487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99%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68" name="Google Shape;768;p38"/>
          <p:cNvSpPr txBox="1"/>
          <p:nvPr/>
        </p:nvSpPr>
        <p:spPr>
          <a:xfrm>
            <a:off x="5918599" y="2794715"/>
            <a:ext cx="297263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C</a:t>
            </a: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ompiler effort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69" name="Google Shape;769;p38"/>
          <p:cNvSpPr txBox="1"/>
          <p:nvPr/>
        </p:nvSpPr>
        <p:spPr>
          <a:xfrm>
            <a:off x="5918600" y="1848853"/>
            <a:ext cx="251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u</a:t>
            </a: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ser effort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72" name="Google Shape;772;p38"/>
          <p:cNvSpPr txBox="1"/>
          <p:nvPr/>
        </p:nvSpPr>
        <p:spPr>
          <a:xfrm>
            <a:off x="5918597" y="3117955"/>
            <a:ext cx="2510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</a:t>
            </a:r>
            <a:r>
              <a:rPr lang="en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ll calculations are calculated, in addition to calculating the average W.T, R.T, C.T, throughput</a:t>
            </a:r>
            <a:endParaRPr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73" name="Google Shape;773;p38"/>
          <p:cNvSpPr txBox="1"/>
          <p:nvPr/>
        </p:nvSpPr>
        <p:spPr>
          <a:xfrm>
            <a:off x="5918597" y="2172093"/>
            <a:ext cx="2510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</a:t>
            </a:r>
            <a:r>
              <a:rPr lang="en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he user only need to enter the processes</a:t>
            </a:r>
            <a:endParaRPr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75" name="Google Shape;775;p38"/>
          <p:cNvSpPr/>
          <p:nvPr/>
        </p:nvSpPr>
        <p:spPr>
          <a:xfrm>
            <a:off x="947500" y="390971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8"/>
          <p:cNvSpPr/>
          <p:nvPr/>
        </p:nvSpPr>
        <p:spPr>
          <a:xfrm>
            <a:off x="715160" y="376106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8"/>
          <p:cNvSpPr/>
          <p:nvPr/>
        </p:nvSpPr>
        <p:spPr>
          <a:xfrm>
            <a:off x="715148" y="1417336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مخطط 3">
            <a:extLst>
              <a:ext uri="{FF2B5EF4-FFF2-40B4-BE49-F238E27FC236}">
                <a16:creationId xmlns:a16="http://schemas.microsoft.com/office/drawing/2014/main" id="{AFF3F542-5E30-FDFF-E419-55AE102549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2373588"/>
              </p:ext>
            </p:extLst>
          </p:nvPr>
        </p:nvGraphicFramePr>
        <p:xfrm>
          <a:off x="441982" y="1573566"/>
          <a:ext cx="4220036" cy="2514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00FE3517C70842B973B33D6474E296" ma:contentTypeVersion="4" ma:contentTypeDescription="Create a new document." ma:contentTypeScope="" ma:versionID="6dc4f6857c8908632371e60b0e031944">
  <xsd:schema xmlns:xsd="http://www.w3.org/2001/XMLSchema" xmlns:xs="http://www.w3.org/2001/XMLSchema" xmlns:p="http://schemas.microsoft.com/office/2006/metadata/properties" xmlns:ns3="11cb29d9-7fda-47f2-82af-2a5e0b4d2071" targetNamespace="http://schemas.microsoft.com/office/2006/metadata/properties" ma:root="true" ma:fieldsID="02b1762fd1791f29d32ed0d81b87655d" ns3:_="">
    <xsd:import namespace="11cb29d9-7fda-47f2-82af-2a5e0b4d207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cb29d9-7fda-47f2-82af-2a5e0b4d20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457E6E-3A42-4155-A2AE-A269A074042D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73396E3-4961-4C8B-AE96-C1C52BBF94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08D035-6BCC-4243-85B6-BE52DB25BF2E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11cb29d9-7fda-47f2-82af-2a5e0b4d207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244</Words>
  <Application>Microsoft Office PowerPoint</Application>
  <PresentationFormat>On-screen Show (16:9)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Bebas Neue</vt:lpstr>
      <vt:lpstr>Arial</vt:lpstr>
      <vt:lpstr>Karla</vt:lpstr>
      <vt:lpstr>Rubik Black</vt:lpstr>
      <vt:lpstr>Soft Colors UI Design for Agencies by Slidesgo</vt:lpstr>
      <vt:lpstr>Multilevel-feedback queue scheduler</vt:lpstr>
      <vt:lpstr>01</vt:lpstr>
      <vt:lpstr>Task table</vt:lpstr>
      <vt:lpstr>01</vt:lpstr>
      <vt:lpstr>output of the code</vt:lpstr>
      <vt:lpstr>PowerPoint Presentation</vt:lpstr>
      <vt:lpstr>Features and capabilities</vt:lpstr>
      <vt:lpstr>Features and capabilities</vt:lpstr>
      <vt:lpstr>What do we offer?</vt:lpstr>
      <vt:lpstr>User manual</vt:lpstr>
      <vt:lpstr> how to use?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Multileve-feedback queue scheduler</dc:title>
  <dc:creator>مرام عمر</dc:creator>
  <cp:lastModifiedBy>samer PvP</cp:lastModifiedBy>
  <cp:revision>7</cp:revision>
  <dcterms:modified xsi:type="dcterms:W3CDTF">2023-02-12T20:21:33Z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0x010100BD00FE3517C70842B973B33D6474E296</vt:lpwstr>
  </property>
</Properties>
</file>