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sldIdLst>
    <p:sldId id="395" r:id="rId2"/>
    <p:sldId id="1476" r:id="rId3"/>
    <p:sldId id="1517" r:id="rId4"/>
    <p:sldId id="1518" r:id="rId5"/>
    <p:sldId id="1519" r:id="rId6"/>
    <p:sldId id="1520" r:id="rId7"/>
    <p:sldId id="1521" r:id="rId8"/>
    <p:sldId id="1522" r:id="rId9"/>
    <p:sldId id="1523" r:id="rId10"/>
    <p:sldId id="1524" r:id="rId11"/>
    <p:sldId id="1525" r:id="rId12"/>
    <p:sldId id="1526" r:id="rId13"/>
    <p:sldId id="1527" r:id="rId14"/>
    <p:sldId id="1528" r:id="rId15"/>
    <p:sldId id="1529" r:id="rId16"/>
    <p:sldId id="1530" r:id="rId17"/>
    <p:sldId id="1531" r:id="rId18"/>
    <p:sldId id="1532" r:id="rId19"/>
    <p:sldId id="1533" r:id="rId20"/>
    <p:sldId id="1534" r:id="rId21"/>
    <p:sldId id="1535" r:id="rId22"/>
    <p:sldId id="1536" r:id="rId23"/>
    <p:sldId id="1537" r:id="rId24"/>
    <p:sldId id="1538" r:id="rId25"/>
    <p:sldId id="1539" r:id="rId26"/>
    <p:sldId id="1540" r:id="rId27"/>
    <p:sldId id="1541" r:id="rId28"/>
    <p:sldId id="1858" r:id="rId29"/>
    <p:sldId id="1859" r:id="rId30"/>
    <p:sldId id="1860" r:id="rId31"/>
    <p:sldId id="1783" r:id="rId32"/>
    <p:sldId id="1784" r:id="rId33"/>
    <p:sldId id="1785" r:id="rId34"/>
    <p:sldId id="1786" r:id="rId3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DB"/>
    <a:srgbClr val="FFC000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 autoAdjust="0"/>
    <p:restoredTop sz="85714" autoAdjust="0"/>
  </p:normalViewPr>
  <p:slideViewPr>
    <p:cSldViewPr snapToGrid="0">
      <p:cViewPr varScale="1">
        <p:scale>
          <a:sx n="113" d="100"/>
          <a:sy n="113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956D75A-CCA7-4FF6-B02E-66EABCBABB15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Note that the shape of the tree is unrelated to the BST property.  BSTs can be full, linear or anywhere in between.</a:t>
            </a:r>
          </a:p>
        </p:txBody>
      </p:sp>
    </p:spTree>
    <p:extLst>
      <p:ext uri="{BB962C8B-B14F-4D97-AF65-F5344CB8AC3E}">
        <p14:creationId xmlns:p14="http://schemas.microsoft.com/office/powerpoint/2010/main" val="242332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4925776-6828-4800-8B31-FAFE2DD76A31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71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9AFDBD-0C61-4A00-A672-094A74FC669D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Trace on board</a:t>
            </a:r>
          </a:p>
        </p:txBody>
      </p:sp>
    </p:spTree>
    <p:extLst>
      <p:ext uri="{BB962C8B-B14F-4D97-AF65-F5344CB8AC3E}">
        <p14:creationId xmlns:p14="http://schemas.microsoft.com/office/powerpoint/2010/main" val="297393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CC6764-B98D-4DA1-81BB-E257CAF9E30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79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92D050"/>
          </a:solidFill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92D050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87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69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98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7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01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6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9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48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81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2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69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57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89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23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9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18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239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67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260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635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16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7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5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6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159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1136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4095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16897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5637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29406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037373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16436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053887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92570-9F27-4832-B40E-B94F83D24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  <p:sldLayoutId id="2147483761" r:id="rId61"/>
    <p:sldLayoutId id="2147483762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Week 13: Binary </a:t>
            </a:r>
            <a:r>
              <a:rPr lang="en-US"/>
              <a:t>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en-US" sz="4000" dirty="0"/>
          </a:p>
          <a:p>
            <a:r>
              <a:rPr lang="en-GB" altLang="en-US" sz="28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http://www.cs.pitt.edu/~skhattab/cs0445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48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 contents 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reserved. </a:t>
            </a:r>
          </a:p>
          <a:p>
            <a:pPr algn="ctr" eaLnBrk="1">
              <a:lnSpc>
                <a:spcPct val="92000"/>
              </a:lnSpc>
            </a:pPr>
            <a:r>
              <a:rPr lang="en-US" altLang="en-US" dirty="0">
                <a:solidFill>
                  <a:schemeClr val="tx1"/>
                </a:solidFill>
              </a:rPr>
              <a:t>Others are from Dr. Ramirez’s CS 445 course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Search vs. Sorted Array Search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In the case of the array, 45 is "not found" between 40 and 50, since there are no actual items between 40 and 50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In the case of the BST, 45 is "not found" in the right child of 40, since the right child does not exist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Both are base cases of a recursive algorithm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Same runtimes since the height of a full tree is O(log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n)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Immediately, we see an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advantage of the BST over the LinkedList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Although access to nodes requires references to be followed, the tree structure improves our search time from O(n) to O(log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n)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Ok, now is a BST also an improvement over the array? </a:t>
            </a:r>
          </a:p>
        </p:txBody>
      </p:sp>
      <p:sp>
        <p:nvSpPr>
          <p:cNvPr id="37888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4BC464-D325-4834-AD60-128B3399A840}" type="slidenum">
              <a:rPr lang="en-US" altLang="en-US" sz="1543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0893D-5136-F84F-8A7D-BF6FAF0FE2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6A0CB-AE9E-D24E-A618-2AA354F52F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6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en-US" sz="2866" dirty="0">
                <a:ea typeface="ＭＳ Ｐゴシック" panose="020B0600070205080204" pitchFamily="34" charset="-128"/>
              </a:rPr>
              <a:t>To answer that question, we need to look at some more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66" dirty="0">
                <a:ea typeface="ＭＳ Ｐゴシック" panose="020B0600070205080204" pitchFamily="34" charset="-128"/>
              </a:rPr>
              <a:t>Let's first look more at the BST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748" dirty="0">
                <a:ea typeface="ＭＳ Ｐゴシック" panose="020B0600070205080204" pitchFamily="34" charset="-128"/>
              </a:rPr>
              <a:t>BST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307" dirty="0">
                <a:ea typeface="ＭＳ Ｐゴシック" panose="020B0600070205080204" pitchFamily="34" charset="-128"/>
              </a:rPr>
              <a:t>We will use the </a:t>
            </a:r>
            <a:r>
              <a:rPr lang="en-US" altLang="en-US" sz="3307" dirty="0" err="1">
                <a:ea typeface="ＭＳ Ｐゴシック" panose="020B0600070205080204" pitchFamily="34" charset="-128"/>
              </a:rPr>
              <a:t>BinaryTree</a:t>
            </a:r>
            <a:r>
              <a:rPr lang="en-US" altLang="en-US" sz="3307" dirty="0">
                <a:ea typeface="ＭＳ Ｐゴシック" panose="020B0600070205080204" pitchFamily="34" charset="-128"/>
              </a:rPr>
              <a:t> as the basis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307" dirty="0">
                <a:ea typeface="ＭＳ Ｐゴシック" panose="020B0600070205080204" pitchFamily="34" charset="-128"/>
              </a:rPr>
              <a:t>We can implement it either recursively or iteratively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66" dirty="0">
                <a:ea typeface="ＭＳ Ｐゴシック" panose="020B0600070205080204" pitchFamily="34" charset="-128"/>
              </a:rPr>
              <a:t>We'll look at both versions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984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984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984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BinarySearchTree</a:t>
            </a:r>
            <a:r>
              <a:rPr lang="en-US" altLang="en-US" sz="1984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Comparable&lt;? super T&gt;&gt; 		extends </a:t>
            </a:r>
            <a:r>
              <a:rPr lang="en-US" altLang="en-US" sz="1984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BinaryTree</a:t>
            </a:r>
            <a:r>
              <a:rPr lang="en-US" altLang="en-US" sz="1984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 implements 				</a:t>
            </a:r>
            <a:r>
              <a:rPr lang="en-US" altLang="en-US" sz="1984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SearchTreeInterface</a:t>
            </a:r>
            <a:r>
              <a:rPr lang="en-US" altLang="en-US" sz="1984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&lt;T&gt;, </a:t>
            </a:r>
            <a:r>
              <a:rPr lang="en-US" altLang="en-US" sz="1984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java.io.Serializable</a:t>
            </a:r>
            <a:endParaRPr lang="en-US" altLang="en-US" sz="1984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2866" dirty="0">
              <a:ea typeface="ＭＳ Ｐゴシック" panose="020B0600070205080204" pitchFamily="34" charset="-128"/>
            </a:endParaRPr>
          </a:p>
        </p:txBody>
      </p:sp>
      <p:sp>
        <p:nvSpPr>
          <p:cNvPr id="37990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6CA89E6-1CCB-4C01-93C3-EA3BF20B49A6}" type="slidenum">
              <a:rPr lang="en-US" altLang="en-US" sz="1543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D0CBB-196D-C34A-8B37-6CB9DDB9A4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45FCA-4FCC-EB45-81DA-74FE98851A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8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We will concentrate on four things: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getEntry()</a:t>
            </a:r>
            <a:r>
              <a:rPr lang="en-US" altLang="en-US">
                <a:ea typeface="ＭＳ Ｐゴシック" panose="020B0600070205080204" pitchFamily="34" charset="-128"/>
              </a:rPr>
              <a:t> method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contains() can be easily derived from getEntry()</a:t>
            </a:r>
          </a:p>
          <a:p>
            <a:pPr lvl="2" eaLnBrk="1" hangingPunct="1"/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>
                <a:ea typeface="ＭＳ Ｐゴシック" panose="020B0600070205080204" pitchFamily="34" charset="-128"/>
              </a:rPr>
              <a:t> method</a:t>
            </a:r>
          </a:p>
          <a:p>
            <a:pPr lvl="2" eaLnBrk="1" hangingPunct="1"/>
            <a:r>
              <a:rPr lang="en-US" altLang="en-US">
                <a:solidFill>
                  <a:srgbClr val="00CC00"/>
                </a:solidFill>
                <a:ea typeface="ＭＳ Ｐゴシック" panose="020B0600070205080204" pitchFamily="34" charset="-128"/>
              </a:rPr>
              <a:t>remove()</a:t>
            </a:r>
            <a:r>
              <a:rPr lang="en-US" altLang="en-US">
                <a:ea typeface="ＭＳ Ｐゴシック" panose="020B0600070205080204" pitchFamily="34" charset="-128"/>
              </a:rPr>
              <a:t> method</a:t>
            </a:r>
          </a:p>
          <a:p>
            <a:pPr lvl="2" eaLnBrk="1" hangingPunct="1"/>
            <a:r>
              <a:rPr lang="en-US" altLang="en-US">
                <a:solidFill>
                  <a:srgbClr val="996633"/>
                </a:solidFill>
                <a:ea typeface="ＭＳ Ｐゴシック" panose="020B0600070205080204" pitchFamily="34" charset="-128"/>
              </a:rPr>
              <a:t>getInorderIterator()</a:t>
            </a:r>
            <a:r>
              <a:rPr lang="en-US" altLang="en-US">
                <a:ea typeface="ＭＳ Ｐゴシック" panose="020B0600070205080204" pitchFamily="34" charset="-128"/>
              </a:rPr>
              <a:t> method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These provide the basic functionality of a Binary Search Tree: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Finding an object within the tree</a:t>
            </a:r>
          </a:p>
          <a:p>
            <a:pPr lvl="2" eaLnBrk="1" hangingPunct="1"/>
            <a: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  <a:t>Adding a new object to the tree</a:t>
            </a:r>
          </a:p>
          <a:p>
            <a:pPr lvl="2" eaLnBrk="1" hangingPunct="1"/>
            <a:r>
              <a:rPr lang="en-US" altLang="en-US">
                <a:solidFill>
                  <a:srgbClr val="00CC00"/>
                </a:solidFill>
                <a:ea typeface="ＭＳ Ｐゴシック" panose="020B0600070205080204" pitchFamily="34" charset="-128"/>
              </a:rPr>
              <a:t>Removing an object from the tree</a:t>
            </a:r>
          </a:p>
          <a:p>
            <a:pPr lvl="2" eaLnBrk="1" hangingPunct="1"/>
            <a:r>
              <a:rPr lang="en-US" altLang="en-US">
                <a:solidFill>
                  <a:srgbClr val="996633"/>
                </a:solidFill>
                <a:ea typeface="ＭＳ Ｐゴシック" panose="020B0600070205080204" pitchFamily="34" charset="-128"/>
              </a:rPr>
              <a:t>Traversing the tree to view all objects</a:t>
            </a:r>
          </a:p>
        </p:txBody>
      </p:sp>
      <p:sp>
        <p:nvSpPr>
          <p:cNvPr id="38092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86F6C7-7A00-4932-A64A-1B58220EC234}" type="slidenum">
              <a:rPr lang="en-US" altLang="en-US" sz="1543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CADB2-4044-CD47-B408-62A3D259C9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058C1-897F-E54A-9639-3C93801E7E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63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getEntry</a:t>
            </a: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()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We already discussed the idea of this method in a recursive way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Now let's look at the actual code and trace it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See recursive BinarySearchTree.java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See iterative BinarySearchTreeI.java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Note how iterations of the loop correspond to recursive calls 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See how contains() is easily derived</a:t>
            </a:r>
          </a:p>
        </p:txBody>
      </p:sp>
      <p:sp>
        <p:nvSpPr>
          <p:cNvPr id="38195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93B2F1-FABA-45AD-ACE4-01424C34C331}" type="slidenum">
              <a:rPr lang="en-US" altLang="en-US" sz="1543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3BC4E-E416-0449-94D7-BAA38BD875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CCADA-4333-F946-939B-B21FCA6FCF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64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49941" lvl="1" indent="-545969" eaLnBrk="1" hangingPunct="1"/>
            <a:r>
              <a:rPr lang="en-US" altLang="en-US" b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add()</a:t>
            </a:r>
          </a:p>
          <a:p>
            <a:pPr marL="1469917" lvl="2" indent="-461974" eaLnBrk="1" hangingPunct="1"/>
            <a:r>
              <a:rPr lang="en-US" altLang="en-US" dirty="0">
                <a:ea typeface="ＭＳ Ｐゴシック" panose="020B0600070205080204" pitchFamily="34" charset="-128"/>
              </a:rPr>
              <a:t>This one is more complicated</a:t>
            </a:r>
          </a:p>
          <a:p>
            <a:pPr marL="1469917" lvl="2" indent="-461974" eaLnBrk="1" hangingPunct="1"/>
            <a:r>
              <a:rPr lang="en-US" altLang="en-US" dirty="0">
                <a:ea typeface="ＭＳ Ｐゴシック" panose="020B0600070205080204" pitchFamily="34" charset="-128"/>
              </a:rPr>
              <a:t>Special case if tree is empty, since we need to create a root node</a:t>
            </a:r>
          </a:p>
          <a:p>
            <a:pPr marL="1469917" lvl="2" indent="-461974" eaLnBrk="1" hangingPunct="1"/>
            <a:r>
              <a:rPr lang="en-US" altLang="en-US" dirty="0">
                <a:ea typeface="ＭＳ Ｐゴシック" panose="020B0600070205080204" pitchFamily="34" charset="-128"/>
              </a:rPr>
              <a:t>Otherwise, we call </a:t>
            </a:r>
            <a:r>
              <a:rPr lang="en-US" altLang="en-US" dirty="0" err="1">
                <a:ea typeface="ＭＳ Ｐゴシック" panose="020B0600070205080204" pitchFamily="34" charset="-128"/>
              </a:rPr>
              <a:t>addEntry</a:t>
            </a:r>
            <a:r>
              <a:rPr lang="en-US" altLang="en-US" dirty="0">
                <a:ea typeface="ＭＳ Ｐゴシック" panose="020B0600070205080204" pitchFamily="34" charset="-128"/>
              </a:rPr>
              <a:t>(), which proceeds much like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getEntry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marL="1931891" lvl="3" indent="-419976" eaLnBrk="1" hangingPunct="1"/>
            <a:r>
              <a:rPr lang="en-US" altLang="en-US" dirty="0">
                <a:ea typeface="ＭＳ Ｐゴシック" panose="020B0600070205080204" pitchFamily="34" charset="-128"/>
              </a:rPr>
              <a:t>However, we have more to consider.  Consider possibilities at current node (call it temp):</a:t>
            </a:r>
          </a:p>
          <a:p>
            <a:pPr marL="1931891" lvl="3" indent="-419976" eaLnBrk="1" hangingPunct="1">
              <a:buFontTx/>
              <a:buAutoNum type="arabicParenR"/>
            </a:pPr>
            <a:r>
              <a:rPr lang="en-US" altLang="en-US" dirty="0">
                <a:ea typeface="ＭＳ Ｐゴシック" panose="020B0600070205080204" pitchFamily="34" charset="-128"/>
              </a:rPr>
              <a:t>New data is equal to </a:t>
            </a:r>
            <a:r>
              <a:rPr lang="en-US" altLang="en-US" dirty="0" err="1">
                <a:ea typeface="ＭＳ Ｐゴシック" panose="020B0600070205080204" pitchFamily="34" charset="-128"/>
              </a:rPr>
              <a:t>temp.data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2393865" lvl="4" indent="-377979" eaLnBrk="1" hangingPunct="1">
              <a:buFontTx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Store old value, assign new value and return old value</a:t>
            </a:r>
          </a:p>
          <a:p>
            <a:pPr marL="1931891" lvl="3" indent="-419976" eaLnBrk="1" hangingPunct="1">
              <a:buFontTx/>
              <a:buAutoNum type="arabicParenR"/>
            </a:pPr>
            <a:r>
              <a:rPr lang="en-US" altLang="en-US" dirty="0">
                <a:ea typeface="ＭＳ Ｐゴシック" panose="020B0600070205080204" pitchFamily="34" charset="-128"/>
              </a:rPr>
              <a:t>New data is less than </a:t>
            </a:r>
            <a:r>
              <a:rPr lang="en-US" altLang="en-US" dirty="0" err="1">
                <a:ea typeface="ＭＳ Ｐゴシック" panose="020B0600070205080204" pitchFamily="34" charset="-128"/>
              </a:rPr>
              <a:t>temp.data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2393865" lvl="4" indent="-377979" eaLnBrk="1" hangingPunct="1">
              <a:buFontTx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If temp has a left child, go to it</a:t>
            </a:r>
          </a:p>
          <a:p>
            <a:pPr marL="2393865" lvl="4" indent="-377979" eaLnBrk="1" hangingPunct="1">
              <a:buFontTx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else add a new node with the new data as the left child of temp</a:t>
            </a:r>
          </a:p>
          <a:p>
            <a:pPr marL="1931891" lvl="3" indent="-419976" eaLnBrk="1" hangingPunct="1">
              <a:buFontTx/>
              <a:buAutoNum type="arabicParenR" startAt="3"/>
            </a:pPr>
            <a:r>
              <a:rPr lang="en-US" altLang="en-US" dirty="0">
                <a:ea typeface="ＭＳ Ｐゴシック" panose="020B0600070205080204" pitchFamily="34" charset="-128"/>
              </a:rPr>
              <a:t>New data is greater than </a:t>
            </a:r>
            <a:r>
              <a:rPr lang="en-US" altLang="en-US" dirty="0" err="1">
                <a:ea typeface="ＭＳ Ｐゴシック" panose="020B0600070205080204" pitchFamily="34" charset="-128"/>
              </a:rPr>
              <a:t>temp.data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2393865" lvl="4" indent="-377979" eaLnBrk="1" hangingPunct="1">
              <a:buFontTx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If temp has a right child, go to it</a:t>
            </a:r>
          </a:p>
          <a:p>
            <a:pPr marL="2393865" lvl="4" indent="-377979" eaLnBrk="1" hangingPunct="1">
              <a:buFontTx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else add a new node with the new data as the right child of temp</a:t>
            </a:r>
          </a:p>
        </p:txBody>
      </p:sp>
      <p:sp>
        <p:nvSpPr>
          <p:cNvPr id="38297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52E114-DC56-4EA1-A39C-992872809848}" type="slidenum">
              <a:rPr lang="en-US" altLang="en-US" sz="1543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94224-22E3-B54B-9C6D-8D6FCD3E19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80111-353C-8142-8DF0-1340A263F5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64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Implementation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469917" lvl="2" indent="-461974"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Of course, the actual code is trickier than the pseudocode</a:t>
            </a:r>
          </a:p>
          <a:p>
            <a:pPr marL="1931891" lvl="3" indent="-419976"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See recursive version of </a:t>
            </a:r>
            <a:r>
              <a:rPr lang="en-US" altLang="en-US" dirty="0" err="1">
                <a:ea typeface="ＭＳ Ｐゴシック" panose="020B0600070205080204" pitchFamily="34" charset="-128"/>
              </a:rPr>
              <a:t>BinarySearchTree.java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1931891" lvl="3" indent="-419976"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One interesting difference from </a:t>
            </a:r>
            <a:r>
              <a:rPr lang="en-US" altLang="en-US" dirty="0" err="1">
                <a:ea typeface="ＭＳ Ｐゴシック" panose="020B0600070205080204" pitchFamily="34" charset="-128"/>
              </a:rPr>
              <a:t>getEntry</a:t>
            </a:r>
            <a:r>
              <a:rPr lang="en-US" altLang="en-US" dirty="0">
                <a:ea typeface="ＭＳ Ｐゴシック" panose="020B0600070205080204" pitchFamily="34" charset="-128"/>
              </a:rPr>
              <a:t>()/</a:t>
            </a:r>
            <a:r>
              <a:rPr lang="en-US" altLang="en-US" dirty="0" err="1">
                <a:ea typeface="ＭＳ Ｐゴシック" panose="020B0600070205080204" pitchFamily="34" charset="-128"/>
              </a:rPr>
              <a:t>findEntry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marL="2393865" lvl="4" indent="-377979"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The base case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addEntry</a:t>
            </a:r>
            <a:r>
              <a:rPr lang="en-US" altLang="en-US" dirty="0">
                <a:ea typeface="ＭＳ Ｐゴシック" panose="020B0600070205080204" pitchFamily="34" charset="-128"/>
              </a:rPr>
              <a:t>() must be at an actual node</a:t>
            </a:r>
          </a:p>
          <a:p>
            <a:pPr marL="2393865" lvl="4" indent="-377979"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We cannot go all the way to a null reference, since we must link the new node to an existing node</a:t>
            </a:r>
          </a:p>
          <a:p>
            <a:pPr marL="2393865" lvl="4" indent="-377979" eaLnBrk="1" hangingPunct="1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If we go to null we have nothing to link the new node to</a:t>
            </a:r>
          </a:p>
        </p:txBody>
      </p:sp>
      <p:sp>
        <p:nvSpPr>
          <p:cNvPr id="38400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1B339C-E361-4239-8698-AD508285EA80}" type="slidenum">
              <a:rPr lang="en-US" altLang="en-US" sz="1543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811C7-A878-9B46-88B9-E275999967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5664A-1B53-0F4B-B9E6-AF35D080AB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8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Recursive </a:t>
            </a:r>
            <a:r>
              <a:rPr lang="en-US" altLang="en-US" dirty="0" err="1">
                <a:ea typeface="ＭＳ Ｐゴシック" panose="020B0600070205080204" pitchFamily="34" charset="-128"/>
              </a:rPr>
              <a:t>addEntry</a:t>
            </a:r>
            <a:r>
              <a:rPr lang="en-US" altLang="en-US" dirty="0">
                <a:ea typeface="ＭＳ Ｐゴシック" panose="020B0600070205080204" pitchFamily="34" charset="-128"/>
              </a:rPr>
              <a:t>()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AC4FE-6069-9A44-B4A5-3A7B564C4D2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025" name="Slide Number Placeholder 4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262C4A-99B8-4374-9A11-6C56BBA82C8C}" type="slidenum">
              <a:rPr lang="en-US" altLang="en-US" sz="1543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543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5027" name="Oval 3"/>
          <p:cNvSpPr>
            <a:spLocks noChangeArrowheads="1"/>
          </p:cNvSpPr>
          <p:nvPr/>
        </p:nvSpPr>
        <p:spPr bwMode="auto">
          <a:xfrm>
            <a:off x="6468251" y="2519891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85028" name="Oval 4"/>
          <p:cNvSpPr>
            <a:spLocks noChangeArrowheads="1"/>
          </p:cNvSpPr>
          <p:nvPr/>
        </p:nvSpPr>
        <p:spPr bwMode="auto">
          <a:xfrm>
            <a:off x="8232175" y="4703797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385029" name="Oval 5"/>
          <p:cNvSpPr>
            <a:spLocks noChangeArrowheads="1"/>
          </p:cNvSpPr>
          <p:nvPr/>
        </p:nvSpPr>
        <p:spPr bwMode="auto">
          <a:xfrm>
            <a:off x="7728197" y="3107866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auto">
          <a:xfrm>
            <a:off x="8652157" y="386383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85031" name="Oval 7"/>
          <p:cNvSpPr>
            <a:spLocks noChangeArrowheads="1"/>
          </p:cNvSpPr>
          <p:nvPr/>
        </p:nvSpPr>
        <p:spPr bwMode="auto">
          <a:xfrm>
            <a:off x="6552247" y="4703797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85032" name="Oval 8"/>
          <p:cNvSpPr>
            <a:spLocks noChangeArrowheads="1"/>
          </p:cNvSpPr>
          <p:nvPr/>
        </p:nvSpPr>
        <p:spPr bwMode="auto">
          <a:xfrm>
            <a:off x="6048269" y="386383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5033" name="Oval 9"/>
          <p:cNvSpPr>
            <a:spLocks noChangeArrowheads="1"/>
          </p:cNvSpPr>
          <p:nvPr/>
        </p:nvSpPr>
        <p:spPr bwMode="auto">
          <a:xfrm>
            <a:off x="5208305" y="3107866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85034" name="Oval 10"/>
          <p:cNvSpPr>
            <a:spLocks noChangeArrowheads="1"/>
          </p:cNvSpPr>
          <p:nvPr/>
        </p:nvSpPr>
        <p:spPr bwMode="auto">
          <a:xfrm>
            <a:off x="4200348" y="386383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85035" name="Oval 11"/>
          <p:cNvSpPr>
            <a:spLocks noChangeArrowheads="1"/>
          </p:cNvSpPr>
          <p:nvPr/>
        </p:nvSpPr>
        <p:spPr bwMode="auto">
          <a:xfrm>
            <a:off x="4620330" y="4703797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5036" name="Oval 12"/>
          <p:cNvSpPr>
            <a:spLocks noChangeArrowheads="1"/>
          </p:cNvSpPr>
          <p:nvPr/>
        </p:nvSpPr>
        <p:spPr bwMode="auto">
          <a:xfrm>
            <a:off x="3696370" y="4703797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5037" name="Line 13"/>
          <p:cNvSpPr>
            <a:spLocks noChangeShapeType="1"/>
          </p:cNvSpPr>
          <p:nvPr/>
        </p:nvSpPr>
        <p:spPr bwMode="auto">
          <a:xfrm flipH="1">
            <a:off x="4620330" y="3527848"/>
            <a:ext cx="587975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38" name="Line 14"/>
          <p:cNvSpPr>
            <a:spLocks noChangeShapeType="1"/>
          </p:cNvSpPr>
          <p:nvPr/>
        </p:nvSpPr>
        <p:spPr bwMode="auto">
          <a:xfrm flipH="1">
            <a:off x="4032355" y="4283815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39" name="Line 15"/>
          <p:cNvSpPr>
            <a:spLocks noChangeShapeType="1"/>
          </p:cNvSpPr>
          <p:nvPr/>
        </p:nvSpPr>
        <p:spPr bwMode="auto">
          <a:xfrm>
            <a:off x="4620330" y="4367812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40" name="Line 16"/>
          <p:cNvSpPr>
            <a:spLocks noChangeShapeType="1"/>
          </p:cNvSpPr>
          <p:nvPr/>
        </p:nvSpPr>
        <p:spPr bwMode="auto">
          <a:xfrm>
            <a:off x="5628287" y="3527848"/>
            <a:ext cx="503978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41" name="Line 17"/>
          <p:cNvSpPr>
            <a:spLocks noChangeShapeType="1"/>
          </p:cNvSpPr>
          <p:nvPr/>
        </p:nvSpPr>
        <p:spPr bwMode="auto">
          <a:xfrm>
            <a:off x="6468251" y="4283815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42" name="Line 18"/>
          <p:cNvSpPr>
            <a:spLocks noChangeShapeType="1"/>
          </p:cNvSpPr>
          <p:nvPr/>
        </p:nvSpPr>
        <p:spPr bwMode="auto">
          <a:xfrm>
            <a:off x="6972229" y="2939873"/>
            <a:ext cx="75596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43" name="Line 19"/>
          <p:cNvSpPr>
            <a:spLocks noChangeShapeType="1"/>
          </p:cNvSpPr>
          <p:nvPr/>
        </p:nvSpPr>
        <p:spPr bwMode="auto">
          <a:xfrm flipH="1">
            <a:off x="5712283" y="2939873"/>
            <a:ext cx="755968" cy="251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44" name="Line 20"/>
          <p:cNvSpPr>
            <a:spLocks noChangeShapeType="1"/>
          </p:cNvSpPr>
          <p:nvPr/>
        </p:nvSpPr>
        <p:spPr bwMode="auto">
          <a:xfrm>
            <a:off x="8232175" y="3527848"/>
            <a:ext cx="50397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45" name="Line 21"/>
          <p:cNvSpPr>
            <a:spLocks noChangeShapeType="1"/>
          </p:cNvSpPr>
          <p:nvPr/>
        </p:nvSpPr>
        <p:spPr bwMode="auto">
          <a:xfrm flipH="1">
            <a:off x="8652157" y="4367812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46" name="Oval 22"/>
          <p:cNvSpPr>
            <a:spLocks noChangeArrowheads="1"/>
          </p:cNvSpPr>
          <p:nvPr/>
        </p:nvSpPr>
        <p:spPr bwMode="auto">
          <a:xfrm>
            <a:off x="9240132" y="4703797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95</a:t>
            </a:r>
          </a:p>
        </p:txBody>
      </p:sp>
      <p:sp>
        <p:nvSpPr>
          <p:cNvPr id="385047" name="Line 23"/>
          <p:cNvSpPr>
            <a:spLocks noChangeShapeType="1"/>
          </p:cNvSpPr>
          <p:nvPr/>
        </p:nvSpPr>
        <p:spPr bwMode="auto">
          <a:xfrm>
            <a:off x="9072139" y="4367812"/>
            <a:ext cx="251989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48" name="Text Box 24"/>
          <p:cNvSpPr txBox="1">
            <a:spLocks noChangeArrowheads="1"/>
          </p:cNvSpPr>
          <p:nvPr/>
        </p:nvSpPr>
        <p:spPr bwMode="auto">
          <a:xfrm>
            <a:off x="6888232" y="1091953"/>
            <a:ext cx="2939874" cy="8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5">
                <a:solidFill>
                  <a:schemeClr val="tx1"/>
                </a:solidFill>
              </a:rPr>
              <a:t>Adding 25 to the BST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764">
                <a:solidFill>
                  <a:schemeClr val="tx1"/>
                </a:solidFill>
              </a:rPr>
              <a:t>Note: Run-Time Stack goes downward in this case</a:t>
            </a:r>
          </a:p>
        </p:txBody>
      </p:sp>
      <p:sp>
        <p:nvSpPr>
          <p:cNvPr id="1562649" name="Rectangle 25"/>
          <p:cNvSpPr>
            <a:spLocks noChangeArrowheads="1"/>
          </p:cNvSpPr>
          <p:nvPr/>
        </p:nvSpPr>
        <p:spPr bwMode="auto">
          <a:xfrm>
            <a:off x="588503" y="1343942"/>
            <a:ext cx="1847921" cy="10079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764" b="1" dirty="0" err="1">
                <a:solidFill>
                  <a:schemeClr val="tx1"/>
                </a:solidFill>
              </a:rPr>
              <a:t>rootNode</a:t>
            </a:r>
            <a:endParaRPr lang="en-US" altLang="en-US" sz="1764" b="1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altLang="en-US" sz="1764" b="1" dirty="0">
                <a:solidFill>
                  <a:schemeClr val="tx1"/>
                </a:solidFill>
              </a:rPr>
              <a:t>25&lt;50, go left</a:t>
            </a:r>
          </a:p>
        </p:txBody>
      </p:sp>
      <p:sp>
        <p:nvSpPr>
          <p:cNvPr id="1562650" name="Rectangle 26"/>
          <p:cNvSpPr>
            <a:spLocks noChangeArrowheads="1"/>
          </p:cNvSpPr>
          <p:nvPr/>
        </p:nvSpPr>
        <p:spPr bwMode="auto">
          <a:xfrm>
            <a:off x="588503" y="2351898"/>
            <a:ext cx="1847921" cy="10079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764" b="1">
                <a:solidFill>
                  <a:schemeClr val="tx1"/>
                </a:solidFill>
              </a:rPr>
              <a:t>rootNode</a:t>
            </a:r>
          </a:p>
          <a:p>
            <a:pPr algn="l" eaLnBrk="1" hangingPunct="1"/>
            <a:r>
              <a:rPr lang="en-US" altLang="en-US" sz="1764" b="1">
                <a:solidFill>
                  <a:schemeClr val="tx1"/>
                </a:solidFill>
              </a:rPr>
              <a:t>25&lt;30, go left</a:t>
            </a:r>
          </a:p>
        </p:txBody>
      </p:sp>
      <p:sp>
        <p:nvSpPr>
          <p:cNvPr id="1562651" name="Rectangle 27"/>
          <p:cNvSpPr>
            <a:spLocks noChangeArrowheads="1"/>
          </p:cNvSpPr>
          <p:nvPr/>
        </p:nvSpPr>
        <p:spPr bwMode="auto">
          <a:xfrm>
            <a:off x="588503" y="3359855"/>
            <a:ext cx="1847921" cy="10079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764" b="1">
                <a:solidFill>
                  <a:schemeClr val="tx1"/>
                </a:solidFill>
              </a:rPr>
              <a:t>rootNode</a:t>
            </a:r>
          </a:p>
          <a:p>
            <a:pPr algn="l" eaLnBrk="1" hangingPunct="1"/>
            <a:r>
              <a:rPr lang="en-US" altLang="en-US" sz="1764" b="1">
                <a:solidFill>
                  <a:schemeClr val="tx1"/>
                </a:solidFill>
              </a:rPr>
              <a:t>25&gt;10, go right</a:t>
            </a:r>
          </a:p>
        </p:txBody>
      </p:sp>
      <p:sp>
        <p:nvSpPr>
          <p:cNvPr id="1562652" name="Rectangle 28"/>
          <p:cNvSpPr>
            <a:spLocks noChangeArrowheads="1"/>
          </p:cNvSpPr>
          <p:nvPr/>
        </p:nvSpPr>
        <p:spPr bwMode="auto">
          <a:xfrm>
            <a:off x="588503" y="4367812"/>
            <a:ext cx="1847921" cy="10079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764" b="1">
                <a:solidFill>
                  <a:schemeClr val="tx1"/>
                </a:solidFill>
              </a:rPr>
              <a:t>rootNode</a:t>
            </a:r>
          </a:p>
          <a:p>
            <a:pPr algn="l" eaLnBrk="1" hangingPunct="1"/>
            <a:r>
              <a:rPr lang="en-US" altLang="en-US" sz="1764" b="1">
                <a:solidFill>
                  <a:schemeClr val="tx1"/>
                </a:solidFill>
              </a:rPr>
              <a:t>25&gt;20, right null</a:t>
            </a:r>
          </a:p>
        </p:txBody>
      </p:sp>
      <p:sp>
        <p:nvSpPr>
          <p:cNvPr id="1562654" name="Line 30"/>
          <p:cNvSpPr>
            <a:spLocks noChangeShapeType="1"/>
          </p:cNvSpPr>
          <p:nvPr/>
        </p:nvSpPr>
        <p:spPr bwMode="auto">
          <a:xfrm>
            <a:off x="1764453" y="1511935"/>
            <a:ext cx="4703798" cy="10919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2656" name="Line 32"/>
          <p:cNvSpPr>
            <a:spLocks noChangeShapeType="1"/>
          </p:cNvSpPr>
          <p:nvPr/>
        </p:nvSpPr>
        <p:spPr bwMode="auto">
          <a:xfrm>
            <a:off x="1848449" y="2519891"/>
            <a:ext cx="3359856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2658" name="Line 34"/>
          <p:cNvSpPr>
            <a:spLocks noChangeShapeType="1"/>
          </p:cNvSpPr>
          <p:nvPr/>
        </p:nvSpPr>
        <p:spPr bwMode="auto">
          <a:xfrm>
            <a:off x="1764453" y="3527848"/>
            <a:ext cx="2435895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2660" name="Line 36"/>
          <p:cNvSpPr>
            <a:spLocks noChangeShapeType="1"/>
          </p:cNvSpPr>
          <p:nvPr/>
        </p:nvSpPr>
        <p:spPr bwMode="auto">
          <a:xfrm>
            <a:off x="1764453" y="4535804"/>
            <a:ext cx="2855877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2665" name="Oval 41"/>
          <p:cNvSpPr>
            <a:spLocks noChangeArrowheads="1"/>
          </p:cNvSpPr>
          <p:nvPr/>
        </p:nvSpPr>
        <p:spPr bwMode="auto">
          <a:xfrm>
            <a:off x="5124309" y="5627758"/>
            <a:ext cx="503978" cy="503978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62668" name="Line 44"/>
          <p:cNvSpPr>
            <a:spLocks noChangeShapeType="1"/>
          </p:cNvSpPr>
          <p:nvPr/>
        </p:nvSpPr>
        <p:spPr bwMode="auto">
          <a:xfrm>
            <a:off x="5040312" y="5207776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5059" name="Text Box 49"/>
          <p:cNvSpPr txBox="1">
            <a:spLocks noChangeArrowheads="1"/>
          </p:cNvSpPr>
          <p:nvPr/>
        </p:nvSpPr>
        <p:spPr bwMode="auto">
          <a:xfrm>
            <a:off x="6552247" y="5711754"/>
            <a:ext cx="2939874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43">
                <a:solidFill>
                  <a:schemeClr val="tx1"/>
                </a:solidFill>
              </a:rPr>
              <a:t> To see this correctly you must run it in a Powerpoint slideshow</a:t>
            </a:r>
          </a:p>
        </p:txBody>
      </p:sp>
      <p:sp>
        <p:nvSpPr>
          <p:cNvPr id="385060" name="Rectangle 50"/>
          <p:cNvSpPr>
            <a:spLocks noChangeArrowheads="1"/>
          </p:cNvSpPr>
          <p:nvPr/>
        </p:nvSpPr>
        <p:spPr bwMode="auto">
          <a:xfrm>
            <a:off x="5670285" y="1490362"/>
            <a:ext cx="1259946" cy="41998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385061" name="Line 51"/>
          <p:cNvSpPr>
            <a:spLocks noChangeShapeType="1"/>
          </p:cNvSpPr>
          <p:nvPr/>
        </p:nvSpPr>
        <p:spPr bwMode="auto">
          <a:xfrm>
            <a:off x="6216261" y="1763923"/>
            <a:ext cx="419982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9276A-72DD-2B4F-B2C1-FE99C95BD6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D198-2C55-D04E-B19C-F36CD70AE2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8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2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2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62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62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62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62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562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562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562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562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49" grpId="0" build="allAtOnce" animBg="1"/>
      <p:bldP spid="1562649" grpId="1" build="allAtOnce" animBg="1"/>
      <p:bldP spid="1562650" grpId="0" build="allAtOnce" animBg="1"/>
      <p:bldP spid="1562650" grpId="1" build="allAtOnce" animBg="1"/>
      <p:bldP spid="1562651" grpId="0" build="allAtOnce" animBg="1"/>
      <p:bldP spid="1562651" grpId="1" build="allAtOnce" animBg="1"/>
      <p:bldP spid="1562652" grpId="0" build="allAtOnce" animBg="1"/>
      <p:bldP spid="1562652" grpId="1" build="allAtOnce" animBg="1"/>
      <p:bldP spid="15626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add() Method 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This is elegant but it still (obviously) requires many calls of the method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As we know, this adds overhead to the algorithm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If we do the process iteratively, this overhead largely goes away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See iterative version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As with </a:t>
            </a:r>
            <a:r>
              <a:rPr lang="en-US" altLang="en-US" dirty="0" err="1">
                <a:ea typeface="ＭＳ Ｐゴシック" panose="020B0600070205080204" pitchFamily="34" charset="-128"/>
              </a:rPr>
              <a:t>findEntry</a:t>
            </a:r>
            <a:r>
              <a:rPr lang="en-US" altLang="en-US" dirty="0">
                <a:ea typeface="ＭＳ Ｐゴシック" panose="020B0600070205080204" pitchFamily="34" charset="-128"/>
              </a:rPr>
              <a:t>(), since the recursive calls are "either" "or" but not both, the iteration is very simple and actually preferred over the recursion</a:t>
            </a:r>
          </a:p>
        </p:txBody>
      </p:sp>
      <p:sp>
        <p:nvSpPr>
          <p:cNvPr id="38707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1C7382-8FE7-498C-984C-13B21DE1B0BD}" type="slidenum">
              <a:rPr lang="en-US" altLang="en-US" sz="1543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3C279-D3B3-7042-A79C-EF32039F07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99557-82D3-8146-B5D8-CA17825A7A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10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>
                <a:solidFill>
                  <a:srgbClr val="33CC33"/>
                </a:solidFill>
                <a:ea typeface="ＭＳ Ｐゴシック" panose="020B0600070205080204" pitchFamily="34" charset="-128"/>
              </a:rPr>
              <a:t>remove()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Idea is simple: 1) Find the node and, 2) Delete it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However, it is much trickier than add – why?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Unlike add(), which is always at a leaf, the remove() operation could remove an arbitrary node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Depending upon where that node is, this could be a problem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Let's look at 3 cases, and discuss the differences between them</a:t>
            </a:r>
          </a:p>
        </p:txBody>
      </p:sp>
      <p:sp>
        <p:nvSpPr>
          <p:cNvPr id="38809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29A4F6-E428-4A4C-8A82-6945CDFE1ACD}" type="slidenum">
              <a:rPr lang="en-US" altLang="en-US" sz="1543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1565700" name="Oval 4"/>
          <p:cNvSpPr>
            <a:spLocks noChangeArrowheads="1"/>
          </p:cNvSpPr>
          <p:nvPr/>
        </p:nvSpPr>
        <p:spPr bwMode="auto">
          <a:xfrm>
            <a:off x="5376298" y="6299729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65701" name="Oval 5"/>
          <p:cNvSpPr>
            <a:spLocks noChangeArrowheads="1"/>
          </p:cNvSpPr>
          <p:nvPr/>
        </p:nvSpPr>
        <p:spPr bwMode="auto">
          <a:xfrm>
            <a:off x="4872319" y="5459765"/>
            <a:ext cx="503978" cy="50397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65702" name="Oval 6"/>
          <p:cNvSpPr>
            <a:spLocks noChangeArrowheads="1"/>
          </p:cNvSpPr>
          <p:nvPr/>
        </p:nvSpPr>
        <p:spPr bwMode="auto">
          <a:xfrm>
            <a:off x="7728197" y="5375769"/>
            <a:ext cx="503978" cy="50397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65703" name="Oval 7"/>
          <p:cNvSpPr>
            <a:spLocks noChangeArrowheads="1"/>
          </p:cNvSpPr>
          <p:nvPr/>
        </p:nvSpPr>
        <p:spPr bwMode="auto">
          <a:xfrm>
            <a:off x="8148179" y="621573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65704" name="Oval 8"/>
          <p:cNvSpPr>
            <a:spLocks noChangeArrowheads="1"/>
          </p:cNvSpPr>
          <p:nvPr/>
        </p:nvSpPr>
        <p:spPr bwMode="auto">
          <a:xfrm>
            <a:off x="7224218" y="621573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65705" name="Line 9"/>
          <p:cNvSpPr>
            <a:spLocks noChangeShapeType="1"/>
          </p:cNvSpPr>
          <p:nvPr/>
        </p:nvSpPr>
        <p:spPr bwMode="auto">
          <a:xfrm flipH="1">
            <a:off x="7560204" y="5795750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5706" name="Line 10"/>
          <p:cNvSpPr>
            <a:spLocks noChangeShapeType="1"/>
          </p:cNvSpPr>
          <p:nvPr/>
        </p:nvSpPr>
        <p:spPr bwMode="auto">
          <a:xfrm>
            <a:off x="8148178" y="5879747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5707" name="Line 11"/>
          <p:cNvSpPr>
            <a:spLocks noChangeShapeType="1"/>
          </p:cNvSpPr>
          <p:nvPr/>
        </p:nvSpPr>
        <p:spPr bwMode="auto">
          <a:xfrm>
            <a:off x="4452337" y="5123779"/>
            <a:ext cx="503978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5708" name="Line 12"/>
          <p:cNvSpPr>
            <a:spLocks noChangeShapeType="1"/>
          </p:cNvSpPr>
          <p:nvPr/>
        </p:nvSpPr>
        <p:spPr bwMode="auto">
          <a:xfrm>
            <a:off x="5292301" y="5879747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5709" name="Oval 13"/>
          <p:cNvSpPr>
            <a:spLocks noChangeArrowheads="1"/>
          </p:cNvSpPr>
          <p:nvPr/>
        </p:nvSpPr>
        <p:spPr bwMode="auto">
          <a:xfrm>
            <a:off x="1344471" y="5879747"/>
            <a:ext cx="503978" cy="50397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65710" name="Line 14"/>
          <p:cNvSpPr>
            <a:spLocks noChangeShapeType="1"/>
          </p:cNvSpPr>
          <p:nvPr/>
        </p:nvSpPr>
        <p:spPr bwMode="auto">
          <a:xfrm flipV="1">
            <a:off x="1680456" y="5207776"/>
            <a:ext cx="587975" cy="67197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65711" name="Text Box 15"/>
          <p:cNvSpPr txBox="1">
            <a:spLocks noChangeArrowheads="1"/>
          </p:cNvSpPr>
          <p:nvPr/>
        </p:nvSpPr>
        <p:spPr bwMode="auto">
          <a:xfrm>
            <a:off x="840493" y="4703797"/>
            <a:ext cx="2351899" cy="33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5">
                <a:solidFill>
                  <a:schemeClr val="tx1"/>
                </a:solidFill>
              </a:rPr>
              <a:t>node is a leaf</a:t>
            </a:r>
          </a:p>
        </p:txBody>
      </p:sp>
      <p:sp>
        <p:nvSpPr>
          <p:cNvPr id="1565712" name="Text Box 16"/>
          <p:cNvSpPr txBox="1">
            <a:spLocks noChangeArrowheads="1"/>
          </p:cNvSpPr>
          <p:nvPr/>
        </p:nvSpPr>
        <p:spPr bwMode="auto">
          <a:xfrm>
            <a:off x="4116352" y="4619801"/>
            <a:ext cx="2351899" cy="33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5">
                <a:solidFill>
                  <a:schemeClr val="tx1"/>
                </a:solidFill>
              </a:rPr>
              <a:t>node has 1 child</a:t>
            </a:r>
          </a:p>
        </p:txBody>
      </p:sp>
      <p:sp>
        <p:nvSpPr>
          <p:cNvPr id="1565713" name="Text Box 17"/>
          <p:cNvSpPr txBox="1">
            <a:spLocks noChangeArrowheads="1"/>
          </p:cNvSpPr>
          <p:nvPr/>
        </p:nvSpPr>
        <p:spPr bwMode="auto">
          <a:xfrm>
            <a:off x="7560204" y="4535805"/>
            <a:ext cx="2099910" cy="56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5">
                <a:solidFill>
                  <a:schemeClr val="tx1"/>
                </a:solidFill>
              </a:rPr>
              <a:t>node has 2 children</a:t>
            </a:r>
          </a:p>
        </p:txBody>
      </p:sp>
      <p:sp>
        <p:nvSpPr>
          <p:cNvPr id="1565714" name="Line 18"/>
          <p:cNvSpPr>
            <a:spLocks noChangeShapeType="1"/>
          </p:cNvSpPr>
          <p:nvPr/>
        </p:nvSpPr>
        <p:spPr bwMode="auto">
          <a:xfrm flipH="1" flipV="1">
            <a:off x="7224218" y="5123779"/>
            <a:ext cx="50397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7B0BD-7D2D-5045-9BB9-C768C1A6219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884AB-ABC2-DE49-9CE7-84CF35D09C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6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6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6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6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6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6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6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00" grpId="0" animBg="1"/>
      <p:bldP spid="1565701" grpId="0" animBg="1"/>
      <p:bldP spid="1565702" grpId="0" animBg="1"/>
      <p:bldP spid="1565703" grpId="0" animBg="1"/>
      <p:bldP spid="1565704" grpId="0" animBg="1"/>
      <p:bldP spid="1565709" grpId="0" animBg="1"/>
      <p:bldP spid="1565711" grpId="0"/>
      <p:bldP spid="1565712" grpId="0"/>
      <p:bldP spid="15657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6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49941" lvl="1" indent="-545969" eaLnBrk="1" hangingPunct="1">
              <a:buFont typeface="Marlett" pitchFamily="2" charset="2"/>
              <a:buAutoNum type="arabicParenR"/>
            </a:pPr>
            <a:r>
              <a:rPr lang="en-US" altLang="en-US">
                <a:ea typeface="ＭＳ Ｐゴシック" panose="020B0600070205080204" pitchFamily="34" charset="-128"/>
              </a:rPr>
              <a:t>Node is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leaf</a:t>
            </a:r>
          </a:p>
          <a:p>
            <a:pPr marL="1469917" lvl="2" indent="-461974" eaLnBrk="1" hangingPunct="1"/>
            <a:r>
              <a:rPr lang="en-US" altLang="en-US">
                <a:ea typeface="ＭＳ Ｐゴシック" panose="020B0600070205080204" pitchFamily="34" charset="-128"/>
              </a:rPr>
              <a:t>This one is easy – simply set its parent's appropriate child reference to null (so we need a ref. to parent)</a:t>
            </a:r>
          </a:p>
          <a:p>
            <a:pPr marL="1469917" lvl="2" indent="-461974" eaLnBrk="1" hangingPunct="1"/>
            <a:r>
              <a:rPr lang="en-US" altLang="en-US">
                <a:ea typeface="ＭＳ Ｐゴシック" panose="020B0600070205080204" pitchFamily="34" charset="-128"/>
              </a:rPr>
              <a:t>Garbage collector takes care of the rest</a:t>
            </a:r>
          </a:p>
          <a:p>
            <a:pPr marL="1049941" lvl="1" indent="-545969" eaLnBrk="1" hangingPunct="1">
              <a:buFont typeface="Marlett" pitchFamily="2" charset="2"/>
              <a:buAutoNum type="arabicParenR" startAt="2"/>
            </a:pPr>
            <a:r>
              <a:rPr lang="en-US" altLang="en-US">
                <a:ea typeface="ＭＳ Ｐゴシック" panose="020B0600070205080204" pitchFamily="34" charset="-128"/>
              </a:rPr>
              <a:t>Node has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one child</a:t>
            </a:r>
          </a:p>
          <a:p>
            <a:pPr marL="1469917" lvl="2" indent="-461974" eaLnBrk="1" hangingPunct="1"/>
            <a:r>
              <a:rPr lang="en-US" altLang="en-US">
                <a:ea typeface="ＭＳ Ｐゴシック" panose="020B0600070205080204" pitchFamily="34" charset="-128"/>
              </a:rPr>
              <a:t>Still not so bad…in fact this looks a lot like what?</a:t>
            </a:r>
          </a:p>
          <a:p>
            <a:pPr marL="1469917" lvl="2" indent="-461974" eaLnBrk="1" hangingPunct="1"/>
            <a:r>
              <a:rPr lang="en-US" altLang="en-US">
                <a:ea typeface="ＭＳ Ｐゴシック" panose="020B0600070205080204" pitchFamily="34" charset="-128"/>
              </a:rPr>
              <a:t>Deleting a node from a linked list</a:t>
            </a:r>
          </a:p>
          <a:p>
            <a:pPr marL="1931891" lvl="3" indent="-419976" eaLnBrk="1" hangingPunct="1"/>
            <a:r>
              <a:rPr lang="en-US" altLang="en-US">
                <a:ea typeface="ＭＳ Ｐゴシック" panose="020B0600070205080204" pitchFamily="34" charset="-128"/>
              </a:rPr>
              <a:t>Set parent's child reference to node's child reference</a:t>
            </a:r>
          </a:p>
          <a:p>
            <a:pPr marL="1049941" lvl="1" indent="-545969" eaLnBrk="1" hangingPunct="1">
              <a:buFont typeface="Marlett" pitchFamily="2" charset="2"/>
              <a:buAutoNum type="arabicParenR" startAt="3"/>
            </a:pPr>
            <a:r>
              <a:rPr lang="en-US" altLang="en-US">
                <a:ea typeface="ＭＳ Ｐゴシック" panose="020B0600070205080204" pitchFamily="34" charset="-128"/>
              </a:rPr>
              <a:t>Node has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two children</a:t>
            </a:r>
          </a:p>
          <a:p>
            <a:pPr marL="1469917" lvl="2" indent="-461974" eaLnBrk="1" hangingPunct="1"/>
            <a:r>
              <a:rPr lang="en-US" altLang="en-US">
                <a:ea typeface="ＭＳ Ｐゴシック" panose="020B0600070205080204" pitchFamily="34" charset="-128"/>
              </a:rPr>
              <a:t>This one is tricky!</a:t>
            </a:r>
          </a:p>
          <a:p>
            <a:pPr marL="1469917" lvl="2" indent="-461974" eaLnBrk="1" hangingPunct="1"/>
            <a:r>
              <a:rPr lang="en-US" altLang="en-US">
                <a:ea typeface="ＭＳ Ｐゴシック" panose="020B0600070205080204" pitchFamily="34" charset="-128"/>
              </a:rPr>
              <a:t>Why -- only one reference coming in but two going out</a:t>
            </a:r>
          </a:p>
        </p:txBody>
      </p:sp>
      <p:sp>
        <p:nvSpPr>
          <p:cNvPr id="39014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7E258D-E100-47A1-9C87-6DEA7557B594}" type="slidenum">
              <a:rPr lang="en-US" altLang="en-US" sz="1543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5F85-5574-C642-9E40-B0B622DF3B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22F04-6819-E046-AC5A-31247C1792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83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8504" y="1206187"/>
            <a:ext cx="8903617" cy="5543762"/>
          </a:xfrm>
        </p:spPr>
        <p:txBody>
          <a:bodyPr>
            <a:normAutofit/>
          </a:bodyPr>
          <a:lstStyle/>
          <a:p>
            <a:r>
              <a:rPr lang="en-US" dirty="0"/>
              <a:t>Assignment 4 due tomorrow @11:59pm</a:t>
            </a:r>
          </a:p>
          <a:p>
            <a:pPr marL="503972" indent="-503972">
              <a:buFont typeface="Arial" panose="02020603050405020304" pitchFamily="18" charset="0"/>
              <a:buChar char="•"/>
            </a:pPr>
            <a:r>
              <a:rPr lang="en-US" dirty="0"/>
              <a:t>OMET Teaching Survey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Email with subject Teaching Survey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My Pitt</a:t>
            </a:r>
          </a:p>
          <a:p>
            <a:pPr marL="944947" lvl="1" indent="-503972">
              <a:buFont typeface="Arial" panose="02020603050405020304" pitchFamily="18" charset="0"/>
              <a:buChar char="•"/>
            </a:pPr>
            <a:r>
              <a:rPr lang="en-US" dirty="0"/>
              <a:t>CourseWeb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pic>
        <p:nvPicPr>
          <p:cNvPr id="7" name="Picture 2" descr="CourseWeb_Teaching Survey_ Student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19" y="3338674"/>
            <a:ext cx="5132872" cy="330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4C05D-164B-B74A-BEA2-B354A8DB53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C569B-A7C1-E74D-AE24-0171810ADB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9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6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So to actually delete the node would require significant reorganization of the tree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But do we really even need to delete the </a:t>
            </a:r>
            <a:r>
              <a:rPr lang="en-US" altLang="en-US" b="1">
                <a:ea typeface="ＭＳ Ｐゴシック" panose="020B0600070205080204" pitchFamily="34" charset="-128"/>
              </a:rPr>
              <a:t>NODE</a:t>
            </a:r>
            <a:r>
              <a:rPr lang="en-US" altLang="en-US">
                <a:ea typeface="ＭＳ Ｐゴシック" panose="020B0600070205080204" pitchFamily="34" charset="-128"/>
              </a:rPr>
              <a:t>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No, we need to delete the </a:t>
            </a:r>
            <a:r>
              <a:rPr lang="en-US" altLang="en-US" b="1">
                <a:ea typeface="ＭＳ Ｐゴシック" panose="020B0600070205080204" pitchFamily="34" charset="-128"/>
              </a:rPr>
              <a:t>DATA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Perhaps we can accomplish this while leaving the node itself where it is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How?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Recall that what is important about a BST is the BST Property (i.e. the ordering)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The shape is irrelevant (except for efficiency concerns, which we will discuss next)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So perhaps we can move data from another node into the node whose value we want to delete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Perhaps the other node will be easier to delete</a:t>
            </a:r>
          </a:p>
        </p:txBody>
      </p:sp>
      <p:sp>
        <p:nvSpPr>
          <p:cNvPr id="39116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1EB8EA-9930-405E-9227-4A2930A53F47}" type="slidenum">
              <a:rPr lang="en-US" altLang="en-US" sz="1543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5745A-77A2-004F-B88B-E555D4E041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9944C-1C2E-7B41-BA44-1A12E82200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41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How do we choose this node?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Consider an inorder traversal of the tree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We could substitute the value directly before (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inorder predecessor</a:t>
            </a:r>
            <a:r>
              <a:rPr lang="en-US" altLang="en-US">
                <a:ea typeface="ＭＳ Ｐゴシック" panose="020B0600070205080204" pitchFamily="34" charset="-128"/>
              </a:rPr>
              <a:t>) or the value directly after (inorder successor)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How to find this node?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Consider inorder predecessor – it is the largest value that is less than the current value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So we go to the left one node, then right as far as we can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What if this node also has two children?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Will not ever – since we know by how we found it that it has no right child</a:t>
            </a:r>
          </a:p>
        </p:txBody>
      </p:sp>
      <p:sp>
        <p:nvSpPr>
          <p:cNvPr id="39219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97FC6F-45BC-46C9-BCBF-881887248F9E}" type="slidenum">
              <a:rPr lang="en-US" altLang="en-US" sz="1543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A9E77-B08E-E140-90C8-F6AF63DDDA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9A84E-0AEF-704D-8550-D82C496B78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48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remove() Method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Let's look at the code to see how this is done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We'll look at the iterative version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Recursive version works, but due to the same issues we discussed for add(), we will prefer the iterative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Note that the code looks fairly tricky, but in reality we are just going down the tree one time, then changing some references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A lot of the complexity of the code is due to the author's object-oriented focus</a:t>
            </a:r>
          </a:p>
        </p:txBody>
      </p:sp>
      <p:sp>
        <p:nvSpPr>
          <p:cNvPr id="39321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27E8F0-1878-466E-965D-4E0C43D2AF26}" type="slidenum">
              <a:rPr lang="en-US" altLang="en-US" sz="1543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12965-AA66-A84A-A471-40F31E3AE27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5E52A-E4F5-A54C-9159-D517C539E9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12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a typeface="ＭＳ Ｐゴシック" panose="020B0600070205080204" pitchFamily="34" charset="-128"/>
              </a:rPr>
              <a:t> Deleting a Node with 2 Children from a BST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984" dirty="0">
                <a:ea typeface="ＭＳ Ｐゴシック" panose="020B0600070205080204" pitchFamily="34" charset="-128"/>
              </a:rPr>
              <a:t>30 is found</a:t>
            </a:r>
          </a:p>
          <a:p>
            <a:pPr lvl="1" eaLnBrk="1" hangingPunct="1"/>
            <a:r>
              <a:rPr lang="en-US" altLang="en-US" sz="1764" dirty="0">
                <a:ea typeface="ＭＳ Ｐゴシック" panose="020B0600070205080204" pitchFamily="34" charset="-128"/>
              </a:rPr>
              <a:t>It has two children</a:t>
            </a:r>
          </a:p>
          <a:p>
            <a:pPr lvl="1" eaLnBrk="1" hangingPunct="1"/>
            <a:r>
              <a:rPr lang="en-US" altLang="en-US" sz="1764" dirty="0">
                <a:ea typeface="ＭＳ Ｐゴシック" panose="020B0600070205080204" pitchFamily="34" charset="-128"/>
              </a:rPr>
              <a:t>Find </a:t>
            </a:r>
            <a:r>
              <a:rPr lang="en-US" altLang="en-US" sz="1764" dirty="0" err="1">
                <a:ea typeface="ＭＳ Ｐゴシック" panose="020B0600070205080204" pitchFamily="34" charset="-128"/>
              </a:rPr>
              <a:t>Inorder</a:t>
            </a:r>
            <a:r>
              <a:rPr lang="en-US" altLang="en-US" sz="1764" dirty="0">
                <a:ea typeface="ＭＳ Ｐゴシック" panose="020B0600070205080204" pitchFamily="34" charset="-128"/>
              </a:rPr>
              <a:t> Predecessor</a:t>
            </a:r>
          </a:p>
          <a:p>
            <a:pPr lvl="2" eaLnBrk="1" hangingPunct="1"/>
            <a:r>
              <a:rPr lang="en-US" altLang="en-US" sz="1543" dirty="0">
                <a:ea typeface="ＭＳ Ｐゴシック" panose="020B0600070205080204" pitchFamily="34" charset="-128"/>
              </a:rPr>
              <a:t>Go left</a:t>
            </a:r>
          </a:p>
          <a:p>
            <a:pPr lvl="2" eaLnBrk="1" hangingPunct="1"/>
            <a:r>
              <a:rPr lang="en-US" altLang="en-US" sz="1543" dirty="0">
                <a:ea typeface="ＭＳ Ｐゴシック" panose="020B0600070205080204" pitchFamily="34" charset="-128"/>
              </a:rPr>
              <a:t>Go right until null</a:t>
            </a:r>
          </a:p>
          <a:p>
            <a:pPr lvl="1" eaLnBrk="1" hangingPunct="1"/>
            <a:r>
              <a:rPr lang="en-US" altLang="en-US" sz="1764" dirty="0">
                <a:ea typeface="ＭＳ Ｐゴシック" panose="020B0600070205080204" pitchFamily="34" charset="-128"/>
              </a:rPr>
              <a:t>Overwrite current node with </a:t>
            </a:r>
            <a:r>
              <a:rPr lang="en-US" altLang="en-US" sz="1764" dirty="0" err="1">
                <a:ea typeface="ＭＳ Ｐゴシック" panose="020B0600070205080204" pitchFamily="34" charset="-128"/>
              </a:rPr>
              <a:t>inorder</a:t>
            </a:r>
            <a:r>
              <a:rPr lang="en-US" altLang="en-US" sz="1764" dirty="0">
                <a:ea typeface="ＭＳ Ｐゴシック" panose="020B0600070205080204" pitchFamily="34" charset="-128"/>
              </a:rPr>
              <a:t> </a:t>
            </a:r>
            <a:r>
              <a:rPr lang="en-US" altLang="en-US" sz="1764" dirty="0" err="1">
                <a:ea typeface="ＭＳ Ｐゴシック" panose="020B0600070205080204" pitchFamily="34" charset="-128"/>
              </a:rPr>
              <a:t>precessor</a:t>
            </a:r>
            <a:endParaRPr lang="en-US" altLang="en-US" sz="1764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1764" dirty="0">
                <a:ea typeface="ＭＳ Ｐゴシック" panose="020B0600070205080204" pitchFamily="34" charset="-128"/>
              </a:rPr>
              <a:t>Delete </a:t>
            </a:r>
            <a:r>
              <a:rPr lang="en-US" altLang="en-US" sz="1764" dirty="0" err="1">
                <a:ea typeface="ＭＳ Ｐゴシック" panose="020B0600070205080204" pitchFamily="34" charset="-128"/>
              </a:rPr>
              <a:t>inorder</a:t>
            </a:r>
            <a:r>
              <a:rPr lang="en-US" altLang="en-US" sz="1764" dirty="0">
                <a:ea typeface="ＭＳ Ｐゴシック" panose="020B0600070205080204" pitchFamily="34" charset="-128"/>
              </a:rPr>
              <a:t> predecessor</a:t>
            </a:r>
          </a:p>
        </p:txBody>
      </p:sp>
      <p:sp>
        <p:nvSpPr>
          <p:cNvPr id="39424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CCBA31-92D5-4621-85B0-6022C2C441FF}" type="slidenum">
              <a:rPr lang="en-US" altLang="en-US" sz="1543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394244" name="Oval 4"/>
          <p:cNvSpPr>
            <a:spLocks noChangeArrowheads="1"/>
          </p:cNvSpPr>
          <p:nvPr/>
        </p:nvSpPr>
        <p:spPr bwMode="auto">
          <a:xfrm>
            <a:off x="5815612" y="3088746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7579536" y="527265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394246" name="Oval 6"/>
          <p:cNvSpPr>
            <a:spLocks noChangeArrowheads="1"/>
          </p:cNvSpPr>
          <p:nvPr/>
        </p:nvSpPr>
        <p:spPr bwMode="auto">
          <a:xfrm>
            <a:off x="7075558" y="3676720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4247" name="Oval 7"/>
          <p:cNvSpPr>
            <a:spLocks noChangeArrowheads="1"/>
          </p:cNvSpPr>
          <p:nvPr/>
        </p:nvSpPr>
        <p:spPr bwMode="auto">
          <a:xfrm>
            <a:off x="7999518" y="4432688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94248" name="Oval 8"/>
          <p:cNvSpPr>
            <a:spLocks noChangeArrowheads="1"/>
          </p:cNvSpPr>
          <p:nvPr/>
        </p:nvSpPr>
        <p:spPr bwMode="auto">
          <a:xfrm>
            <a:off x="5899608" y="527265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588233" name="Oval 9"/>
          <p:cNvSpPr>
            <a:spLocks noChangeArrowheads="1"/>
          </p:cNvSpPr>
          <p:nvPr/>
        </p:nvSpPr>
        <p:spPr bwMode="auto">
          <a:xfrm>
            <a:off x="5395630" y="4432688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88234" name="Oval 10"/>
          <p:cNvSpPr>
            <a:spLocks noChangeArrowheads="1"/>
          </p:cNvSpPr>
          <p:nvPr/>
        </p:nvSpPr>
        <p:spPr bwMode="auto">
          <a:xfrm>
            <a:off x="4555666" y="3676720"/>
            <a:ext cx="503978" cy="503978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588235" name="Oval 11"/>
          <p:cNvSpPr>
            <a:spLocks noChangeArrowheads="1"/>
          </p:cNvSpPr>
          <p:nvPr/>
        </p:nvSpPr>
        <p:spPr bwMode="auto">
          <a:xfrm>
            <a:off x="3547710" y="4432688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88236" name="Oval 12"/>
          <p:cNvSpPr>
            <a:spLocks noChangeArrowheads="1"/>
          </p:cNvSpPr>
          <p:nvPr/>
        </p:nvSpPr>
        <p:spPr bwMode="auto">
          <a:xfrm>
            <a:off x="3967691" y="527265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94253" name="Oval 13"/>
          <p:cNvSpPr>
            <a:spLocks noChangeArrowheads="1"/>
          </p:cNvSpPr>
          <p:nvPr/>
        </p:nvSpPr>
        <p:spPr bwMode="auto">
          <a:xfrm>
            <a:off x="3043731" y="527265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4254" name="Line 14"/>
          <p:cNvSpPr>
            <a:spLocks noChangeShapeType="1"/>
          </p:cNvSpPr>
          <p:nvPr/>
        </p:nvSpPr>
        <p:spPr bwMode="auto">
          <a:xfrm flipH="1">
            <a:off x="3967691" y="4096702"/>
            <a:ext cx="587975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55" name="Line 15"/>
          <p:cNvSpPr>
            <a:spLocks noChangeShapeType="1"/>
          </p:cNvSpPr>
          <p:nvPr/>
        </p:nvSpPr>
        <p:spPr bwMode="auto">
          <a:xfrm flipH="1">
            <a:off x="3379717" y="4852669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56" name="Line 16"/>
          <p:cNvSpPr>
            <a:spLocks noChangeShapeType="1"/>
          </p:cNvSpPr>
          <p:nvPr/>
        </p:nvSpPr>
        <p:spPr bwMode="auto">
          <a:xfrm>
            <a:off x="3967691" y="4936666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57" name="Line 17"/>
          <p:cNvSpPr>
            <a:spLocks noChangeShapeType="1"/>
          </p:cNvSpPr>
          <p:nvPr/>
        </p:nvSpPr>
        <p:spPr bwMode="auto">
          <a:xfrm>
            <a:off x="4975648" y="4096702"/>
            <a:ext cx="503978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58" name="Line 18"/>
          <p:cNvSpPr>
            <a:spLocks noChangeShapeType="1"/>
          </p:cNvSpPr>
          <p:nvPr/>
        </p:nvSpPr>
        <p:spPr bwMode="auto">
          <a:xfrm>
            <a:off x="5815612" y="4852669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59" name="Line 19"/>
          <p:cNvSpPr>
            <a:spLocks noChangeShapeType="1"/>
          </p:cNvSpPr>
          <p:nvPr/>
        </p:nvSpPr>
        <p:spPr bwMode="auto">
          <a:xfrm>
            <a:off x="6319590" y="3508727"/>
            <a:ext cx="75596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60" name="Line 20"/>
          <p:cNvSpPr>
            <a:spLocks noChangeShapeType="1"/>
          </p:cNvSpPr>
          <p:nvPr/>
        </p:nvSpPr>
        <p:spPr bwMode="auto">
          <a:xfrm flipH="1">
            <a:off x="5059644" y="3508727"/>
            <a:ext cx="755968" cy="251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61" name="Line 21"/>
          <p:cNvSpPr>
            <a:spLocks noChangeShapeType="1"/>
          </p:cNvSpPr>
          <p:nvPr/>
        </p:nvSpPr>
        <p:spPr bwMode="auto">
          <a:xfrm>
            <a:off x="7579536" y="4096702"/>
            <a:ext cx="50397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62" name="Line 22"/>
          <p:cNvSpPr>
            <a:spLocks noChangeShapeType="1"/>
          </p:cNvSpPr>
          <p:nvPr/>
        </p:nvSpPr>
        <p:spPr bwMode="auto">
          <a:xfrm flipH="1">
            <a:off x="7999518" y="4936666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4263" name="Oval 23"/>
          <p:cNvSpPr>
            <a:spLocks noChangeArrowheads="1"/>
          </p:cNvSpPr>
          <p:nvPr/>
        </p:nvSpPr>
        <p:spPr bwMode="auto">
          <a:xfrm>
            <a:off x="8587493" y="527265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95</a:t>
            </a:r>
          </a:p>
        </p:txBody>
      </p:sp>
      <p:sp>
        <p:nvSpPr>
          <p:cNvPr id="394264" name="Line 24"/>
          <p:cNvSpPr>
            <a:spLocks noChangeShapeType="1"/>
          </p:cNvSpPr>
          <p:nvPr/>
        </p:nvSpPr>
        <p:spPr bwMode="auto">
          <a:xfrm>
            <a:off x="8419500" y="4936666"/>
            <a:ext cx="251989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8249" name="Oval 25"/>
          <p:cNvSpPr>
            <a:spLocks noChangeArrowheads="1"/>
          </p:cNvSpPr>
          <p:nvPr/>
        </p:nvSpPr>
        <p:spPr bwMode="auto">
          <a:xfrm>
            <a:off x="4471670" y="619661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588252" name="Line 28"/>
          <p:cNvSpPr>
            <a:spLocks noChangeShapeType="1"/>
          </p:cNvSpPr>
          <p:nvPr/>
        </p:nvSpPr>
        <p:spPr bwMode="auto">
          <a:xfrm>
            <a:off x="4387673" y="5776630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8253" name="Oval 29"/>
          <p:cNvSpPr>
            <a:spLocks noChangeArrowheads="1"/>
          </p:cNvSpPr>
          <p:nvPr/>
        </p:nvSpPr>
        <p:spPr bwMode="auto">
          <a:xfrm>
            <a:off x="4555666" y="3676720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94268" name="Text Box 30"/>
          <p:cNvSpPr txBox="1">
            <a:spLocks noChangeArrowheads="1"/>
          </p:cNvSpPr>
          <p:nvPr/>
        </p:nvSpPr>
        <p:spPr bwMode="auto">
          <a:xfrm>
            <a:off x="924489" y="5711754"/>
            <a:ext cx="2939874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43"/>
              <a:t> To see this correctly you must run it in a Powerpoint slideshow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B2E-F085-EE4E-8ACC-4A4CAA8BD3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57C80-B5BA-CC43-B094-6FA5B21075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1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882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5882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4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1588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88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5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158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33" grpId="0" animBg="1"/>
      <p:bldP spid="1588234" grpId="0" animBg="1"/>
      <p:bldP spid="1588235" grpId="0" animBg="1"/>
      <p:bldP spid="1588235" grpId="1" animBg="1"/>
      <p:bldP spid="1588235" grpId="2" animBg="1"/>
      <p:bldP spid="1588236" grpId="0" animBg="1"/>
      <p:bldP spid="1588249" grpId="0" build="allAtOnce" animBg="1"/>
      <p:bldP spid="1588249" grpId="1" build="allAtOnce" animBg="1"/>
      <p:bldP spid="1588253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</a:t>
            </a:r>
            <a:r>
              <a:rPr lang="en-US" altLang="en-US" dirty="0" err="1">
                <a:ea typeface="ＭＳ Ｐゴシック" panose="020B0600070205080204" pitchFamily="34" charset="-128"/>
              </a:rPr>
              <a:t>getInoderIterator</a:t>
            </a:r>
            <a:r>
              <a:rPr lang="en-US" altLang="en-US" dirty="0">
                <a:ea typeface="ＭＳ Ｐゴシック" panose="020B0600070205080204" pitchFamily="34" charset="-128"/>
              </a:rPr>
              <a:t>() Method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>
                <a:solidFill>
                  <a:srgbClr val="996633"/>
                </a:solidFill>
                <a:ea typeface="ＭＳ Ｐゴシック" panose="020B0600070205080204" pitchFamily="34" charset="-128"/>
              </a:rPr>
              <a:t>getInorderIterator()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As we discussed previously, this will be a step-by-step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inorder traversal</a:t>
            </a:r>
            <a:r>
              <a:rPr lang="en-US" altLang="en-US">
                <a:ea typeface="ＭＳ Ｐゴシック" panose="020B0600070205080204" pitchFamily="34" charset="-128"/>
              </a:rPr>
              <a:t> of the tree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It is done iteratively so that we can pause indefinitely after each item is returned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Still the logic is much less clear than for the recursive traversals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This method is implemented in the BinaryTree class, so we don't have to add anything for BinarySearchTree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See BinaryTree.java</a:t>
            </a:r>
          </a:p>
        </p:txBody>
      </p:sp>
      <p:sp>
        <p:nvSpPr>
          <p:cNvPr id="39526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F30A77-08D6-4229-B0A1-00B0F2696505}" type="slidenum">
              <a:rPr lang="en-US" altLang="en-US" sz="1543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E46C2-0656-4C4F-94C4-C8462DC74E8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86BB0-0D68-1546-BB3B-F4B1544DA8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37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</a:t>
            </a:r>
            <a:r>
              <a:rPr lang="en-US" altLang="en-US" dirty="0" err="1">
                <a:ea typeface="ＭＳ Ｐゴシック" panose="020B0600070205080204" pitchFamily="34" charset="-128"/>
              </a:rPr>
              <a:t>getInorderIterator</a:t>
            </a:r>
            <a:r>
              <a:rPr lang="en-US" altLang="en-US" dirty="0">
                <a:ea typeface="ＭＳ Ｐゴシック" panose="020B0600070205080204" pitchFamily="34" charset="-128"/>
              </a:rPr>
              <a:t>() Method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What data and methods do we need?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Method simply returns an instance of private InorderIterator object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Recall the methods we need for an iterator()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hasNext() – is there an item left in the iteration?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next() – return the next item in the iteration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We also need some instance variables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To mimic the behavior of the run-time stack, we will use our own Stack object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Plus we need a BinaryNode to store the current node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How will it work?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Think about behavior of inorder traversal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We need to duplicate this iteratively</a:t>
            </a:r>
          </a:p>
        </p:txBody>
      </p:sp>
      <p:sp>
        <p:nvSpPr>
          <p:cNvPr id="39628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6CE957-18C5-465D-A671-2DF6B7FF6C58}" type="slidenum">
              <a:rPr lang="en-US" altLang="en-US" sz="1543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1DD86-9F5F-9D40-BC94-ADD9882B96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B444A-6478-9449-B103-294377EA8A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504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</a:t>
            </a:r>
            <a:r>
              <a:rPr lang="en-US" altLang="en-US" dirty="0" err="1">
                <a:ea typeface="ＭＳ Ｐゴシック" panose="020B0600070205080204" pitchFamily="34" charset="-128"/>
              </a:rPr>
              <a:t>getInorderIterator</a:t>
            </a:r>
            <a:r>
              <a:rPr lang="en-US" altLang="en-US" dirty="0">
                <a:ea typeface="ＭＳ Ｐゴシック" panose="020B0600070205080204" pitchFamily="34" charset="-128"/>
              </a:rPr>
              <a:t>() Method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Initially (in the constructor), set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currentNode</a:t>
            </a:r>
            <a:r>
              <a:rPr lang="en-US" altLang="en-US" dirty="0">
                <a:ea typeface="ＭＳ Ｐゴシック" panose="020B0600070205080204" pitchFamily="34" charset="-128"/>
              </a:rPr>
              <a:t> to the root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For each call of next()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Go left from root as far as we can, pushing all nodes onto the stack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Top of the stack will be the next value in the iteration (</a:t>
            </a:r>
            <a:r>
              <a:rPr lang="en-US" altLang="en-US" dirty="0" err="1">
                <a:ea typeface="ＭＳ Ｐゴシック" panose="020B0600070205080204" pitchFamily="34" charset="-128"/>
              </a:rPr>
              <a:t>nextNode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Then set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currentNode</a:t>
            </a:r>
            <a:r>
              <a:rPr lang="en-US" altLang="en-US" dirty="0">
                <a:ea typeface="ＭＳ Ｐゴシック" panose="020B0600070205080204" pitchFamily="34" charset="-128"/>
              </a:rPr>
              <a:t> to the right child of </a:t>
            </a:r>
            <a:r>
              <a:rPr lang="en-US" altLang="en-US" dirty="0" err="1">
                <a:ea typeface="ＭＳ Ｐゴシック" panose="020B0600070205080204" pitchFamily="34" charset="-128"/>
              </a:rPr>
              <a:t>nextNode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After </a:t>
            </a:r>
            <a:r>
              <a:rPr lang="en-US" altLang="en-US" dirty="0" err="1">
                <a:ea typeface="ＭＳ Ｐゴシック" panose="020B0600070205080204" pitchFamily="34" charset="-128"/>
              </a:rPr>
              <a:t>nextNode</a:t>
            </a:r>
            <a:r>
              <a:rPr lang="en-US" altLang="en-US" dirty="0">
                <a:ea typeface="ＭＳ Ｐゴシック" panose="020B0600070205080204" pitchFamily="34" charset="-128"/>
              </a:rPr>
              <a:t> we should traverse its right subtree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That is what </a:t>
            </a:r>
            <a:r>
              <a:rPr lang="en-US" altLang="en-US" dirty="0" err="1">
                <a:ea typeface="ＭＳ Ｐゴシック" panose="020B0600070205080204" pitchFamily="34" charset="-128"/>
              </a:rPr>
              <a:t>currentNode</a:t>
            </a:r>
            <a:r>
              <a:rPr lang="en-US" altLang="en-US" dirty="0">
                <a:ea typeface="ＭＳ Ｐゴシック" panose="020B0600070205080204" pitchFamily="34" charset="-128"/>
              </a:rPr>
              <a:t> now represents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It could be null – in this case the previous node had no right subtree, and we backtrack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Let's trace this execution</a:t>
            </a:r>
          </a:p>
        </p:txBody>
      </p:sp>
      <p:sp>
        <p:nvSpPr>
          <p:cNvPr id="39731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45E366-B988-422A-B100-CB97FC3D9CBB}" type="slidenum">
              <a:rPr lang="en-US" altLang="en-US" sz="1543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E8775-650D-F543-AE13-9442E363C3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4E301-9CEB-3D48-BBF4-DD7FA72B66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900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0096297" cy="736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</a:t>
            </a:r>
            <a:r>
              <a:rPr lang="en-US" altLang="en-US" dirty="0" err="1">
                <a:ea typeface="ＭＳ Ｐゴシック" panose="020B0600070205080204" pitchFamily="34" charset="-128"/>
              </a:rPr>
              <a:t>InorderIterator.next</a:t>
            </a:r>
            <a:r>
              <a:rPr lang="en-US" altLang="en-US" dirty="0">
                <a:ea typeface="ＭＳ Ｐゴシック" panose="020B0600070205080204" pitchFamily="34" charset="-128"/>
              </a:rPr>
              <a:t>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0890F5-A35C-444A-ADEC-56D621CD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6600"/>
            <a:ext cx="10096296" cy="6567487"/>
          </a:xfrm>
          <a:ln>
            <a:noFill/>
          </a:ln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8337" name="Slide Number Placeholder 4"/>
          <p:cNvSpPr>
            <a:spLocks noGrp="1"/>
          </p:cNvSpPr>
          <p:nvPr>
            <p:ph type="sldNum" idx="12"/>
          </p:nvPr>
        </p:nvSpPr>
        <p:spPr>
          <a:xfrm>
            <a:off x="7716838" y="7342188"/>
            <a:ext cx="2316162" cy="501650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430F39-DE8E-4BA7-BC5E-E0DE14FE2B5A}" type="slidenum">
              <a:rPr lang="en-US" altLang="en-US" sz="1543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543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6384254" y="3107866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98340" name="Oval 4"/>
          <p:cNvSpPr>
            <a:spLocks noChangeArrowheads="1"/>
          </p:cNvSpPr>
          <p:nvPr/>
        </p:nvSpPr>
        <p:spPr bwMode="auto">
          <a:xfrm>
            <a:off x="8148179" y="529177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398341" name="Oval 5"/>
          <p:cNvSpPr>
            <a:spLocks noChangeArrowheads="1"/>
          </p:cNvSpPr>
          <p:nvPr/>
        </p:nvSpPr>
        <p:spPr bwMode="auto">
          <a:xfrm>
            <a:off x="7644200" y="3695841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98342" name="Oval 6"/>
          <p:cNvSpPr>
            <a:spLocks noChangeArrowheads="1"/>
          </p:cNvSpPr>
          <p:nvPr/>
        </p:nvSpPr>
        <p:spPr bwMode="auto">
          <a:xfrm>
            <a:off x="8568161" y="4451808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98343" name="Oval 7"/>
          <p:cNvSpPr>
            <a:spLocks noChangeArrowheads="1"/>
          </p:cNvSpPr>
          <p:nvPr/>
        </p:nvSpPr>
        <p:spPr bwMode="auto">
          <a:xfrm>
            <a:off x="6468251" y="529177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583112" name="Oval 8"/>
          <p:cNvSpPr>
            <a:spLocks noChangeArrowheads="1"/>
          </p:cNvSpPr>
          <p:nvPr/>
        </p:nvSpPr>
        <p:spPr bwMode="auto">
          <a:xfrm>
            <a:off x="5964272" y="4451808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83113" name="Oval 9"/>
          <p:cNvSpPr>
            <a:spLocks noChangeArrowheads="1"/>
          </p:cNvSpPr>
          <p:nvPr/>
        </p:nvSpPr>
        <p:spPr bwMode="auto">
          <a:xfrm>
            <a:off x="5124309" y="3695841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583114" name="Oval 10"/>
          <p:cNvSpPr>
            <a:spLocks noChangeArrowheads="1"/>
          </p:cNvSpPr>
          <p:nvPr/>
        </p:nvSpPr>
        <p:spPr bwMode="auto">
          <a:xfrm>
            <a:off x="4116352" y="4451808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83115" name="Oval 11"/>
          <p:cNvSpPr>
            <a:spLocks noChangeArrowheads="1"/>
          </p:cNvSpPr>
          <p:nvPr/>
        </p:nvSpPr>
        <p:spPr bwMode="auto">
          <a:xfrm>
            <a:off x="4536334" y="529177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83116" name="Oval 12"/>
          <p:cNvSpPr>
            <a:spLocks noChangeArrowheads="1"/>
          </p:cNvSpPr>
          <p:nvPr/>
        </p:nvSpPr>
        <p:spPr bwMode="auto">
          <a:xfrm>
            <a:off x="3612374" y="529177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 flipH="1">
            <a:off x="4536334" y="4115823"/>
            <a:ext cx="587975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0" name="Line 14"/>
          <p:cNvSpPr>
            <a:spLocks noChangeShapeType="1"/>
          </p:cNvSpPr>
          <p:nvPr/>
        </p:nvSpPr>
        <p:spPr bwMode="auto">
          <a:xfrm flipH="1">
            <a:off x="3948359" y="4871790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4536334" y="4955786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5544291" y="4115823"/>
            <a:ext cx="503978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>
            <a:off x="6384254" y="4871790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6888232" y="3527848"/>
            <a:ext cx="75596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5" name="Line 19"/>
          <p:cNvSpPr>
            <a:spLocks noChangeShapeType="1"/>
          </p:cNvSpPr>
          <p:nvPr/>
        </p:nvSpPr>
        <p:spPr bwMode="auto">
          <a:xfrm flipH="1">
            <a:off x="5628286" y="3527848"/>
            <a:ext cx="755968" cy="251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6" name="Line 20"/>
          <p:cNvSpPr>
            <a:spLocks noChangeShapeType="1"/>
          </p:cNvSpPr>
          <p:nvPr/>
        </p:nvSpPr>
        <p:spPr bwMode="auto">
          <a:xfrm>
            <a:off x="8148179" y="4115822"/>
            <a:ext cx="50397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7" name="Line 21"/>
          <p:cNvSpPr>
            <a:spLocks noChangeShapeType="1"/>
          </p:cNvSpPr>
          <p:nvPr/>
        </p:nvSpPr>
        <p:spPr bwMode="auto">
          <a:xfrm flipH="1">
            <a:off x="8568160" y="4955786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58" name="Oval 22"/>
          <p:cNvSpPr>
            <a:spLocks noChangeArrowheads="1"/>
          </p:cNvSpPr>
          <p:nvPr/>
        </p:nvSpPr>
        <p:spPr bwMode="auto">
          <a:xfrm>
            <a:off x="9156135" y="529177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95</a:t>
            </a:r>
          </a:p>
        </p:txBody>
      </p:sp>
      <p:sp>
        <p:nvSpPr>
          <p:cNvPr id="398359" name="Line 23"/>
          <p:cNvSpPr>
            <a:spLocks noChangeShapeType="1"/>
          </p:cNvSpPr>
          <p:nvPr/>
        </p:nvSpPr>
        <p:spPr bwMode="auto">
          <a:xfrm>
            <a:off x="8988142" y="4955786"/>
            <a:ext cx="251989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28" name="Rectangle 24"/>
          <p:cNvSpPr>
            <a:spLocks noChangeArrowheads="1"/>
          </p:cNvSpPr>
          <p:nvPr/>
        </p:nvSpPr>
        <p:spPr bwMode="auto">
          <a:xfrm>
            <a:off x="756496" y="1427938"/>
            <a:ext cx="1091953" cy="671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83129" name="Line 25"/>
          <p:cNvSpPr>
            <a:spLocks noChangeShapeType="1"/>
          </p:cNvSpPr>
          <p:nvPr/>
        </p:nvSpPr>
        <p:spPr bwMode="auto">
          <a:xfrm>
            <a:off x="1428467" y="1763924"/>
            <a:ext cx="4871791" cy="15119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30" name="Rectangle 26"/>
          <p:cNvSpPr>
            <a:spLocks noChangeArrowheads="1"/>
          </p:cNvSpPr>
          <p:nvPr/>
        </p:nvSpPr>
        <p:spPr bwMode="auto">
          <a:xfrm>
            <a:off x="756496" y="2099909"/>
            <a:ext cx="1091953" cy="671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83131" name="Rectangle 27"/>
          <p:cNvSpPr>
            <a:spLocks noChangeArrowheads="1"/>
          </p:cNvSpPr>
          <p:nvPr/>
        </p:nvSpPr>
        <p:spPr bwMode="auto">
          <a:xfrm>
            <a:off x="756496" y="2771880"/>
            <a:ext cx="1091953" cy="671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83132" name="Rectangle 28"/>
          <p:cNvSpPr>
            <a:spLocks noChangeArrowheads="1"/>
          </p:cNvSpPr>
          <p:nvPr/>
        </p:nvSpPr>
        <p:spPr bwMode="auto">
          <a:xfrm>
            <a:off x="756496" y="3443852"/>
            <a:ext cx="1091953" cy="671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83133" name="Line 29"/>
          <p:cNvSpPr>
            <a:spLocks noChangeShapeType="1"/>
          </p:cNvSpPr>
          <p:nvPr/>
        </p:nvSpPr>
        <p:spPr bwMode="auto">
          <a:xfrm>
            <a:off x="1428467" y="2435895"/>
            <a:ext cx="3695841" cy="13439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34" name="Line 30"/>
          <p:cNvSpPr>
            <a:spLocks noChangeShapeType="1"/>
          </p:cNvSpPr>
          <p:nvPr/>
        </p:nvSpPr>
        <p:spPr bwMode="auto">
          <a:xfrm>
            <a:off x="1428467" y="3107866"/>
            <a:ext cx="2771881" cy="13439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35" name="Line 31"/>
          <p:cNvSpPr>
            <a:spLocks noChangeShapeType="1"/>
          </p:cNvSpPr>
          <p:nvPr/>
        </p:nvSpPr>
        <p:spPr bwMode="auto">
          <a:xfrm>
            <a:off x="1428467" y="3779837"/>
            <a:ext cx="2183906" cy="15119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68" name="Rectangle 32"/>
          <p:cNvSpPr>
            <a:spLocks noChangeArrowheads="1"/>
          </p:cNvSpPr>
          <p:nvPr/>
        </p:nvSpPr>
        <p:spPr bwMode="auto">
          <a:xfrm>
            <a:off x="504507" y="923960"/>
            <a:ext cx="1763924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 dirty="0" err="1">
                <a:solidFill>
                  <a:schemeClr val="tx1"/>
                </a:solidFill>
              </a:rPr>
              <a:t>nodeStack</a:t>
            </a:r>
            <a:endParaRPr lang="en-US" altLang="en-US" sz="2205" dirty="0">
              <a:solidFill>
                <a:schemeClr val="tx1"/>
              </a:solidFill>
            </a:endParaRPr>
          </a:p>
        </p:txBody>
      </p:sp>
      <p:sp>
        <p:nvSpPr>
          <p:cNvPr id="398369" name="Rectangle 33"/>
          <p:cNvSpPr>
            <a:spLocks noChangeArrowheads="1"/>
          </p:cNvSpPr>
          <p:nvPr/>
        </p:nvSpPr>
        <p:spPr bwMode="auto">
          <a:xfrm>
            <a:off x="168522" y="4367812"/>
            <a:ext cx="2015913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205">
                <a:solidFill>
                  <a:schemeClr val="tx1"/>
                </a:solidFill>
              </a:rPr>
              <a:t>currentNode</a:t>
            </a:r>
          </a:p>
        </p:txBody>
      </p:sp>
      <p:sp>
        <p:nvSpPr>
          <p:cNvPr id="1583138" name="Rectangle 34"/>
          <p:cNvSpPr>
            <a:spLocks noChangeArrowheads="1"/>
          </p:cNvSpPr>
          <p:nvPr/>
        </p:nvSpPr>
        <p:spPr bwMode="auto">
          <a:xfrm>
            <a:off x="168522" y="4703797"/>
            <a:ext cx="2015913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2205">
                <a:solidFill>
                  <a:schemeClr val="tx1"/>
                </a:solidFill>
              </a:rPr>
              <a:t>nextNode</a:t>
            </a:r>
          </a:p>
        </p:txBody>
      </p:sp>
      <p:sp>
        <p:nvSpPr>
          <p:cNvPr id="1583139" name="Rectangle 35"/>
          <p:cNvSpPr>
            <a:spLocks noChangeArrowheads="1"/>
          </p:cNvSpPr>
          <p:nvPr/>
        </p:nvSpPr>
        <p:spPr bwMode="auto">
          <a:xfrm>
            <a:off x="1764453" y="4367812"/>
            <a:ext cx="419982" cy="335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5">
              <a:solidFill>
                <a:schemeClr val="tx1"/>
              </a:solidFill>
            </a:endParaRPr>
          </a:p>
        </p:txBody>
      </p:sp>
      <p:sp>
        <p:nvSpPr>
          <p:cNvPr id="1583140" name="Line 36"/>
          <p:cNvSpPr>
            <a:spLocks noChangeShapeType="1"/>
          </p:cNvSpPr>
          <p:nvPr/>
        </p:nvSpPr>
        <p:spPr bwMode="auto">
          <a:xfrm flipV="1">
            <a:off x="1764453" y="4367812"/>
            <a:ext cx="419982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41" name="Line 37"/>
          <p:cNvSpPr>
            <a:spLocks noChangeShapeType="1"/>
          </p:cNvSpPr>
          <p:nvPr/>
        </p:nvSpPr>
        <p:spPr bwMode="auto">
          <a:xfrm>
            <a:off x="1932446" y="4871790"/>
            <a:ext cx="1595931" cy="58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42" name="Line 38"/>
          <p:cNvSpPr>
            <a:spLocks noChangeShapeType="1"/>
          </p:cNvSpPr>
          <p:nvPr/>
        </p:nvSpPr>
        <p:spPr bwMode="auto">
          <a:xfrm flipV="1">
            <a:off x="1932446" y="3359855"/>
            <a:ext cx="4367812" cy="1175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43" name="Line 39"/>
          <p:cNvSpPr>
            <a:spLocks noChangeShapeType="1"/>
          </p:cNvSpPr>
          <p:nvPr/>
        </p:nvSpPr>
        <p:spPr bwMode="auto">
          <a:xfrm flipV="1">
            <a:off x="1932446" y="3947830"/>
            <a:ext cx="3191863" cy="58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44" name="Line 40"/>
          <p:cNvSpPr>
            <a:spLocks noChangeShapeType="1"/>
          </p:cNvSpPr>
          <p:nvPr/>
        </p:nvSpPr>
        <p:spPr bwMode="auto">
          <a:xfrm>
            <a:off x="1932445" y="4535805"/>
            <a:ext cx="2099910" cy="83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45" name="Line 41"/>
          <p:cNvSpPr>
            <a:spLocks noChangeShapeType="1"/>
          </p:cNvSpPr>
          <p:nvPr/>
        </p:nvSpPr>
        <p:spPr bwMode="auto">
          <a:xfrm>
            <a:off x="1932446" y="4535804"/>
            <a:ext cx="1595931" cy="839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8378" name="Text Box 42"/>
          <p:cNvSpPr txBox="1">
            <a:spLocks noChangeArrowheads="1"/>
          </p:cNvSpPr>
          <p:nvPr/>
        </p:nvSpPr>
        <p:spPr bwMode="auto">
          <a:xfrm>
            <a:off x="4200348" y="6131736"/>
            <a:ext cx="5291773" cy="54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43">
                <a:solidFill>
                  <a:schemeClr val="tx1"/>
                </a:solidFill>
              </a:rPr>
              <a:t> To see this correctly you must run it in a Powerpoint slideshow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543">
                <a:solidFill>
                  <a:schemeClr val="tx1"/>
                </a:solidFill>
              </a:rPr>
              <a:t>Trace is only partially shown (up to 40)</a:t>
            </a:r>
          </a:p>
        </p:txBody>
      </p:sp>
      <p:sp>
        <p:nvSpPr>
          <p:cNvPr id="398379" name="Rectangle 43"/>
          <p:cNvSpPr>
            <a:spLocks noChangeArrowheads="1"/>
          </p:cNvSpPr>
          <p:nvPr/>
        </p:nvSpPr>
        <p:spPr bwMode="auto">
          <a:xfrm>
            <a:off x="6888232" y="2038138"/>
            <a:ext cx="1259946" cy="41998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398380" name="Line 44"/>
          <p:cNvSpPr>
            <a:spLocks noChangeShapeType="1"/>
          </p:cNvSpPr>
          <p:nvPr/>
        </p:nvSpPr>
        <p:spPr bwMode="auto">
          <a:xfrm flipH="1">
            <a:off x="6636243" y="2267902"/>
            <a:ext cx="419982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49" name="Line 45"/>
          <p:cNvSpPr>
            <a:spLocks noChangeShapeType="1"/>
          </p:cNvSpPr>
          <p:nvPr/>
        </p:nvSpPr>
        <p:spPr bwMode="auto">
          <a:xfrm flipV="1">
            <a:off x="1932445" y="4703797"/>
            <a:ext cx="209991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50" name="Line 46"/>
          <p:cNvSpPr>
            <a:spLocks noChangeShapeType="1"/>
          </p:cNvSpPr>
          <p:nvPr/>
        </p:nvSpPr>
        <p:spPr bwMode="auto">
          <a:xfrm>
            <a:off x="1932446" y="4535804"/>
            <a:ext cx="2603888" cy="839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51" name="Line 47"/>
          <p:cNvSpPr>
            <a:spLocks noChangeShapeType="1"/>
          </p:cNvSpPr>
          <p:nvPr/>
        </p:nvSpPr>
        <p:spPr bwMode="auto">
          <a:xfrm>
            <a:off x="1428467" y="3107866"/>
            <a:ext cx="3107866" cy="2183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52" name="Line 48"/>
          <p:cNvSpPr>
            <a:spLocks noChangeShapeType="1"/>
          </p:cNvSpPr>
          <p:nvPr/>
        </p:nvSpPr>
        <p:spPr bwMode="auto">
          <a:xfrm>
            <a:off x="1932446" y="4871790"/>
            <a:ext cx="2603888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53" name="Line 49"/>
          <p:cNvSpPr>
            <a:spLocks noChangeShapeType="1"/>
          </p:cNvSpPr>
          <p:nvPr/>
        </p:nvSpPr>
        <p:spPr bwMode="auto">
          <a:xfrm flipV="1">
            <a:off x="1932446" y="4031826"/>
            <a:ext cx="3107866" cy="839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54" name="Freeform 50"/>
          <p:cNvSpPr>
            <a:spLocks/>
          </p:cNvSpPr>
          <p:nvPr/>
        </p:nvSpPr>
        <p:spPr bwMode="auto">
          <a:xfrm>
            <a:off x="1932446" y="4189319"/>
            <a:ext cx="4026577" cy="407733"/>
          </a:xfrm>
          <a:custGeom>
            <a:avLst/>
            <a:gdLst>
              <a:gd name="T0" fmla="*/ 0 w 2301"/>
              <a:gd name="T1" fmla="*/ 2147483647 h 233"/>
              <a:gd name="T2" fmla="*/ 2147483647 w 2301"/>
              <a:gd name="T3" fmla="*/ 2147483647 h 233"/>
              <a:gd name="T4" fmla="*/ 2147483647 w 2301"/>
              <a:gd name="T5" fmla="*/ 2147483647 h 233"/>
              <a:gd name="T6" fmla="*/ 0 60000 65536"/>
              <a:gd name="T7" fmla="*/ 0 60000 65536"/>
              <a:gd name="T8" fmla="*/ 0 60000 65536"/>
              <a:gd name="T9" fmla="*/ 0 w 2301"/>
              <a:gd name="T10" fmla="*/ 0 h 233"/>
              <a:gd name="T11" fmla="*/ 2301 w 2301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1" h="233">
                <a:moveTo>
                  <a:pt x="0" y="198"/>
                </a:moveTo>
                <a:cubicBezTo>
                  <a:pt x="456" y="102"/>
                  <a:pt x="913" y="0"/>
                  <a:pt x="1296" y="6"/>
                </a:cubicBezTo>
                <a:cubicBezTo>
                  <a:pt x="1679" y="12"/>
                  <a:pt x="2092" y="186"/>
                  <a:pt x="2301" y="2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55" name="Line 51"/>
          <p:cNvSpPr>
            <a:spLocks noChangeShapeType="1"/>
          </p:cNvSpPr>
          <p:nvPr/>
        </p:nvSpPr>
        <p:spPr bwMode="auto">
          <a:xfrm>
            <a:off x="1428467" y="2435895"/>
            <a:ext cx="4535805" cy="20999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3156" name="Freeform 52"/>
          <p:cNvSpPr>
            <a:spLocks/>
          </p:cNvSpPr>
          <p:nvPr/>
        </p:nvSpPr>
        <p:spPr bwMode="auto">
          <a:xfrm>
            <a:off x="1932446" y="4241817"/>
            <a:ext cx="3947830" cy="629973"/>
          </a:xfrm>
          <a:custGeom>
            <a:avLst/>
            <a:gdLst>
              <a:gd name="T0" fmla="*/ 0 w 2256"/>
              <a:gd name="T1" fmla="*/ 2147483647 h 360"/>
              <a:gd name="T2" fmla="*/ 2147483647 w 2256"/>
              <a:gd name="T3" fmla="*/ 2147483647 h 360"/>
              <a:gd name="T4" fmla="*/ 2147483647 w 2256"/>
              <a:gd name="T5" fmla="*/ 2147483647 h 360"/>
              <a:gd name="T6" fmla="*/ 0 60000 65536"/>
              <a:gd name="T7" fmla="*/ 0 60000 65536"/>
              <a:gd name="T8" fmla="*/ 0 60000 65536"/>
              <a:gd name="T9" fmla="*/ 0 w 2256"/>
              <a:gd name="T10" fmla="*/ 0 h 360"/>
              <a:gd name="T11" fmla="*/ 2256 w 225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360">
                <a:moveTo>
                  <a:pt x="0" y="360"/>
                </a:moveTo>
                <a:cubicBezTo>
                  <a:pt x="388" y="204"/>
                  <a:pt x="776" y="48"/>
                  <a:pt x="1152" y="24"/>
                </a:cubicBezTo>
                <a:cubicBezTo>
                  <a:pt x="1528" y="0"/>
                  <a:pt x="1892" y="108"/>
                  <a:pt x="2256" y="2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0E577-AA24-F64F-AB31-0DCC730A88C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2951E-B7BE-AB40-9826-EA595375B2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3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83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8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83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83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8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83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83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83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583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83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83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83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583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583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583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58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83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5831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583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583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83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583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583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83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583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58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583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583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58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1583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1583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83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158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583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583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1583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1583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1583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583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158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116" grpId="0"/>
      <p:bldP spid="1583128" grpId="0" animBg="1"/>
      <p:bldP spid="1583130" grpId="0" animBg="1"/>
      <p:bldP spid="1583130" grpId="1" animBg="1"/>
      <p:bldP spid="1583130" grpId="2" animBg="1"/>
      <p:bldP spid="1583130" grpId="3" animBg="1"/>
      <p:bldP spid="1583131" grpId="0" animBg="1"/>
      <p:bldP spid="1583131" grpId="1" animBg="1"/>
      <p:bldP spid="1583131" grpId="2" animBg="1"/>
      <p:bldP spid="1583131" grpId="3" animBg="1"/>
      <p:bldP spid="1583132" grpId="0" animBg="1"/>
      <p:bldP spid="1583132" grpId="1" animBg="1"/>
      <p:bldP spid="1583138" grpId="0" animBg="1"/>
      <p:bldP spid="1583139" grpId="0" animBg="1"/>
      <p:bldP spid="1583139" grpId="1" animBg="1"/>
      <p:bldP spid="1583139" grpId="2" animBg="1"/>
      <p:bldP spid="1583139" grpId="3" animBg="1"/>
      <p:bldP spid="1583139" grpId="4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Run-times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 how long will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getEntry()</a:t>
            </a:r>
            <a:r>
              <a:rPr lang="en-US" altLang="en-US">
                <a:ea typeface="ＭＳ Ｐゴシック" panose="020B0600070205080204" pitchFamily="34" charset="-128"/>
              </a:rPr>
              <a:t> (and contains()),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add()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remove()</a:t>
            </a:r>
            <a:r>
              <a:rPr lang="en-US" altLang="en-US">
                <a:ea typeface="ＭＳ Ｐゴシック" panose="020B0600070205080204" pitchFamily="34" charset="-128"/>
              </a:rPr>
              <a:t> take to run?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It is clear that they are all proportional in run-time to the height of the tree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So if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BST is balanced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getEntry(), add() and remove() will all be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N)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If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BST is very unbalanced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getEntry(), add() and remove() will all be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O(N)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Given normal use, the tree tends to stay balanced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However, it could be unbalanced if the data is inserted in a particular way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Ex: If we do add()s of sorted data from a file</a:t>
            </a:r>
          </a:p>
        </p:txBody>
      </p:sp>
      <p:sp>
        <p:nvSpPr>
          <p:cNvPr id="39936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D7B34C91-8513-4B47-ADEB-0B1FE905D3E0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28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9FE1B-E72A-7741-B334-3DC73B63C9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AD503-247C-3648-89BB-37A0A6ED3A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Run-times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Thus, in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AVERAGE CASE</a:t>
            </a:r>
            <a:r>
              <a:rPr lang="en-US" altLang="en-US">
                <a:ea typeface="ＭＳ Ｐゴシック" panose="020B0600070205080204" pitchFamily="34" charset="-128"/>
              </a:rPr>
              <a:t>, BST give us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N)</a:t>
            </a:r>
            <a:r>
              <a:rPr lang="en-US" altLang="en-US">
                <a:ea typeface="ＭＳ Ｐゴシック" panose="020B0600070205080204" pitchFamily="34" charset="-128"/>
              </a:rPr>
              <a:t> for Find, Insert and Delete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In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</a:t>
            </a:r>
            <a:r>
              <a:rPr lang="en-US" altLang="en-US">
                <a:ea typeface="ＭＳ Ｐゴシック" panose="020B0600070205080204" pitchFamily="34" charset="-128"/>
              </a:rPr>
              <a:t>, BST gives us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O(N)</a:t>
            </a:r>
            <a:r>
              <a:rPr lang="en-US" altLang="en-US">
                <a:ea typeface="ＭＳ Ｐゴシック" panose="020B0600070205080204" pitchFamily="34" charset="-128"/>
              </a:rPr>
              <a:t> for Find, Insert and Delete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 how does a BST compare to a Sorted array or ArrayList?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Recall that a </a:t>
            </a:r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sorted array </a:t>
            </a:r>
            <a:r>
              <a:rPr lang="en-US" altLang="en-US">
                <a:ea typeface="ＭＳ Ｐゴシック" panose="020B0600070205080204" pitchFamily="34" charset="-128"/>
              </a:rPr>
              <a:t>gives us (average)</a:t>
            </a:r>
          </a:p>
          <a:p>
            <a:pPr lvl="2" eaLnBrk="1" hangingPunct="1"/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O(log</a:t>
            </a:r>
            <a:r>
              <a:rPr lang="en-US" altLang="en-US" baseline="-25000">
                <a:solidFill>
                  <a:srgbClr val="008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N) to find </a:t>
            </a:r>
            <a:r>
              <a:rPr lang="en-US" altLang="en-US">
                <a:ea typeface="ＭＳ Ｐゴシック" panose="020B0600070205080204" pitchFamily="34" charset="-128"/>
              </a:rPr>
              <a:t>an item using binary search</a:t>
            </a:r>
          </a:p>
          <a:p>
            <a:pPr lvl="2" eaLnBrk="1" hangingPunct="1"/>
            <a:r>
              <a:rPr lang="en-US" altLang="en-US">
                <a:solidFill>
                  <a:srgbClr val="008000"/>
                </a:solidFill>
                <a:ea typeface="ＭＳ Ｐゴシック" panose="020B0600070205080204" pitchFamily="34" charset="-128"/>
              </a:rPr>
              <a:t>O(N) to add or remove </a:t>
            </a:r>
            <a:r>
              <a:rPr lang="en-US" altLang="en-US">
                <a:ea typeface="ＭＳ Ｐゴシック" panose="020B0600070205080204" pitchFamily="34" charset="-128"/>
              </a:rPr>
              <a:t>an item (due to shifting)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Thus, in the average case, BST is better for Insert and Delete and about the same for Find</a:t>
            </a:r>
          </a:p>
          <a:p>
            <a:pPr lvl="2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0038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2339D04F-234D-47E3-B228-6933ED005867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29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90C0A-4D28-DB4E-B1EC-5BE13B5C5D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8627F-9AF4-014A-AF8C-C146B161F8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5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Binary Search Trees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Binary Trees are nice, but how can we use them effectively as data structures?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One way is to organize the data in the tree in a special way, to create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binary search tree (BST)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A BST is a binary tree such that, for each node in the tree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All data in the left subtree of that node is less than the data in that node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All data in the right subtree of that node is greater than the data in that node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Note that this definition does not allow for duplicates.  If we want to allow duplicates we should add "or equal to" to one of the above lines (but not both)</a:t>
            </a:r>
          </a:p>
        </p:txBody>
      </p:sp>
      <p:sp>
        <p:nvSpPr>
          <p:cNvPr id="37068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B82F96-F54B-4C71-A4EF-39195AFF0B14}" type="slidenum">
              <a:rPr lang="en-US" altLang="en-US" sz="1543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A5E28-5ACB-5549-990A-88C8053B7B4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2C498-6644-3549-804C-D8E789E6BF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Balanced BSTs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"On average", a BST will remain balanced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But it is possible for it to become unbalanced, yielding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</a:t>
            </a:r>
            <a:r>
              <a:rPr lang="en-US" altLang="en-US">
                <a:ea typeface="ＭＳ Ｐゴシック" panose="020B0600070205080204" pitchFamily="34" charset="-128"/>
              </a:rPr>
              <a:t> run-times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Can we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guarantee</a:t>
            </a:r>
            <a:r>
              <a:rPr lang="en-US" altLang="en-US">
                <a:ea typeface="ＭＳ Ｐゴシック" panose="020B0600070205080204" pitchFamily="34" charset="-128"/>
              </a:rPr>
              <a:t> that the tree remains balanced?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Yes, for example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AVL Tree </a:t>
            </a:r>
            <a:r>
              <a:rPr lang="en-US" altLang="en-US">
                <a:ea typeface="ＭＳ Ｐゴシック" panose="020B0600070205080204" pitchFamily="34" charset="-128"/>
              </a:rPr>
              <a:t>(Chapter 27)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When Inserts or Deletes are done, nodes may be "rotated" to ensure that the tree remains balanced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However, these rotations add overhead to the operations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If we time the operations, on average it is actually slower than the regular BST</a:t>
            </a:r>
          </a:p>
        </p:txBody>
      </p:sp>
      <p:sp>
        <p:nvSpPr>
          <p:cNvPr id="40243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7943" eaLnBrk="1" hangingPunct="1">
              <a:lnSpc>
                <a:spcPct val="100000"/>
              </a:lnSpc>
              <a:buClrTx/>
              <a:buSzTx/>
              <a:defRPr/>
            </a:pPr>
            <a:fld id="{38FCD0C4-F647-4D6F-9600-48C71546A0F0}" type="slidenum">
              <a:rPr lang="en-US" altLang="en-US" sz="1543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pPr algn="ctr" defTabSz="1007943" eaLnBrk="1" hangingPunct="1">
                <a:lnSpc>
                  <a:spcPct val="100000"/>
                </a:lnSpc>
                <a:buClrTx/>
                <a:buSzTx/>
                <a:defRPr/>
              </a:pPr>
              <a:t>30</a:t>
            </a:fld>
            <a:endParaRPr lang="en-US" altLang="en-US" sz="1543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D5E3F-A915-DA49-BF54-6E120235E3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B8410-91F2-B74F-984B-98248AA983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1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Definition:  Complete binary tree whose nodes contain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/>
              <a:t> objects and are organized as follows.</a:t>
            </a:r>
          </a:p>
          <a:p>
            <a:pPr lvl="1" eaLnBrk="1" hangingPunct="1"/>
            <a:r>
              <a:rPr lang="en-US" altLang="en-US"/>
              <a:t>Each node contains an object  no smaller/larger  than objects in its descendants</a:t>
            </a:r>
          </a:p>
          <a:p>
            <a:pPr lvl="1" eaLnBrk="1" hangingPunct="1"/>
            <a:r>
              <a:rPr lang="en-US" altLang="en-US"/>
              <a:t>Maxheap: object in node greater than or equal to its descendant objects</a:t>
            </a:r>
          </a:p>
          <a:p>
            <a:pPr lvl="1" eaLnBrk="1" hangingPunct="1"/>
            <a:r>
              <a:rPr lang="en-US" altLang="en-US"/>
              <a:t>Minheap: object in node less than or equal to its descendant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E1A63-A815-304D-9FE1-26A689A83E0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20574-830A-454E-93ED-555FF9958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0419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(a) A </a:t>
            </a:r>
            <a:r>
              <a:rPr lang="en-US" altLang="en-US" dirty="0" err="1"/>
              <a:t>maxheap</a:t>
            </a:r>
            <a:r>
              <a:rPr lang="en-US" altLang="en-US" dirty="0"/>
              <a:t> and </a:t>
            </a:r>
            <a:br>
              <a:rPr lang="en-US" altLang="en-US" dirty="0"/>
            </a:br>
            <a:r>
              <a:rPr lang="en-US" altLang="en-US" dirty="0"/>
              <a:t>(b) a </a:t>
            </a:r>
            <a:r>
              <a:rPr lang="en-US" altLang="en-US" dirty="0" err="1"/>
              <a:t>minheap</a:t>
            </a:r>
            <a:r>
              <a:rPr lang="en-US" altLang="en-US" dirty="0"/>
              <a:t> that contain the same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95449" y="2171389"/>
            <a:ext cx="7234189" cy="396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AD31-1417-DF48-BECC-17E8F8317B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98035-00B4-7F42-A495-D02CBC9F8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11260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interface for a </a:t>
            </a:r>
            <a:r>
              <a:rPr lang="en-US" altLang="en-US" dirty="0" err="1"/>
              <a:t>maxheap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73" y="1871919"/>
            <a:ext cx="10017523" cy="325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E0EF8-2D22-CB48-B75E-38AA59E755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4483C-46BB-1B41-8207-B2769A5714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3421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interface for a </a:t>
            </a:r>
            <a:r>
              <a:rPr lang="en-US" altLang="en-US" dirty="0" err="1"/>
              <a:t>maxheap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6715" y="2047412"/>
            <a:ext cx="7085445" cy="3464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BE74B-A969-0F42-9714-74BBA9CCC1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7FBD5E-85A3-0444-803E-C0B71CEF5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099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Binary Search Trees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49941" lvl="1" indent="-545969" eaLnBrk="1" hangingPunct="1"/>
            <a:r>
              <a:rPr lang="en-US" altLang="en-US" dirty="0">
                <a:ea typeface="ＭＳ Ｐゴシック" panose="020B0600070205080204" pitchFamily="34" charset="-128"/>
              </a:rPr>
              <a:t>Naturally, we can also define BSTs recursively:</a:t>
            </a:r>
          </a:p>
          <a:p>
            <a:pPr marL="1469917" lvl="2" indent="-461974" eaLnBrk="1" hangingPunct="1"/>
            <a:r>
              <a:rPr lang="en-US" altLang="en-US" dirty="0">
                <a:ea typeface="ＭＳ Ｐゴシック" panose="020B0600070205080204" pitchFamily="34" charset="-128"/>
              </a:rPr>
              <a:t>A binary tree, T, is a BST if either</a:t>
            </a:r>
          </a:p>
          <a:p>
            <a:pPr marL="1931891" lvl="3" indent="-419976" eaLnBrk="1" hangingPunct="1">
              <a:buFontTx/>
              <a:buAutoNum type="arabicParenR"/>
            </a:pPr>
            <a:r>
              <a:rPr lang="en-US" altLang="en-US" dirty="0">
                <a:ea typeface="ＭＳ Ｐゴシック" panose="020B0600070205080204" pitchFamily="34" charset="-128"/>
              </a:rPr>
              <a:t>T is empty (base case) or</a:t>
            </a:r>
          </a:p>
          <a:p>
            <a:pPr marL="1931891" lvl="3" indent="-419976" eaLnBrk="1" hangingPunct="1">
              <a:buFontTx/>
              <a:buAutoNum type="arabicParenR"/>
            </a:pPr>
            <a:r>
              <a:rPr lang="en-US" altLang="en-US" dirty="0">
                <a:ea typeface="ＭＳ Ｐゴシック" panose="020B0600070205080204" pitchFamily="34" charset="-128"/>
              </a:rPr>
              <a:t>T is a node with the following structure</a:t>
            </a:r>
          </a:p>
          <a:p>
            <a:pPr marL="1931891" lvl="3" indent="-419976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1931891" lvl="3" indent="-419976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2393865" lvl="4" indent="-377979" eaLnBrk="1" hangingPunct="1"/>
            <a:r>
              <a:rPr lang="en-US" altLang="en-US" dirty="0">
                <a:ea typeface="ＭＳ Ｐゴシック" panose="020B0600070205080204" pitchFamily="34" charset="-128"/>
              </a:rPr>
              <a:t>where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values</a:t>
            </a:r>
            <a:r>
              <a:rPr lang="en-US" altLang="en-US" dirty="0">
                <a:ea typeface="ＭＳ Ｐゴシック" panose="020B0600070205080204" pitchFamily="34" charset="-128"/>
              </a:rPr>
              <a:t> in the tree rooted at </a:t>
            </a:r>
            <a:r>
              <a:rPr lang="en-US" altLang="en-US" b="1" dirty="0">
                <a:ea typeface="ＭＳ Ｐゴシック" panose="020B0600070205080204" pitchFamily="34" charset="-128"/>
              </a:rPr>
              <a:t>left</a:t>
            </a:r>
            <a:r>
              <a:rPr lang="en-US" altLang="en-US" dirty="0">
                <a:ea typeface="ＭＳ Ｐゴシック" panose="020B0600070205080204" pitchFamily="34" charset="-128"/>
              </a:rPr>
              <a:t> are less than data</a:t>
            </a:r>
          </a:p>
          <a:p>
            <a:pPr marL="2393865" lvl="4" indent="-377979" eaLnBrk="1" hangingPunct="1"/>
            <a:r>
              <a:rPr lang="en-US" altLang="en-US" dirty="0">
                <a:ea typeface="ＭＳ Ｐゴシック" panose="020B0600070205080204" pitchFamily="34" charset="-128"/>
              </a:rPr>
              <a:t>where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values</a:t>
            </a:r>
            <a:r>
              <a:rPr lang="en-US" altLang="en-US" dirty="0">
                <a:ea typeface="ＭＳ Ｐゴシック" panose="020B0600070205080204" pitchFamily="34" charset="-128"/>
              </a:rPr>
              <a:t> in the tree rooted at </a:t>
            </a:r>
            <a:r>
              <a:rPr lang="en-US" altLang="en-US" b="1" dirty="0">
                <a:ea typeface="ＭＳ Ｐゴシック" panose="020B0600070205080204" pitchFamily="34" charset="-128"/>
              </a:rPr>
              <a:t>right</a:t>
            </a:r>
            <a:r>
              <a:rPr lang="en-US" altLang="en-US" dirty="0">
                <a:ea typeface="ＭＳ Ｐゴシック" panose="020B0600070205080204" pitchFamily="34" charset="-128"/>
              </a:rPr>
              <a:t> are greater than data</a:t>
            </a:r>
          </a:p>
          <a:p>
            <a:pPr marL="2393865" lvl="4" indent="-377979" eaLnBrk="1" hangingPunct="1"/>
            <a:r>
              <a:rPr lang="en-US" altLang="en-US" dirty="0">
                <a:ea typeface="ＭＳ Ｐゴシック" panose="020B0600070205080204" pitchFamily="34" charset="-128"/>
              </a:rPr>
              <a:t>where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left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right</a:t>
            </a:r>
            <a:r>
              <a:rPr lang="en-US" altLang="en-US" dirty="0">
                <a:ea typeface="ＭＳ Ｐゴシック" panose="020B0600070205080204" pitchFamily="34" charset="-128"/>
              </a:rPr>
              <a:t> are BSTs</a:t>
            </a:r>
          </a:p>
          <a:p>
            <a:pPr marL="2393865" lvl="4" indent="-377979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1931891" lvl="3" indent="-419976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7171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0891B1-FBCE-48F8-B3EF-8212A2B1A440}" type="slidenum">
              <a:rPr lang="en-US" altLang="en-US" sz="1543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graphicFrame>
        <p:nvGraphicFramePr>
          <p:cNvPr id="15237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05465"/>
              </p:ext>
            </p:extLst>
          </p:nvPr>
        </p:nvGraphicFramePr>
        <p:xfrm>
          <a:off x="2591788" y="2658604"/>
          <a:ext cx="4619802" cy="559976"/>
        </p:xfrm>
        <a:graphic>
          <a:graphicData uri="http://schemas.openxmlformats.org/drawingml/2006/table">
            <a:tbl>
              <a:tblPr/>
              <a:tblGrid>
                <a:gridCol w="153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left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right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1D760-671F-A64D-B058-EC026BDE6D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A8EDE-AC32-3C41-A4A0-0A6EEBEDAF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49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Binary Search Trees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3B166A-40A4-6D4F-9BE4-D6C63265C7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737" name="Slide Number Placeholder 5"/>
          <p:cNvSpPr>
            <a:spLocks noGrp="1"/>
          </p:cNvSpPr>
          <p:nvPr>
            <p:ph type="sldNum" idx="12"/>
          </p:nvPr>
        </p:nvSpPr>
        <p:spPr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237812-075E-470B-83A7-FC6408E9E0AC}" type="slidenum">
              <a:rPr lang="en-US" altLang="en-US" sz="1543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543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24739" name="Oval 3"/>
          <p:cNvSpPr>
            <a:spLocks noChangeArrowheads="1"/>
          </p:cNvSpPr>
          <p:nvPr/>
        </p:nvSpPr>
        <p:spPr bwMode="auto">
          <a:xfrm>
            <a:off x="7224218" y="5123779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524740" name="Oval 4"/>
          <p:cNvSpPr>
            <a:spLocks noChangeArrowheads="1"/>
          </p:cNvSpPr>
          <p:nvPr/>
        </p:nvSpPr>
        <p:spPr bwMode="auto">
          <a:xfrm>
            <a:off x="8484164" y="571175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524741" name="Oval 5"/>
          <p:cNvSpPr>
            <a:spLocks noChangeArrowheads="1"/>
          </p:cNvSpPr>
          <p:nvPr/>
        </p:nvSpPr>
        <p:spPr bwMode="auto">
          <a:xfrm>
            <a:off x="9408124" y="646772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24742" name="Oval 6"/>
          <p:cNvSpPr>
            <a:spLocks noChangeArrowheads="1"/>
          </p:cNvSpPr>
          <p:nvPr/>
        </p:nvSpPr>
        <p:spPr bwMode="auto">
          <a:xfrm>
            <a:off x="6804236" y="646772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24743" name="Oval 7"/>
          <p:cNvSpPr>
            <a:spLocks noChangeArrowheads="1"/>
          </p:cNvSpPr>
          <p:nvPr/>
        </p:nvSpPr>
        <p:spPr bwMode="auto">
          <a:xfrm>
            <a:off x="5964272" y="571175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524744" name="Oval 8"/>
          <p:cNvSpPr>
            <a:spLocks noChangeArrowheads="1"/>
          </p:cNvSpPr>
          <p:nvPr/>
        </p:nvSpPr>
        <p:spPr bwMode="auto">
          <a:xfrm>
            <a:off x="4956316" y="646772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24745" name="Line 9"/>
          <p:cNvSpPr>
            <a:spLocks noChangeShapeType="1"/>
          </p:cNvSpPr>
          <p:nvPr/>
        </p:nvSpPr>
        <p:spPr bwMode="auto">
          <a:xfrm flipH="1">
            <a:off x="5376297" y="6131736"/>
            <a:ext cx="587975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46" name="Line 10"/>
          <p:cNvSpPr>
            <a:spLocks noChangeShapeType="1"/>
          </p:cNvSpPr>
          <p:nvPr/>
        </p:nvSpPr>
        <p:spPr bwMode="auto">
          <a:xfrm>
            <a:off x="6384254" y="6131736"/>
            <a:ext cx="503978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47" name="Line 11"/>
          <p:cNvSpPr>
            <a:spLocks noChangeShapeType="1"/>
          </p:cNvSpPr>
          <p:nvPr/>
        </p:nvSpPr>
        <p:spPr bwMode="auto">
          <a:xfrm>
            <a:off x="7728196" y="5543761"/>
            <a:ext cx="75596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48" name="Line 12"/>
          <p:cNvSpPr>
            <a:spLocks noChangeShapeType="1"/>
          </p:cNvSpPr>
          <p:nvPr/>
        </p:nvSpPr>
        <p:spPr bwMode="auto">
          <a:xfrm flipH="1">
            <a:off x="6468250" y="5543761"/>
            <a:ext cx="755968" cy="251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49" name="Line 13"/>
          <p:cNvSpPr>
            <a:spLocks noChangeShapeType="1"/>
          </p:cNvSpPr>
          <p:nvPr/>
        </p:nvSpPr>
        <p:spPr bwMode="auto">
          <a:xfrm>
            <a:off x="8988142" y="6131736"/>
            <a:ext cx="50397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50" name="Oval 14"/>
          <p:cNvSpPr>
            <a:spLocks noChangeArrowheads="1"/>
          </p:cNvSpPr>
          <p:nvPr/>
        </p:nvSpPr>
        <p:spPr bwMode="auto">
          <a:xfrm>
            <a:off x="5040312" y="1175949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524751" name="Oval 15"/>
          <p:cNvSpPr>
            <a:spLocks noChangeArrowheads="1"/>
          </p:cNvSpPr>
          <p:nvPr/>
        </p:nvSpPr>
        <p:spPr bwMode="auto">
          <a:xfrm>
            <a:off x="6804236" y="3359855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1524752" name="Oval 16"/>
          <p:cNvSpPr>
            <a:spLocks noChangeArrowheads="1"/>
          </p:cNvSpPr>
          <p:nvPr/>
        </p:nvSpPr>
        <p:spPr bwMode="auto">
          <a:xfrm>
            <a:off x="6300258" y="176392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524753" name="Oval 17"/>
          <p:cNvSpPr>
            <a:spLocks noChangeArrowheads="1"/>
          </p:cNvSpPr>
          <p:nvPr/>
        </p:nvSpPr>
        <p:spPr bwMode="auto">
          <a:xfrm>
            <a:off x="7224218" y="2519891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24754" name="Oval 18"/>
          <p:cNvSpPr>
            <a:spLocks noChangeArrowheads="1"/>
          </p:cNvSpPr>
          <p:nvPr/>
        </p:nvSpPr>
        <p:spPr bwMode="auto">
          <a:xfrm>
            <a:off x="5124309" y="3359855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524755" name="Oval 19"/>
          <p:cNvSpPr>
            <a:spLocks noChangeArrowheads="1"/>
          </p:cNvSpPr>
          <p:nvPr/>
        </p:nvSpPr>
        <p:spPr bwMode="auto">
          <a:xfrm>
            <a:off x="4620330" y="2519891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24756" name="Oval 20"/>
          <p:cNvSpPr>
            <a:spLocks noChangeArrowheads="1"/>
          </p:cNvSpPr>
          <p:nvPr/>
        </p:nvSpPr>
        <p:spPr bwMode="auto">
          <a:xfrm>
            <a:off x="3780366" y="176392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524757" name="Oval 21"/>
          <p:cNvSpPr>
            <a:spLocks noChangeArrowheads="1"/>
          </p:cNvSpPr>
          <p:nvPr/>
        </p:nvSpPr>
        <p:spPr bwMode="auto">
          <a:xfrm>
            <a:off x="2772410" y="2519891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24758" name="Oval 22"/>
          <p:cNvSpPr>
            <a:spLocks noChangeArrowheads="1"/>
          </p:cNvSpPr>
          <p:nvPr/>
        </p:nvSpPr>
        <p:spPr bwMode="auto">
          <a:xfrm>
            <a:off x="3192392" y="3359855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24759" name="Oval 23"/>
          <p:cNvSpPr>
            <a:spLocks noChangeArrowheads="1"/>
          </p:cNvSpPr>
          <p:nvPr/>
        </p:nvSpPr>
        <p:spPr bwMode="auto">
          <a:xfrm>
            <a:off x="2268431" y="3359855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24760" name="Line 24"/>
          <p:cNvSpPr>
            <a:spLocks noChangeShapeType="1"/>
          </p:cNvSpPr>
          <p:nvPr/>
        </p:nvSpPr>
        <p:spPr bwMode="auto">
          <a:xfrm flipH="1">
            <a:off x="3192391" y="2183906"/>
            <a:ext cx="587975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1" name="Line 25"/>
          <p:cNvSpPr>
            <a:spLocks noChangeShapeType="1"/>
          </p:cNvSpPr>
          <p:nvPr/>
        </p:nvSpPr>
        <p:spPr bwMode="auto">
          <a:xfrm flipH="1">
            <a:off x="2604417" y="2939873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2" name="Line 26"/>
          <p:cNvSpPr>
            <a:spLocks noChangeShapeType="1"/>
          </p:cNvSpPr>
          <p:nvPr/>
        </p:nvSpPr>
        <p:spPr bwMode="auto">
          <a:xfrm>
            <a:off x="3192391" y="3023869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3" name="Line 27"/>
          <p:cNvSpPr>
            <a:spLocks noChangeShapeType="1"/>
          </p:cNvSpPr>
          <p:nvPr/>
        </p:nvSpPr>
        <p:spPr bwMode="auto">
          <a:xfrm>
            <a:off x="4200348" y="2183906"/>
            <a:ext cx="503978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4" name="Line 28"/>
          <p:cNvSpPr>
            <a:spLocks noChangeShapeType="1"/>
          </p:cNvSpPr>
          <p:nvPr/>
        </p:nvSpPr>
        <p:spPr bwMode="auto">
          <a:xfrm>
            <a:off x="5040312" y="2939873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5" name="Line 29"/>
          <p:cNvSpPr>
            <a:spLocks noChangeShapeType="1"/>
          </p:cNvSpPr>
          <p:nvPr/>
        </p:nvSpPr>
        <p:spPr bwMode="auto">
          <a:xfrm>
            <a:off x="5544290" y="1595931"/>
            <a:ext cx="75596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6" name="Line 30"/>
          <p:cNvSpPr>
            <a:spLocks noChangeShapeType="1"/>
          </p:cNvSpPr>
          <p:nvPr/>
        </p:nvSpPr>
        <p:spPr bwMode="auto">
          <a:xfrm flipH="1">
            <a:off x="4284344" y="1595931"/>
            <a:ext cx="755968" cy="251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7" name="Line 31"/>
          <p:cNvSpPr>
            <a:spLocks noChangeShapeType="1"/>
          </p:cNvSpPr>
          <p:nvPr/>
        </p:nvSpPr>
        <p:spPr bwMode="auto">
          <a:xfrm>
            <a:off x="6804236" y="2183905"/>
            <a:ext cx="50397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8" name="Line 32"/>
          <p:cNvSpPr>
            <a:spLocks noChangeShapeType="1"/>
          </p:cNvSpPr>
          <p:nvPr/>
        </p:nvSpPr>
        <p:spPr bwMode="auto">
          <a:xfrm flipH="1">
            <a:off x="7224218" y="3023869"/>
            <a:ext cx="167993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69" name="Oval 33"/>
          <p:cNvSpPr>
            <a:spLocks noChangeArrowheads="1"/>
          </p:cNvSpPr>
          <p:nvPr/>
        </p:nvSpPr>
        <p:spPr bwMode="auto">
          <a:xfrm>
            <a:off x="7812193" y="3359855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95</a:t>
            </a:r>
          </a:p>
        </p:txBody>
      </p:sp>
      <p:sp>
        <p:nvSpPr>
          <p:cNvPr id="1524770" name="Line 34"/>
          <p:cNvSpPr>
            <a:spLocks noChangeShapeType="1"/>
          </p:cNvSpPr>
          <p:nvPr/>
        </p:nvSpPr>
        <p:spPr bwMode="auto">
          <a:xfrm>
            <a:off x="7644200" y="3023869"/>
            <a:ext cx="251989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71" name="Oval 35"/>
          <p:cNvSpPr>
            <a:spLocks noChangeArrowheads="1"/>
          </p:cNvSpPr>
          <p:nvPr/>
        </p:nvSpPr>
        <p:spPr bwMode="auto">
          <a:xfrm>
            <a:off x="7896189" y="6467722"/>
            <a:ext cx="503978" cy="503978"/>
          </a:xfrm>
          <a:prstGeom prst="ellipse">
            <a:avLst/>
          </a:prstGeom>
          <a:solidFill>
            <a:srgbClr val="800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24772" name="Line 36"/>
          <p:cNvSpPr>
            <a:spLocks noChangeShapeType="1"/>
          </p:cNvSpPr>
          <p:nvPr/>
        </p:nvSpPr>
        <p:spPr bwMode="auto">
          <a:xfrm flipV="1">
            <a:off x="8316171" y="6215732"/>
            <a:ext cx="251989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73" name="Oval 37"/>
          <p:cNvSpPr>
            <a:spLocks noChangeArrowheads="1"/>
          </p:cNvSpPr>
          <p:nvPr/>
        </p:nvSpPr>
        <p:spPr bwMode="auto">
          <a:xfrm>
            <a:off x="4620330" y="436781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524774" name="Oval 38"/>
          <p:cNvSpPr>
            <a:spLocks noChangeArrowheads="1"/>
          </p:cNvSpPr>
          <p:nvPr/>
        </p:nvSpPr>
        <p:spPr bwMode="auto">
          <a:xfrm>
            <a:off x="3360384" y="4955787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524775" name="Oval 39"/>
          <p:cNvSpPr>
            <a:spLocks noChangeArrowheads="1"/>
          </p:cNvSpPr>
          <p:nvPr/>
        </p:nvSpPr>
        <p:spPr bwMode="auto">
          <a:xfrm>
            <a:off x="2352428" y="571175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24776" name="Oval 40"/>
          <p:cNvSpPr>
            <a:spLocks noChangeArrowheads="1"/>
          </p:cNvSpPr>
          <p:nvPr/>
        </p:nvSpPr>
        <p:spPr bwMode="auto">
          <a:xfrm>
            <a:off x="1848449" y="6551718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24777" name="Line 41"/>
          <p:cNvSpPr>
            <a:spLocks noChangeShapeType="1"/>
          </p:cNvSpPr>
          <p:nvPr/>
        </p:nvSpPr>
        <p:spPr bwMode="auto">
          <a:xfrm flipH="1">
            <a:off x="2772409" y="5375768"/>
            <a:ext cx="587975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78" name="Line 42"/>
          <p:cNvSpPr>
            <a:spLocks noChangeShapeType="1"/>
          </p:cNvSpPr>
          <p:nvPr/>
        </p:nvSpPr>
        <p:spPr bwMode="auto">
          <a:xfrm flipH="1">
            <a:off x="2184435" y="6131736"/>
            <a:ext cx="251989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79" name="Line 43"/>
          <p:cNvSpPr>
            <a:spLocks noChangeShapeType="1"/>
          </p:cNvSpPr>
          <p:nvPr/>
        </p:nvSpPr>
        <p:spPr bwMode="auto">
          <a:xfrm flipH="1">
            <a:off x="3864362" y="4787794"/>
            <a:ext cx="755968" cy="251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4780" name="Text Box 44"/>
          <p:cNvSpPr txBox="1">
            <a:spLocks noChangeArrowheads="1"/>
          </p:cNvSpPr>
          <p:nvPr/>
        </p:nvSpPr>
        <p:spPr bwMode="auto">
          <a:xfrm>
            <a:off x="1764453" y="1511934"/>
            <a:ext cx="1931917" cy="3341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5">
                <a:solidFill>
                  <a:schemeClr val="tx1"/>
                </a:solidFill>
              </a:rPr>
              <a:t>BST</a:t>
            </a:r>
          </a:p>
        </p:txBody>
      </p:sp>
      <p:sp>
        <p:nvSpPr>
          <p:cNvPr id="1524781" name="Text Box 45"/>
          <p:cNvSpPr txBox="1">
            <a:spLocks noChangeArrowheads="1"/>
          </p:cNvSpPr>
          <p:nvPr/>
        </p:nvSpPr>
        <p:spPr bwMode="auto">
          <a:xfrm>
            <a:off x="924489" y="4955786"/>
            <a:ext cx="2351899" cy="3341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5">
                <a:solidFill>
                  <a:schemeClr val="tx1"/>
                </a:solidFill>
              </a:rPr>
              <a:t>BST</a:t>
            </a:r>
          </a:p>
        </p:txBody>
      </p:sp>
      <p:sp>
        <p:nvSpPr>
          <p:cNvPr id="1524782" name="Text Box 46"/>
          <p:cNvSpPr txBox="1">
            <a:spLocks noChangeArrowheads="1"/>
          </p:cNvSpPr>
          <p:nvPr/>
        </p:nvSpPr>
        <p:spPr bwMode="auto">
          <a:xfrm>
            <a:off x="6216261" y="4535804"/>
            <a:ext cx="2351899" cy="3341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5">
                <a:solidFill>
                  <a:schemeClr val="tx1"/>
                </a:solidFill>
              </a:rPr>
              <a:t>NOT A BST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D780A-AC6C-614F-982C-28176EAA4F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CC977-2811-FE4A-95D6-63F84CE902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30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Interface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Let's back up a bit now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We haven't defined the BST ADT yet (i.e. the methods that make up a BST):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Actually, the text defines a more general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SearchTreeInterface</a:t>
            </a:r>
            <a:r>
              <a:rPr lang="en-US" altLang="en-US">
                <a:ea typeface="ＭＳ Ｐゴシック" panose="020B0600070205080204" pitchFamily="34" charset="-128"/>
              </a:rPr>
              <a:t>, which our BST will implement:</a:t>
            </a:r>
          </a:p>
          <a:p>
            <a:pPr lvl="3" eaLnBrk="1" hangingPunct="1">
              <a:buFontTx/>
              <a:buNone/>
            </a:pPr>
            <a:r>
              <a:rPr lang="en-US" altLang="en-US" sz="1984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boolean contains(T entry)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Is an entry in the tree or not?</a:t>
            </a:r>
          </a:p>
          <a:p>
            <a:pPr lvl="3" eaLnBrk="1" hangingPunct="1">
              <a:buFontTx/>
              <a:buNone/>
            </a:pPr>
            <a:r>
              <a:rPr lang="en-US" altLang="en-US" sz="1984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T getEntry(T entry)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Find and return and entry that "equals" the param entry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If the key matches return the object; otherwise return null</a:t>
            </a:r>
          </a:p>
        </p:txBody>
      </p:sp>
      <p:sp>
        <p:nvSpPr>
          <p:cNvPr id="37478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BD7F2D-A268-4746-BB3C-820356E65428}" type="slidenum">
              <a:rPr lang="en-US" altLang="en-US" sz="1543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D7D96-0A20-C54A-9646-B831099F70D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EBDC1-1CD5-4B4A-A461-DF52CF2508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00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Interface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 eaLnBrk="1" hangingPunct="1">
              <a:buFontTx/>
              <a:buNone/>
            </a:pPr>
            <a:r>
              <a:rPr lang="en-US" altLang="en-US" sz="1984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T add(T </a:t>
            </a:r>
            <a:r>
              <a:rPr lang="en-US" altLang="en-US" sz="1984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newEntry</a:t>
            </a:r>
            <a:r>
              <a:rPr lang="en-US" altLang="en-US" sz="1984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Add a new entry into the tree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New object is put into its appropriate location, keeping the search property of the tree intact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If an object matching </a:t>
            </a:r>
            <a:r>
              <a:rPr lang="en-US" altLang="en-US" dirty="0" err="1">
                <a:ea typeface="ＭＳ Ｐゴシック" panose="020B0600070205080204" pitchFamily="34" charset="-128"/>
              </a:rPr>
              <a:t>newEntry</a:t>
            </a:r>
            <a:r>
              <a:rPr lang="en-US" altLang="en-US" dirty="0">
                <a:ea typeface="ＭＳ Ｐゴシック" panose="020B0600070205080204" pitchFamily="34" charset="-128"/>
              </a:rPr>
              <a:t> is already present in the tree, replace it and return the old object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What if we don't want to replace it?  Implications?</a:t>
            </a:r>
          </a:p>
          <a:p>
            <a:pPr lvl="3" eaLnBrk="1" hangingPunct="1">
              <a:buFontTx/>
              <a:buNone/>
            </a:pPr>
            <a:r>
              <a:rPr lang="en-US" altLang="en-US" sz="1984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T remove(T entry)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Remove entry from the tree and return it if it exists; otherwise return null</a:t>
            </a:r>
          </a:p>
          <a:p>
            <a:pPr lvl="3" eaLnBrk="1" hangingPunct="1">
              <a:buFontTx/>
              <a:buNone/>
            </a:pPr>
            <a:r>
              <a:rPr lang="en-US" altLang="en-US" sz="1984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Iterator&lt;T&gt; </a:t>
            </a:r>
            <a:r>
              <a:rPr lang="en-US" altLang="en-US" sz="1984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getInorderIterator</a:t>
            </a:r>
            <a:r>
              <a:rPr lang="en-US" altLang="en-US" sz="1984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Return an iterator that will allow us to go through the items sequentially from smallest to largest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Go back and look at Iterator&lt;T&gt; interface</a:t>
            </a:r>
          </a:p>
        </p:txBody>
      </p:sp>
      <p:sp>
        <p:nvSpPr>
          <p:cNvPr id="37580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C7284D-768B-4B0A-AF7A-29515806AD19}" type="slidenum">
              <a:rPr lang="en-US" altLang="en-US" sz="1543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926DE-06A0-D545-A1B9-9EEE6BBB23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BE72D-0ACA-4E4A-B89B-C1425ABA14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71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Search</a:t>
            </a:r>
          </a:p>
        </p:txBody>
      </p:sp>
      <p:sp>
        <p:nvSpPr>
          <p:cNvPr id="152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Before we discuss the implementation details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Let's get the feel for the structure by seeing how we would do the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getEntry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(T entry)</a:t>
            </a:r>
            <a:r>
              <a:rPr lang="en-US" altLang="en-US" dirty="0">
                <a:ea typeface="ＭＳ Ｐゴシック" panose="020B0600070205080204" pitchFamily="34" charset="-128"/>
              </a:rPr>
              <a:t> method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Consider a recursive approach (naturally):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What is our </a:t>
            </a:r>
            <a:r>
              <a:rPr lang="en-US" altLang="en-US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base case</a:t>
            </a:r>
            <a:r>
              <a:rPr lang="en-US" altLang="en-US" dirty="0">
                <a:ea typeface="ＭＳ Ｐゴシック" panose="020B0600070205080204" pitchFamily="34" charset="-128"/>
              </a:rPr>
              <a:t> (or cases)?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If tree is empty – not found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else if key matches node value -- found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What are our </a:t>
            </a:r>
            <a:r>
              <a:rPr lang="en-US" altLang="en-US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recursive cases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If key &lt; node value, search left subtree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else if key &gt; node value, search right subtree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How do we use our recursive results to determine our overall results?</a:t>
            </a: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Simply pass result from recursive call on</a:t>
            </a:r>
          </a:p>
        </p:txBody>
      </p:sp>
      <p:sp>
        <p:nvSpPr>
          <p:cNvPr id="37683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DE1ECD-610D-4353-A951-AE30C67B2B57}" type="slidenum">
              <a:rPr lang="en-US" altLang="en-US" sz="1543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A22CB-3E33-8C4D-8804-8E90E045AF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594B5-A1C5-CB4A-B37C-20E2CD5A6F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1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BST Search vs. Sorted Array Search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Notice the similarity between this algorithm and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binary search of a sorted array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This is NOT coincidental!</a:t>
            </a:r>
          </a:p>
          <a:p>
            <a:pPr lvl="3" eaLnBrk="1" hangingPunct="1"/>
            <a:r>
              <a:rPr lang="en-US" altLang="en-US">
                <a:ea typeface="ＭＳ Ｐゴシック" panose="020B0600070205080204" pitchFamily="34" charset="-128"/>
              </a:rPr>
              <a:t>In fact, if we have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full binary tree</a:t>
            </a:r>
            <a:r>
              <a:rPr lang="en-US" altLang="en-US">
                <a:ea typeface="ＭＳ Ｐゴシック" panose="020B0600070205080204" pitchFamily="34" charset="-128"/>
              </a:rPr>
              <a:t>, and we have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same data in an array</a:t>
            </a:r>
            <a:r>
              <a:rPr lang="en-US" altLang="en-US">
                <a:ea typeface="ＭＳ Ｐゴシック" panose="020B0600070205080204" pitchFamily="34" charset="-128"/>
              </a:rPr>
              <a:t>, both data structures would search for an item following the exact same steps</a:t>
            </a:r>
          </a:p>
          <a:p>
            <a:pPr lvl="4" eaLnBrk="1" hangingPunct="1"/>
            <a:r>
              <a:rPr lang="en-US" altLang="en-US">
                <a:ea typeface="ＭＳ Ｐゴシック" panose="020B0600070205080204" pitchFamily="34" charset="-128"/>
              </a:rPr>
              <a:t>Let's look for item 45 in both data structures:</a:t>
            </a:r>
          </a:p>
        </p:txBody>
      </p:sp>
      <p:sp>
        <p:nvSpPr>
          <p:cNvPr id="377857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CA12BD-FBAF-4328-810A-4C21184D2BD2}" type="slidenum">
              <a:rPr lang="en-US" altLang="en-US" sz="1543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377860" name="Oval 4"/>
          <p:cNvSpPr>
            <a:spLocks noChangeArrowheads="1"/>
          </p:cNvSpPr>
          <p:nvPr/>
        </p:nvSpPr>
        <p:spPr bwMode="auto">
          <a:xfrm>
            <a:off x="4788323" y="5123779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7861" name="Oval 5"/>
          <p:cNvSpPr>
            <a:spLocks noChangeArrowheads="1"/>
          </p:cNvSpPr>
          <p:nvPr/>
        </p:nvSpPr>
        <p:spPr bwMode="auto">
          <a:xfrm>
            <a:off x="6048269" y="571175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77862" name="Oval 6"/>
          <p:cNvSpPr>
            <a:spLocks noChangeArrowheads="1"/>
          </p:cNvSpPr>
          <p:nvPr/>
        </p:nvSpPr>
        <p:spPr bwMode="auto">
          <a:xfrm>
            <a:off x="6972229" y="646772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77863" name="Oval 7"/>
          <p:cNvSpPr>
            <a:spLocks noChangeArrowheads="1"/>
          </p:cNvSpPr>
          <p:nvPr/>
        </p:nvSpPr>
        <p:spPr bwMode="auto">
          <a:xfrm>
            <a:off x="4368341" y="646772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77864" name="Oval 8"/>
          <p:cNvSpPr>
            <a:spLocks noChangeArrowheads="1"/>
          </p:cNvSpPr>
          <p:nvPr/>
        </p:nvSpPr>
        <p:spPr bwMode="auto">
          <a:xfrm>
            <a:off x="3528377" y="5711754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77865" name="Oval 9"/>
          <p:cNvSpPr>
            <a:spLocks noChangeArrowheads="1"/>
          </p:cNvSpPr>
          <p:nvPr/>
        </p:nvSpPr>
        <p:spPr bwMode="auto">
          <a:xfrm>
            <a:off x="2520421" y="646772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 flipH="1">
            <a:off x="2940402" y="6131736"/>
            <a:ext cx="587975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>
            <a:off x="3948359" y="6131736"/>
            <a:ext cx="503978" cy="41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7868" name="Line 12"/>
          <p:cNvSpPr>
            <a:spLocks noChangeShapeType="1"/>
          </p:cNvSpPr>
          <p:nvPr/>
        </p:nvSpPr>
        <p:spPr bwMode="auto">
          <a:xfrm>
            <a:off x="5292301" y="5543761"/>
            <a:ext cx="75596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 flipH="1">
            <a:off x="4032355" y="5543761"/>
            <a:ext cx="755968" cy="251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>
            <a:off x="6552247" y="6131736"/>
            <a:ext cx="503978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7871" name="Oval 15"/>
          <p:cNvSpPr>
            <a:spLocks noChangeArrowheads="1"/>
          </p:cNvSpPr>
          <p:nvPr/>
        </p:nvSpPr>
        <p:spPr bwMode="auto">
          <a:xfrm>
            <a:off x="5460294" y="6467722"/>
            <a:ext cx="503978" cy="50397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 flipV="1">
            <a:off x="5880276" y="6215732"/>
            <a:ext cx="251989" cy="335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299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2650"/>
              </p:ext>
            </p:extLst>
          </p:nvPr>
        </p:nvGraphicFramePr>
        <p:xfrm>
          <a:off x="1680457" y="3695841"/>
          <a:ext cx="6719711" cy="1266947"/>
        </p:xfrm>
        <a:graphic>
          <a:graphicData uri="http://schemas.openxmlformats.org/drawingml/2006/table">
            <a:tbl>
              <a:tblPr/>
              <a:tblGrid>
                <a:gridCol w="96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8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0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1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2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3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4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5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6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10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30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L="100796" marR="100796" marT="50425" marB="50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29923" name="Rectangle 67"/>
          <p:cNvSpPr>
            <a:spLocks noChangeArrowheads="1"/>
          </p:cNvSpPr>
          <p:nvPr/>
        </p:nvSpPr>
        <p:spPr bwMode="auto">
          <a:xfrm>
            <a:off x="4427838" y="5192027"/>
            <a:ext cx="335986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9924" name="Rectangle 68"/>
          <p:cNvSpPr>
            <a:spLocks noChangeArrowheads="1"/>
          </p:cNvSpPr>
          <p:nvPr/>
        </p:nvSpPr>
        <p:spPr bwMode="auto">
          <a:xfrm>
            <a:off x="3153893" y="5787001"/>
            <a:ext cx="335986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9925" name="Rectangle 69"/>
          <p:cNvSpPr>
            <a:spLocks noChangeArrowheads="1"/>
          </p:cNvSpPr>
          <p:nvPr/>
        </p:nvSpPr>
        <p:spPr bwMode="auto">
          <a:xfrm>
            <a:off x="3948359" y="6551718"/>
            <a:ext cx="335986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29928" name="Rectangle 72"/>
          <p:cNvSpPr>
            <a:spLocks noChangeArrowheads="1"/>
          </p:cNvSpPr>
          <p:nvPr/>
        </p:nvSpPr>
        <p:spPr bwMode="auto">
          <a:xfrm>
            <a:off x="4872319" y="4619801"/>
            <a:ext cx="335986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9929" name="Rectangle 73"/>
          <p:cNvSpPr>
            <a:spLocks noChangeArrowheads="1"/>
          </p:cNvSpPr>
          <p:nvPr/>
        </p:nvSpPr>
        <p:spPr bwMode="auto">
          <a:xfrm>
            <a:off x="2940402" y="4619801"/>
            <a:ext cx="335986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9930" name="Rectangle 74"/>
          <p:cNvSpPr>
            <a:spLocks noChangeArrowheads="1"/>
          </p:cNvSpPr>
          <p:nvPr/>
        </p:nvSpPr>
        <p:spPr bwMode="auto">
          <a:xfrm>
            <a:off x="3948359" y="4619801"/>
            <a:ext cx="335986" cy="3359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5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3D027-5A8C-5D47-A4C2-94AD1C9FB3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B07DD-2597-E143-AD6E-0B7A13A288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9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8270</TotalTime>
  <Words>3089</Words>
  <Application>Microsoft Macintosh PowerPoint</Application>
  <PresentationFormat>Custom</PresentationFormat>
  <Paragraphs>470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Unicode MS</vt:lpstr>
      <vt:lpstr>ＭＳ Ｐゴシック</vt:lpstr>
      <vt:lpstr>Arial</vt:lpstr>
      <vt:lpstr>Courier New</vt:lpstr>
      <vt:lpstr>Marlett</vt:lpstr>
      <vt:lpstr>Tahoma</vt:lpstr>
      <vt:lpstr>Times New Roman</vt:lpstr>
      <vt:lpstr>Office Theme</vt:lpstr>
      <vt:lpstr>Week 13: Binary Search Tree</vt:lpstr>
      <vt:lpstr>Administrivia</vt:lpstr>
      <vt:lpstr> Binary Search Trees</vt:lpstr>
      <vt:lpstr> Binary Search Trees</vt:lpstr>
      <vt:lpstr> Binary Search Trees</vt:lpstr>
      <vt:lpstr> BST Interface</vt:lpstr>
      <vt:lpstr> BST Interface</vt:lpstr>
      <vt:lpstr> BST Search</vt:lpstr>
      <vt:lpstr> BST Search vs. Sorted Array Search</vt:lpstr>
      <vt:lpstr> BST Search vs. Sorted Array Search</vt:lpstr>
      <vt:lpstr> BST Implementation</vt:lpstr>
      <vt:lpstr> BST Implementation</vt:lpstr>
      <vt:lpstr> BST Implementation</vt:lpstr>
      <vt:lpstr> BST Implementation</vt:lpstr>
      <vt:lpstr> BST Implementation</vt:lpstr>
      <vt:lpstr> BST Recursive addEntry() Method</vt:lpstr>
      <vt:lpstr> BST add() Method </vt:lpstr>
      <vt:lpstr> BST remove() Method</vt:lpstr>
      <vt:lpstr> BST remove() Method</vt:lpstr>
      <vt:lpstr> BST remove() Method</vt:lpstr>
      <vt:lpstr> BST remove() Method</vt:lpstr>
      <vt:lpstr> BST remove() Method</vt:lpstr>
      <vt:lpstr> Deleting a Node with 2 Children from a BST</vt:lpstr>
      <vt:lpstr> BST getInoderIterator() Method</vt:lpstr>
      <vt:lpstr> BST getInorderIterator() Method</vt:lpstr>
      <vt:lpstr> BST getInorderIterator() Method</vt:lpstr>
      <vt:lpstr> BST InorderIterator.next Method</vt:lpstr>
      <vt:lpstr> BST Run-times</vt:lpstr>
      <vt:lpstr> BST Run-times</vt:lpstr>
      <vt:lpstr> Balanced BSTs</vt:lpstr>
      <vt:lpstr>Heaps</vt:lpstr>
      <vt:lpstr>Heaps</vt:lpstr>
      <vt:lpstr>Heaps</vt:lpstr>
      <vt:lpstr>Heaps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258</cp:revision>
  <dcterms:modified xsi:type="dcterms:W3CDTF">2018-04-12T13:47:04Z</dcterms:modified>
</cp:coreProperties>
</file>