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sldIdLst>
    <p:sldId id="395" r:id="rId2"/>
    <p:sldId id="1476" r:id="rId3"/>
    <p:sldId id="1520" r:id="rId4"/>
    <p:sldId id="1521" r:id="rId5"/>
    <p:sldId id="1522" r:id="rId6"/>
    <p:sldId id="1523" r:id="rId7"/>
    <p:sldId id="1524" r:id="rId8"/>
    <p:sldId id="1525" r:id="rId9"/>
    <p:sldId id="1526" r:id="rId10"/>
    <p:sldId id="1527" r:id="rId11"/>
    <p:sldId id="1528" r:id="rId12"/>
    <p:sldId id="1529" r:id="rId13"/>
    <p:sldId id="1530" r:id="rId14"/>
    <p:sldId id="1531" r:id="rId15"/>
    <p:sldId id="1532" r:id="rId16"/>
    <p:sldId id="1533" r:id="rId17"/>
    <p:sldId id="1534" r:id="rId18"/>
    <p:sldId id="1535" r:id="rId19"/>
    <p:sldId id="1536" r:id="rId20"/>
    <p:sldId id="1537" r:id="rId21"/>
    <p:sldId id="1538" r:id="rId22"/>
    <p:sldId id="1539" r:id="rId23"/>
    <p:sldId id="1540" r:id="rId24"/>
    <p:sldId id="1541" r:id="rId25"/>
    <p:sldId id="1542" r:id="rId26"/>
    <p:sldId id="1784" r:id="rId27"/>
    <p:sldId id="1543" r:id="rId28"/>
    <p:sldId id="1544" r:id="rId29"/>
    <p:sldId id="1545" r:id="rId30"/>
    <p:sldId id="1546" r:id="rId31"/>
    <p:sldId id="1547" r:id="rId32"/>
    <p:sldId id="1548" r:id="rId33"/>
    <p:sldId id="1554" r:id="rId34"/>
    <p:sldId id="1555" r:id="rId35"/>
    <p:sldId id="1556" r:id="rId3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6DB"/>
    <a:srgbClr val="FFC000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44" autoAdjust="0"/>
    <p:restoredTop sz="85723" autoAdjust="0"/>
  </p:normalViewPr>
  <p:slideViewPr>
    <p:cSldViewPr snapToGrid="0">
      <p:cViewPr varScale="1">
        <p:scale>
          <a:sx n="112" d="100"/>
          <a:sy n="112" d="100"/>
        </p:scale>
        <p:origin x="1568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9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23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unsorted array: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add at the end O(1)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peek: search for smallest O(n)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remove: search for smallest then delete it O(n)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sorted array: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add in correct spot O(lgn) to find spot, O(n) to shift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peek: front or rear item: which is better?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remove: simply remove that item [from end]</a:t>
            </a:r>
          </a:p>
        </p:txBody>
      </p:sp>
      <p:sp>
        <p:nvSpPr>
          <p:cNvPr id="423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E2BCF2-DAE1-442F-ACD4-1C6952EABF5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0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25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all cases with a simple array or linked list, one of the operations (either add or remove) is linear.  Thus, if we consider N adds followed by N removes, the total run-time will be N^2 by the following logic [we consider the case of the unsorted array – other cases are similar]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Each add() will be O(1) for a total of O(N)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First remove will require N comparisons to find the highest priority item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Second remove will require N-1 comparisons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Third remove will require N-2 comparisons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…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Adding we get the sum: 1 + 2 + … + N which we know evaluates to N(N+1)/2 which is O(N^2)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the amortized case we have O(N^2)/N = O(N) per operation, which is more time than we want to spend</a:t>
            </a:r>
          </a:p>
        </p:txBody>
      </p:sp>
      <p:sp>
        <p:nvSpPr>
          <p:cNvPr id="425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45F498-E33D-476E-BF2C-36212496DB2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24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92D050"/>
          </a:solidFill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92D050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85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9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87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469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49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098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238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73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91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8017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816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49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15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5480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2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381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12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354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69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74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57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089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239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09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1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18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239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678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8260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635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316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758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5251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856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9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2159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1136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840954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16897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756379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29406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037373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316436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053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  <p:sldLayoutId id="2147483742" r:id="rId42"/>
    <p:sldLayoutId id="2147483743" r:id="rId43"/>
    <p:sldLayoutId id="2147483744" r:id="rId44"/>
    <p:sldLayoutId id="2147483745" r:id="rId45"/>
    <p:sldLayoutId id="2147483746" r:id="rId46"/>
    <p:sldLayoutId id="2147483747" r:id="rId47"/>
    <p:sldLayoutId id="2147483748" r:id="rId48"/>
    <p:sldLayoutId id="2147483749" r:id="rId49"/>
    <p:sldLayoutId id="2147483750" r:id="rId50"/>
    <p:sldLayoutId id="2147483751" r:id="rId51"/>
    <p:sldLayoutId id="2147483752" r:id="rId52"/>
    <p:sldLayoutId id="2147483753" r:id="rId53"/>
    <p:sldLayoutId id="2147483754" r:id="rId54"/>
    <p:sldLayoutId id="2147483755" r:id="rId55"/>
    <p:sldLayoutId id="2147483756" r:id="rId56"/>
    <p:sldLayoutId id="2147483757" r:id="rId57"/>
    <p:sldLayoutId id="2147483758" r:id="rId58"/>
    <p:sldLayoutId id="2147483759" r:id="rId59"/>
    <p:sldLayoutId id="2147483760" r:id="rId60"/>
    <p:sldLayoutId id="2147483761" r:id="rId61"/>
    <p:sldLayoutId id="2147483762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Week 14: Queue and Heap ADTs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en-US" sz="4000" dirty="0"/>
          </a:p>
          <a:p>
            <a:r>
              <a:rPr lang="en-GB" altLang="en-US" sz="28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http://www.cs.pitt.edu/~skhattab/cs0445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486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 contents are </a:t>
            </a:r>
            <a:r>
              <a:rPr lang="en-US" altLang="en-US" dirty="0">
                <a:solidFill>
                  <a:schemeClr val="tx1"/>
                </a:solidFill>
              </a:rPr>
              <a:t>© 2016 Pearson Education, Ltd.  All rights reserved. </a:t>
            </a:r>
          </a:p>
          <a:p>
            <a:pPr algn="ctr" eaLnBrk="1">
              <a:lnSpc>
                <a:spcPct val="92000"/>
              </a:lnSpc>
            </a:pPr>
            <a:r>
              <a:rPr lang="en-US" altLang="en-US" dirty="0">
                <a:solidFill>
                  <a:schemeClr val="tx1"/>
                </a:solidFill>
              </a:rPr>
              <a:t>Others are from Dr. Ramirez’s CS 445 course</a:t>
            </a:r>
            <a:r>
              <a:rPr lang="en-GB" alt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1804" y="1586908"/>
            <a:ext cx="3454792" cy="288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CS/COE 0445 - Data Structures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2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4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Take this notion one step further: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Logic </a:t>
            </a:r>
            <a:r>
              <a:rPr lang="en-US" altLang="en-US" dirty="0" err="1">
                <a:ea typeface="ＭＳ Ｐゴシック" panose="020B0600070205080204" pitchFamily="34" charset="-128"/>
              </a:rPr>
              <a:t>enqueue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dequeue</a:t>
            </a:r>
            <a:r>
              <a:rPr lang="en-US" altLang="en-US" dirty="0">
                <a:ea typeface="ＭＳ Ｐゴシック" panose="020B0600070205080204" pitchFamily="34" charset="-128"/>
              </a:rPr>
              <a:t> are as we expect 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However, when we </a:t>
            </a:r>
            <a:r>
              <a:rPr lang="en-US" altLang="en-US" dirty="0" err="1">
                <a:ea typeface="ＭＳ Ｐゴシック" panose="020B0600070205080204" pitchFamily="34" charset="-128"/>
              </a:rPr>
              <a:t>dequeue</a:t>
            </a:r>
            <a:r>
              <a:rPr lang="en-US" altLang="en-US" dirty="0">
                <a:ea typeface="ＭＳ Ｐゴシック" panose="020B0600070205080204" pitchFamily="34" charset="-128"/>
              </a:rPr>
              <a:t>, rather than removing the node (and allowing it to be garbage collected), we instead just "deallocate it" ourselves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This way we save some overhead of creating new nodes all the time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We keep two references: </a:t>
            </a:r>
            <a:r>
              <a:rPr lang="en-US" altLang="en-US" dirty="0" err="1">
                <a:ea typeface="ＭＳ Ｐゴシック" panose="020B0600070205080204" pitchFamily="34" charset="-128"/>
              </a:rPr>
              <a:t>queueNode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freeNode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queueNode</a:t>
            </a:r>
            <a:r>
              <a:rPr lang="en-US" altLang="en-US" dirty="0">
                <a:ea typeface="ＭＳ Ｐゴシック" panose="020B0600070205080204" pitchFamily="34" charset="-128"/>
              </a:rPr>
              <a:t> is the front of the queue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This will be the next node </a:t>
            </a:r>
            <a:r>
              <a:rPr lang="en-US" altLang="en-US" dirty="0" err="1">
                <a:ea typeface="ＭＳ Ｐゴシック" panose="020B0600070205080204" pitchFamily="34" charset="-128"/>
              </a:rPr>
              <a:t>dequeued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freeNode</a:t>
            </a:r>
            <a:r>
              <a:rPr lang="en-US" altLang="en-US" dirty="0">
                <a:ea typeface="ＭＳ Ｐゴシック" panose="020B0600070205080204" pitchFamily="34" charset="-128"/>
              </a:rPr>
              <a:t> is the rear of the queue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This will be the next node </a:t>
            </a:r>
            <a:r>
              <a:rPr lang="en-US" altLang="en-US" dirty="0" err="1">
                <a:ea typeface="ＭＳ Ｐゴシック" panose="020B0600070205080204" pitchFamily="34" charset="-128"/>
              </a:rPr>
              <a:t>enqueued</a:t>
            </a:r>
            <a:r>
              <a:rPr lang="en-US" altLang="en-US" dirty="0">
                <a:ea typeface="ＭＳ Ｐゴシック" panose="020B0600070205080204" pitchFamily="34" charset="-128"/>
              </a:rPr>
              <a:t> – if none left we will then create a new node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5624E-9DA8-B64C-9356-7C8528D9D3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FBEAB-4500-4243-9D02-E3D1DCE4F8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1062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7D8D4517-3B4F-49C0-B11F-FAD8CC3D11B8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10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48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Queue using an array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Arrays that we have seen so far can easily add at the end, so enqueue is not a problem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Can clearly be done in O(1) time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We may have to resize, but we know how to do that too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However, removing from the front is trickier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In </a:t>
            </a:r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ArrayList, removing from the front </a:t>
            </a:r>
            <a:r>
              <a:rPr lang="en-US" altLang="en-US">
                <a:ea typeface="ＭＳ Ｐゴシック" panose="020B0600070205080204" pitchFamily="34" charset="-128"/>
              </a:rPr>
              <a:t>causes the remaining objects to be shifted forward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This gives a run-time of </a:t>
            </a:r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O(N)</a:t>
            </a:r>
            <a:r>
              <a:rPr lang="en-US" altLang="en-US">
                <a:ea typeface="ＭＳ Ｐゴシック" panose="020B0600070205080204" pitchFamily="34" charset="-128"/>
              </a:rPr>
              <a:t>, not O(1) as we want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So we will not use an ArrayList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Instead we will work directly with an array to implement our Queue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2ECF6-7B40-4C4D-AB62-389795C1D6B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B88D7-B042-474C-B2F3-575A9FB210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1164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0CB5A7F8-903D-480C-94C0-3731132A6506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11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78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How can we make dequeue an O(1) operation?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What if the front of the Queue could "move" – not necessarily be at index 0?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We would then keep a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head index</a:t>
            </a:r>
            <a:r>
              <a:rPr lang="en-US" altLang="en-US">
                <a:ea typeface="ＭＳ Ｐゴシック" panose="020B0600070205080204" pitchFamily="34" charset="-128"/>
              </a:rPr>
              <a:t> to tell us where the front is (and a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tail index</a:t>
            </a:r>
            <a:r>
              <a:rPr lang="en-US" altLang="en-US">
                <a:ea typeface="ＭＳ Ｐゴシック" panose="020B0600070205080204" pitchFamily="34" charset="-128"/>
              </a:rPr>
              <a:t> to tell where the end is)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Ok…so now we can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enqueue</a:t>
            </a:r>
            <a:r>
              <a:rPr lang="en-US" altLang="en-US">
                <a:ea typeface="ＭＳ Ｐゴシック" panose="020B0600070205080204" pitchFamily="34" charset="-128"/>
              </a:rPr>
              <a:t> at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rear</a:t>
            </a:r>
            <a:r>
              <a:rPr lang="en-US" altLang="en-US">
                <a:ea typeface="ＭＳ Ｐゴシック" panose="020B0600070205080204" pitchFamily="34" charset="-128"/>
              </a:rPr>
              <a:t> by incrementing the tail index and putting the new object in that location and we can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dequeue</a:t>
            </a:r>
            <a:r>
              <a:rPr lang="en-US" altLang="en-US">
                <a:ea typeface="ＭＳ Ｐゴシック" panose="020B0600070205080204" pitchFamily="34" charset="-128"/>
              </a:rPr>
              <a:t> in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front</a:t>
            </a:r>
            <a:r>
              <a:rPr lang="en-US" altLang="en-US">
                <a:ea typeface="ＭＳ Ｐゴシック" panose="020B0600070205080204" pitchFamily="34" charset="-128"/>
              </a:rPr>
              <a:t> by simply returning the head value and incrementing the head index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15B30-425C-F246-B45B-CEC0FCD06C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48ED3-830C-9A4C-97A6-09C50DBB5DE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1267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1D5C720A-D29A-489B-9FAA-D3DB02271BD3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12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592B1830-AE24-CB4A-A8FE-88264F7C4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420" y="5830711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16" name="Group 5">
            <a:extLst>
              <a:ext uri="{FF2B5EF4-FFF2-40B4-BE49-F238E27FC236}">
                <a16:creationId xmlns:a16="http://schemas.microsoft.com/office/drawing/2014/main" id="{DE1A85B1-2F08-CC44-989A-7373397C7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79001"/>
              </p:ext>
            </p:extLst>
          </p:nvPr>
        </p:nvGraphicFramePr>
        <p:xfrm>
          <a:off x="2141220" y="5602111"/>
          <a:ext cx="6096000" cy="11176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16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This implementation will definitely work, but it has an important drawback: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Both enqueue and dequeue increment index values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Once we increment front past a location, we never use that location again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Thus, as the queue is used the data migrates toward the end of the array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Clearly this is wasteful in terms of memory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What can we do to fix this problem?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We need a way to reclaim the locations at the front of the array without spending too much time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So shifting is not a good idea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Any ideas?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1340B-2D86-3F4B-A480-CBA37BF1B32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8B391-C0C7-5C4B-90C7-754703BC16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1369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5067EF3F-2140-4D5E-926A-9DD10C280526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13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70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How about proceeding down the array as we did before, but when we get to the end, we wrap around back to the beginning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We call this a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circular queue</a:t>
            </a:r>
            <a:r>
              <a:rPr lang="en-US" altLang="en-US" dirty="0">
                <a:ea typeface="ＭＳ Ｐゴシック" panose="020B0600070205080204" pitchFamily="34" charset="-128"/>
              </a:rPr>
              <a:t>, since we use the array locations in a circular way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Circular queue before enqueue of 80</a:t>
            </a:r>
          </a:p>
          <a:p>
            <a:pPr lvl="3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lvl="3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lvl="3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Circular queue after enqueue of 80</a:t>
            </a:r>
          </a:p>
          <a:p>
            <a:pPr lvl="3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F5383-113E-7342-8959-665689742D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36E44-D5EF-8442-B098-F804D6A354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1472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710EC660-1FC4-4173-854F-33D095198132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14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E20AC8E1-AD5E-2440-A32E-22798BEC5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8341"/>
              </p:ext>
            </p:extLst>
          </p:nvPr>
        </p:nvGraphicFramePr>
        <p:xfrm>
          <a:off x="1524000" y="3482972"/>
          <a:ext cx="6096003" cy="974732"/>
        </p:xfrm>
        <a:graphic>
          <a:graphicData uri="http://schemas.openxmlformats.org/drawingml/2006/table">
            <a:tbl>
              <a:tblPr/>
              <a:tblGrid>
                <a:gridCol w="82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5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5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H</a:t>
                      </a: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T</a:t>
                      </a: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60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40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70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50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90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2">
            <a:extLst>
              <a:ext uri="{FF2B5EF4-FFF2-40B4-BE49-F238E27FC236}">
                <a16:creationId xmlns:a16="http://schemas.microsoft.com/office/drawing/2014/main" id="{898DE226-C9FA-C147-AE4B-825C7F40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1247"/>
              </p:ext>
            </p:extLst>
          </p:nvPr>
        </p:nvGraphicFramePr>
        <p:xfrm>
          <a:off x="1524000" y="5105400"/>
          <a:ext cx="6096000" cy="1041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1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0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How can this be done?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Actually it is quite simple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When we increment the front and rear index values we do so mod the array length, or</a:t>
            </a:r>
          </a:p>
          <a:p>
            <a:pPr lvl="3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backIndex = (backIndex + 1) % queue.length;</a:t>
            </a:r>
          </a:p>
          <a:p>
            <a:pPr lvl="3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queue[backIndex] = newEntry;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As long as backIndex+1 is less than queue.length, the result is a normal increment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However, once backIndex+1 == queue.length, taking the mod will result in 0, returning us to the beginning of the array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One remaining question: how do we know if the queue is empty or full?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5A456-43DE-3A4C-A213-11DFD0DCDE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B42DE-D909-B74E-8780-BDCB6E2F280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1574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53F70742-8C9F-419B-AFAD-399F47C6BBAC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15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72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Both indexes move throughout the array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front == (back+1) % </a:t>
            </a:r>
            <a:r>
              <a:rPr lang="en-US" altLang="en-US" dirty="0" err="1">
                <a:ea typeface="ＭＳ Ｐゴシック" panose="020B0600070205080204" pitchFamily="34" charset="-128"/>
              </a:rPr>
              <a:t>queue.length</a:t>
            </a:r>
            <a:r>
              <a:rPr lang="en-US" altLang="en-US" dirty="0">
                <a:ea typeface="ＭＳ Ｐゴシック" panose="020B0600070205080204" pitchFamily="34" charset="-128"/>
              </a:rPr>
              <a:t> when array is full or empty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One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easy solution</a:t>
            </a:r>
            <a:r>
              <a:rPr lang="en-US" altLang="en-US" dirty="0">
                <a:ea typeface="ＭＳ Ｐゴシック" panose="020B0600070205080204" pitchFamily="34" charset="-128"/>
              </a:rPr>
              <a:t> is to keep track of the size with an extra instance variable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Text doesn't want to do that (even though the size of a queue is often needed)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Rather, they keep one location in the array empty, even if the queue is full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Array is full when front == (back + 2) % </a:t>
            </a:r>
            <a:r>
              <a:rPr lang="en-US" altLang="en-US" dirty="0" err="1">
                <a:ea typeface="ＭＳ Ｐゴシック" panose="020B0600070205080204" pitchFamily="34" charset="-128"/>
              </a:rPr>
              <a:t>queue.length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Empty when front == (back + 1) % </a:t>
            </a:r>
            <a:r>
              <a:rPr lang="en-US" altLang="en-US" dirty="0" err="1">
                <a:ea typeface="ＭＳ Ｐゴシック" panose="020B0600070205080204" pitchFamily="34" charset="-128"/>
              </a:rPr>
              <a:t>queue.length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Let's look at some more code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See ArrayQueue.java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D6D19-A443-CC4D-99C5-30EA317279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8787F-9ACE-9844-8D07-D53350E23B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1676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733CB74A-29F6-42E7-917E-5836B9409197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16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Array vs. Linked List Implementations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So far we have discussed both array and linked list based data structures: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List interface</a:t>
            </a:r>
            <a:r>
              <a:rPr lang="en-US" altLang="en-US" dirty="0">
                <a:ea typeface="ＭＳ Ｐゴシック" panose="020B0600070205080204" pitchFamily="34" charset="-128"/>
              </a:rPr>
              <a:t> we have 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ArrayList</a:t>
            </a:r>
            <a:r>
              <a:rPr lang="en-US" altLang="en-US" dirty="0">
                <a:ea typeface="ＭＳ Ｐゴシック" panose="020B0600070205080204" pitchFamily="34" charset="-128"/>
              </a:rPr>
              <a:t> (and Vector) and LinkedList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Stack</a:t>
            </a:r>
            <a:r>
              <a:rPr lang="en-US" altLang="en-US" dirty="0">
                <a:ea typeface="ＭＳ Ｐゴシック" panose="020B0600070205080204" pitchFamily="34" charset="-128"/>
              </a:rPr>
              <a:t> we have 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ArrayStack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or of LinkedList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Queue</a:t>
            </a:r>
            <a:r>
              <a:rPr lang="en-US" altLang="en-US" dirty="0">
                <a:ea typeface="ＭＳ Ｐゴシック" panose="020B0600070205080204" pitchFamily="34" charset="-128"/>
              </a:rPr>
              <a:t> we have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linked list version</a:t>
            </a:r>
            <a:r>
              <a:rPr lang="en-US" altLang="en-US" dirty="0">
                <a:ea typeface="ＭＳ Ｐゴシック" panose="020B0600070205080204" pitchFamily="34" charset="-128"/>
              </a:rPr>
              <a:t> in text (</a:t>
            </a:r>
            <a:r>
              <a:rPr lang="en-US" altLang="en-US" dirty="0" err="1">
                <a:ea typeface="ＭＳ Ｐゴシック" panose="020B0600070205080204" pitchFamily="34" charset="-128"/>
              </a:rPr>
              <a:t>LinkedQueue.java</a:t>
            </a:r>
            <a:r>
              <a:rPr lang="en-US" altLang="en-US" dirty="0">
                <a:ea typeface="ＭＳ Ｐゴシック" panose="020B0600070205080204" pitchFamily="34" charset="-128"/>
              </a:rPr>
              <a:t>) and also the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circular array-based version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ArrayQueue.java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So which do we prefer?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It depends!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1DA8E-CBD8-3148-A6B5-C9C4664E23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EC91D-85E8-7E4C-8BCE-9772FCF686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1779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CE52B58B-ED7C-4922-B345-5379527DF3E2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17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10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Array vs. Linked List Implementations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Consider Stack and Queue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As long as resizing is done in an intelligent way, the array versions of these tend to be a bit faster than the linked list versions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Stack: push(), pop() are O(1) amortized time for both implementations, but they are a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constant factor faster in normal use with the array version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Queue: enqueue(), dequeue() are O(1) amortized time for both implementations, but they are a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constant factor faster in normal use with the array version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But notice that the Array does not automatically "downward" size when items are deleted, so that Array-based Stack will not either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It could waste memory if it previously had many items and now has few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2996A-67E2-7248-A685-295C792F23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BF752-9781-1745-BC67-7D3DAA89F3C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1881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1D045528-C4C1-4EDA-8B18-751D8A50E1CF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18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25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Array vs. Linked List Implementations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In general, you need to decide for a given application which implementation is more appropriate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In real life, however (especially now)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Most of these data structures are predefined in a library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Java Collections Framework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Stack is array-based, Queue is LL-based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C++ Standard Template Library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It's still good to understand how they are implemented, but more often than not we just use the standard version, due to convenience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0265-CDEA-8742-BE5F-F20EA94E8A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F4323-220F-214D-8D0F-91265B50A2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1984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E8FAEF9C-6EC0-429A-94E2-017A5BBB5FBB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19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56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5 (optional) due on 4/23 @11:59pm</a:t>
            </a:r>
          </a:p>
          <a:p>
            <a:pPr marL="503972" indent="-503972">
              <a:buFont typeface="Arial" panose="02020603050405020304" pitchFamily="18" charset="0"/>
              <a:buChar char="•"/>
            </a:pPr>
            <a:r>
              <a:rPr lang="en-US" dirty="0"/>
              <a:t>OMET Teaching Survey</a:t>
            </a:r>
          </a:p>
          <a:p>
            <a:pPr marL="944947" lvl="1" indent="-503972">
              <a:buFont typeface="Arial" panose="02020603050405020304" pitchFamily="18" charset="0"/>
              <a:buChar char="•"/>
            </a:pPr>
            <a:r>
              <a:rPr lang="en-US" dirty="0"/>
              <a:t>Email with subject Teaching Survey</a:t>
            </a:r>
          </a:p>
          <a:p>
            <a:pPr marL="944947" lvl="1" indent="-503972">
              <a:buFont typeface="Arial" panose="02020603050405020304" pitchFamily="18" charset="0"/>
              <a:buChar char="•"/>
            </a:pPr>
            <a:r>
              <a:rPr lang="en-US" dirty="0"/>
              <a:t>My Pitt</a:t>
            </a:r>
          </a:p>
          <a:p>
            <a:pPr marL="944947" lvl="1" indent="-503972">
              <a:buFont typeface="Arial" panose="02020603050405020304" pitchFamily="18" charset="0"/>
              <a:buChar char="•"/>
            </a:pPr>
            <a:r>
              <a:rPr lang="en-US" dirty="0"/>
              <a:t>CourseWeb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4C05D-164B-B74A-BEA2-B354A8DB53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C569B-A7C1-E74D-AE24-0171810ADB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  <p:pic>
        <p:nvPicPr>
          <p:cNvPr id="7" name="Picture 2" descr="CourseWeb_Teaching Survey_ Student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19" y="3338674"/>
            <a:ext cx="5132872" cy="330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59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Priority Queues</a:t>
            </a:r>
          </a:p>
        </p:txBody>
      </p:sp>
      <p:sp>
        <p:nvSpPr>
          <p:cNvPr id="388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Queues organize data FIFO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Sometimes we want to remove data by other rules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"Those traveling with small children may board"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Your Java program is running out of memory so the garbage collector needs to run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is the idea of a Priority Queue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 is removed by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priority order</a:t>
            </a:r>
            <a:r>
              <a:rPr lang="en-US" altLang="en-US" dirty="0">
                <a:ea typeface="ＭＳ Ｐゴシック" panose="020B0600070205080204" pitchFamily="34" charset="-128"/>
              </a:rPr>
              <a:t>, rather than FIFO.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04668-F6A2-9149-9EE3-C391173A928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D92C9-BC35-C847-87F3-637EA03020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20867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A84AC2AB-6963-4EE0-A243-ACE23AE8E02B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20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5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Methods: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Similar in nature to Queue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add() an item to the PQ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Similar to enqueue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remove() and return the highest priority item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Similar to dequeue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peek() at the highest priority item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Similar to getFront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difference is the order of the removals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See PriorityQueueInterface.java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40D88-6209-5541-B0A1-090086D1192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7DBE4-7796-6B42-85DD-52FD616D1B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21891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C896A331-1A44-4288-9C69-70C33F29394C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21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01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Implementation?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Consider unsorted array: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add()?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peek()?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remove()?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Run-times?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Consider sorted array: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add()?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peek()?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remove()?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Run-times?</a:t>
            </a:r>
          </a:p>
          <a:p>
            <a:pPr lvl="1"/>
            <a:r>
              <a:rPr lang="en-US" altLang="en-US" sz="1764">
                <a:ea typeface="ＭＳ Ｐゴシック" panose="020B0600070205080204" pitchFamily="34" charset="-128"/>
              </a:rPr>
              <a:t>[see notes on bottom of slide]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A62CF-8EEB-D24C-9009-11B30B8283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F0751-AD8C-DC4C-B911-6A5E4A35A2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22915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C0EFD414-61A8-41BF-BEDD-9B2F82DD095B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22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27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How about a linked-list?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Unsorted will be similar to unsorted array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Sorted does not buy us anything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Why?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 any of the above implementations, consider a sequence of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N adds followed by N removes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Let's figure out the total run-time and the amortized time per operation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Do on board</a:t>
            </a:r>
          </a:p>
          <a:p>
            <a:pPr lvl="4"/>
            <a:r>
              <a:rPr lang="en-US" altLang="en-US">
                <a:ea typeface="ＭＳ Ｐゴシック" panose="020B0600070205080204" pitchFamily="34" charset="-128"/>
              </a:rPr>
              <a:t>[Also see Notes on the bottom of this slide]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Can we do better?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Yes, with a HEAP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28987-52FC-424A-8761-08302D29810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04AC2-49C3-304A-81DF-1A0F7BB401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24963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2F9F0C1C-955C-4845-83C1-0457208E3D0C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23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25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 of a heap: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Partial ordering</a:t>
            </a:r>
            <a:r>
              <a:rPr lang="en-US" altLang="en-US">
                <a:ea typeface="ＭＳ Ｐゴシック" panose="020B0600070205080204" pitchFamily="34" charset="-128"/>
              </a:rPr>
              <a:t> of data in a logical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complete binary tree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 each node, T, in the tree:</a:t>
            </a:r>
          </a:p>
          <a:p>
            <a:pPr lvl="2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T.data has a higher priority than T.lchild.data</a:t>
            </a:r>
          </a:p>
          <a:p>
            <a:pPr lvl="2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T.data has a higher priority than T.rchild.data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Note that NOTHING IS SAID about how T.lchild.data and T.rchild.data compare to each other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We do not care – could be either way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This is why it is a partial ordering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Compare to BST, which is a complete ordering</a:t>
            </a:r>
          </a:p>
          <a:p>
            <a:pPr lvl="4"/>
            <a:r>
              <a:rPr lang="en-US" altLang="en-US">
                <a:ea typeface="ＭＳ Ｐゴシック" panose="020B0600070205080204" pitchFamily="34" charset="-128"/>
              </a:rPr>
              <a:t>In that case, we define a specific relationship between siblings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1A36B-E985-F34B-99BE-39E3DE6606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91420-0B21-4545-A00A-59EA5975CA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27011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2DF3B036-45FE-4510-B10B-BE1AF37D7163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24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18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Higher priority here can mean either greater than or less than in terms of value</a:t>
            </a:r>
          </a:p>
          <a:p>
            <a:pPr lvl="3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Min Heap</a:t>
            </a:r>
            <a:r>
              <a:rPr lang="en-US" altLang="en-US" dirty="0">
                <a:ea typeface="ＭＳ Ｐゴシック" panose="020B0600070205080204" pitchFamily="34" charset="-128"/>
              </a:rPr>
              <a:t>: Highest priority value is the smallest</a:t>
            </a:r>
          </a:p>
          <a:p>
            <a:pPr lvl="4"/>
            <a:r>
              <a:rPr lang="en-US" altLang="en-US" dirty="0">
                <a:ea typeface="ＭＳ Ｐゴシック" panose="020B0600070205080204" pitchFamily="34" charset="-128"/>
              </a:rPr>
              <a:t>Ex: Seedings in an event, rankings, etc.</a:t>
            </a:r>
          </a:p>
          <a:p>
            <a:pPr lvl="3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Max Heap</a:t>
            </a:r>
            <a:r>
              <a:rPr lang="en-US" altLang="en-US" dirty="0">
                <a:ea typeface="ＭＳ Ｐゴシック" panose="020B0600070205080204" pitchFamily="34" charset="-128"/>
              </a:rPr>
              <a:t>: Highest priority value is the largest</a:t>
            </a:r>
          </a:p>
          <a:p>
            <a:pPr lvl="4"/>
            <a:r>
              <a:rPr lang="en-US" altLang="en-US" dirty="0">
                <a:ea typeface="ＭＳ Ｐゴシック" panose="020B0600070205080204" pitchFamily="34" charset="-128"/>
              </a:rPr>
              <a:t>Ex: Salary, batting average, goals per game, etc.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The logic is the same for both</a:t>
            </a:r>
          </a:p>
          <a:p>
            <a:pPr lvl="4"/>
            <a:r>
              <a:rPr lang="en-US" altLang="en-US" dirty="0">
                <a:ea typeface="ＭＳ Ｐゴシック" panose="020B0600070205080204" pitchFamily="34" charset="-128"/>
              </a:rPr>
              <a:t>Text uses Max Heap</a:t>
            </a:r>
          </a:p>
          <a:p>
            <a:pPr lvl="4"/>
            <a:r>
              <a:rPr lang="en-US" altLang="en-US" dirty="0">
                <a:ea typeface="ＭＳ Ｐゴシック" panose="020B0600070205080204" pitchFamily="34" charset="-128"/>
              </a:rPr>
              <a:t>Look at </a:t>
            </a:r>
            <a:r>
              <a:rPr lang="en-US" altLang="en-US" dirty="0" err="1">
                <a:ea typeface="ＭＳ Ｐゴシック" panose="020B0600070205080204" pitchFamily="34" charset="-128"/>
              </a:rPr>
              <a:t>PriorityQueue.java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MaxHeapInterface.java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4"/>
            <a:r>
              <a:rPr lang="en-US" altLang="en-US" dirty="0">
                <a:ea typeface="ＭＳ Ｐゴシック" panose="020B0600070205080204" pitchFamily="34" charset="-128"/>
              </a:rPr>
              <a:t>We could very easily switch this to a Min Heap if needed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936A0-00D0-2042-A6F8-12FFA53D2F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DE9B8-30DF-AD47-875C-8D14464CDF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28035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C19632E4-D61B-4C0C-971F-00E27DFF426E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25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06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(a) A maxheap and </a:t>
            </a:r>
            <a:br>
              <a:rPr lang="en-US" altLang="en-US" dirty="0"/>
            </a:br>
            <a:r>
              <a:rPr lang="en-US" altLang="en-US" dirty="0"/>
              <a:t>(b) a minheap that contain the same values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AD31-1417-DF48-BECC-17E8F8317B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98035-00B4-7F42-A495-D02CBC9F86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74161" y="2013703"/>
            <a:ext cx="8559107" cy="4695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547592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293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2"/>
              </a:buClr>
            </a:pPr>
            <a:r>
              <a:rPr lang="en-US" altLang="en-US" dirty="0">
                <a:ea typeface="ＭＳ Ｐゴシック" panose="020B0600070205080204" pitchFamily="34" charset="-128"/>
              </a:rPr>
              <a:t>Ok, how do we do our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PQ</a:t>
            </a:r>
            <a:r>
              <a:rPr lang="en-US" altLang="en-US" dirty="0">
                <a:ea typeface="ＭＳ Ｐゴシック" panose="020B0600070205080204" pitchFamily="34" charset="-128"/>
              </a:rPr>
              <a:t> / </a:t>
            </a:r>
            <a:r>
              <a:rPr lang="en-US" altLang="en-US" dirty="0" err="1">
                <a:solidFill>
                  <a:srgbClr val="008000"/>
                </a:solidFill>
                <a:ea typeface="ＭＳ Ｐゴシック" panose="020B0600070205080204" pitchFamily="34" charset="-128"/>
              </a:rPr>
              <a:t>MaxHeap</a:t>
            </a:r>
            <a:r>
              <a:rPr lang="en-US" altLang="en-US" dirty="0">
                <a:ea typeface="ＭＳ Ｐゴシック" panose="020B0600070205080204" pitchFamily="34" charset="-128"/>
              </a:rPr>
              <a:t> operations:</a:t>
            </a:r>
          </a:p>
          <a:p>
            <a:pPr lvl="2"/>
            <a:r>
              <a:rPr lang="en-US" altLang="en-US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peek()</a:t>
            </a:r>
            <a:r>
              <a:rPr lang="en-US" altLang="en-US" dirty="0">
                <a:ea typeface="ＭＳ Ｐゴシック" panose="020B0600070205080204" pitchFamily="34" charset="-128"/>
              </a:rPr>
              <a:t> / </a:t>
            </a:r>
            <a:r>
              <a:rPr lang="en-US" altLang="en-US" dirty="0" err="1">
                <a:solidFill>
                  <a:srgbClr val="008000"/>
                </a:solidFill>
                <a:ea typeface="ＭＳ Ｐゴシック" panose="020B0600070205080204" pitchFamily="34" charset="-128"/>
              </a:rPr>
              <a:t>getMax</a:t>
            </a:r>
            <a:r>
              <a:rPr lang="en-US" altLang="en-US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()</a:t>
            </a:r>
            <a:r>
              <a:rPr lang="en-US" altLang="en-US" dirty="0">
                <a:ea typeface="ＭＳ Ｐゴシック" panose="020B0600070205080204" pitchFamily="34" charset="-128"/>
              </a:rPr>
              <a:t> is easy – ROOT of tree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How about add and remove?</a:t>
            </a:r>
          </a:p>
          <a:p>
            <a:pPr lvl="2"/>
            <a:r>
              <a:rPr lang="en-US" altLang="en-US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 dirty="0">
                <a:ea typeface="ＭＳ Ｐゴシック" panose="020B0600070205080204" pitchFamily="34" charset="-128"/>
              </a:rPr>
              <a:t> / </a:t>
            </a:r>
            <a:r>
              <a:rPr lang="en-US" altLang="en-US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 dirty="0">
                <a:ea typeface="ＭＳ Ｐゴシック" panose="020B0600070205080204" pitchFamily="34" charset="-128"/>
              </a:rPr>
              <a:t> is not as simple</a:t>
            </a:r>
          </a:p>
          <a:p>
            <a:pPr lvl="2"/>
            <a:r>
              <a:rPr lang="en-US" altLang="en-US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remove()</a:t>
            </a:r>
            <a:r>
              <a:rPr lang="en-US" altLang="en-US" dirty="0">
                <a:ea typeface="ＭＳ Ｐゴシック" panose="020B0600070205080204" pitchFamily="34" charset="-128"/>
              </a:rPr>
              <a:t> / </a:t>
            </a:r>
            <a:r>
              <a:rPr lang="en-US" altLang="en-US" dirty="0" err="1">
                <a:solidFill>
                  <a:srgbClr val="008000"/>
                </a:solidFill>
                <a:ea typeface="ＭＳ Ｐゴシック" panose="020B0600070205080204" pitchFamily="34" charset="-128"/>
              </a:rPr>
              <a:t>removeMax</a:t>
            </a:r>
            <a:r>
              <a:rPr lang="en-US" altLang="en-US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()</a:t>
            </a:r>
            <a:r>
              <a:rPr lang="en-US" altLang="en-US" dirty="0">
                <a:ea typeface="ＭＳ Ｐゴシック" panose="020B0600070205080204" pitchFamily="34" charset="-128"/>
              </a:rPr>
              <a:t> is even trickier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For both we are altering the tree, so we must ensure that the HEAP PROPERTY is reestablished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We need to carefully consider where / how to add and remove to keep the tree valid but also not cost too much work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5AFF4-0802-9D4C-8E9C-357CE7256D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1DDF9-6703-A548-89B9-7288211176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2905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CD9CB0ED-A514-44BC-9792-1133D77E974E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27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72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293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Idea of </a:t>
            </a:r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Add new node at next available leaf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Push the node "up" the tree until it reaches its appropriate spot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We'll call this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upHeap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See example on board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Idea of </a:t>
            </a:r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removeMax():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We must be careful since root may have two children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Similar problem exists when deleting from BST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To delete that node will require a major reworking of the tree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Instead of deleting root node, we overwrite its value with that of the last leaf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F74A9-A20D-CD4D-B6EC-99343519DC8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3945B-F221-5247-8DB1-E0AF7F3DAF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3008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8F02EC88-3320-4057-835D-796F03B77D80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28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075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293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en-US">
                <a:ea typeface="ＭＳ Ｐゴシック" panose="020B0600070205080204" pitchFamily="34" charset="-128"/>
              </a:rPr>
              <a:t>Then we delete the last leaf -- easy to delete a leaf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And we guarantee that the tree is still complete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But now root value may not be the max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Push the node "down" the tree until it reaches its appropriate spot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We'll call this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downHeap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See example on board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B4AE7-6985-BD4B-AA47-05DE87E917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DDE50-A6EC-6543-BFD0-DAD40BD3DA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3110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37B474AA-33BD-49E0-BAED-03C191ABB5BE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29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11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598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Data is </a:t>
            </a:r>
            <a:r>
              <a:rPr lang="en-US" altLang="en-US" b="1" dirty="0">
                <a:ea typeface="ＭＳ Ｐゴシック" panose="020B0600070205080204" pitchFamily="34" charset="-128"/>
              </a:rPr>
              <a:t>added to the end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b="1" dirty="0">
                <a:ea typeface="ＭＳ Ｐゴシック" panose="020B0600070205080204" pitchFamily="34" charset="-128"/>
              </a:rPr>
              <a:t>removed from the front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Logically the items other than the front item cannot be accessed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Think of a bowling ball return lane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Balls are put in at the end and removed from the front, and you can only see / remove the front ball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Fundamental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enqueue</a:t>
            </a:r>
            <a:r>
              <a:rPr lang="en-US" altLang="en-US" dirty="0">
                <a:ea typeface="ＭＳ Ｐゴシック" panose="020B0600070205080204" pitchFamily="34" charset="-128"/>
              </a:rPr>
              <a:t> an item to the end of the queue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dequeue</a:t>
            </a:r>
            <a:r>
              <a:rPr lang="en-US" altLang="en-US" dirty="0">
                <a:ea typeface="ＭＳ Ｐゴシック" panose="020B0600070205080204" pitchFamily="34" charset="-128"/>
              </a:rPr>
              <a:t> an item from the front of the queue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front</a:t>
            </a:r>
            <a:r>
              <a:rPr lang="en-US" altLang="en-US" dirty="0">
                <a:ea typeface="ＭＳ Ｐゴシック" panose="020B0600070205080204" pitchFamily="34" charset="-128"/>
              </a:rPr>
              <a:t> – look at the top item without disturbing it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EE648-9749-C449-A6B1-E34C789927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D7876-A18C-3546-B9A3-1C3CF76CA4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0345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9C5697EB-060F-4D39-92ED-54C62B18CB10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3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484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>
                <a:ea typeface="ＭＳ Ｐゴシック" panose="020B0600070205080204" pitchFamily="34" charset="-128"/>
              </a:rPr>
              <a:t>Run-time?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Complete Binary Tree has height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 lgN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upHeap or downHeap at most traverse height of the tree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Thus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add()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and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removeMax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are always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O(lgN)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worst case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For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 add + removeMax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operations: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N x lgN = 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O(NlgN)</a:t>
            </a:r>
          </a:p>
          <a:p>
            <a:pPr lvl="2"/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Amortized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the operations are (clearly) </a:t>
            </a:r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O(lgN) each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This is definitely superior to either the array or linked list implementation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E31C1-88D4-5948-9C41-2D8CE5FEE44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4A61D-F348-4246-998F-4A3E25B528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32131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A6815E04-AA12-4F46-86A8-B9A5F0599984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30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28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Implementing a Heap</a:t>
            </a:r>
          </a:p>
        </p:txBody>
      </p:sp>
      <p:sp>
        <p:nvSpPr>
          <p:cNvPr id="293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Implement a Heap?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We could use a linked binary tree, similar to that used for BST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Will work, but we have overhead associated with dynamic memory allocation and access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To go up and down we need child and parent references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Must keep track of "last leaf in tree" reference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 note that we are maintaining a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complete binary tree</a:t>
            </a:r>
            <a:r>
              <a:rPr lang="en-US" altLang="en-US">
                <a:ea typeface="ＭＳ Ｐゴシック" panose="020B0600070205080204" pitchFamily="34" charset="-128"/>
              </a:rPr>
              <a:t> for our heap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It turns out that we can easily represent a complete binary tree using an array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1EF51-67CB-D84B-B011-040CB4E9CA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56574-01A0-BE4F-A9F6-063598FE09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3315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1E9BD6FA-E450-4BF3-BB99-6FBDA54E9635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31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012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Implementing a Heap</a:t>
            </a:r>
          </a:p>
        </p:txBody>
      </p:sp>
      <p:sp>
        <p:nvSpPr>
          <p:cNvPr id="293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Idea: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Number nodes row-wise starting at 1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Use these numbers as index values in the array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Now, for node at index i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  <a:p>
            <a:pPr lvl="2">
              <a:buFont typeface="Arial" panose="020B0604020202020204" pitchFamily="34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See example on board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Now we have the benefit of a tree structure with the speed of an array implementation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See MaxHeap.java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2409B-048D-4B46-9394-9F3B718DB26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E34D2-6A80-E34A-BBEA-FC1EF5C215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3417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E0A669A5-230B-4806-8B57-B9BCCDEA338F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32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935812" name="Text Box 4"/>
          <p:cNvSpPr txBox="1">
            <a:spLocks noChangeArrowheads="1"/>
          </p:cNvSpPr>
          <p:nvPr/>
        </p:nvSpPr>
        <p:spPr bwMode="auto">
          <a:xfrm>
            <a:off x="2520420" y="2833546"/>
            <a:ext cx="3359856" cy="124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503972" lvl="1" indent="0" defTabSz="1007943"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sz="2205" dirty="0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Parent(</a:t>
            </a:r>
            <a:r>
              <a:rPr lang="en-US" altLang="en-US" sz="2205" dirty="0" err="1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i</a:t>
            </a:r>
            <a:r>
              <a:rPr lang="en-US" altLang="en-US" sz="2205" dirty="0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) = </a:t>
            </a:r>
            <a:r>
              <a:rPr lang="en-US" altLang="en-US" sz="2205" dirty="0" err="1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i</a:t>
            </a:r>
            <a:r>
              <a:rPr lang="en-US" altLang="en-US" sz="2205" dirty="0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/2</a:t>
            </a:r>
          </a:p>
          <a:p>
            <a:pPr marL="503972" lvl="1" indent="0" defTabSz="1007943"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sz="2205" dirty="0" err="1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LChild</a:t>
            </a:r>
            <a:r>
              <a:rPr lang="en-US" altLang="en-US" sz="2205" dirty="0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(</a:t>
            </a:r>
            <a:r>
              <a:rPr lang="en-US" altLang="en-US" sz="2205" dirty="0" err="1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i</a:t>
            </a:r>
            <a:r>
              <a:rPr lang="en-US" altLang="en-US" sz="2205" dirty="0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) = 2i</a:t>
            </a:r>
          </a:p>
          <a:p>
            <a:pPr marL="503972" lvl="1" indent="0" defTabSz="1007943"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en-US" sz="2205" dirty="0" err="1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RChild</a:t>
            </a:r>
            <a:r>
              <a:rPr lang="en-US" altLang="en-US" sz="2205" dirty="0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(</a:t>
            </a:r>
            <a:r>
              <a:rPr lang="en-US" altLang="en-US" sz="2205" dirty="0" err="1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i</a:t>
            </a:r>
            <a:r>
              <a:rPr lang="en-US" altLang="en-US" sz="2205" dirty="0">
                <a:solidFill>
                  <a:srgbClr val="FF0000"/>
                </a:solidFill>
                <a:latin typeface="Tahoma" panose="020B0604030504040204" pitchFamily="34" charset="0"/>
                <a:cs typeface="+mn-cs"/>
              </a:rPr>
              <a:t>) = 2i+1 </a:t>
            </a:r>
            <a:endParaRPr lang="en-US" altLang="en-US" sz="2205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229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Copying and Deep vs. Shallow Copy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Java objects can be copied using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clone()</a:t>
            </a:r>
            <a:r>
              <a:rPr lang="en-US" altLang="en-US">
                <a:ea typeface="ＭＳ Ｐゴシック" panose="020B0600070205080204" pitchFamily="34" charset="-128"/>
              </a:rPr>
              <a:t> method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clone() is defined in class Object, so it will work for all Java classes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However, you must override it for new classes to work properly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It needs to know what data in the new class to copy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This is somewhat tricky to do, especially for subclasses – see Employee.java for syntax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clone() is already defined for Java arrays (and some other classes), so we can use it for them without overriding </a:t>
            </a:r>
          </a:p>
        </p:txBody>
      </p:sp>
      <p:sp>
        <p:nvSpPr>
          <p:cNvPr id="44032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634E4760-CC7A-48AF-8835-668F0908CE25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33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2E903-FF5B-474A-B4B6-9E5044412B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5429A-4D39-E74A-8F5B-624F913E9B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33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63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63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63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Copying and Deep vs. Shallow Copy</a:t>
            </a:r>
          </a:p>
        </p:txBody>
      </p:sp>
      <p:sp>
        <p:nvSpPr>
          <p:cNvPr id="163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clone() is typically defined to do a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shallow copy</a:t>
            </a:r>
            <a:r>
              <a:rPr lang="en-US" altLang="en-US">
                <a:ea typeface="ＭＳ Ｐゴシック" panose="020B0600070205080204" pitchFamily="34" charset="-128"/>
              </a:rPr>
              <a:t> of the data in an object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This means that when the object is copied, objects that it refers to are NOT copied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Ex: If cloning an array of StringBuilders, we get a new array but NOT new StringBuilders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Show on board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This can cause data sharing/aliasing that you must be aware of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See Example15.java and Employee.java for example</a:t>
            </a:r>
          </a:p>
        </p:txBody>
      </p:sp>
      <p:sp>
        <p:nvSpPr>
          <p:cNvPr id="44134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B573BE5D-3E24-4409-B3A0-C9619A19DDF1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34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F9DBF-DCBB-744C-AEB4-97ABDB62ECA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B31CD-0444-1C48-A895-9FF68C256C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633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Copying and Deep vs. Shallow Copy</a:t>
            </a:r>
          </a:p>
        </p:txBody>
      </p:sp>
      <p:sp>
        <p:nvSpPr>
          <p:cNvPr id="163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Generally speaking, (true) deep copying is more difficult than shallow copying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We need to follow all references in the original and make copies for the clone()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This could be several levels deep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Ex: A Binary Search Tree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The BST object has only one instance variable – a reference to the root node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A shallow copy would only copy this single reference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A deep copy would have to traverse the entire tree, copying each node AND copying the data in each node AND …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For a deep-er copy we can use the copyNodes() which calls the copy() method that we discussed previously</a:t>
            </a:r>
          </a:p>
        </p:txBody>
      </p:sp>
      <p:sp>
        <p:nvSpPr>
          <p:cNvPr id="44236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51435F1D-723D-4D04-84FD-1EB1039BA763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35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33165-81D6-3341-9C47-7B23D07ACC9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CE600-C67E-F04D-83D9-287D923246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92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59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Queue organizes data by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</a:rPr>
              <a:t>irst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</a:rPr>
              <a:t>irst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</a:t>
            </a:r>
            <a:r>
              <a:rPr lang="en-US" altLang="en-US" dirty="0">
                <a:ea typeface="ＭＳ Ｐゴシック" panose="020B0600070205080204" pitchFamily="34" charset="-128"/>
              </a:rPr>
              <a:t>ut, or FIFO (or LILO – Last In Last Out)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Like a Stack, a Queue is a simple but powerful data structure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Used extensively for simulations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Many real life situations are organized in FIFO, and Queues can be used to simulate these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Allows problems to be modeled and analyzed on the computer, saving time and money</a:t>
            </a:r>
          </a:p>
          <a:p>
            <a:pPr lvl="2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14F8F-91E0-D241-AAE9-11F18CAE72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132D9-52B3-5D40-8C03-411FA133E3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0448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119801E2-0CFA-45C5-AAD2-1CA592D0F732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4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16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Ex: A bank wants to determine how best to set up its lines to the tellers: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Option 1</a:t>
            </a:r>
            <a:r>
              <a:rPr lang="en-US" altLang="en-US">
                <a:ea typeface="ＭＳ Ｐゴシック" panose="020B0600070205080204" pitchFamily="34" charset="-128"/>
              </a:rPr>
              <a:t>: Have a separate line for each teller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Option 2</a:t>
            </a:r>
            <a:r>
              <a:rPr lang="en-US" altLang="en-US">
                <a:ea typeface="ＭＳ Ｐゴシック" panose="020B0600070205080204" pitchFamily="34" charset="-128"/>
              </a:rPr>
              <a:t>: Have a single line, with the customer at the front going to the next available teller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How can we determine which will have better results?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We can try each one for a while and measure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Obviously this will take time and may create some upset customers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We can simulate each one using reasonable data and compare the results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Other (often more complex) problems can also be solved through simulation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7139B-3202-C64C-9193-2FE2467E02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4EE38-C727-D041-9DD9-6290224771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0550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14E5F925-2891-4B6F-A3F5-393D21CD04B6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5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43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Queue Implementation?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We need a structure that has access to both the front and the rear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We'd like both enqueue and dequeue to be O(1) operations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We have two basic approaches: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Use a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linked-list based</a:t>
            </a:r>
            <a:r>
              <a:rPr lang="en-US" altLang="en-US">
                <a:ea typeface="ＭＳ Ｐゴシック" panose="020B0600070205080204" pitchFamily="34" charset="-128"/>
              </a:rPr>
              <a:t> implementation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Use an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array based</a:t>
            </a:r>
            <a:r>
              <a:rPr lang="en-US" altLang="en-US">
                <a:ea typeface="ＭＳ Ｐゴシック" panose="020B0600070205080204" pitchFamily="34" charset="-128"/>
              </a:rPr>
              <a:t> implementation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Let's consider each one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D7673-804A-C847-99E7-B0F455B065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A712C-5C71-354A-8499-439020BC12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0652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CB87E340-8BFE-46CC-9CA5-C0F9898DE2DB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6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94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Queue using a Linked List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This implementation is fairly straightforward as long as we have a </a:t>
            </a:r>
            <a:r>
              <a:rPr lang="en-US" altLang="en-US" b="1" dirty="0">
                <a:ea typeface="ＭＳ Ｐゴシック" panose="020B0600070205080204" pitchFamily="34" charset="-128"/>
              </a:rPr>
              <a:t>doubly linked list</a:t>
            </a:r>
            <a:r>
              <a:rPr lang="en-US" altLang="en-US" dirty="0">
                <a:ea typeface="ＭＳ Ｐゴシック" panose="020B0600070205080204" pitchFamily="34" charset="-128"/>
              </a:rPr>
              <a:t> or access to the front and rear of the list</a:t>
            </a:r>
          </a:p>
          <a:p>
            <a:pPr lvl="2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enqueue</a:t>
            </a:r>
            <a:r>
              <a:rPr lang="en-US" altLang="en-US" dirty="0">
                <a:ea typeface="ＭＳ Ｐゴシック" panose="020B0600070205080204" pitchFamily="34" charset="-128"/>
              </a:rPr>
              <a:t> simply adds a new object to the end of the list</a:t>
            </a:r>
          </a:p>
          <a:p>
            <a:pPr lvl="2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dequeue</a:t>
            </a:r>
            <a:r>
              <a:rPr lang="en-US" altLang="en-US" dirty="0">
                <a:ea typeface="ＭＳ Ｐゴシック" panose="020B0600070205080204" pitchFamily="34" charset="-128"/>
              </a:rPr>
              <a:t> simply removes an object from the front of the list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Other operations are also simple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We can build our Queue from a </a:t>
            </a:r>
            <a:r>
              <a:rPr lang="en-US" altLang="en-US" dirty="0" err="1">
                <a:ea typeface="ＭＳ Ｐゴシック" panose="020B0600070205080204" pitchFamily="34" charset="-128"/>
              </a:rPr>
              <a:t>LinkedList</a:t>
            </a:r>
            <a:r>
              <a:rPr lang="en-US" altLang="en-US" dirty="0">
                <a:ea typeface="ＭＳ Ｐゴシック" panose="020B0600070205080204" pitchFamily="34" charset="-128"/>
              </a:rPr>
              <a:t> object, making the implementation even simpler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This is more or less done in the JDK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See </a:t>
            </a:r>
            <a:r>
              <a:rPr lang="en-US" altLang="en-US" dirty="0" err="1">
                <a:ea typeface="ＭＳ Ｐゴシック" panose="020B0600070205080204" pitchFamily="34" charset="-128"/>
              </a:rPr>
              <a:t>QueueInterface.java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2A943-6CAD-6B4B-9034-4B2852631DE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BCC4A-5124-C24A-9368-6764D9C0C4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0755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26874F1A-36DB-4328-8B0F-A2CC27AC7013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7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36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Note that Queue is an interface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LList</a:t>
            </a:r>
            <a:r>
              <a:rPr lang="en-US" altLang="en-US" dirty="0">
                <a:ea typeface="ＭＳ Ｐゴシック" panose="020B0600070205080204" pitchFamily="34" charset="-128"/>
              </a:rPr>
              <a:t> class can implement Queue (among other things)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Note that in one way this is a good use of interfaces as ADTs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Even though Linked List can do a lot more than just the Queue operations, if we use a </a:t>
            </a:r>
            <a:r>
              <a:rPr lang="en-US" altLang="en-US" dirty="0" err="1">
                <a:ea typeface="ＭＳ Ｐゴシック" panose="020B0600070205080204" pitchFamily="34" charset="-128"/>
              </a:rPr>
              <a:t>QueueInterface</a:t>
            </a:r>
            <a:r>
              <a:rPr lang="en-US" altLang="en-US" dirty="0">
                <a:ea typeface="ＭＳ Ｐゴシック" panose="020B0600070205080204" pitchFamily="34" charset="-128"/>
              </a:rPr>
              <a:t> reference to the object, we restrict it to the Queue operations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The text author also uses an interface, but implements the Queue from scratch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See LinkedQueue.java from text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Linked list with front and rear references is used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BF63E-FE55-A248-A367-E297F4211B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74B73-B000-3A4E-897B-8793DAB0AD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0857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B83622EE-1E6C-4C3B-949D-03AE92C84CCE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8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1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Are there other linked options?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circular linked list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extra link gives us all the functionality we need for a Queue</a:t>
            </a:r>
          </a:p>
          <a:p>
            <a:pPr lvl="3" eaLnBrk="1" hangingPunct="1"/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enqueue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?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newNode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Node(</a:t>
            </a: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newEntry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lastNode.next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lastNode.next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newNode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newNode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3" eaLnBrk="1" hangingPunct="1"/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dequeue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?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frontNode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lastNode.next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lastNode.next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frontNode.next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frontNode.next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null;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 </a:t>
            </a:r>
            <a:r>
              <a:rPr lang="en-US" altLang="en-US" sz="1764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frontNode</a:t>
            </a:r>
            <a:r>
              <a:rPr lang="en-US" altLang="en-US" sz="1764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8AFAC-70E3-BB46-BBC5-D09CCBF7D5E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Spring 2018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E8986-7061-CB4E-84D0-41C98B7161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n-lt"/>
              </a:rPr>
              <a:t>CS/COE 0445 – Data Structures – Sherif Khattab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960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16D42E0E-B54D-4724-85F2-64C4F74764E0}" type="slidenum">
              <a:rPr lang="en-US" altLang="en-US" sz="1543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9</a:t>
            </a:fld>
            <a:endParaRPr lang="en-US" altLang="en-US" sz="1543">
              <a:solidFill>
                <a:schemeClr val="tx1"/>
              </a:solidFill>
              <a:latin typeface="Arial" panose="020B0604020202020204" pitchFamily="34" charset="0"/>
              <a:cs typeface="+mn-cs"/>
            </a:endParaRPr>
          </a:p>
        </p:txBody>
      </p:sp>
      <p:graphicFrame>
        <p:nvGraphicFramePr>
          <p:cNvPr id="51" name="Group 4">
            <a:extLst>
              <a:ext uri="{FF2B5EF4-FFF2-40B4-BE49-F238E27FC236}">
                <a16:creationId xmlns:a16="http://schemas.microsoft.com/office/drawing/2014/main" id="{1367346A-EAB6-834A-A511-C4D3453A9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82828"/>
              </p:ext>
            </p:extLst>
          </p:nvPr>
        </p:nvGraphicFramePr>
        <p:xfrm>
          <a:off x="1265613" y="6202412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Group 12">
            <a:extLst>
              <a:ext uri="{FF2B5EF4-FFF2-40B4-BE49-F238E27FC236}">
                <a16:creationId xmlns:a16="http://schemas.microsoft.com/office/drawing/2014/main" id="{CE4EB394-073A-D448-9C04-DA58C0D42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83577"/>
              </p:ext>
            </p:extLst>
          </p:nvPr>
        </p:nvGraphicFramePr>
        <p:xfrm>
          <a:off x="2789613" y="6202412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20">
            <a:extLst>
              <a:ext uri="{FF2B5EF4-FFF2-40B4-BE49-F238E27FC236}">
                <a16:creationId xmlns:a16="http://schemas.microsoft.com/office/drawing/2014/main" id="{A730C431-94DA-CF45-AC29-1A3E7BF28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89235"/>
              </p:ext>
            </p:extLst>
          </p:nvPr>
        </p:nvGraphicFramePr>
        <p:xfrm>
          <a:off x="4313613" y="6202412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28">
            <a:extLst>
              <a:ext uri="{FF2B5EF4-FFF2-40B4-BE49-F238E27FC236}">
                <a16:creationId xmlns:a16="http://schemas.microsoft.com/office/drawing/2014/main" id="{E6CECB5E-1E7A-9046-8EB0-BB1DA1CB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35645"/>
              </p:ext>
            </p:extLst>
          </p:nvPr>
        </p:nvGraphicFramePr>
        <p:xfrm>
          <a:off x="5837613" y="6202412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roup 36">
            <a:extLst>
              <a:ext uri="{FF2B5EF4-FFF2-40B4-BE49-F238E27FC236}">
                <a16:creationId xmlns:a16="http://schemas.microsoft.com/office/drawing/2014/main" id="{38E5CAB7-5162-CD4A-AECE-FEE6F848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9446"/>
              </p:ext>
            </p:extLst>
          </p:nvPr>
        </p:nvGraphicFramePr>
        <p:xfrm>
          <a:off x="7361613" y="6202412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" name="AutoShape 44">
            <a:extLst>
              <a:ext uri="{FF2B5EF4-FFF2-40B4-BE49-F238E27FC236}">
                <a16:creationId xmlns:a16="http://schemas.microsoft.com/office/drawing/2014/main" id="{51D8CFEA-8DE7-9747-A0BE-FE006A5CD5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65713" y="6446887"/>
            <a:ext cx="723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45">
            <a:extLst>
              <a:ext uri="{FF2B5EF4-FFF2-40B4-BE49-F238E27FC236}">
                <a16:creationId xmlns:a16="http://schemas.microsoft.com/office/drawing/2014/main" id="{BB80FB77-A773-904E-9774-9C807F9F23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99613" y="6431012"/>
            <a:ext cx="723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6">
            <a:extLst>
              <a:ext uri="{FF2B5EF4-FFF2-40B4-BE49-F238E27FC236}">
                <a16:creationId xmlns:a16="http://schemas.microsoft.com/office/drawing/2014/main" id="{66A39D0D-97CB-1840-AFD0-055D6C3DAB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5613" y="6431012"/>
            <a:ext cx="723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47">
            <a:extLst>
              <a:ext uri="{FF2B5EF4-FFF2-40B4-BE49-F238E27FC236}">
                <a16:creationId xmlns:a16="http://schemas.microsoft.com/office/drawing/2014/main" id="{9921CA51-0C64-1F4F-ADD2-2736AA3B27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1613" y="6431012"/>
            <a:ext cx="723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Freeform 48">
            <a:extLst>
              <a:ext uri="{FF2B5EF4-FFF2-40B4-BE49-F238E27FC236}">
                <a16:creationId xmlns:a16="http://schemas.microsoft.com/office/drawing/2014/main" id="{68E568B2-B493-9B4C-9232-AFCD14020798}"/>
              </a:ext>
            </a:extLst>
          </p:cNvPr>
          <p:cNvSpPr>
            <a:spLocks/>
          </p:cNvSpPr>
          <p:nvPr/>
        </p:nvSpPr>
        <p:spPr bwMode="auto">
          <a:xfrm>
            <a:off x="1389438" y="5743625"/>
            <a:ext cx="7434263" cy="688975"/>
          </a:xfrm>
          <a:custGeom>
            <a:avLst/>
            <a:gdLst>
              <a:gd name="T0" fmla="*/ 2147483647 w 4683"/>
              <a:gd name="T1" fmla="*/ 2147483647 h 434"/>
              <a:gd name="T2" fmla="*/ 2147483647 w 4683"/>
              <a:gd name="T3" fmla="*/ 2147483647 h 434"/>
              <a:gd name="T4" fmla="*/ 2147483647 w 4683"/>
              <a:gd name="T5" fmla="*/ 2147483647 h 434"/>
              <a:gd name="T6" fmla="*/ 2147483647 w 4683"/>
              <a:gd name="T7" fmla="*/ 2147483647 h 434"/>
              <a:gd name="T8" fmla="*/ 2147483647 w 4683"/>
              <a:gd name="T9" fmla="*/ 2147483647 h 434"/>
              <a:gd name="T10" fmla="*/ 2147483647 w 4683"/>
              <a:gd name="T11" fmla="*/ 2147483647 h 434"/>
              <a:gd name="T12" fmla="*/ 2147483647 w 4683"/>
              <a:gd name="T13" fmla="*/ 2147483647 h 434"/>
              <a:gd name="T14" fmla="*/ 2147483647 w 4683"/>
              <a:gd name="T15" fmla="*/ 2147483647 h 4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83"/>
              <a:gd name="T25" fmla="*/ 0 h 434"/>
              <a:gd name="T26" fmla="*/ 4683 w 4683"/>
              <a:gd name="T27" fmla="*/ 434 h 43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83" h="434">
                <a:moveTo>
                  <a:pt x="4290" y="433"/>
                </a:moveTo>
                <a:cubicBezTo>
                  <a:pt x="4336" y="427"/>
                  <a:pt x="4502" y="434"/>
                  <a:pt x="4566" y="394"/>
                </a:cubicBezTo>
                <a:cubicBezTo>
                  <a:pt x="4630" y="354"/>
                  <a:pt x="4683" y="248"/>
                  <a:pt x="4674" y="193"/>
                </a:cubicBezTo>
                <a:cubicBezTo>
                  <a:pt x="4665" y="138"/>
                  <a:pt x="4649" y="92"/>
                  <a:pt x="4512" y="66"/>
                </a:cubicBezTo>
                <a:cubicBezTo>
                  <a:pt x="4375" y="40"/>
                  <a:pt x="4237" y="47"/>
                  <a:pt x="3849" y="39"/>
                </a:cubicBezTo>
                <a:cubicBezTo>
                  <a:pt x="3461" y="31"/>
                  <a:pt x="2762" y="19"/>
                  <a:pt x="2181" y="19"/>
                </a:cubicBezTo>
                <a:cubicBezTo>
                  <a:pt x="1600" y="19"/>
                  <a:pt x="720" y="0"/>
                  <a:pt x="360" y="39"/>
                </a:cubicBezTo>
                <a:cubicBezTo>
                  <a:pt x="0" y="78"/>
                  <a:pt x="89" y="209"/>
                  <a:pt x="18" y="253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61" name="Group 49">
            <a:extLst>
              <a:ext uri="{FF2B5EF4-FFF2-40B4-BE49-F238E27FC236}">
                <a16:creationId xmlns:a16="http://schemas.microsoft.com/office/drawing/2014/main" id="{5376CD98-9999-AC44-A5D9-42CB2E441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836"/>
              </p:ext>
            </p:extLst>
          </p:nvPr>
        </p:nvGraphicFramePr>
        <p:xfrm>
          <a:off x="1265613" y="6202412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roup 57">
            <a:extLst>
              <a:ext uri="{FF2B5EF4-FFF2-40B4-BE49-F238E27FC236}">
                <a16:creationId xmlns:a16="http://schemas.microsoft.com/office/drawing/2014/main" id="{3D8B7C7A-BD9C-E543-857E-4693AA5B0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09868"/>
              </p:ext>
            </p:extLst>
          </p:nvPr>
        </p:nvGraphicFramePr>
        <p:xfrm>
          <a:off x="2789613" y="6202412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65">
            <a:extLst>
              <a:ext uri="{FF2B5EF4-FFF2-40B4-BE49-F238E27FC236}">
                <a16:creationId xmlns:a16="http://schemas.microsoft.com/office/drawing/2014/main" id="{BC3D18CA-723B-7B45-9E13-E463C883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72964"/>
              </p:ext>
            </p:extLst>
          </p:nvPr>
        </p:nvGraphicFramePr>
        <p:xfrm>
          <a:off x="4313613" y="6202412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Group 73">
            <a:extLst>
              <a:ext uri="{FF2B5EF4-FFF2-40B4-BE49-F238E27FC236}">
                <a16:creationId xmlns:a16="http://schemas.microsoft.com/office/drawing/2014/main" id="{F43D75F7-8BE8-C44F-9CF4-F5752DEA6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64936"/>
              </p:ext>
            </p:extLst>
          </p:nvPr>
        </p:nvGraphicFramePr>
        <p:xfrm>
          <a:off x="5837613" y="6202412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roup 81">
            <a:extLst>
              <a:ext uri="{FF2B5EF4-FFF2-40B4-BE49-F238E27FC236}">
                <a16:creationId xmlns:a16="http://schemas.microsoft.com/office/drawing/2014/main" id="{904B23C4-5224-654E-A6C3-65506E966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8867"/>
              </p:ext>
            </p:extLst>
          </p:nvPr>
        </p:nvGraphicFramePr>
        <p:xfrm>
          <a:off x="7361613" y="6202412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AutoShape 89">
            <a:extLst>
              <a:ext uri="{FF2B5EF4-FFF2-40B4-BE49-F238E27FC236}">
                <a16:creationId xmlns:a16="http://schemas.microsoft.com/office/drawing/2014/main" id="{8D8F247F-AAA0-3540-8AC0-1037A84FF8A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083800" y="5870625"/>
            <a:ext cx="593725" cy="38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90">
            <a:extLst>
              <a:ext uri="{FF2B5EF4-FFF2-40B4-BE49-F238E27FC236}">
                <a16:creationId xmlns:a16="http://schemas.microsoft.com/office/drawing/2014/main" id="{90D0F419-D7F1-4E42-996B-F34FAC93B9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65713" y="6446887"/>
            <a:ext cx="723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91">
            <a:extLst>
              <a:ext uri="{FF2B5EF4-FFF2-40B4-BE49-F238E27FC236}">
                <a16:creationId xmlns:a16="http://schemas.microsoft.com/office/drawing/2014/main" id="{B83F9249-B3C9-FC4B-AF20-EE1EEF7270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99613" y="6431012"/>
            <a:ext cx="723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92">
            <a:extLst>
              <a:ext uri="{FF2B5EF4-FFF2-40B4-BE49-F238E27FC236}">
                <a16:creationId xmlns:a16="http://schemas.microsoft.com/office/drawing/2014/main" id="{7EAE8125-6536-5A4B-A221-49B2420528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5613" y="6431012"/>
            <a:ext cx="723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93">
            <a:extLst>
              <a:ext uri="{FF2B5EF4-FFF2-40B4-BE49-F238E27FC236}">
                <a16:creationId xmlns:a16="http://schemas.microsoft.com/office/drawing/2014/main" id="{248639EB-E33A-F740-BCF3-F61FBE575C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1613" y="6431012"/>
            <a:ext cx="723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Line 94">
            <a:extLst>
              <a:ext uri="{FF2B5EF4-FFF2-40B4-BE49-F238E27FC236}">
                <a16:creationId xmlns:a16="http://schemas.microsoft.com/office/drawing/2014/main" id="{B23525FC-49E1-014D-A2A3-E4230DFEF8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5013" y="6202412"/>
            <a:ext cx="5334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Text Box 95">
            <a:extLst>
              <a:ext uri="{FF2B5EF4-FFF2-40B4-BE49-F238E27FC236}">
                <a16:creationId xmlns:a16="http://schemas.microsoft.com/office/drawing/2014/main" id="{31588D12-E639-DB45-A8B9-4D9C3FD9A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740" y="5059412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lastNode</a:t>
            </a:r>
          </a:p>
        </p:txBody>
      </p:sp>
    </p:spTree>
    <p:extLst>
      <p:ext uri="{BB962C8B-B14F-4D97-AF65-F5344CB8AC3E}">
        <p14:creationId xmlns:p14="http://schemas.microsoft.com/office/powerpoint/2010/main" val="422968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8285</TotalTime>
  <Words>3353</Words>
  <Application>Microsoft Macintosh PowerPoint</Application>
  <PresentationFormat>Custom</PresentationFormat>
  <Paragraphs>450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 Unicode MS</vt:lpstr>
      <vt:lpstr>ＭＳ Ｐゴシック</vt:lpstr>
      <vt:lpstr>Arial</vt:lpstr>
      <vt:lpstr>Courier New</vt:lpstr>
      <vt:lpstr>Symbol</vt:lpstr>
      <vt:lpstr>Tahoma</vt:lpstr>
      <vt:lpstr>Times New Roman</vt:lpstr>
      <vt:lpstr>Office Theme</vt:lpstr>
      <vt:lpstr>Week 14: Queue and Heap ADTs</vt:lpstr>
      <vt:lpstr>Administrivia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Array vs. Linked List Implementations</vt:lpstr>
      <vt:lpstr> Array vs. Linked List Implementations</vt:lpstr>
      <vt:lpstr> Array vs. Linked List Implementations</vt:lpstr>
      <vt:lpstr> Priority Queues</vt:lpstr>
      <vt:lpstr> Priority Queues</vt:lpstr>
      <vt:lpstr> Priority Queues</vt:lpstr>
      <vt:lpstr> Priority Queues</vt:lpstr>
      <vt:lpstr> Heaps</vt:lpstr>
      <vt:lpstr> Heaps</vt:lpstr>
      <vt:lpstr>Heaps</vt:lpstr>
      <vt:lpstr> Heaps</vt:lpstr>
      <vt:lpstr> Heaps</vt:lpstr>
      <vt:lpstr> Heaps</vt:lpstr>
      <vt:lpstr> Heaps</vt:lpstr>
      <vt:lpstr> Implementing a Heap</vt:lpstr>
      <vt:lpstr> Implementing a Heap</vt:lpstr>
      <vt:lpstr> Copying and Deep vs. Shallow Copy</vt:lpstr>
      <vt:lpstr> Copying and Deep vs. Shallow Copy</vt:lpstr>
      <vt:lpstr> Copying and Deep vs. Shallow Copy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268</cp:revision>
  <dcterms:modified xsi:type="dcterms:W3CDTF">2018-04-17T14:24:25Z</dcterms:modified>
</cp:coreProperties>
</file>