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sldIdLst>
    <p:sldId id="395" r:id="rId2"/>
    <p:sldId id="1476" r:id="rId3"/>
    <p:sldId id="1859" r:id="rId4"/>
    <p:sldId id="1747" r:id="rId5"/>
    <p:sldId id="1749" r:id="rId6"/>
    <p:sldId id="1756" r:id="rId7"/>
    <p:sldId id="1757" r:id="rId8"/>
    <p:sldId id="1758" r:id="rId9"/>
    <p:sldId id="1759" r:id="rId10"/>
    <p:sldId id="1760" r:id="rId11"/>
    <p:sldId id="1761" r:id="rId12"/>
    <p:sldId id="1763" r:id="rId13"/>
    <p:sldId id="1764" r:id="rId14"/>
    <p:sldId id="1765" r:id="rId15"/>
    <p:sldId id="1768" r:id="rId16"/>
    <p:sldId id="1766" r:id="rId17"/>
    <p:sldId id="1767" r:id="rId18"/>
    <p:sldId id="1771" r:id="rId19"/>
    <p:sldId id="1772" r:id="rId20"/>
    <p:sldId id="1773" r:id="rId21"/>
    <p:sldId id="1774" r:id="rId22"/>
    <p:sldId id="1775" r:id="rId23"/>
    <p:sldId id="1776" r:id="rId24"/>
    <p:sldId id="1777" r:id="rId25"/>
    <p:sldId id="1858" r:id="rId26"/>
    <p:sldId id="1814" r:id="rId27"/>
    <p:sldId id="1815" r:id="rId28"/>
    <p:sldId id="1818" r:id="rId29"/>
    <p:sldId id="1819" r:id="rId30"/>
    <p:sldId id="1820" r:id="rId31"/>
    <p:sldId id="1821" r:id="rId32"/>
    <p:sldId id="1822" r:id="rId33"/>
    <p:sldId id="1823" r:id="rId34"/>
    <p:sldId id="1824" r:id="rId35"/>
    <p:sldId id="1825" r:id="rId36"/>
    <p:sldId id="1826" r:id="rId37"/>
    <p:sldId id="1827" r:id="rId38"/>
    <p:sldId id="1828" r:id="rId39"/>
    <p:sldId id="1829" r:id="rId40"/>
    <p:sldId id="1831" r:id="rId41"/>
    <p:sldId id="1835" r:id="rId42"/>
    <p:sldId id="1836" r:id="rId43"/>
    <p:sldId id="1837" r:id="rId44"/>
    <p:sldId id="1841" r:id="rId45"/>
    <p:sldId id="1840" r:id="rId46"/>
    <p:sldId id="1839" r:id="rId47"/>
    <p:sldId id="1842" r:id="rId48"/>
    <p:sldId id="1843" r:id="rId49"/>
    <p:sldId id="1844" r:id="rId50"/>
    <p:sldId id="1845" r:id="rId51"/>
    <p:sldId id="1846" r:id="rId5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DB"/>
    <a:srgbClr val="FFC000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5" autoAdjust="0"/>
    <p:restoredTop sz="85723" autoAdjust="0"/>
  </p:normalViewPr>
  <p:slideViewPr>
    <p:cSldViewPr snapToGrid="0">
      <p:cViewPr varScale="1">
        <p:scale>
          <a:sx n="112" d="100"/>
          <a:sy n="112" d="100"/>
        </p:scale>
        <p:origin x="12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blipFill>
            <a:blip r:embed="rId2"/>
            <a:tile tx="0" ty="0" sx="100000" sy="100000" flip="none" algn="tl"/>
          </a:blipFill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blipFill>
            <a:blip r:embed="rId2"/>
            <a:tile tx="0" ty="0" sx="100000" sy="100000" flip="none" algn="tl"/>
          </a:blip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8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9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87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69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098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3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7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01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16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9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1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48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381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12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5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69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57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89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239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9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1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18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239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67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260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635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16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75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251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56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2159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1136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40954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16897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5637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29406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037373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316436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053887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686F470-D34A-4514-9CA9-8F586A3AD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6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  <p:sldLayoutId id="2147483759" r:id="rId59"/>
    <p:sldLayoutId id="2147483760" r:id="rId60"/>
    <p:sldLayoutId id="2147483761" r:id="rId61"/>
    <p:sldLayoutId id="2147483762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Week 12: Tree ADT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en-US" sz="4000" dirty="0"/>
          </a:p>
          <a:p>
            <a:r>
              <a:rPr lang="en-GB" altLang="en-US" sz="28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http://www.cs.pitt.edu/~skhattab/cs0445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48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 contents 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reserved. </a:t>
            </a:r>
          </a:p>
          <a:p>
            <a:pPr algn="ctr" eaLnBrk="1">
              <a:lnSpc>
                <a:spcPct val="92000"/>
              </a:lnSpc>
            </a:pPr>
            <a:r>
              <a:rPr lang="en-US" altLang="en-US" dirty="0">
                <a:solidFill>
                  <a:schemeClr val="tx1"/>
                </a:solidFill>
              </a:rPr>
              <a:t>Others are from Dr. Ramirez’s CS 445 course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804" y="1586908"/>
            <a:ext cx="3454792" cy="288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CS/COE 0445 - Data Structures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The visitation order of a level-order traversal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137188" y="1891669"/>
            <a:ext cx="5972493" cy="367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2637B-AF73-2845-97A6-5E5507DD57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8E1B7-08D1-D945-8B6E-D9986D791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464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General Tree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traversals for general tree</a:t>
            </a:r>
          </a:p>
          <a:p>
            <a:pPr lvl="1" eaLnBrk="1" hangingPunct="1"/>
            <a:r>
              <a:rPr lang="en-US" altLang="en-US" dirty="0"/>
              <a:t>Level order</a:t>
            </a:r>
          </a:p>
          <a:p>
            <a:pPr lvl="1" eaLnBrk="1" hangingPunct="1"/>
            <a:r>
              <a:rPr lang="en-US" altLang="en-US" dirty="0"/>
              <a:t>Preorder</a:t>
            </a:r>
          </a:p>
          <a:p>
            <a:pPr lvl="1" eaLnBrk="1" hangingPunct="1"/>
            <a:r>
              <a:rPr lang="en-US" altLang="en-US" dirty="0" err="1"/>
              <a:t>Postorder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Inorder</a:t>
            </a:r>
            <a:r>
              <a:rPr lang="en-US" altLang="en-US" dirty="0"/>
              <a:t> not suited for general tree traversal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05CEF-B530-4C47-B221-046DFA8202D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FB649-D175-7C4B-B93A-CD63ACC82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060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Interfaces for All Trees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An interface of methods </a:t>
            </a:r>
            <a:br>
              <a:rPr lang="en-US" altLang="en-US" dirty="0"/>
            </a:br>
            <a:r>
              <a:rPr lang="en-US" altLang="en-US" dirty="0"/>
              <a:t>common to all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680" y="2190547"/>
            <a:ext cx="6855803" cy="3467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194A3-AFD9-AC4B-9044-4C206AB010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D4E19-BFC5-A446-A19A-B8293E180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5670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An interface of traversal </a:t>
            </a:r>
            <a:br>
              <a:rPr lang="en-US" altLang="en-US" dirty="0"/>
            </a:br>
            <a:r>
              <a:rPr lang="en-US" altLang="en-US" dirty="0"/>
              <a:t>methods for a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271" y="2372496"/>
            <a:ext cx="9030570" cy="333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64557-9C6E-FF40-98AD-A5554F4B91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C13358-E63B-3F4B-B3D3-EBA69A2718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0958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 for Binary Trees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interface for a binary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253" y="1600200"/>
            <a:ext cx="9727788" cy="3933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02C91-D3DA-4C4C-BEE3-BFC3C9980E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865283-CF05-3E47-A882-51CBC129A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117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A binary tree whose nodes contain one-letter 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08288" y="1754423"/>
            <a:ext cx="5379269" cy="410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FE856-0BF0-3249-953C-ED0EDBC2962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A50A5-2AEA-2444-9C0B-F37902C9F5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929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/>
              <a:t>Java statements that build a tree and then </a:t>
            </a:r>
            <a:br>
              <a:rPr lang="en-US" altLang="en-US"/>
            </a:br>
            <a:r>
              <a:rPr lang="en-US" altLang="en-US"/>
              <a:t>display some of its characteristics: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80" y="1905669"/>
            <a:ext cx="8634833" cy="4392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FBB68-7613-AE4D-BFA8-01C6DA88EA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B0A3B-832C-EE46-86FE-65809DE95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5602AE-E5A4-F349-8C40-15A02D4E8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092402" y="387660"/>
            <a:ext cx="1988223" cy="1518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6430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/>
              <a:t>Java statements that build a tree and then </a:t>
            </a:r>
            <a:br>
              <a:rPr lang="en-US" altLang="en-US"/>
            </a:br>
            <a:r>
              <a:rPr lang="en-US" altLang="en-US"/>
              <a:t>display some of its characteristics: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491" y="2008205"/>
            <a:ext cx="8858576" cy="4163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C21B9-7ADC-9049-A02B-C1E5EBB5AB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46EAC-798A-6647-9C3A-761B21764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D158755-BD19-E546-AC1F-11B8E0E20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092402" y="387660"/>
            <a:ext cx="1988223" cy="1518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70452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Expert System Uses A Decision Tree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interface for a binary decision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532" y="1634490"/>
            <a:ext cx="8898071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7B905-C782-934E-8C76-76F90D7B0B8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D2C050-8D19-4A4B-9E4F-AEA30D247F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331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Expert System Uses A Decision Tree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interface for a binary decision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982" y="1790173"/>
            <a:ext cx="7771416" cy="4367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DC710-665F-D046-A7A8-E3A67C5407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65CBD-01F3-644B-AD79-D3D68D7F4E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317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8504" y="1206187"/>
            <a:ext cx="8903617" cy="5543762"/>
          </a:xfrm>
        </p:spPr>
        <p:txBody>
          <a:bodyPr>
            <a:normAutofit/>
          </a:bodyPr>
          <a:lstStyle/>
          <a:p>
            <a:r>
              <a:rPr lang="en-US" dirty="0"/>
              <a:t>Assignment 4 due on 4/13 @11:59pm</a:t>
            </a:r>
          </a:p>
          <a:p>
            <a:pPr marL="503972" indent="-503972">
              <a:buFont typeface="Arial" panose="02020603050405020304" pitchFamily="18" charset="0"/>
              <a:buChar char="•"/>
            </a:pPr>
            <a:r>
              <a:rPr lang="en-US" dirty="0"/>
              <a:t>OMET Teaching Survey</a:t>
            </a:r>
          </a:p>
          <a:p>
            <a:pPr marL="944947" lvl="1" indent="-503972">
              <a:buFont typeface="Arial" panose="02020603050405020304" pitchFamily="18" charset="0"/>
              <a:buChar char="•"/>
            </a:pPr>
            <a:r>
              <a:rPr lang="en-US" dirty="0"/>
              <a:t>Email with subject Teaching Survey</a:t>
            </a:r>
          </a:p>
          <a:p>
            <a:pPr marL="944947" lvl="1" indent="-503972">
              <a:buFont typeface="Arial" panose="02020603050405020304" pitchFamily="18" charset="0"/>
              <a:buChar char="•"/>
            </a:pPr>
            <a:r>
              <a:rPr lang="en-US" dirty="0"/>
              <a:t>My Pitt</a:t>
            </a:r>
          </a:p>
          <a:p>
            <a:pPr marL="944947" lvl="1" indent="-503972">
              <a:buFont typeface="Arial" panose="02020603050405020304" pitchFamily="18" charset="0"/>
              <a:buChar char="•"/>
            </a:pPr>
            <a:r>
              <a:rPr lang="en-US" dirty="0"/>
              <a:t>CourseWeb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pic>
        <p:nvPicPr>
          <p:cNvPr id="7" name="Picture 2" descr="CourseWeb_Teaching Survey_ Student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19" y="3338674"/>
            <a:ext cx="5132872" cy="330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4C05D-164B-B74A-BEA2-B354A8DB53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C569B-A7C1-E74D-AE24-0171810ADB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9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Expert System Uses A Decision Tree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portion of a binary decision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75208" y="1937167"/>
            <a:ext cx="6730211" cy="3685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CAEA9-DDAE-7446-BBCD-052F2872DA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E33F7-1076-F941-9FF7-894C8E0F06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1787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Expert System Uses A Decision Tree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An initial decision tree for a guessing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588668" y="2777130"/>
            <a:ext cx="4990785" cy="211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AD5B2-2EC8-2A48-817E-3FF16BC992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40019-6202-DD4E-88E7-7EE9F8AB0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7897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Expert System Uses A Decision Tree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The decision tree for a guessing </a:t>
            </a:r>
            <a:br>
              <a:rPr lang="en-US" altLang="en-US" dirty="0"/>
            </a:br>
            <a:r>
              <a:rPr lang="en-US" altLang="en-US" dirty="0"/>
              <a:t>game after acquiring another fact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71199" y="2414896"/>
            <a:ext cx="6052989" cy="3092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9AC21-3F02-F44A-90E0-5AC5557C07A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C6B58-4B34-114F-A770-A5F8B1DA0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4650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Expert System Uses A Decision Tree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GuessingGame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239" y="1699177"/>
            <a:ext cx="8198397" cy="4430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3BB81-15E7-0643-AECC-C7425CB6A6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7DE95-6E58-9847-9927-B1F6276DED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6215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Expert System Uses A Decision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The </a:t>
            </a:r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GuessingGame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464" y="1693927"/>
            <a:ext cx="6968200" cy="4527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ECC0D-5205-2F42-9694-B289E601EA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F921A0-9667-6942-9415-97035B7864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74264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DCE9-5D89-0249-B62D-195925CC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DBE0-C431-7A41-8260-458D1417D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6C4E2-D973-1443-A244-DAD7CA828ED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2219-33E6-3147-ABB2-180D82551F5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E4EA21D-08FA-4B20-A909-77DC443E8FB0}" type="slidenum">
              <a:rPr lang="en-GB" altLang="en-US" smtClean="0"/>
              <a:pPr/>
              <a:t>25</a:t>
            </a:fld>
            <a:endParaRPr lang="en-GB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B91DF8-11C1-AF49-8144-A1663E773A5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9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Nodes in a Binary Tree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node in a binary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0457" y="2540891"/>
            <a:ext cx="6719711" cy="2477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44EA7-20A8-9140-B073-9939E3782A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7B2EA-EB45-C141-A391-F0E750B80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9591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Nodes in a Binary Tree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2" y="1427938"/>
            <a:ext cx="8150858" cy="52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F6A0A-957C-1840-945C-F9AF9CCABD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58073-AAE8-F644-BF73-7A8FB1B919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430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Nodes in a Binary Tree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702" y="1475186"/>
            <a:ext cx="6900346" cy="492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84505-24B2-364D-A561-8D773D1F4F7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CA074-5619-404F-8C97-309A0D6F4F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84155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Nodes in a Binary Tree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7350" y="1357942"/>
            <a:ext cx="6763817" cy="5177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81650-B231-D845-B6DF-B186EBF2F2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B2C67-9317-4744-83D7-5C3AD2618F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249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F7D6-76D5-844F-A197-85CF1710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52AE-61C7-1547-8D54-65CBCAA5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93BE-DA46-DF40-96E2-0DA55C414F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D37B-06D9-6C42-A04D-C5ACC23F7B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1B5A-9835-A848-ACA2-58EFA881C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E81BE7-EEBA-2D4B-95CB-AC11A381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033132" y="959485"/>
            <a:ext cx="3842122" cy="438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B86E137-A304-3341-825C-E5AF6D85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035889" y="1062990"/>
            <a:ext cx="3961354" cy="3150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BD49CC8-D021-6747-9352-2431D7F0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825133" y="4845792"/>
            <a:ext cx="4172110" cy="2284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D7D06-60FE-554B-BBE9-EB7AEE11FD26}"/>
              </a:ext>
            </a:extLst>
          </p:cNvPr>
          <p:cNvSpPr txBox="1"/>
          <p:nvPr/>
        </p:nvSpPr>
        <p:spPr>
          <a:xfrm>
            <a:off x="2335212" y="4333382"/>
            <a:ext cx="1338893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Game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03EA4-5A19-7E4B-982B-07B6A230999C}"/>
              </a:ext>
            </a:extLst>
          </p:cNvPr>
          <p:cNvSpPr txBox="1"/>
          <p:nvPr/>
        </p:nvSpPr>
        <p:spPr>
          <a:xfrm>
            <a:off x="7284746" y="5594350"/>
            <a:ext cx="1313245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Parse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45DCA-BA56-2E4C-A406-AAF2667D820A}"/>
              </a:ext>
            </a:extLst>
          </p:cNvPr>
          <p:cNvSpPr txBox="1"/>
          <p:nvPr/>
        </p:nvSpPr>
        <p:spPr>
          <a:xfrm>
            <a:off x="4997243" y="6710208"/>
            <a:ext cx="1595373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8316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Nodes in a Binary Tree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718" y="1653679"/>
            <a:ext cx="7430181" cy="4381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A169E-725C-DF44-81DF-9EE31470CC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19BCE-FE76-CA41-A378-B9A2E5A90D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4868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Basic Binary Tree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Interface for a class of binary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35497" y="2682635"/>
            <a:ext cx="8609630" cy="2194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1957D-FBBA-9141-ACE3-8DDC18AA84F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9BA23-6830-B14B-985D-A026206B0B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90382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Basic Binary Tree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first draft of the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471" y="1650179"/>
            <a:ext cx="7306200" cy="492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6207-E235-7E4F-B6A1-1B1B5C884F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6DCFA-9212-ED40-9A82-E3EC4C8ECD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30592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Basic Binary Tree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first draft of the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824" y="2141908"/>
            <a:ext cx="8718364" cy="3778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C4A46-0CE1-CE45-8A4C-9AC48C8BAD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6ED79-F246-F248-BA13-22AD9C3F16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8696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Basic Binary Tree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first draft of the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298" y="1450975"/>
            <a:ext cx="8898524" cy="4298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82342-7E62-3A4E-8B7D-3B9A0DC9E3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0618-9C63-BD48-AE97-5596235176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6145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Method </a:t>
            </a:r>
            <a:r>
              <a:rPr lang="en-US" sz="3968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privateSetTree</a:t>
            </a:r>
            <a:endParaRPr lang="en-US" sz="2646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The binary tree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shares nodes with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treeB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treeC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44980" y="2336150"/>
            <a:ext cx="8068904" cy="2682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96D6E-664D-F845-8CC0-9E0543DC86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0600-70B4-A048-A6E1-6E86B81463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47816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Method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endParaRPr lang="en-US" sz="2646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Definition of the method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altLang="en-US" dirty="0"/>
              <a:t> in the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3886" y="2194560"/>
            <a:ext cx="7639790" cy="3303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35DDF-D296-B749-978C-60E28A138D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78F5B-53D0-B94F-84BC-448969557B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7036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Method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endParaRPr lang="en-US" sz="2646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Method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privateSetTree</a:t>
            </a:r>
            <a:r>
              <a:rPr lang="en-US" altLang="en-US" dirty="0"/>
              <a:t> can invoke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altLang="en-US" dirty="0"/>
              <a:t> to copy </a:t>
            </a:r>
            <a:br>
              <a:rPr lang="en-US" altLang="en-US" dirty="0"/>
            </a:br>
            <a:r>
              <a:rPr lang="en-US" altLang="en-US" dirty="0"/>
              <a:t>the nodes from the two given subtrees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50230" y="2425395"/>
            <a:ext cx="7780166" cy="270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6CBBF-745A-1045-AC3A-567574F183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F0608-FEA4-1242-B6AB-7534E89EEF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12024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Method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endParaRPr lang="en-US" sz="2646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Another approach, more problems</a:t>
            </a:r>
          </a:p>
          <a:p>
            <a:pPr eaLnBrk="1" hangingPunct="1">
              <a:defRPr/>
            </a:pP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treeA</a:t>
            </a:r>
            <a:r>
              <a:rPr lang="en-US" altLang="en-US" dirty="0"/>
              <a:t> has identical subtrees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747911" y="2199656"/>
            <a:ext cx="4751046" cy="3053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08BB1-0825-A444-9E0F-214561CF613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4EB83-D823-4148-B79A-F7E57A9053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3218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Method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sz="3086" dirty="0"/>
              <a:t>The second solution:</a:t>
            </a:r>
          </a:p>
          <a:p>
            <a:pPr marL="566968" indent="-566968" eaLnBrk="1" hangingPunct="1">
              <a:buFont typeface="Calibri" pitchFamily="34" charset="0"/>
              <a:buAutoNum type="arabicPeriod"/>
              <a:defRPr/>
            </a:pPr>
            <a:r>
              <a:rPr lang="en-US" altLang="en-US" sz="3086" dirty="0"/>
              <a:t>Create root node r containing given data.</a:t>
            </a:r>
          </a:p>
          <a:p>
            <a:pPr marL="566968" indent="-566968" eaLnBrk="1" hangingPunct="1">
              <a:buFont typeface="Calibri" pitchFamily="34" charset="0"/>
              <a:buAutoNum type="arabicPeriod"/>
              <a:defRPr/>
            </a:pPr>
            <a:r>
              <a:rPr lang="en-US" altLang="en-US" sz="3086" dirty="0"/>
              <a:t>If left subtree exists and not empty, attach root node to r as left child.</a:t>
            </a:r>
          </a:p>
          <a:p>
            <a:pPr marL="566968" indent="-566968" eaLnBrk="1" hangingPunct="1">
              <a:buFont typeface="Calibri" pitchFamily="34" charset="0"/>
              <a:buAutoNum type="arabicPeriod"/>
              <a:defRPr/>
            </a:pPr>
            <a:r>
              <a:rPr lang="en-US" altLang="en-US" sz="3086" dirty="0"/>
              <a:t>If right subtree exists, not empty, and distinct from left subtree, attach root node to r as a right child. But if right and left subtrees are same, attach copy of right subtree to r instead.</a:t>
            </a:r>
          </a:p>
          <a:p>
            <a:pPr marL="566968" indent="-566968" eaLnBrk="1" hangingPunct="1">
              <a:buFont typeface="Calibri" panose="020F0502020204030204" pitchFamily="34" charset="0"/>
              <a:buAutoNum type="arabicPeriod" startAt="4"/>
            </a:pPr>
            <a:r>
              <a:rPr lang="en-US" altLang="en-US" sz="3086" dirty="0"/>
              <a:t>If the left subtree exists and differs from the tree object used to call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r>
              <a:rPr lang="en-US" altLang="en-US" sz="3086" dirty="0"/>
              <a:t>, set the subtree’s data field root to null.</a:t>
            </a:r>
          </a:p>
          <a:p>
            <a:pPr marL="566968" indent="-566968" eaLnBrk="1" hangingPunct="1">
              <a:buFont typeface="Calibri" panose="020F0502020204030204" pitchFamily="34" charset="0"/>
              <a:buAutoNum type="arabicPeriod" startAt="5"/>
            </a:pPr>
            <a:r>
              <a:rPr lang="en-US" altLang="en-US" sz="3086" dirty="0"/>
              <a:t>If right subtree exists and differs from the tree object used to call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r>
              <a:rPr lang="en-US" altLang="en-US" sz="3086" dirty="0"/>
              <a:t>, set subtree’s data field root to null.</a:t>
            </a:r>
          </a:p>
          <a:p>
            <a:pPr marL="566968" indent="-566968" eaLnBrk="1" hangingPunct="1">
              <a:buFont typeface="Calibri" pitchFamily="34" charset="0"/>
              <a:buAutoNum type="arabicPeriod"/>
              <a:defRPr/>
            </a:pPr>
            <a:endParaRPr lang="en-US" altLang="en-US" sz="3086" dirty="0"/>
          </a:p>
          <a:p>
            <a:pPr eaLnBrk="1" hangingPunct="1">
              <a:buFontTx/>
              <a:buAutoNum type="arabicPeriod"/>
              <a:defRPr/>
            </a:pPr>
            <a:endParaRPr lang="en-US" altLang="en-US" sz="3086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3547-0785-2943-ADC3-912EA0EDD1E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87D59B-4817-0341-AB75-C2D1C4D13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204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4035" y="1817370"/>
            <a:ext cx="9316496" cy="3528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5333-F620-2340-9E40-C593F9C259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82670-9E93-6242-986D-1C81511DC8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42744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Method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implementation of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privateSetTree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17205" y="1595930"/>
            <a:ext cx="7572139" cy="4976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CC561-F237-DB4C-9844-5E0AABC993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2CBB9-8138-8F41-8D22-B233C1CF94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33273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Methods within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altLang="en-US" dirty="0"/>
              <a:t>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AAA8A0-0933-3A40-A649-7D664F46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80127" y="1426363"/>
            <a:ext cx="8395293" cy="4330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D340-3A51-9046-BECA-777756C3EE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0F746-95C3-8142-8F8F-3737471AF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81030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Methods within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altLang="en-US" dirty="0"/>
              <a:t>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F28C9-0FD5-AF43-A99D-758C01F3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75716" y="2126159"/>
            <a:ext cx="6950701" cy="3951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5FFD-BE0C-124F-B5A0-9B43FA8411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3DBCA-5ABC-7341-8ADB-5304E9B60F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3492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a binary tree recursively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83733" y="1769174"/>
            <a:ext cx="8004156" cy="389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5334-AD51-834A-A4B8-3EFE6BAABA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ADFFC-822E-4E49-BC5A-CCC93085C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42418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That Use An Iterator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Iterative version …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965" y="1695677"/>
            <a:ext cx="6919203" cy="456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1692457" y="2435895"/>
            <a:ext cx="5255774" cy="263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6437" y="2831878"/>
            <a:ext cx="5951744" cy="30238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5153-5E0C-C244-A613-AAF075C41B5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EF98-B687-9C42-8593-C4B27DFE5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62192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That Use An Iterator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Using a stack to perform an </a:t>
            </a:r>
            <a:br>
              <a:rPr lang="en-US" altLang="en-US" dirty="0"/>
            </a:br>
            <a:r>
              <a:rPr lang="en-US" altLang="en-US" dirty="0" err="1"/>
              <a:t>inorder</a:t>
            </a:r>
            <a:r>
              <a:rPr lang="en-US" altLang="en-US" dirty="0"/>
              <a:t> traversal of a binary tree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16957" y="4702389"/>
            <a:ext cx="7591174" cy="2204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099337" y="2059977"/>
            <a:ext cx="2026413" cy="2078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1904F-495A-FE47-9689-F51E163312D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BD421-3F1E-2C4F-8FF1-13C729F45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43962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That Use An Iterator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/>
              <a:t>Method </a:t>
            </a:r>
            <a:r>
              <a:rPr lang="en-US" alt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getInorderIterator</a:t>
            </a:r>
            <a:r>
              <a:rPr lang="en-US" altLang="en-US"/>
              <a:t> can be implemented within </a:t>
            </a:r>
            <a:r>
              <a:rPr lang="en-US" alt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BinaryTree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50454" y="2901375"/>
            <a:ext cx="6448473" cy="1511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E011-FE80-A54C-A8A9-5449FA0B5D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37568-6EDE-7342-9862-094B9626F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9398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Private 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InorderIterator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The private inner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InorderIterator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8791" y="1629084"/>
            <a:ext cx="6923806" cy="5126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071F6-75DC-E247-884A-6CBC11C4FE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F1A02-3521-5040-820E-5F656326E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98010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Private 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InorderIterator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The private inner class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InorderIterator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090" y="1450975"/>
            <a:ext cx="7136144" cy="4990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A26A9-9098-EB49-89DF-AC886673699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103A5-1300-4B4C-A635-C9D7D2F1E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91636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Postorder</a:t>
            </a:r>
            <a:r>
              <a:rPr lang="en-US" altLang="en-US" dirty="0"/>
              <a:t>, and Level-order Traversals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Using a stack to traverse a </a:t>
            </a:r>
            <a:br>
              <a:rPr lang="en-US" altLang="en-US" dirty="0"/>
            </a:br>
            <a:r>
              <a:rPr lang="en-US" altLang="en-US" dirty="0"/>
              <a:t>binary tree in (a) preorder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218181" y="1898208"/>
            <a:ext cx="1994914" cy="2099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848407" y="4532206"/>
            <a:ext cx="6940202" cy="1847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14000-FC68-444E-95C8-C763B3EA91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05DCB6-6EF1-C840-8755-1FE513FFB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2012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Trees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5105" y="1562684"/>
            <a:ext cx="9735364" cy="428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632A3-7C03-114C-9C90-1690C2E7E8A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F75F6-10AB-0048-95B2-B30038347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16619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Postorder</a:t>
            </a:r>
            <a:r>
              <a:rPr lang="en-US" altLang="en-US" dirty="0"/>
              <a:t>, and Level-order Traversals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Using a stack to traverse a </a:t>
            </a:r>
            <a:br>
              <a:rPr lang="en-US" altLang="en-US" dirty="0"/>
            </a:br>
            <a:r>
              <a:rPr lang="en-US" altLang="en-US" dirty="0"/>
              <a:t>binary tree in  (b) </a:t>
            </a:r>
            <a:r>
              <a:rPr lang="en-US" altLang="en-US" dirty="0" err="1"/>
              <a:t>postorder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149600" y="2117680"/>
            <a:ext cx="1994914" cy="2099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550962" y="4585890"/>
            <a:ext cx="7192191" cy="1889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F02B9-EC19-384D-901D-9079BB1EA6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0B92A-B6AA-D041-B2B6-0E5D50852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1728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Postorder</a:t>
            </a:r>
            <a:r>
              <a:rPr lang="en-US" altLang="en-US" dirty="0"/>
              <a:t>, and Level-order Traversals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Using a queue to traverse a binary tree in level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295966" y="2565389"/>
            <a:ext cx="1994914" cy="2099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034106" y="2012413"/>
            <a:ext cx="2624887" cy="4724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173CF-C582-1443-A21C-B82B60ECBFD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A02D3-2B4C-5848-AE68-142E9BD6C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013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/>
              <a:t>Preorder traversal</a:t>
            </a:r>
          </a:p>
          <a:p>
            <a:pPr lvl="1" eaLnBrk="1" hangingPunct="1"/>
            <a:r>
              <a:rPr lang="en-US" altLang="en-US" sz="2646"/>
              <a:t>Visit root before we visit root’s subtrees</a:t>
            </a:r>
          </a:p>
          <a:p>
            <a:pPr eaLnBrk="1" hangingPunct="1"/>
            <a:r>
              <a:rPr lang="en-US" altLang="en-US" sz="3086"/>
              <a:t>Inorder traversal </a:t>
            </a:r>
          </a:p>
          <a:p>
            <a:pPr lvl="1" eaLnBrk="1" hangingPunct="1"/>
            <a:r>
              <a:rPr lang="en-US" altLang="en-US" sz="2646"/>
              <a:t>Visit root of a binary tree between visiting nodes in root’s subtrees.</a:t>
            </a:r>
          </a:p>
          <a:p>
            <a:pPr eaLnBrk="1" hangingPunct="1"/>
            <a:r>
              <a:rPr lang="en-US" altLang="en-US" sz="3086"/>
              <a:t>Postorder traversal </a:t>
            </a:r>
          </a:p>
          <a:p>
            <a:pPr lvl="1" eaLnBrk="1" hangingPunct="1"/>
            <a:r>
              <a:rPr lang="en-US" altLang="en-US" sz="2646"/>
              <a:t>Visit root of a binary tree after visiting nodes in root’s subtrees </a:t>
            </a:r>
          </a:p>
          <a:p>
            <a:pPr eaLnBrk="1" hangingPunct="1"/>
            <a:r>
              <a:rPr lang="en-US" altLang="en-US" sz="3086"/>
              <a:t>Level-order traversal </a:t>
            </a:r>
          </a:p>
          <a:p>
            <a:pPr lvl="1" eaLnBrk="1" hangingPunct="1"/>
            <a:r>
              <a:rPr lang="en-US" altLang="en-US" sz="2646"/>
              <a:t>Begin at root and visit nodes one level at a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09BD-C513-294D-AE3B-E3DBC24DAE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87EA6-5C1B-704C-BFB6-9D0891C03D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076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visitation order of a preorder traversal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194935" y="1835671"/>
            <a:ext cx="5605010" cy="361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87290-2FA5-A74F-8363-1907B15B73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B7DFB-3E4B-3247-859C-A8DDDC61F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3888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The visitation order of an </a:t>
            </a:r>
            <a:r>
              <a:rPr lang="en-US" altLang="en-US" dirty="0" err="1"/>
              <a:t>inorder</a:t>
            </a:r>
            <a:r>
              <a:rPr lang="en-US" altLang="en-US" dirty="0"/>
              <a:t> traversal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390926" y="1865419"/>
            <a:ext cx="5405518" cy="3599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BA266-D192-2B49-9E3B-D072F0F521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885C9-A35D-1148-874D-550B1EEF7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602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The visitation order of a </a:t>
            </a:r>
            <a:r>
              <a:rPr lang="en-US" altLang="en-US" dirty="0" err="1"/>
              <a:t>postorder</a:t>
            </a:r>
            <a:r>
              <a:rPr lang="en-US" altLang="en-US" dirty="0"/>
              <a:t> traversal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86694" y="1793673"/>
            <a:ext cx="5867497" cy="3814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E63AF-C2ED-C642-8FBD-6A667A6F0B0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87E8F-08CC-F44D-89F4-74EC233EEB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3250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9327</TotalTime>
  <Words>1343</Words>
  <Application>Microsoft Macintosh PowerPoint</Application>
  <PresentationFormat>Custom</PresentationFormat>
  <Paragraphs>276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 Unicode MS</vt:lpstr>
      <vt:lpstr>Arial</vt:lpstr>
      <vt:lpstr>Calibri</vt:lpstr>
      <vt:lpstr>Courier New</vt:lpstr>
      <vt:lpstr>Times New Roman</vt:lpstr>
      <vt:lpstr>Office Theme</vt:lpstr>
      <vt:lpstr>Week 12: Tree ADT</vt:lpstr>
      <vt:lpstr>Administrivia</vt:lpstr>
      <vt:lpstr>Examples of Trees</vt:lpstr>
      <vt:lpstr>Tree Terminology</vt:lpstr>
      <vt:lpstr>Binary Trees</vt:lpstr>
      <vt:lpstr>Traversals of a Binary Tree</vt:lpstr>
      <vt:lpstr>Traversals of a Binary Tree</vt:lpstr>
      <vt:lpstr>Traversals of a Binary Tree</vt:lpstr>
      <vt:lpstr>Traversals of a Binary Tree</vt:lpstr>
      <vt:lpstr>Traversals of a Binary Tree</vt:lpstr>
      <vt:lpstr>Traversals of a General Tree</vt:lpstr>
      <vt:lpstr>Interfaces for All Trees</vt:lpstr>
      <vt:lpstr>Traversals</vt:lpstr>
      <vt:lpstr>Interface for Binary Trees</vt:lpstr>
      <vt:lpstr>Example</vt:lpstr>
      <vt:lpstr>Example</vt:lpstr>
      <vt:lpstr>Example</vt:lpstr>
      <vt:lpstr>Expert System Uses A Decision Tree</vt:lpstr>
      <vt:lpstr>Expert System Uses A Decision Tree</vt:lpstr>
      <vt:lpstr>Expert System Uses A Decision Tree</vt:lpstr>
      <vt:lpstr>Expert System Uses A Decision Tree</vt:lpstr>
      <vt:lpstr>Expert System Uses A Decision Tree</vt:lpstr>
      <vt:lpstr>Expert System Uses A Decision Tree</vt:lpstr>
      <vt:lpstr>Expert System Uses A Decision Tree</vt:lpstr>
      <vt:lpstr>Tree implementation</vt:lpstr>
      <vt:lpstr>Nodes in a Binary Tree</vt:lpstr>
      <vt:lpstr>Nodes in a Binary Tree</vt:lpstr>
      <vt:lpstr>Nodes in a Binary Tree</vt:lpstr>
      <vt:lpstr>Nodes in a Binary Tree</vt:lpstr>
      <vt:lpstr>Nodes in a Binary Tree</vt:lpstr>
      <vt:lpstr>Creating a Basic Binary Tree</vt:lpstr>
      <vt:lpstr>Creating a Basic Binary Tree</vt:lpstr>
      <vt:lpstr>Creating a Basic Binary Tree</vt:lpstr>
      <vt:lpstr>Creating a Basic Binary Tree</vt:lpstr>
      <vt:lpstr>The Method privateSetTree</vt:lpstr>
      <vt:lpstr>The Method privateSetTree</vt:lpstr>
      <vt:lpstr>The Method privateSetTree</vt:lpstr>
      <vt:lpstr>The Method privateSetTree</vt:lpstr>
      <vt:lpstr>The Method privateSetTree</vt:lpstr>
      <vt:lpstr>The Method privateSetTree</vt:lpstr>
      <vt:lpstr>Methods within BinaryNode.</vt:lpstr>
      <vt:lpstr>Methods within BinaryNode.</vt:lpstr>
      <vt:lpstr>Traversals</vt:lpstr>
      <vt:lpstr>Traversals That Use An Iterator</vt:lpstr>
      <vt:lpstr>Traversals That Use An Iterator</vt:lpstr>
      <vt:lpstr>Traversals That Use An Iterator</vt:lpstr>
      <vt:lpstr>Private Class InorderIterator</vt:lpstr>
      <vt:lpstr>Private Class InorderIterator</vt:lpstr>
      <vt:lpstr>Postorder, and Level-order Traversals</vt:lpstr>
      <vt:lpstr>Postorder, and Level-order Traversals</vt:lpstr>
      <vt:lpstr>Postorder, and Level-order Traversals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246</cp:revision>
  <dcterms:modified xsi:type="dcterms:W3CDTF">2018-04-05T16:56:09Z</dcterms:modified>
</cp:coreProperties>
</file>