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</a:t>
            </a:r>
            <a:r>
              <a:rPr b="0" lang="en-US" sz="1800" spc="-1" strike="noStrike">
                <a:latin typeface="Arial"/>
              </a:rPr>
              <a:t>ck </a:t>
            </a:r>
            <a:r>
              <a:rPr b="0" lang="en-US" sz="1800" spc="-1" strike="noStrike">
                <a:latin typeface="Arial"/>
              </a:rPr>
              <a:t>to </a:t>
            </a:r>
            <a:r>
              <a:rPr b="0" lang="en-US" sz="1800" spc="-1" strike="noStrike">
                <a:latin typeface="Arial"/>
              </a:rPr>
              <a:t>ed</a:t>
            </a:r>
            <a:r>
              <a:rPr b="0" lang="en-US" sz="1800" spc="-1" strike="noStrike">
                <a:latin typeface="Arial"/>
              </a:rPr>
              <a:t>it </a:t>
            </a:r>
            <a:r>
              <a:rPr b="0" lang="en-US" sz="1800" spc="-1" strike="noStrike">
                <a:latin typeface="Arial"/>
              </a:rPr>
              <a:t>th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titl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te</a:t>
            </a:r>
            <a:r>
              <a:rPr b="0" lang="en-US" sz="1800" spc="-1" strike="noStrike">
                <a:latin typeface="Arial"/>
              </a:rPr>
              <a:t>xt </a:t>
            </a:r>
            <a:r>
              <a:rPr b="0" lang="en-US" sz="1800" spc="-1" strike="noStrike">
                <a:latin typeface="Arial"/>
              </a:rPr>
              <a:t>for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226080"/>
            <a:ext cx="9071280" cy="46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AlgoTrading Project Design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931920" y="91440"/>
            <a:ext cx="219456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RedisTS</a:t>
            </a:r>
            <a:endParaRPr b="0" lang="en-US" sz="1300" spc="-1" strike="noStrike">
              <a:latin typeface="Arial"/>
            </a:endParaRPr>
          </a:p>
          <a:p>
            <a:pPr algn="ctr"/>
            <a:r>
              <a:rPr b="0" lang="en-US" sz="1300" spc="-1" strike="noStrike">
                <a:latin typeface="Arial"/>
              </a:rPr>
              <a:t>Datasource</a:t>
            </a:r>
            <a:endParaRPr b="0" lang="en-US" sz="1300" spc="-1" strike="noStrike">
              <a:latin typeface="Arial"/>
            </a:endParaRPr>
          </a:p>
          <a:p>
            <a:pPr algn="ctr"/>
            <a:r>
              <a:rPr b="0" lang="en-US" sz="1300" spc="-1" strike="noStrike">
                <a:latin typeface="Arial"/>
              </a:rPr>
              <a:t>(streaming or stored data)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3931920" y="1097280"/>
            <a:ext cx="219456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Simulator Code</a:t>
            </a:r>
            <a:endParaRPr b="0" lang="en-US" sz="1300" spc="-1" strike="noStrike">
              <a:latin typeface="Arial"/>
            </a:endParaRPr>
          </a:p>
          <a:p>
            <a:pPr algn="ctr"/>
            <a:r>
              <a:rPr b="0" lang="en-US" sz="1300" spc="-1" strike="noStrike">
                <a:latin typeface="Arial"/>
              </a:rPr>
              <a:t>(could be API or Script)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1" name="Line 3"/>
          <p:cNvSpPr/>
          <p:nvPr/>
        </p:nvSpPr>
        <p:spPr>
          <a:xfrm>
            <a:off x="4937760" y="731520"/>
            <a:ext cx="0" cy="379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TextShape 4"/>
          <p:cNvSpPr txBox="1"/>
          <p:nvPr/>
        </p:nvSpPr>
        <p:spPr>
          <a:xfrm>
            <a:off x="4937760" y="822960"/>
            <a:ext cx="137160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Arial"/>
              </a:rPr>
              <a:t>Provides </a:t>
            </a:r>
            <a:r>
              <a:rPr b="0" lang="en-US" sz="1200" spc="-1" strike="noStrike">
                <a:latin typeface="Arial"/>
              </a:rPr>
              <a:t>data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920240" y="2011680"/>
            <a:ext cx="146304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Account_1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4297680" y="2103120"/>
            <a:ext cx="146304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Account_2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7040880" y="2103120"/>
            <a:ext cx="146304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Account_n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6" name="Line 8"/>
          <p:cNvSpPr/>
          <p:nvPr/>
        </p:nvSpPr>
        <p:spPr>
          <a:xfrm flipH="1">
            <a:off x="2834640" y="1737360"/>
            <a:ext cx="109728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9"/>
          <p:cNvSpPr/>
          <p:nvPr/>
        </p:nvSpPr>
        <p:spPr>
          <a:xfrm>
            <a:off x="5029200" y="1737360"/>
            <a:ext cx="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10"/>
          <p:cNvSpPr/>
          <p:nvPr/>
        </p:nvSpPr>
        <p:spPr>
          <a:xfrm>
            <a:off x="6126480" y="1737360"/>
            <a:ext cx="91440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TextShape 11"/>
          <p:cNvSpPr txBox="1"/>
          <p:nvPr/>
        </p:nvSpPr>
        <p:spPr>
          <a:xfrm>
            <a:off x="2377440" y="1645920"/>
            <a:ext cx="82296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300" spc="-1" strike="noStrike">
                <a:latin typeface="Arial"/>
              </a:rPr>
              <a:t>creates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0" name="TextShape 12"/>
          <p:cNvSpPr txBox="1"/>
          <p:nvPr/>
        </p:nvSpPr>
        <p:spPr>
          <a:xfrm>
            <a:off x="4297680" y="1828440"/>
            <a:ext cx="82296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300" spc="-1" strike="noStrike">
                <a:latin typeface="Arial"/>
              </a:rPr>
              <a:t>create</a:t>
            </a:r>
            <a:r>
              <a:rPr b="0" lang="en-US" sz="1300" spc="-1" strike="noStrike">
                <a:latin typeface="Arial"/>
              </a:rPr>
              <a:t>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1" name="TextShape 13"/>
          <p:cNvSpPr txBox="1"/>
          <p:nvPr/>
        </p:nvSpPr>
        <p:spPr>
          <a:xfrm>
            <a:off x="6492240" y="1645920"/>
            <a:ext cx="82296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300" spc="-1" strike="noStrike">
                <a:latin typeface="Arial"/>
              </a:rPr>
              <a:t>creates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1828800" y="2926080"/>
            <a:ext cx="146304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TradingStrategy_34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7040880" y="3017520"/>
            <a:ext cx="146304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TradingStrategy_n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4389120" y="2926080"/>
            <a:ext cx="146304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TradingStrategy_86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" name="Line 17"/>
          <p:cNvSpPr/>
          <p:nvPr/>
        </p:nvSpPr>
        <p:spPr>
          <a:xfrm>
            <a:off x="2560320" y="2468880"/>
            <a:ext cx="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18"/>
          <p:cNvSpPr/>
          <p:nvPr/>
        </p:nvSpPr>
        <p:spPr>
          <a:xfrm>
            <a:off x="5029200" y="2560320"/>
            <a:ext cx="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19"/>
          <p:cNvSpPr/>
          <p:nvPr/>
        </p:nvSpPr>
        <p:spPr>
          <a:xfrm>
            <a:off x="7772400" y="2560320"/>
            <a:ext cx="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TextShape 20"/>
          <p:cNvSpPr txBox="1"/>
          <p:nvPr/>
        </p:nvSpPr>
        <p:spPr>
          <a:xfrm>
            <a:off x="2011680" y="2559960"/>
            <a:ext cx="82296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300" spc="-1" strike="noStrike">
                <a:latin typeface="Arial"/>
              </a:rPr>
              <a:t>has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9" name="TextShape 21"/>
          <p:cNvSpPr txBox="1"/>
          <p:nvPr/>
        </p:nvSpPr>
        <p:spPr>
          <a:xfrm>
            <a:off x="7315200" y="2651400"/>
            <a:ext cx="82296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300" spc="-1" strike="noStrike">
                <a:latin typeface="Arial"/>
              </a:rPr>
              <a:t>has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60" name="CustomShape 22"/>
          <p:cNvSpPr/>
          <p:nvPr/>
        </p:nvSpPr>
        <p:spPr>
          <a:xfrm>
            <a:off x="3931920" y="3840480"/>
            <a:ext cx="2194560" cy="640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RedisTS</a:t>
            </a:r>
            <a:endParaRPr b="0" lang="en-US" sz="1300" spc="-1" strike="noStrike">
              <a:latin typeface="Arial"/>
            </a:endParaRPr>
          </a:p>
          <a:p>
            <a:pPr algn="ctr"/>
            <a:r>
              <a:rPr b="0" lang="en-US" sz="1300" spc="-1" strike="noStrike">
                <a:latin typeface="Arial"/>
              </a:rPr>
              <a:t>(Trading output data)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61" name="TextShape 23"/>
          <p:cNvSpPr txBox="1"/>
          <p:nvPr/>
        </p:nvSpPr>
        <p:spPr>
          <a:xfrm>
            <a:off x="2560320" y="3840120"/>
            <a:ext cx="109728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300" spc="-1" strike="noStrike">
                <a:latin typeface="Arial"/>
              </a:rPr>
              <a:t>Pushes data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62" name="TextShape 24"/>
          <p:cNvSpPr txBox="1"/>
          <p:nvPr/>
        </p:nvSpPr>
        <p:spPr>
          <a:xfrm>
            <a:off x="6309360" y="3840120"/>
            <a:ext cx="109728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300" spc="-1" strike="noStrike">
                <a:latin typeface="Arial"/>
              </a:rPr>
              <a:t>Pushes data</a:t>
            </a:r>
            <a:endParaRPr b="0" lang="en-US" sz="1300" spc="-1" strike="noStrike">
              <a:latin typeface="Arial"/>
            </a:endParaRPr>
          </a:p>
        </p:txBody>
      </p:sp>
      <p:cxnSp>
        <p:nvCxnSpPr>
          <p:cNvPr id="63" name="Line 25"/>
          <p:cNvCxnSpPr>
            <a:stCxn id="43" idx="3"/>
            <a:endCxn id="60" idx="1"/>
          </p:cNvCxnSpPr>
          <p:nvPr/>
        </p:nvCxnSpPr>
        <p:spPr>
          <a:xfrm>
            <a:off x="3383280" y="2240280"/>
            <a:ext cx="549000" cy="19206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64" name="Line 26"/>
          <p:cNvCxnSpPr>
            <a:stCxn id="45" idx="1"/>
            <a:endCxn id="60" idx="3"/>
          </p:cNvCxnSpPr>
          <p:nvPr/>
        </p:nvCxnSpPr>
        <p:spPr>
          <a:xfrm flipH="1">
            <a:off x="6126480" y="2331720"/>
            <a:ext cx="914760" cy="18291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65" name="TextShape 27"/>
          <p:cNvSpPr txBox="1"/>
          <p:nvPr/>
        </p:nvSpPr>
        <p:spPr>
          <a:xfrm>
            <a:off x="4572000" y="2560320"/>
            <a:ext cx="45720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300" spc="-1" strike="noStrike">
                <a:latin typeface="Arial"/>
              </a:rPr>
              <a:t>has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66" name="CustomShape 28"/>
          <p:cNvSpPr/>
          <p:nvPr/>
        </p:nvSpPr>
        <p:spPr>
          <a:xfrm>
            <a:off x="91440" y="1280160"/>
            <a:ext cx="164592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Graf</a:t>
            </a:r>
            <a:r>
              <a:rPr b="0" lang="en-US" sz="1300" spc="-1" strike="noStrike">
                <a:latin typeface="Arial"/>
              </a:rPr>
              <a:t>ana </a:t>
            </a:r>
            <a:r>
              <a:rPr b="0" lang="en-US" sz="1300" spc="-1" strike="noStrike">
                <a:latin typeface="Arial"/>
              </a:rPr>
              <a:t>Das</a:t>
            </a:r>
            <a:r>
              <a:rPr b="0" lang="en-US" sz="1300" spc="-1" strike="noStrike">
                <a:latin typeface="Arial"/>
              </a:rPr>
              <a:t>hboa</a:t>
            </a:r>
            <a:r>
              <a:rPr b="0" lang="en-US" sz="1300" spc="-1" strike="noStrike">
                <a:latin typeface="Arial"/>
              </a:rPr>
              <a:t>rd </a:t>
            </a:r>
            <a:endParaRPr b="0" lang="en-US" sz="1300" spc="-1" strike="noStrike">
              <a:latin typeface="Arial"/>
            </a:endParaRPr>
          </a:p>
          <a:p>
            <a:pPr algn="ctr"/>
            <a:r>
              <a:rPr b="0" lang="en-US" sz="1300" spc="-1" strike="noStrike">
                <a:latin typeface="Arial"/>
              </a:rPr>
              <a:t>Acco</a:t>
            </a:r>
            <a:r>
              <a:rPr b="0" lang="en-US" sz="1300" spc="-1" strike="noStrike">
                <a:latin typeface="Arial"/>
              </a:rPr>
              <a:t>unt 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67" name="CustomShape 29"/>
          <p:cNvSpPr/>
          <p:nvPr/>
        </p:nvSpPr>
        <p:spPr>
          <a:xfrm>
            <a:off x="8138160" y="1280160"/>
            <a:ext cx="164592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300" spc="-1" strike="noStrike">
                <a:latin typeface="Arial"/>
              </a:rPr>
              <a:t>Grafana Dashboard </a:t>
            </a:r>
            <a:endParaRPr b="0" lang="en-US" sz="1300" spc="-1" strike="noStrike">
              <a:latin typeface="Arial"/>
            </a:endParaRPr>
          </a:p>
          <a:p>
            <a:pPr algn="ctr"/>
            <a:r>
              <a:rPr b="0" lang="en-US" sz="1300" spc="-1" strike="noStrike">
                <a:latin typeface="Arial"/>
              </a:rPr>
              <a:t>Account n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68" name="Line 30"/>
          <p:cNvSpPr/>
          <p:nvPr/>
        </p:nvSpPr>
        <p:spPr>
          <a:xfrm flipH="1" flipV="1">
            <a:off x="1645920" y="1737360"/>
            <a:ext cx="27432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31"/>
          <p:cNvSpPr/>
          <p:nvPr/>
        </p:nvSpPr>
        <p:spPr>
          <a:xfrm flipV="1">
            <a:off x="7589520" y="1737360"/>
            <a:ext cx="54864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70" name="Line 3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71" name="Line 3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72" name="Line 3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73" name="Line 3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74" name="TextShape 36"/>
          <p:cNvSpPr txBox="1"/>
          <p:nvPr/>
        </p:nvSpPr>
        <p:spPr>
          <a:xfrm>
            <a:off x="7680960" y="4128120"/>
            <a:ext cx="137160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Arial"/>
              </a:rPr>
              <a:t>Provides data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5" name="TextShape 37"/>
          <p:cNvSpPr txBox="1"/>
          <p:nvPr/>
        </p:nvSpPr>
        <p:spPr>
          <a:xfrm>
            <a:off x="1097280" y="4128120"/>
            <a:ext cx="137160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latin typeface="Arial"/>
              </a:rPr>
              <a:t>Provides data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Shape 38"/>
          <p:cNvSpPr txBox="1"/>
          <p:nvPr/>
        </p:nvSpPr>
        <p:spPr>
          <a:xfrm>
            <a:off x="7772400" y="1828440"/>
            <a:ext cx="82296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300" spc="-1" strike="noStrike">
                <a:latin typeface="Arial"/>
              </a:rPr>
              <a:t>creates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77" name="TextShape 39"/>
          <p:cNvSpPr txBox="1"/>
          <p:nvPr/>
        </p:nvSpPr>
        <p:spPr>
          <a:xfrm>
            <a:off x="182880" y="2103120"/>
            <a:ext cx="82296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300" spc="-1" strike="noStrike">
                <a:latin typeface="Arial"/>
              </a:rPr>
              <a:t>creat</a:t>
            </a:r>
            <a:r>
              <a:rPr b="0" lang="en-US" sz="1300" spc="-1" strike="noStrike">
                <a:latin typeface="Arial"/>
              </a:rPr>
              <a:t>es</a:t>
            </a:r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Strat</a:t>
            </a:r>
            <a:r>
              <a:rPr b="0" lang="en-US" sz="4400" spc="-1" strike="noStrike">
                <a:latin typeface="Arial"/>
              </a:rPr>
              <a:t>egy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TradingStrategy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Abstract Base Class, new strategy classes should inherit from it and implement “decide” function with the logic of when to buy or sell.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Buy and Sell function implementations are here.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Helper function to call VisAPI’s put_annotation method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Acco</a:t>
            </a:r>
            <a:r>
              <a:rPr b="0" lang="en-US" sz="4400" spc="-1" strike="noStrike">
                <a:latin typeface="Arial"/>
              </a:rPr>
              <a:t>unt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457200" y="1371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Attributes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Start cash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dict of trading strategy parameters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A concrete TradingStrategy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two grafana dashboards ids to dynamically update dashboard panels while trading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Methods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get_portfolio_value: Calculates and returns current total value of the owned stocks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run_strategy_daily: Expects a list of the stock values with associated timestamps for a day and runs the account strategy on that list, returns the last profit and list of the portfolio values throughout the day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Graf</a:t>
            </a:r>
            <a:r>
              <a:rPr b="0" lang="en-US" sz="4400" spc="-1" strike="noStrike">
                <a:latin typeface="Arial"/>
              </a:rPr>
              <a:t>ana </a:t>
            </a:r>
            <a:r>
              <a:rPr b="0" lang="en-US" sz="4400" spc="-1" strike="noStrike">
                <a:latin typeface="Arial"/>
              </a:rPr>
              <a:t>Dash</a:t>
            </a:r>
            <a:r>
              <a:rPr b="0" lang="en-US" sz="4400" spc="-1" strike="noStrike">
                <a:latin typeface="Arial"/>
              </a:rPr>
              <a:t>boar</a:t>
            </a:r>
            <a:r>
              <a:rPr b="0" lang="en-US" sz="4400" spc="-1" strike="noStrike">
                <a:latin typeface="Arial"/>
              </a:rPr>
              <a:t>ds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780120" y="1737360"/>
            <a:ext cx="8546760" cy="332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G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n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s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b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457200" y="1737360"/>
            <a:ext cx="9418320" cy="246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2021-06-25T07:24:26Z</dcterms:created>
  <dc:creator/>
  <dc:description/>
  <dc:language>en-US</dc:language>
  <cp:lastModifiedBy/>
  <dcterms:modified xsi:type="dcterms:W3CDTF">2021-06-25T09:17:26Z</dcterms:modified>
  <cp:revision>9</cp:revision>
  <dc:subject/>
  <dc:title/>
</cp:coreProperties>
</file>