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72" r:id="rId5"/>
    <p:sldId id="273" r:id="rId6"/>
    <p:sldId id="258" r:id="rId7"/>
    <p:sldId id="283" r:id="rId8"/>
    <p:sldId id="284" r:id="rId9"/>
    <p:sldId id="271" r:id="rId10"/>
    <p:sldId id="261" r:id="rId11"/>
    <p:sldId id="281" r:id="rId12"/>
    <p:sldId id="269" r:id="rId1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7F41-C380-4C78-935E-6046D87ACABB}" type="datetimeFigureOut">
              <a:rPr lang="tr-TR" smtClean="0"/>
              <a:t>25.07.2020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2F2A-C1CA-4BBF-9213-399B80D245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7CDE4-225A-443C-AAA9-092130934A75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325B-8489-47B4-905F-B3469605EEF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402B-7AFF-4704-93B4-C5E82A0F5021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6D30E-944B-4CA0-86DE-0ACE6BF96D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705B-CB44-4BFA-B08D-6EB282A60C1D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BBF1-D4C5-4164-B821-F3CB60BBFE5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8117-44EC-4B8A-8FB6-B2A62CA34E50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4E79-B709-4DD8-BE4B-EA7338D66E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5EFF-FFFF-40AB-81EF-3FAFB55A2866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F047-0169-415A-9386-1F99EEEED82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7B7-B282-43DC-B535-2FC915DFC4A3}" type="datetime1">
              <a:rPr lang="tr-TR" smtClean="0"/>
              <a:t>25.07.2020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3839F-4357-4661-82D5-04B733E3BE9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75325-8B23-4C72-AE23-46E56A199D86}" type="datetime1">
              <a:rPr lang="tr-TR" smtClean="0"/>
              <a:t>25.07.2020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AC7AF-E263-4298-B605-65F827F9F14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4175-DF77-4E25-B7E8-10C709A7E517}" type="datetime1">
              <a:rPr lang="tr-TR" smtClean="0"/>
              <a:t>25.07.2020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B9AD-2345-4DFB-888E-1141D46DD2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DF56-4CDC-499F-BA6F-DD3977ADAB37}" type="datetime1">
              <a:rPr lang="tr-TR" smtClean="0"/>
              <a:t>25.07.2020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E00D6-7B96-48C9-B3BE-D4C16834BB7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A9BF-F5BE-4829-BD67-A34BA7B0BA4D}" type="datetime1">
              <a:rPr lang="tr-TR" smtClean="0"/>
              <a:t>25.07.2020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555B8-C282-4262-BD57-3F3D431DA99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5B0B3-66D4-4B58-9A81-1F7CEE8428DD}" type="datetime1">
              <a:rPr lang="tr-TR" smtClean="0"/>
              <a:t>25.07.2020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CE37-749E-4B11-BAC2-9DD3DF8BF82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</a:p>
        </p:txBody>
      </p:sp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A9A81E-7C39-4227-A375-F794A469F59D}" type="datetime1">
              <a:rPr lang="tr-TR" smtClean="0"/>
              <a:t>25.07.2020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4E29BD-32C9-4F93-B4EB-AF2569972A0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HEPDAK</a:t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DEĞERLENDİRİCİ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EĞİTİMİ ÇALIŞTAYI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>
                <a:solidFill>
                  <a:srgbClr val="002060"/>
                </a:solidFill>
              </a:rPr>
              <a:t/>
            </a:r>
            <a:br>
              <a:rPr lang="tr-TR" b="1" dirty="0">
                <a:solidFill>
                  <a:srgbClr val="002060"/>
                </a:solidFill>
              </a:rPr>
            </a:b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3314" name="2 Alt Başlık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tr-TR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10-12 Ağustos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2020</a:t>
            </a:r>
          </a:p>
          <a:p>
            <a:pPr eaLnBrk="1" hangingPunct="1"/>
            <a:endParaRPr lang="tr-TR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3325B-8489-47B4-905F-B3469605EEF1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F969A186-2438-4A8C-A01B-7FEF39FE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HEPDAK Değerlendirici Eğitimi                              10-12 Ağustos 2020 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F9F8AA67-9B3B-4D46-BFC6-4F67F7CD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64" y="0"/>
            <a:ext cx="7621890" cy="16065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50911FBC-8969-4B0B-A1B1-6779F006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611754" cy="16044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Başlık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020763"/>
          </a:xfrm>
        </p:spPr>
        <p:txBody>
          <a:bodyPr/>
          <a:lstStyle/>
          <a:p>
            <a:pPr algn="l" eaLnBrk="1" hangingPunct="1"/>
            <a:r>
              <a:rPr lang="tr-TR" sz="3600" b="1" dirty="0">
                <a:solidFill>
                  <a:schemeClr val="tx2"/>
                </a:solidFill>
              </a:rPr>
              <a:t>Eğitime Hazırlık İçin Kullanılacak</a:t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Hepdak</a:t>
            </a:r>
            <a:r>
              <a:rPr lang="tr-TR" sz="3600" b="1" dirty="0">
                <a:solidFill>
                  <a:schemeClr val="tx2"/>
                </a:solidFill>
              </a:rPr>
              <a:t> Belgeleri Listesi </a:t>
            </a:r>
          </a:p>
        </p:txBody>
      </p:sp>
      <p:sp>
        <p:nvSpPr>
          <p:cNvPr id="20482" name="2 İçerik Yer Tutucusu"/>
          <p:cNvSpPr>
            <a:spLocks noGrp="1"/>
          </p:cNvSpPr>
          <p:nvPr>
            <p:ph idx="1"/>
          </p:nvPr>
        </p:nvSpPr>
        <p:spPr>
          <a:xfrm>
            <a:off x="755576" y="1562333"/>
            <a:ext cx="7931224" cy="47469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sz="2800" dirty="0"/>
              <a:t>-</a:t>
            </a:r>
            <a:r>
              <a:rPr lang="tr-TR" sz="2800" dirty="0" err="1"/>
              <a:t>Çalıştay</a:t>
            </a:r>
            <a:r>
              <a:rPr lang="tr-TR" sz="2800" dirty="0"/>
              <a:t> sunumları </a:t>
            </a:r>
          </a:p>
          <a:p>
            <a:pPr marL="0" indent="0" eaLnBrk="1" hangingPunct="1">
              <a:buNone/>
            </a:pPr>
            <a:r>
              <a:rPr lang="tr-TR" sz="2800" u="sng" dirty="0"/>
              <a:t>HEPDAK BELGELERİ  </a:t>
            </a:r>
          </a:p>
          <a:p>
            <a:pPr marL="0" indent="0" eaLnBrk="1" hangingPunct="1">
              <a:buNone/>
            </a:pPr>
            <a:r>
              <a:rPr lang="tr-TR" sz="2800" dirty="0"/>
              <a:t>-HEPDAK Değerlendirme Kılavuzu-Sürüm: 3.0</a:t>
            </a:r>
          </a:p>
          <a:p>
            <a:pPr marL="0" indent="0" eaLnBrk="1" hangingPunct="1">
              <a:buNone/>
            </a:pPr>
            <a:r>
              <a:rPr lang="tr-TR" sz="2800" dirty="0"/>
              <a:t> -Hemşirelik Lisans Eğitim Programı Standartları-Sürüm: 4.0</a:t>
            </a:r>
          </a:p>
          <a:p>
            <a:pPr marL="0" indent="0" eaLnBrk="1" hangingPunct="1">
              <a:buNone/>
            </a:pPr>
            <a:r>
              <a:rPr lang="tr-TR" sz="2800" dirty="0"/>
              <a:t>-ÖDR Hazırlama Kılavuzu-Sürüm: 5.0 </a:t>
            </a:r>
          </a:p>
          <a:p>
            <a:pPr marL="0" indent="0" eaLnBrk="1" hangingPunct="1">
              <a:buNone/>
            </a:pPr>
            <a:r>
              <a:rPr lang="tr-TR" sz="2800" dirty="0"/>
              <a:t>-ÖDR Raporu Hazırlarken Dikkat Edilmesi Gereken Konular- Sürüm 2.0 </a:t>
            </a:r>
          </a:p>
          <a:p>
            <a:pPr marL="0" indent="0" eaLnBrk="1" hangingPunct="1">
              <a:buNone/>
            </a:pPr>
            <a:r>
              <a:rPr lang="tr-TR" sz="2800" dirty="0"/>
              <a:t>-Program Değerlendiricisi Raporu-Sürüm: 4.0 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7707"/>
            <a:ext cx="19812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xmlns="" id="{DFDE455A-E4A0-4639-B7D5-3BC6791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86FAF39-A22E-405C-B834-CE2966D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tr-TR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Eğitime Hazırlık İçin Kullanılacak </a:t>
            </a:r>
            <a:br>
              <a:rPr kumimoji="0" lang="tr-TR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tr-T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Hepdak</a:t>
            </a:r>
            <a:r>
              <a:rPr kumimoji="0" lang="tr-TR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Belgeleri Listesi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8D8CD3A-9D76-4D19-9879-820FCEA7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Program Değerlendirme Çizelgesi-Sürüm 5.0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-HEPDAK Uzaktan Eğitim Standartları-Sürüm 1.0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-HEPDAK Uzaktan Eğitim Program Değerlendirme Çizelgesi-Sürüm 1.0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-HEPDAK Raporları Yazım Kuralları-Sürüm 1.0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-HEPDAK Etik Kuralları-Sürüm 1.0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-HEPDAK Uzaktan Değerlendirme ve Saha Ziyaret Yönergesi-Sürüm 1.0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-HEPDAK Öğrenci Değerlendirici Raporu- Sürüm 3.0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EE26DA12-09CF-4F14-AF27-26F010C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ADF5137C-A492-47A9-8C4D-6324D1F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D0AB5357-6B58-4A71-9854-D2ED86C4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92076"/>
            <a:ext cx="1981372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tr-T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Teşekkür ederiz…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1570"/>
            <a:ext cx="8229600" cy="138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C247817B-82F0-4975-AF3B-F3E4E76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94197E40-16B8-4835-A333-C249B432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3734"/>
            <a:ext cx="7413379" cy="12497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F2386EB6-E54A-4D1C-AEFD-DED3B74B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2" y="596134"/>
            <a:ext cx="7413379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>
                <a:solidFill>
                  <a:srgbClr val="002060"/>
                </a:solidFill>
              </a:rPr>
              <a:t/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tr-TR" b="1" dirty="0">
                <a:solidFill>
                  <a:srgbClr val="002060"/>
                </a:solidFill>
              </a:rPr>
              <a:t>Eğitim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b="1" dirty="0" err="1">
                <a:solidFill>
                  <a:srgbClr val="002060"/>
                </a:solidFill>
              </a:rPr>
              <a:t>Çalıştayının</a:t>
            </a:r>
            <a:r>
              <a:rPr lang="tr-TR" b="1" dirty="0">
                <a:solidFill>
                  <a:srgbClr val="002060"/>
                </a:solidFill>
              </a:rPr>
              <a:t> Amaçları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251520" y="1855365"/>
            <a:ext cx="843528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tr-TR" dirty="0"/>
              <a:t>HEPDAK’a  akreditasyon için başvuran Hemşirelik programlarının akreditasyon sürecinde değerlendirilmesinde görev alacak </a:t>
            </a:r>
            <a:r>
              <a:rPr lang="tr-TR" dirty="0" smtClean="0"/>
              <a:t>değerlendiricilerin </a:t>
            </a:r>
            <a:r>
              <a:rPr lang="tr-TR" dirty="0"/>
              <a:t>yerinde ve sanal ziyarette güvenilir, tutarlı ve uygun kararlar vererek değerlendirme yapabilmeleri için bilgi, tutum ve davranışlar geliştirmesidir.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-22225"/>
            <a:ext cx="1763688" cy="9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xmlns="" id="{0E8EF7F4-B5B4-4B12-A678-9F9D663D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>
                <a:solidFill>
                  <a:schemeClr val="tx2"/>
                </a:solidFill>
              </a:rPr>
              <a:t/>
            </a:r>
            <a:br>
              <a:rPr lang="tr-TR" b="1" dirty="0">
                <a:solidFill>
                  <a:schemeClr val="tx2"/>
                </a:solidFill>
              </a:rPr>
            </a:br>
            <a:r>
              <a:rPr lang="tr-TR" b="1" dirty="0">
                <a:solidFill>
                  <a:schemeClr val="tx2"/>
                </a:solidFill>
              </a:rPr>
              <a:t>Katılımcıların Kazanımları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tr-TR" sz="2800" dirty="0"/>
              <a:t> </a:t>
            </a:r>
            <a:r>
              <a:rPr lang="tr-TR" sz="2800" b="1" u="sng" dirty="0" err="1"/>
              <a:t>Çalıştayın</a:t>
            </a:r>
            <a:r>
              <a:rPr lang="tr-TR" sz="2800" b="1" u="sng" dirty="0"/>
              <a:t> katılımcılara aşağıdaki bilgi, beceri ve davranışları kazandırması beklenmektedir.</a:t>
            </a:r>
          </a:p>
          <a:p>
            <a:pPr algn="just" eaLnBrk="1" hangingPunct="1">
              <a:buFont typeface="Arial" charset="0"/>
              <a:buNone/>
            </a:pPr>
            <a:r>
              <a:rPr lang="tr-TR" sz="2800" dirty="0"/>
              <a:t>•Akreditasyon sürecini ve ilkelerini bilme ve tartışabilme,  </a:t>
            </a:r>
          </a:p>
          <a:p>
            <a:pPr algn="just" eaLnBrk="1" hangingPunct="1">
              <a:buFont typeface="Arial" charset="0"/>
              <a:buNone/>
            </a:pPr>
            <a:r>
              <a:rPr lang="tr-TR" sz="2800" dirty="0"/>
              <a:t>•	HEPDAK Hemşirelik Lisans Eğitimi Standartlarını kavrama,   </a:t>
            </a:r>
          </a:p>
          <a:p>
            <a:pPr algn="just" eaLnBrk="1" hangingPunct="1">
              <a:buFont typeface="Arial" charset="0"/>
              <a:buNone/>
            </a:pPr>
            <a:r>
              <a:rPr lang="tr-TR" sz="2800" dirty="0"/>
              <a:t>•Uzaktan eğitim standartlarını anlama,</a:t>
            </a:r>
          </a:p>
          <a:p>
            <a:pPr algn="just" eaLnBrk="1" hangingPunct="1">
              <a:buFont typeface="Arial" charset="0"/>
              <a:buNone/>
            </a:pPr>
            <a:r>
              <a:rPr lang="tr-TR" sz="2800" dirty="0"/>
              <a:t>•	ÖDR ve eklerini eleştirel olarak değerlendirebilme, </a:t>
            </a:r>
          </a:p>
          <a:p>
            <a:pPr algn="just" eaLnBrk="1" hangingPunct="1">
              <a:buFont typeface="Arial" charset="0"/>
              <a:buNone/>
            </a:pPr>
            <a:r>
              <a:rPr lang="tr-TR" sz="2800" dirty="0"/>
              <a:t>	</a:t>
            </a:r>
          </a:p>
          <a:p>
            <a:pPr algn="just" eaLnBrk="1" hangingPunct="1">
              <a:buFont typeface="Arial" charset="0"/>
              <a:buNone/>
            </a:pPr>
            <a:endParaRPr lang="tr-TR" sz="2800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4575"/>
            <a:ext cx="1763688" cy="9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xmlns="" id="{472344EB-5033-42F8-9527-CE6B9BD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308D76C-D0D5-4474-BD2B-43A10420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Katılımcıların Kazanımları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E43A0EB-05FF-4EC6-BE61-BCED1BE4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Ziyaret öncesi etkinlikleri bilme ve uygulayabilme, </a:t>
            </a:r>
          </a:p>
          <a:p>
            <a:r>
              <a:rPr lang="tr-TR" dirty="0"/>
              <a:t>Kurum ziyareti etkinliklerini bilme ve  uygulayabilme,</a:t>
            </a:r>
          </a:p>
          <a:p>
            <a:r>
              <a:rPr lang="tr-TR" dirty="0"/>
              <a:t>Ziyaret sonrası etkinlikleri </a:t>
            </a:r>
            <a:r>
              <a:rPr lang="tr-TR" dirty="0" err="1"/>
              <a:t>bilme,uygulayabilme</a:t>
            </a:r>
            <a:r>
              <a:rPr lang="tr-TR" dirty="0"/>
              <a:t> ve değerlendirici raporu yazabilme, 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F83BBDA3-2D7E-409C-B5B3-9E700827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DAAA2D5E-3DD6-43E2-B189-DB081A9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46432F3F-AAA8-4CC4-A90A-C364619E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19728"/>
            <a:ext cx="1981372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E41D073-96A3-4D38-BB38-37E2B15D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Katılımcıların Kazanımları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05D1437-331C-4468-9C2C-2B887CCD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929411"/>
          </a:xfrm>
        </p:spPr>
        <p:txBody>
          <a:bodyPr/>
          <a:lstStyle/>
          <a:p>
            <a:r>
              <a:rPr lang="tr-TR" dirty="0"/>
              <a:t>Değerlendirme takımı üyelerinin sorumlulukları bilme ve Değerlendirici olarak sorumluluklarını duyarlılıkla yerine getirebilme,</a:t>
            </a:r>
          </a:p>
          <a:p>
            <a:r>
              <a:rPr lang="tr-TR" dirty="0"/>
              <a:t>Ekiple birlikte değerlendirme çalışmalarını sürdürebilme,</a:t>
            </a:r>
          </a:p>
          <a:p>
            <a:r>
              <a:rPr lang="tr-TR" dirty="0"/>
              <a:t>HEPDAK standartlarının karşılanma durumuna karar verebilme, </a:t>
            </a:r>
          </a:p>
          <a:p>
            <a:r>
              <a:rPr lang="tr-TR" dirty="0"/>
              <a:t>Değerlendirme raporu hazırlayabilme, </a:t>
            </a:r>
          </a:p>
          <a:p>
            <a:r>
              <a:rPr lang="tr-TR" dirty="0"/>
              <a:t>Yerinde ve sanal ziyaret süreçlerini anlama  ve uygulayabilme.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61D1FEF2-D08F-4A32-9270-E8694382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3855C7D-0C49-48A5-9359-3006627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279A6CF-3D08-42C7-921A-1846462F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124" y="57441"/>
            <a:ext cx="1981372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/>
              <a:t/>
            </a:r>
            <a:br>
              <a:rPr lang="tr-TR" sz="4000"/>
            </a:br>
            <a:r>
              <a:rPr lang="tr-TR" sz="4000" b="1">
                <a:solidFill>
                  <a:schemeClr val="tx2"/>
                </a:solidFill>
              </a:rPr>
              <a:t>Çalıştay Eğiticileri</a:t>
            </a:r>
          </a:p>
        </p:txBody>
      </p:sp>
      <p:sp>
        <p:nvSpPr>
          <p:cNvPr id="16386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eaLnBrk="1" hangingPunct="1"/>
            <a:r>
              <a:rPr lang="tr-TR" sz="2400" b="1" dirty="0"/>
              <a:t>Prof. Dr. Gülseren KOCAMAN</a:t>
            </a:r>
          </a:p>
          <a:p>
            <a:pPr eaLnBrk="1" hangingPunct="1"/>
            <a:r>
              <a:rPr lang="tr-TR" sz="2400" b="1" dirty="0"/>
              <a:t>Prof. Dr. Ayla BAYIK TEMEL  </a:t>
            </a:r>
            <a:endParaRPr lang="tr-TR" sz="2400" dirty="0"/>
          </a:p>
          <a:p>
            <a:pPr eaLnBrk="1" hangingPunct="1"/>
            <a:r>
              <a:rPr lang="tr-TR" sz="2400" b="1" dirty="0"/>
              <a:t>Prof. Dr. Ayten ZAYBAK </a:t>
            </a:r>
          </a:p>
          <a:p>
            <a:pPr eaLnBrk="1" hangingPunct="1"/>
            <a:r>
              <a:rPr lang="tr-TR" sz="2400" b="1" dirty="0"/>
              <a:t>Doç. Dr. Dilek ÖZMEN </a:t>
            </a:r>
          </a:p>
          <a:p>
            <a:pPr eaLnBrk="1" hangingPunct="1"/>
            <a:r>
              <a:rPr lang="tr-TR" sz="2400" b="1" dirty="0"/>
              <a:t>Doç</a:t>
            </a:r>
            <a:r>
              <a:rPr lang="tr-TR" sz="2400" b="1" dirty="0" smtClean="0"/>
              <a:t>. Dr</a:t>
            </a:r>
            <a:r>
              <a:rPr lang="tr-TR" sz="2400" b="1" dirty="0"/>
              <a:t>. Şenay ÜNSAL ATAN </a:t>
            </a:r>
            <a:endParaRPr lang="tr-TR" sz="2400" dirty="0"/>
          </a:p>
          <a:p>
            <a:pPr eaLnBrk="1" hangingPunct="1"/>
            <a:r>
              <a:rPr lang="tr-TR" sz="2400" b="1" dirty="0"/>
              <a:t>Prof. Dr. Medine</a:t>
            </a:r>
            <a:r>
              <a:rPr lang="tr-TR" sz="2400" dirty="0"/>
              <a:t>  </a:t>
            </a:r>
            <a:r>
              <a:rPr lang="tr-TR" sz="2400" b="1" dirty="0"/>
              <a:t>YILMAZ</a:t>
            </a:r>
          </a:p>
          <a:p>
            <a:pPr eaLnBrk="1" hangingPunct="1"/>
            <a:r>
              <a:rPr lang="tr-TR" sz="2400" b="1" dirty="0"/>
              <a:t>Prof. Dr. Hülya OKUMUŞ</a:t>
            </a:r>
          </a:p>
          <a:p>
            <a:pPr eaLnBrk="1" hangingPunct="1"/>
            <a:r>
              <a:rPr lang="tr-TR" sz="2400" b="1" dirty="0"/>
              <a:t>Prof. Dr. Kadriye BULDUKOĞLU</a:t>
            </a:r>
            <a:endParaRPr lang="tr-TR" sz="2400" dirty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69680"/>
            <a:ext cx="1835696" cy="94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xmlns="" id="{1E587ED7-06C7-49D5-AB41-EF56296B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989856"/>
            <a:ext cx="8928992" cy="1143000"/>
          </a:xfrm>
        </p:spPr>
        <p:txBody>
          <a:bodyPr/>
          <a:lstStyle/>
          <a:p>
            <a:r>
              <a:rPr lang="tr-TR" sz="2300" b="1" u="sng" dirty="0"/>
              <a:t>DEĞERLENDİRİCİ YA DA DEĞERLENDİRİCİLİK EĞİTİMİ ALMIŞ </a:t>
            </a:r>
            <a:r>
              <a:rPr lang="tr-TR" sz="2300" b="1" u="sng" dirty="0" smtClean="0"/>
              <a:t>OLANLAR</a:t>
            </a:r>
            <a:endParaRPr lang="tr-TR" sz="2300" b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smtClean="0"/>
              <a:t>Prof</a:t>
            </a:r>
            <a:r>
              <a:rPr lang="tr-TR" sz="2400" dirty="0"/>
              <a:t>. Dr. Sevgi Hatipoğlu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Ümit </a:t>
            </a:r>
            <a:r>
              <a:rPr lang="tr-TR" sz="2400" dirty="0" err="1"/>
              <a:t>Seviğ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Ayfer </a:t>
            </a:r>
            <a:r>
              <a:rPr lang="tr-TR" sz="2400" dirty="0" err="1"/>
              <a:t>Karadakovan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Vesile Ünver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Perihan Güner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Zeynep Özer </a:t>
            </a:r>
          </a:p>
          <a:p>
            <a:r>
              <a:rPr lang="tr-TR" sz="2400" dirty="0"/>
              <a:t>Prof. Dr. Candan Öztürk </a:t>
            </a:r>
          </a:p>
          <a:p>
            <a:r>
              <a:rPr lang="tr-TR" sz="2400" dirty="0"/>
              <a:t>Prof. Dr. Ülkü Baykal </a:t>
            </a:r>
          </a:p>
          <a:p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sz="2400" dirty="0" smtClean="0"/>
          </a:p>
          <a:p>
            <a:r>
              <a:rPr lang="tr-TR" sz="2400" dirty="0" smtClean="0"/>
              <a:t>Prof. Dr. </a:t>
            </a:r>
            <a:r>
              <a:rPr lang="tr-TR" sz="2400" dirty="0" err="1" smtClean="0"/>
              <a:t>Gülengün</a:t>
            </a:r>
            <a:r>
              <a:rPr lang="tr-TR" sz="2400" dirty="0" smtClean="0"/>
              <a:t> </a:t>
            </a:r>
            <a:r>
              <a:rPr lang="tr-TR" sz="2400" dirty="0"/>
              <a:t>Türk</a:t>
            </a:r>
          </a:p>
          <a:p>
            <a:r>
              <a:rPr lang="tr-TR" sz="2400" dirty="0" smtClean="0"/>
              <a:t>Prof. Dr. Elif </a:t>
            </a:r>
            <a:r>
              <a:rPr lang="tr-TR" sz="2400" dirty="0"/>
              <a:t>Ünsal </a:t>
            </a:r>
            <a:r>
              <a:rPr lang="tr-TR" sz="2400" dirty="0" err="1"/>
              <a:t>Avdal</a:t>
            </a:r>
            <a:endParaRPr lang="tr-TR" sz="2400" dirty="0"/>
          </a:p>
          <a:p>
            <a:r>
              <a:rPr lang="tr-TR" sz="2400" dirty="0"/>
              <a:t>Doç. Dr. </a:t>
            </a:r>
            <a:r>
              <a:rPr lang="tr-TR" sz="2400" dirty="0" err="1"/>
              <a:t>Sergül</a:t>
            </a:r>
            <a:r>
              <a:rPr lang="tr-TR" sz="2400" dirty="0"/>
              <a:t> Duygulu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Emine </a:t>
            </a:r>
            <a:r>
              <a:rPr lang="tr-TR" sz="2400" dirty="0" err="1"/>
              <a:t>Şenyuva</a:t>
            </a:r>
            <a:r>
              <a:rPr lang="tr-TR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</a:t>
            </a:r>
            <a:r>
              <a:rPr lang="tr-TR" sz="2400" dirty="0" err="1"/>
              <a:t>Kerziban</a:t>
            </a:r>
            <a:r>
              <a:rPr lang="tr-TR" sz="2400" dirty="0"/>
              <a:t> Yenal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Aklime Sarıkaya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Fatma Orgun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Emine Türkmen </a:t>
            </a:r>
            <a:r>
              <a:rPr lang="tr-TR" sz="2400" dirty="0" smtClean="0"/>
              <a:t>     </a:t>
            </a:r>
            <a:endParaRPr lang="tr-TR" sz="2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3839F-4357-4661-82D5-04B733E3BE93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xmlns="" id="{24198A19-CFF3-4C2A-BC11-7B8CFE1E986C}"/>
              </a:ext>
            </a:extLst>
          </p:cNvPr>
          <p:cNvSpPr txBox="1">
            <a:spLocks/>
          </p:cNvSpPr>
          <p:nvPr/>
        </p:nvSpPr>
        <p:spPr bwMode="auto">
          <a:xfrm>
            <a:off x="457200" y="136525"/>
            <a:ext cx="8229600" cy="98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mtClean="0">
                <a:solidFill>
                  <a:srgbClr val="1F497D"/>
                </a:solidFill>
                <a:latin typeface="Calibri"/>
              </a:rPr>
              <a:t>Katılımcılar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5FFF2405-7FC6-465E-961F-89A79294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32" y="116632"/>
            <a:ext cx="1981372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4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989856"/>
            <a:ext cx="8928992" cy="1143000"/>
          </a:xfrm>
        </p:spPr>
        <p:txBody>
          <a:bodyPr/>
          <a:lstStyle/>
          <a:p>
            <a:pPr marL="0" indent="0"/>
            <a:r>
              <a:rPr lang="tr-TR" sz="2400" b="1" u="sng" dirty="0"/>
              <a:t>YENİ DEĞERLENDİRİCİ ADAYLARI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Özge Uzun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Sultan Kav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Esra Uğur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Emine Kol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İlkay Arslan Özkan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Özen </a:t>
            </a:r>
            <a:r>
              <a:rPr lang="tr-TR" sz="2400" dirty="0" err="1"/>
              <a:t>Kulakaç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Prof. Dr. Kafiye </a:t>
            </a:r>
            <a:r>
              <a:rPr lang="tr-TR" sz="2400" dirty="0" smtClean="0"/>
              <a:t>Eroğlu</a:t>
            </a:r>
          </a:p>
          <a:p>
            <a:r>
              <a:rPr lang="tr-TR" sz="2400" dirty="0"/>
              <a:t>Prof. Dr. Hatice Sarı	</a:t>
            </a:r>
          </a:p>
          <a:p>
            <a:r>
              <a:rPr lang="tr-TR" sz="2400" dirty="0"/>
              <a:t>Doç. Dr. Yıldız Tulum </a:t>
            </a:r>
            <a:r>
              <a:rPr lang="tr-TR" sz="2400" dirty="0" err="1" smtClean="0"/>
              <a:t>Denat</a:t>
            </a:r>
            <a:r>
              <a:rPr lang="tr-TR" sz="2400" dirty="0"/>
              <a:t>	</a:t>
            </a:r>
          </a:p>
          <a:p>
            <a:r>
              <a:rPr lang="tr-TR" sz="2400" dirty="0"/>
              <a:t>Doç. Dr. Birgül Özkan 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495800" cy="4525963"/>
          </a:xfrm>
        </p:spPr>
        <p:txBody>
          <a:bodyPr/>
          <a:lstStyle/>
          <a:p>
            <a:endParaRPr lang="tr-TR" sz="2400" dirty="0" smtClean="0"/>
          </a:p>
          <a:p>
            <a:r>
              <a:rPr lang="tr-TR" sz="2400" dirty="0"/>
              <a:t>Doç. Dr. Songül Karadağ	</a:t>
            </a:r>
          </a:p>
          <a:p>
            <a:r>
              <a:rPr lang="tr-TR" sz="2400" dirty="0"/>
              <a:t>Doç. Dr. Gülten Koç	</a:t>
            </a:r>
          </a:p>
          <a:p>
            <a:r>
              <a:rPr lang="tr-TR" sz="2400" dirty="0"/>
              <a:t>Doç. Dr. Fatoş  </a:t>
            </a:r>
            <a:r>
              <a:rPr lang="tr-TR" sz="2400" dirty="0" smtClean="0"/>
              <a:t>Korkmaz</a:t>
            </a:r>
          </a:p>
          <a:p>
            <a:r>
              <a:rPr lang="tr-TR" sz="2400" dirty="0" smtClean="0"/>
              <a:t>Doç</a:t>
            </a:r>
            <a:r>
              <a:rPr lang="tr-TR" sz="2400" dirty="0"/>
              <a:t>. Dr. Seher </a:t>
            </a:r>
            <a:r>
              <a:rPr lang="tr-TR" sz="2400" dirty="0" err="1"/>
              <a:t>Ergüney</a:t>
            </a:r>
            <a:r>
              <a:rPr lang="tr-TR" sz="24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</a:t>
            </a:r>
            <a:r>
              <a:rPr lang="tr-TR" sz="2400" dirty="0" err="1"/>
              <a:t>Merlinda</a:t>
            </a:r>
            <a:r>
              <a:rPr lang="tr-TR" sz="2400" dirty="0"/>
              <a:t> </a:t>
            </a:r>
            <a:r>
              <a:rPr lang="tr-TR" sz="2400" dirty="0" err="1"/>
              <a:t>Aluş</a:t>
            </a:r>
            <a:r>
              <a:rPr lang="tr-TR" sz="2400" dirty="0"/>
              <a:t> </a:t>
            </a:r>
            <a:r>
              <a:rPr lang="tr-TR" sz="2400" dirty="0" smtClean="0"/>
              <a:t>Tokat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Havva Arslan </a:t>
            </a:r>
            <a:r>
              <a:rPr lang="tr-TR" sz="2400" dirty="0" err="1"/>
              <a:t>Yürümezoğlu</a:t>
            </a:r>
            <a:r>
              <a:rPr lang="tr-TR" sz="24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Kamer Gür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Pınar </a:t>
            </a:r>
            <a:r>
              <a:rPr lang="tr-TR" sz="2400" dirty="0" err="1"/>
              <a:t>Serçekuş</a:t>
            </a:r>
            <a:r>
              <a:rPr lang="tr-TR" sz="24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Doç. Dr. Fatma Vural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3839F-4357-4661-82D5-04B733E3BE93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xmlns="" id="{24198A19-CFF3-4C2A-BC11-7B8CFE1E986C}"/>
              </a:ext>
            </a:extLst>
          </p:cNvPr>
          <p:cNvSpPr txBox="1">
            <a:spLocks/>
          </p:cNvSpPr>
          <p:nvPr/>
        </p:nvSpPr>
        <p:spPr bwMode="auto">
          <a:xfrm>
            <a:off x="457200" y="136525"/>
            <a:ext cx="8229600" cy="98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mtClean="0">
                <a:solidFill>
                  <a:srgbClr val="1F497D"/>
                </a:solidFill>
                <a:latin typeface="Calibri"/>
              </a:rPr>
              <a:t>Katılımcılar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5FFF2405-7FC6-465E-961F-89A79294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32" y="44624"/>
            <a:ext cx="1981372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xmlns="" id="{4BB0F646-9441-458A-93BF-B0C5987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E00D6-7B96-48C9-B3BE-D4C16834BB7E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28565"/>
              </p:ext>
            </p:extLst>
          </p:nvPr>
        </p:nvGraphicFramePr>
        <p:xfrm>
          <a:off x="251520" y="116635"/>
          <a:ext cx="8568952" cy="6465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"/>
                <a:gridCol w="404046"/>
                <a:gridCol w="561063"/>
                <a:gridCol w="119013"/>
                <a:gridCol w="68006"/>
                <a:gridCol w="3888432"/>
                <a:gridCol w="216024"/>
                <a:gridCol w="3240360"/>
              </a:tblGrid>
              <a:tr h="2207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 </a:t>
                      </a:r>
                      <a:endParaRPr lang="tr-TR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473200"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</a:rPr>
                        <a:t>               </a:t>
                      </a:r>
                      <a:r>
                        <a:rPr lang="tr-TR" sz="1400" b="1" dirty="0" smtClean="0">
                          <a:effectLst/>
                        </a:rPr>
                        <a:t>EĞİTİMİ </a:t>
                      </a:r>
                      <a:r>
                        <a:rPr lang="tr-TR" sz="1400" b="1" dirty="0">
                          <a:effectLst/>
                        </a:rPr>
                        <a:t>PROGRAMI</a:t>
                      </a:r>
                      <a:endParaRPr lang="tr-TR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 </a:t>
                      </a:r>
                      <a:endParaRPr lang="tr-TR" sz="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Saat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 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Konu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Eğitimci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10 Ağustos 2020 1. gün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 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 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09.30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- 10.00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Açılış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A. Bayık Temel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10.00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- 10.30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Akreditasyon süreci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G. Kocaman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10.30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- 11.10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Standartlar 1-8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K. Buldukoğlu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11.10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- 11.30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Tartışma/soru-cevap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11.30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highlight>
                            <a:srgbClr val="C0C0C0"/>
                          </a:highlight>
                        </a:rPr>
                        <a:t>- 11.45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ARA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11.45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- 12.15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Uzaktan eğitim standartları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D. Özmen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12.15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- 12.30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Tartışma/soru-cevap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12.30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- 13.00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YEMEK ARASI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highlight>
                            <a:srgbClr val="C0C0C0"/>
                          </a:highlight>
                        </a:rPr>
                        <a:t>13.00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highlight>
                            <a:srgbClr val="C0C0C0"/>
                          </a:highlight>
                        </a:rPr>
                        <a:t>- 14.15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Grup Çalışması 1 (Önceki okumaların gözden geçirilmesi)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G. Kocaman, A. Bayık Temel, D. Özmen,  A. </a:t>
                      </a:r>
                      <a:r>
                        <a:rPr lang="tr-TR" sz="1100" dirty="0" err="1" smtClean="0">
                          <a:effectLst/>
                        </a:rPr>
                        <a:t>Zaybak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smtClean="0">
                          <a:effectLst/>
                        </a:rPr>
                        <a:t>Ş. Ünsal Atan, H. Okumuş, K. Buldukoğlu, M. Yılmaz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Grup çalışmalarının sunumları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14.15 </a:t>
                      </a:r>
                      <a:r>
                        <a:rPr lang="tr-TR" sz="1100" b="1" dirty="0" smtClean="0">
                          <a:effectLst/>
                        </a:rPr>
                        <a:t> -   14.30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 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ARA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14.30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- 14.50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Ziyaret öncesi hazırlık, ÖDR incelemesi ve ziyaret öncesi planlama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M. Yılmaz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14.50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- 15.10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Ziyaret süreci ve sonrası etkinlikler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Ş. Ünsal Atan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15.10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- 15.30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Takım başkanı sorumlulukları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H. Okumuş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15.30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– 16.30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Grup Çalışması 2 (Türkiye Üniversitesi için değerlendirici raporu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G. Kocaman, A. Bayık Temel, D. Özmen,  A. </a:t>
                      </a:r>
                      <a:r>
                        <a:rPr lang="tr-TR" sz="1100" dirty="0" err="1" smtClean="0">
                          <a:effectLst/>
                        </a:rPr>
                        <a:t>Zaybak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hazırlığı-Simulasyon etkinliği)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smtClean="0">
                          <a:effectLst/>
                        </a:rPr>
                        <a:t>Ş. Ünsal Atan, H. Okumuş, K. Buldukoğlu, M. Yılmaz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11 Ağustos 2020 2.gün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9.30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- 11.30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Grup çalışması 3 (Taslak rapor ve çıkış bildirimi hazırlığı)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G. Kocaman, A. Bayık Temel, D. Özmen,  A. </a:t>
                      </a:r>
                      <a:r>
                        <a:rPr lang="tr-TR" sz="1100" dirty="0" err="1" smtClean="0">
                          <a:effectLst/>
                        </a:rPr>
                        <a:t>Zaybak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300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Grup çalışması sonucunda, taslak rapora son şeklinin verilmesi ve çıkış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smtClean="0">
                          <a:effectLst/>
                        </a:rPr>
                        <a:t>Ş. Ünsal Atan, H. Okumuş, K. Buldukoğlu, M. Yılmaz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bildiriminin yazılması/hazırlanması.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b="1" dirty="0">
                          <a:effectLst/>
                        </a:rPr>
                        <a:t> </a:t>
                      </a:r>
                      <a:endParaRPr lang="tr-TR" sz="1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11.30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- 12.30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YEMEK ARASI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12.30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- 15.00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Grup çalışmalarının sunumları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b="1" dirty="0">
                          <a:effectLst/>
                        </a:rPr>
                        <a:t> </a:t>
                      </a:r>
                      <a:endParaRPr lang="tr-TR" sz="1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12 Ağustos 2020 3.gün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09.30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- 11.00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Grup çalışmalarının sunumları (devam)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b="1" dirty="0">
                          <a:effectLst/>
                        </a:rPr>
                        <a:t> </a:t>
                      </a:r>
                      <a:endParaRPr lang="tr-TR" sz="1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11.00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4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- 11.20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ARA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11.20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- 11.40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Tutarlılık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D. Özmen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11.40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- 12.20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Davranışsal boyut - etik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A. Bayık Temel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12.20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- 13.00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YEMEK ARASI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13.00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- 13.30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Uzaktan değerlendirme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A. </a:t>
                      </a:r>
                      <a:r>
                        <a:rPr lang="tr-TR" sz="1100" dirty="0" err="1">
                          <a:effectLst/>
                        </a:rPr>
                        <a:t>Zaybak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13.30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highlight>
                            <a:srgbClr val="C0C0C0"/>
                          </a:highlight>
                        </a:rPr>
                        <a:t>- 14.00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Değerlendirme raporu yazımı ve çıkış görüşmesi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Ş. Ünsal Atan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  <a:tr h="178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14.00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highlight>
                            <a:srgbClr val="C0C0C0"/>
                          </a:highlight>
                        </a:rPr>
                        <a:t>- 15.00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</a:rPr>
                        <a:t> </a:t>
                      </a:r>
                      <a:endParaRPr lang="tr-TR" sz="11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</a:rPr>
                        <a:t>KAPANIŞ VE DEĞERLENDİRME</a:t>
                      </a:r>
                      <a:endParaRPr lang="tr-TR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HEPDAK Değerlendirici Eğitimi                              10-12 Ağustos 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2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861</Words>
  <Application>Microsoft Office PowerPoint</Application>
  <PresentationFormat>Ekran Gösterisi (4:3)</PresentationFormat>
  <Paragraphs>382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  HEPDAK DEĞERLENDİRİCİ EĞİTİMİ ÇALIŞTAYI  </vt:lpstr>
      <vt:lpstr> Eğitim Çalıştayının Amaçları</vt:lpstr>
      <vt:lpstr> Katılımcıların Kazanımları</vt:lpstr>
      <vt:lpstr>Katılımcıların Kazanımları</vt:lpstr>
      <vt:lpstr>Katılımcıların Kazanımları</vt:lpstr>
      <vt:lpstr> Çalıştay Eğiticileri</vt:lpstr>
      <vt:lpstr>DEĞERLENDİRİCİ YA DA DEĞERLENDİRİCİLİK EĞİTİMİ ALMIŞ OLANLAR</vt:lpstr>
      <vt:lpstr>YENİ DEĞERLENDİRİCİ ADAYLARI </vt:lpstr>
      <vt:lpstr>PowerPoint Sunusu</vt:lpstr>
      <vt:lpstr>Eğitime Hazırlık İçin Kullanılacak  Hepdak Belgeleri Listesi </vt:lpstr>
      <vt:lpstr>Eğitime Hazırlık İçin Kullanılacak  Hepdak Belgeleri Listesi </vt:lpstr>
      <vt:lpstr>     Teşekkür ederiz…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HEPDAK EĞİTİM ÇALIŞTAYI</dc:title>
  <dc:creator>a</dc:creator>
  <cp:lastModifiedBy>user</cp:lastModifiedBy>
  <cp:revision>63</cp:revision>
  <dcterms:created xsi:type="dcterms:W3CDTF">2004-12-31T22:09:57Z</dcterms:created>
  <dcterms:modified xsi:type="dcterms:W3CDTF">2020-07-25T10:44:11Z</dcterms:modified>
</cp:coreProperties>
</file>