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8" r:id="rId16"/>
    <p:sldId id="280" r:id="rId17"/>
    <p:sldId id="282" r:id="rId18"/>
    <p:sldId id="287" r:id="rId19"/>
    <p:sldId id="284" r:id="rId20"/>
    <p:sldId id="288" r:id="rId21"/>
    <p:sldId id="286" r:id="rId22"/>
    <p:sldId id="271" r:id="rId23"/>
    <p:sldId id="272" r:id="rId24"/>
    <p:sldId id="273" r:id="rId25"/>
    <p:sldId id="274" r:id="rId26"/>
    <p:sldId id="275" r:id="rId27"/>
    <p:sldId id="283" r:id="rId2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9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E7ADDE-9F29-4845-8491-017F54161CCF}" type="datetimeFigureOut">
              <a:rPr lang="tr-TR" smtClean="0"/>
              <a:pPr/>
              <a:t>25.07.2020</a:t>
            </a:fld>
            <a:endParaRPr lang="tr-TR"/>
          </a:p>
        </p:txBody>
      </p:sp>
      <p:sp>
        <p:nvSpPr>
          <p:cNvPr id="4" name="Slayt Resmi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3BACF-0A2E-4A8D-A526-CEE97A89ADF3}" type="slidenum">
              <a:rPr lang="tr-TR" smtClean="0"/>
              <a:pPr/>
              <a:t>‹#›</a:t>
            </a:fld>
            <a:endParaRPr lang="tr-TR"/>
          </a:p>
        </p:txBody>
      </p:sp>
    </p:spTree>
    <p:extLst>
      <p:ext uri="{BB962C8B-B14F-4D97-AF65-F5344CB8AC3E}">
        <p14:creationId xmlns:p14="http://schemas.microsoft.com/office/powerpoint/2010/main" val="1983658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p>
            <a:fld id="{B0CB885F-8353-4BF5-A2DB-B42BB2EDFE98}" type="datetime1">
              <a:rPr lang="tr-TR" smtClean="0"/>
              <a:pPr/>
              <a:t>25.07.2020</a:t>
            </a:fld>
            <a:endParaRPr lang="tr-TR"/>
          </a:p>
        </p:txBody>
      </p:sp>
      <p:sp>
        <p:nvSpPr>
          <p:cNvPr id="5" name="4 Altbilgi Yer Tutucusu"/>
          <p:cNvSpPr>
            <a:spLocks noGrp="1"/>
          </p:cNvSpPr>
          <p:nvPr>
            <p:ph type="ftr" sz="quarter" idx="11"/>
          </p:nvPr>
        </p:nvSpPr>
        <p:spPr/>
        <p:txBody>
          <a:bodyPr/>
          <a:lstStyle/>
          <a:p>
            <a:r>
              <a:rPr lang="tr-TR"/>
              <a:t>HEPDAK Değerlendirici Eğitimi                     10-12 Ağustos 2020</a:t>
            </a:r>
          </a:p>
        </p:txBody>
      </p:sp>
      <p:sp>
        <p:nvSpPr>
          <p:cNvPr id="6" name="5 Slayt Numarası Yer Tutucusu"/>
          <p:cNvSpPr>
            <a:spLocks noGrp="1"/>
          </p:cNvSpPr>
          <p:nvPr>
            <p:ph type="sldNum" sz="quarter" idx="12"/>
          </p:nvPr>
        </p:nvSpPr>
        <p:spPr/>
        <p:txBody>
          <a:bodyPr/>
          <a:lstStyle/>
          <a:p>
            <a:fld id="{8D64A006-66F9-4576-9BA3-B6A720BD6265}"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7E9A7B99-99E5-490A-BF1C-D023B42FB71F}" type="datetime1">
              <a:rPr lang="tr-TR" smtClean="0"/>
              <a:pPr/>
              <a:t>25.07.2020</a:t>
            </a:fld>
            <a:endParaRPr lang="tr-TR"/>
          </a:p>
        </p:txBody>
      </p:sp>
      <p:sp>
        <p:nvSpPr>
          <p:cNvPr id="5" name="4 Altbilgi Yer Tutucusu"/>
          <p:cNvSpPr>
            <a:spLocks noGrp="1"/>
          </p:cNvSpPr>
          <p:nvPr>
            <p:ph type="ftr" sz="quarter" idx="11"/>
          </p:nvPr>
        </p:nvSpPr>
        <p:spPr/>
        <p:txBody>
          <a:bodyPr/>
          <a:lstStyle/>
          <a:p>
            <a:r>
              <a:rPr lang="tr-TR"/>
              <a:t>HEPDAK Değerlendirici Eğitimi                     10-12 Ağustos 2020</a:t>
            </a:r>
          </a:p>
        </p:txBody>
      </p:sp>
      <p:sp>
        <p:nvSpPr>
          <p:cNvPr id="6" name="5 Slayt Numarası Yer Tutucusu"/>
          <p:cNvSpPr>
            <a:spLocks noGrp="1"/>
          </p:cNvSpPr>
          <p:nvPr>
            <p:ph type="sldNum" sz="quarter" idx="12"/>
          </p:nvPr>
        </p:nvSpPr>
        <p:spPr/>
        <p:txBody>
          <a:bodyPr/>
          <a:lstStyle/>
          <a:p>
            <a:fld id="{8D64A006-66F9-4576-9BA3-B6A720BD6265}"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5237A0CE-779F-4701-B5CF-F51B67942019}" type="datetime1">
              <a:rPr lang="tr-TR" smtClean="0"/>
              <a:pPr/>
              <a:t>25.07.2020</a:t>
            </a:fld>
            <a:endParaRPr lang="tr-TR"/>
          </a:p>
        </p:txBody>
      </p:sp>
      <p:sp>
        <p:nvSpPr>
          <p:cNvPr id="5" name="4 Altbilgi Yer Tutucusu"/>
          <p:cNvSpPr>
            <a:spLocks noGrp="1"/>
          </p:cNvSpPr>
          <p:nvPr>
            <p:ph type="ftr" sz="quarter" idx="11"/>
          </p:nvPr>
        </p:nvSpPr>
        <p:spPr/>
        <p:txBody>
          <a:bodyPr/>
          <a:lstStyle/>
          <a:p>
            <a:r>
              <a:rPr lang="tr-TR"/>
              <a:t>HEPDAK Değerlendirici Eğitimi                     10-12 Ağustos 2020</a:t>
            </a:r>
          </a:p>
        </p:txBody>
      </p:sp>
      <p:sp>
        <p:nvSpPr>
          <p:cNvPr id="6" name="5 Slayt Numarası Yer Tutucusu"/>
          <p:cNvSpPr>
            <a:spLocks noGrp="1"/>
          </p:cNvSpPr>
          <p:nvPr>
            <p:ph type="sldNum" sz="quarter" idx="12"/>
          </p:nvPr>
        </p:nvSpPr>
        <p:spPr/>
        <p:txBody>
          <a:bodyPr/>
          <a:lstStyle/>
          <a:p>
            <a:fld id="{8D64A006-66F9-4576-9BA3-B6A720BD6265}"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9BB6AF58-941B-4962-9C41-414D7EBB2DDD}" type="datetime1">
              <a:rPr lang="tr-TR" smtClean="0"/>
              <a:pPr/>
              <a:t>25.07.2020</a:t>
            </a:fld>
            <a:endParaRPr lang="tr-TR"/>
          </a:p>
        </p:txBody>
      </p:sp>
      <p:sp>
        <p:nvSpPr>
          <p:cNvPr id="5" name="4 Altbilgi Yer Tutucusu"/>
          <p:cNvSpPr>
            <a:spLocks noGrp="1"/>
          </p:cNvSpPr>
          <p:nvPr>
            <p:ph type="ftr" sz="quarter" idx="11"/>
          </p:nvPr>
        </p:nvSpPr>
        <p:spPr/>
        <p:txBody>
          <a:bodyPr/>
          <a:lstStyle/>
          <a:p>
            <a:r>
              <a:rPr lang="tr-TR"/>
              <a:t>HEPDAK Değerlendirici Eğitimi                     10-12 Ağustos 2020</a:t>
            </a:r>
          </a:p>
        </p:txBody>
      </p:sp>
      <p:sp>
        <p:nvSpPr>
          <p:cNvPr id="6" name="5 Slayt Numarası Yer Tutucusu"/>
          <p:cNvSpPr>
            <a:spLocks noGrp="1"/>
          </p:cNvSpPr>
          <p:nvPr>
            <p:ph type="sldNum" sz="quarter" idx="12"/>
          </p:nvPr>
        </p:nvSpPr>
        <p:spPr/>
        <p:txBody>
          <a:bodyPr/>
          <a:lstStyle/>
          <a:p>
            <a:fld id="{8D64A006-66F9-4576-9BA3-B6A720BD6265}"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p>
            <a:fld id="{C8629816-C5FC-47DB-B5C2-E4CDB10458AF}" type="datetime1">
              <a:rPr lang="tr-TR" smtClean="0"/>
              <a:pPr/>
              <a:t>25.07.2020</a:t>
            </a:fld>
            <a:endParaRPr lang="tr-TR"/>
          </a:p>
        </p:txBody>
      </p:sp>
      <p:sp>
        <p:nvSpPr>
          <p:cNvPr id="5" name="4 Altbilgi Yer Tutucusu"/>
          <p:cNvSpPr>
            <a:spLocks noGrp="1"/>
          </p:cNvSpPr>
          <p:nvPr>
            <p:ph type="ftr" sz="quarter" idx="11"/>
          </p:nvPr>
        </p:nvSpPr>
        <p:spPr/>
        <p:txBody>
          <a:bodyPr/>
          <a:lstStyle/>
          <a:p>
            <a:r>
              <a:rPr lang="tr-TR"/>
              <a:t>HEPDAK Değerlendirici Eğitimi                     10-12 Ağustos 2020</a:t>
            </a:r>
          </a:p>
        </p:txBody>
      </p:sp>
      <p:sp>
        <p:nvSpPr>
          <p:cNvPr id="6" name="5 Slayt Numarası Yer Tutucusu"/>
          <p:cNvSpPr>
            <a:spLocks noGrp="1"/>
          </p:cNvSpPr>
          <p:nvPr>
            <p:ph type="sldNum" sz="quarter" idx="12"/>
          </p:nvPr>
        </p:nvSpPr>
        <p:spPr/>
        <p:txBody>
          <a:bodyPr/>
          <a:lstStyle/>
          <a:p>
            <a:fld id="{8D64A006-66F9-4576-9BA3-B6A720BD6265}"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p>
            <a:fld id="{2406A36B-F574-4545-B2C1-B5B79C1B2611}" type="datetime1">
              <a:rPr lang="tr-TR" smtClean="0"/>
              <a:pPr/>
              <a:t>25.07.2020</a:t>
            </a:fld>
            <a:endParaRPr lang="tr-TR"/>
          </a:p>
        </p:txBody>
      </p:sp>
      <p:sp>
        <p:nvSpPr>
          <p:cNvPr id="6" name="5 Altbilgi Yer Tutucusu"/>
          <p:cNvSpPr>
            <a:spLocks noGrp="1"/>
          </p:cNvSpPr>
          <p:nvPr>
            <p:ph type="ftr" sz="quarter" idx="11"/>
          </p:nvPr>
        </p:nvSpPr>
        <p:spPr/>
        <p:txBody>
          <a:bodyPr/>
          <a:lstStyle/>
          <a:p>
            <a:r>
              <a:rPr lang="tr-TR"/>
              <a:t>HEPDAK Değerlendirici Eğitimi                     10-12 Ağustos 2020</a:t>
            </a:r>
          </a:p>
        </p:txBody>
      </p:sp>
      <p:sp>
        <p:nvSpPr>
          <p:cNvPr id="7" name="6 Slayt Numarası Yer Tutucusu"/>
          <p:cNvSpPr>
            <a:spLocks noGrp="1"/>
          </p:cNvSpPr>
          <p:nvPr>
            <p:ph type="sldNum" sz="quarter" idx="12"/>
          </p:nvPr>
        </p:nvSpPr>
        <p:spPr/>
        <p:txBody>
          <a:bodyPr/>
          <a:lstStyle/>
          <a:p>
            <a:fld id="{8D64A006-66F9-4576-9BA3-B6A720BD6265}"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p>
            <a:fld id="{EC5F7F50-6482-4290-8770-1ADB8E6B8C6E}" type="datetime1">
              <a:rPr lang="tr-TR" smtClean="0"/>
              <a:pPr/>
              <a:t>25.07.2020</a:t>
            </a:fld>
            <a:endParaRPr lang="tr-TR"/>
          </a:p>
        </p:txBody>
      </p:sp>
      <p:sp>
        <p:nvSpPr>
          <p:cNvPr id="8" name="7 Altbilgi Yer Tutucusu"/>
          <p:cNvSpPr>
            <a:spLocks noGrp="1"/>
          </p:cNvSpPr>
          <p:nvPr>
            <p:ph type="ftr" sz="quarter" idx="11"/>
          </p:nvPr>
        </p:nvSpPr>
        <p:spPr/>
        <p:txBody>
          <a:bodyPr/>
          <a:lstStyle/>
          <a:p>
            <a:r>
              <a:rPr lang="tr-TR"/>
              <a:t>HEPDAK Değerlendirici Eğitimi                     10-12 Ağustos 2020</a:t>
            </a:r>
          </a:p>
        </p:txBody>
      </p:sp>
      <p:sp>
        <p:nvSpPr>
          <p:cNvPr id="9" name="8 Slayt Numarası Yer Tutucusu"/>
          <p:cNvSpPr>
            <a:spLocks noGrp="1"/>
          </p:cNvSpPr>
          <p:nvPr>
            <p:ph type="sldNum" sz="quarter" idx="12"/>
          </p:nvPr>
        </p:nvSpPr>
        <p:spPr/>
        <p:txBody>
          <a:bodyPr/>
          <a:lstStyle/>
          <a:p>
            <a:fld id="{8D64A006-66F9-4576-9BA3-B6A720BD6265}"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p>
            <a:fld id="{D93241EF-E92A-46FE-87DF-12F8E916465A}" type="datetime1">
              <a:rPr lang="tr-TR" smtClean="0"/>
              <a:pPr/>
              <a:t>25.07.2020</a:t>
            </a:fld>
            <a:endParaRPr lang="tr-TR"/>
          </a:p>
        </p:txBody>
      </p:sp>
      <p:sp>
        <p:nvSpPr>
          <p:cNvPr id="4" name="3 Altbilgi Yer Tutucusu"/>
          <p:cNvSpPr>
            <a:spLocks noGrp="1"/>
          </p:cNvSpPr>
          <p:nvPr>
            <p:ph type="ftr" sz="quarter" idx="11"/>
          </p:nvPr>
        </p:nvSpPr>
        <p:spPr/>
        <p:txBody>
          <a:bodyPr/>
          <a:lstStyle/>
          <a:p>
            <a:r>
              <a:rPr lang="tr-TR"/>
              <a:t>HEPDAK Değerlendirici Eğitimi                     10-12 Ağustos 2020</a:t>
            </a:r>
          </a:p>
        </p:txBody>
      </p:sp>
      <p:sp>
        <p:nvSpPr>
          <p:cNvPr id="5" name="4 Slayt Numarası Yer Tutucusu"/>
          <p:cNvSpPr>
            <a:spLocks noGrp="1"/>
          </p:cNvSpPr>
          <p:nvPr>
            <p:ph type="sldNum" sz="quarter" idx="12"/>
          </p:nvPr>
        </p:nvSpPr>
        <p:spPr/>
        <p:txBody>
          <a:bodyPr/>
          <a:lstStyle/>
          <a:p>
            <a:fld id="{8D64A006-66F9-4576-9BA3-B6A720BD6265}"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F7084AFE-E62D-4A40-9195-5A59D9CCD29F}" type="datetime1">
              <a:rPr lang="tr-TR" smtClean="0"/>
              <a:pPr/>
              <a:t>25.07.2020</a:t>
            </a:fld>
            <a:endParaRPr lang="tr-TR"/>
          </a:p>
        </p:txBody>
      </p:sp>
      <p:sp>
        <p:nvSpPr>
          <p:cNvPr id="3" name="2 Altbilgi Yer Tutucusu"/>
          <p:cNvSpPr>
            <a:spLocks noGrp="1"/>
          </p:cNvSpPr>
          <p:nvPr>
            <p:ph type="ftr" sz="quarter" idx="11"/>
          </p:nvPr>
        </p:nvSpPr>
        <p:spPr/>
        <p:txBody>
          <a:bodyPr/>
          <a:lstStyle/>
          <a:p>
            <a:r>
              <a:rPr lang="tr-TR"/>
              <a:t>HEPDAK Değerlendirici Eğitimi                     10-12 Ağustos 2020</a:t>
            </a:r>
          </a:p>
        </p:txBody>
      </p:sp>
      <p:sp>
        <p:nvSpPr>
          <p:cNvPr id="4" name="3 Slayt Numarası Yer Tutucusu"/>
          <p:cNvSpPr>
            <a:spLocks noGrp="1"/>
          </p:cNvSpPr>
          <p:nvPr>
            <p:ph type="sldNum" sz="quarter" idx="12"/>
          </p:nvPr>
        </p:nvSpPr>
        <p:spPr/>
        <p:txBody>
          <a:bodyPr/>
          <a:lstStyle/>
          <a:p>
            <a:fld id="{8D64A006-66F9-4576-9BA3-B6A720BD6265}"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3513A111-FE4C-4374-956F-4296AF198B6F}" type="datetime1">
              <a:rPr lang="tr-TR" smtClean="0"/>
              <a:pPr/>
              <a:t>25.07.2020</a:t>
            </a:fld>
            <a:endParaRPr lang="tr-TR"/>
          </a:p>
        </p:txBody>
      </p:sp>
      <p:sp>
        <p:nvSpPr>
          <p:cNvPr id="6" name="5 Altbilgi Yer Tutucusu"/>
          <p:cNvSpPr>
            <a:spLocks noGrp="1"/>
          </p:cNvSpPr>
          <p:nvPr>
            <p:ph type="ftr" sz="quarter" idx="11"/>
          </p:nvPr>
        </p:nvSpPr>
        <p:spPr/>
        <p:txBody>
          <a:bodyPr/>
          <a:lstStyle/>
          <a:p>
            <a:r>
              <a:rPr lang="tr-TR"/>
              <a:t>HEPDAK Değerlendirici Eğitimi                     10-12 Ağustos 2020</a:t>
            </a:r>
          </a:p>
        </p:txBody>
      </p:sp>
      <p:sp>
        <p:nvSpPr>
          <p:cNvPr id="7" name="6 Slayt Numarası Yer Tutucusu"/>
          <p:cNvSpPr>
            <a:spLocks noGrp="1"/>
          </p:cNvSpPr>
          <p:nvPr>
            <p:ph type="sldNum" sz="quarter" idx="12"/>
          </p:nvPr>
        </p:nvSpPr>
        <p:spPr/>
        <p:txBody>
          <a:bodyPr/>
          <a:lstStyle/>
          <a:p>
            <a:fld id="{8D64A006-66F9-4576-9BA3-B6A720BD6265}"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9A6AE16F-0923-4786-B306-BD8E2F3931D8}" type="datetime1">
              <a:rPr lang="tr-TR" smtClean="0"/>
              <a:pPr/>
              <a:t>25.07.2020</a:t>
            </a:fld>
            <a:endParaRPr lang="tr-TR"/>
          </a:p>
        </p:txBody>
      </p:sp>
      <p:sp>
        <p:nvSpPr>
          <p:cNvPr id="6" name="5 Altbilgi Yer Tutucusu"/>
          <p:cNvSpPr>
            <a:spLocks noGrp="1"/>
          </p:cNvSpPr>
          <p:nvPr>
            <p:ph type="ftr" sz="quarter" idx="11"/>
          </p:nvPr>
        </p:nvSpPr>
        <p:spPr/>
        <p:txBody>
          <a:bodyPr/>
          <a:lstStyle/>
          <a:p>
            <a:r>
              <a:rPr lang="tr-TR"/>
              <a:t>HEPDAK Değerlendirici Eğitimi                     10-12 Ağustos 2020</a:t>
            </a:r>
          </a:p>
        </p:txBody>
      </p:sp>
      <p:sp>
        <p:nvSpPr>
          <p:cNvPr id="7" name="6 Slayt Numarası Yer Tutucusu"/>
          <p:cNvSpPr>
            <a:spLocks noGrp="1"/>
          </p:cNvSpPr>
          <p:nvPr>
            <p:ph type="sldNum" sz="quarter" idx="12"/>
          </p:nvPr>
        </p:nvSpPr>
        <p:spPr/>
        <p:txBody>
          <a:bodyPr/>
          <a:lstStyle/>
          <a:p>
            <a:fld id="{8D64A006-66F9-4576-9BA3-B6A720BD6265}"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BDAD59-B51C-48CE-BF49-4BD05B1BDA60}" type="datetime1">
              <a:rPr lang="tr-TR" smtClean="0"/>
              <a:pPr/>
              <a:t>25.07.2020</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a:t>HEPDAK Değerlendirici Eğitimi                     10-12 Ağustos 2020</a:t>
            </a: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64A006-66F9-4576-9BA3-B6A720BD6265}"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1 Başlık"/>
          <p:cNvSpPr>
            <a:spLocks noGrp="1"/>
          </p:cNvSpPr>
          <p:nvPr>
            <p:ph type="ctrTitle"/>
          </p:nvPr>
        </p:nvSpPr>
        <p:spPr>
          <a:xfrm>
            <a:off x="684213" y="2492375"/>
            <a:ext cx="7772400" cy="1470025"/>
          </a:xfrm>
        </p:spPr>
        <p:txBody>
          <a:bodyPr/>
          <a:lstStyle/>
          <a:p>
            <a:pPr eaLnBrk="1" hangingPunct="1"/>
            <a:r>
              <a:rPr lang="tr-TR" altLang="tr-TR" b="1" dirty="0" smtClean="0">
                <a:solidFill>
                  <a:srgbClr val="002060"/>
                </a:solidFill>
              </a:rPr>
              <a:t>TAKIM BAŞKANININ SORUMLULUKLARI</a:t>
            </a:r>
            <a:endParaRPr lang="tr-TR" altLang="tr-TR" b="1" dirty="0">
              <a:solidFill>
                <a:srgbClr val="002060"/>
              </a:solidFill>
            </a:endParaRPr>
          </a:p>
        </p:txBody>
      </p:sp>
      <p:sp>
        <p:nvSpPr>
          <p:cNvPr id="2052" name="Metin kutusu 3"/>
          <p:cNvSpPr txBox="1">
            <a:spLocks noChangeArrowheads="1"/>
          </p:cNvSpPr>
          <p:nvPr/>
        </p:nvSpPr>
        <p:spPr bwMode="auto">
          <a:xfrm>
            <a:off x="2357438" y="5072063"/>
            <a:ext cx="4752975" cy="958660"/>
          </a:xfrm>
          <a:prstGeom prst="rect">
            <a:avLst/>
          </a:prstGeom>
          <a:noFill/>
          <a:ln w="9525">
            <a:noFill/>
            <a:miter lim="800000"/>
            <a:headEnd/>
            <a:tailEnd/>
          </a:ln>
        </p:spPr>
        <p:txBody>
          <a:bodyPr>
            <a:spAutoFit/>
          </a:bodyPr>
          <a:lstStyle/>
          <a:p>
            <a:pPr algn="ctr" eaLnBrk="1" hangingPunct="1">
              <a:lnSpc>
                <a:spcPct val="150000"/>
              </a:lnSpc>
            </a:pPr>
            <a:r>
              <a:rPr lang="tr-TR" altLang="tr-TR" sz="2000" b="1" dirty="0">
                <a:solidFill>
                  <a:srgbClr val="002060"/>
                </a:solidFill>
                <a:latin typeface="Arial" charset="0"/>
                <a:cs typeface="Arial" charset="0"/>
              </a:rPr>
              <a:t>HEPDAK DEĞERLENDİRİCİ EĞİTİMİ</a:t>
            </a:r>
          </a:p>
          <a:p>
            <a:pPr algn="ctr" eaLnBrk="1" hangingPunct="1">
              <a:lnSpc>
                <a:spcPct val="150000"/>
              </a:lnSpc>
            </a:pPr>
            <a:r>
              <a:rPr lang="tr-TR" altLang="tr-TR" sz="2000" b="1" dirty="0">
                <a:solidFill>
                  <a:srgbClr val="002060"/>
                </a:solidFill>
                <a:latin typeface="Arial" charset="0"/>
                <a:cs typeface="Arial" charset="0"/>
              </a:rPr>
              <a:t>10-12 Ağustos 2020</a:t>
            </a:r>
          </a:p>
        </p:txBody>
      </p:sp>
      <p:pic>
        <p:nvPicPr>
          <p:cNvPr id="6" name="Resim 5">
            <a:extLst>
              <a:ext uri="{FF2B5EF4-FFF2-40B4-BE49-F238E27FC236}">
                <a16:creationId xmlns:a16="http://schemas.microsoft.com/office/drawing/2014/main" xmlns="" id="{C060E896-DFDA-4D1B-B5FE-4250827B88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50" y="548680"/>
            <a:ext cx="7124700" cy="12001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pPr>
              <a:buNone/>
            </a:pPr>
            <a:r>
              <a:rPr lang="tr-TR" b="1" dirty="0"/>
              <a:t>Ziyaret sırasında-3 </a:t>
            </a:r>
            <a:endParaRPr lang="tr-TR" dirty="0"/>
          </a:p>
          <a:p>
            <a:pPr>
              <a:buNone/>
            </a:pPr>
            <a:endParaRPr lang="tr-TR" dirty="0"/>
          </a:p>
          <a:p>
            <a:pPr>
              <a:lnSpc>
                <a:spcPct val="110000"/>
              </a:lnSpc>
              <a:buNone/>
            </a:pPr>
            <a:r>
              <a:rPr lang="tr-TR" dirty="0"/>
              <a:t>3. Görüşmelerin, toplantıların  zamanını etkin</a:t>
            </a:r>
          </a:p>
          <a:p>
            <a:pPr>
              <a:lnSpc>
                <a:spcPct val="110000"/>
              </a:lnSpc>
              <a:buNone/>
            </a:pPr>
            <a:r>
              <a:rPr lang="tr-TR" dirty="0"/>
              <a:t> kullanacak ve uzunluğunu makul düzeyde</a:t>
            </a:r>
          </a:p>
          <a:p>
            <a:pPr>
              <a:lnSpc>
                <a:spcPct val="110000"/>
              </a:lnSpc>
              <a:buNone/>
            </a:pPr>
            <a:r>
              <a:rPr lang="tr-TR" dirty="0"/>
              <a:t> tutacak şekilde yönetmelidir.</a:t>
            </a:r>
          </a:p>
          <a:p>
            <a:endParaRPr lang="tr-TR" dirty="0"/>
          </a:p>
        </p:txBody>
      </p:sp>
      <p:sp>
        <p:nvSpPr>
          <p:cNvPr id="4" name="Alt Bilgi Yer Tutucusu 3">
            <a:extLst>
              <a:ext uri="{FF2B5EF4-FFF2-40B4-BE49-F238E27FC236}">
                <a16:creationId xmlns:a16="http://schemas.microsoft.com/office/drawing/2014/main" xmlns="" id="{9B99C7D6-A656-4544-A8BC-FCF941B51F01}"/>
              </a:ext>
            </a:extLst>
          </p:cNvPr>
          <p:cNvSpPr>
            <a:spLocks noGrp="1"/>
          </p:cNvSpPr>
          <p:nvPr>
            <p:ph type="ftr" sz="quarter" idx="11"/>
          </p:nvPr>
        </p:nvSpPr>
        <p:spPr/>
        <p:txBody>
          <a:bodyPr/>
          <a:lstStyle/>
          <a:p>
            <a:r>
              <a:rPr lang="tr-TR"/>
              <a:t>HEPDAK Değerlendirici Eğitimi                     10-12 Ağustos 2020</a:t>
            </a:r>
          </a:p>
        </p:txBody>
      </p:sp>
      <p:pic>
        <p:nvPicPr>
          <p:cNvPr id="5" name="Picture 6">
            <a:extLst>
              <a:ext uri="{FF2B5EF4-FFF2-40B4-BE49-F238E27FC236}">
                <a16:creationId xmlns:a16="http://schemas.microsoft.com/office/drawing/2014/main" xmlns="" id="{7DF20E6B-C2EA-456C-A081-E698D120874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23167"/>
            <a:ext cx="9779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fontScale="92500" lnSpcReduction="10000"/>
          </a:bodyPr>
          <a:lstStyle/>
          <a:p>
            <a:pPr>
              <a:buNone/>
            </a:pPr>
            <a:r>
              <a:rPr lang="tr-TR" dirty="0"/>
              <a:t>  </a:t>
            </a:r>
            <a:r>
              <a:rPr lang="tr-TR" b="1" dirty="0"/>
              <a:t>Ziyaret sırasında-4 </a:t>
            </a:r>
            <a:endParaRPr lang="tr-TR" dirty="0"/>
          </a:p>
          <a:p>
            <a:pPr>
              <a:buNone/>
            </a:pPr>
            <a:endParaRPr lang="tr-TR" dirty="0"/>
          </a:p>
          <a:p>
            <a:pPr>
              <a:buNone/>
            </a:pPr>
            <a:r>
              <a:rPr lang="tr-TR" dirty="0"/>
              <a:t>4. Takım, kurumun yöneticileri ve konukları ile     öğle yemeğinde bir araya gelir---Bu etkinlik isteğe bağlıdır.</a:t>
            </a:r>
          </a:p>
          <a:p>
            <a:pPr>
              <a:buNone/>
            </a:pPr>
            <a:r>
              <a:rPr lang="tr-TR" dirty="0"/>
              <a:t> </a:t>
            </a:r>
          </a:p>
          <a:p>
            <a:pPr>
              <a:buNone/>
            </a:pPr>
            <a:r>
              <a:rPr lang="tr-TR" b="1" dirty="0"/>
              <a:t>  Takım başkanı</a:t>
            </a:r>
            <a:r>
              <a:rPr lang="tr-TR" dirty="0"/>
              <a:t> ve Dekan/Müdür/Bölüm Başkanı  ziyaret öncesi temasları sırasında bu tür etkinlikleri planlayabilir.</a:t>
            </a:r>
          </a:p>
          <a:p>
            <a:endParaRPr lang="tr-TR" dirty="0"/>
          </a:p>
        </p:txBody>
      </p:sp>
      <p:sp>
        <p:nvSpPr>
          <p:cNvPr id="4" name="Alt Bilgi Yer Tutucusu 3">
            <a:extLst>
              <a:ext uri="{FF2B5EF4-FFF2-40B4-BE49-F238E27FC236}">
                <a16:creationId xmlns:a16="http://schemas.microsoft.com/office/drawing/2014/main" xmlns="" id="{69539490-3E5F-4AEC-8AFE-11DE7BF21C19}"/>
              </a:ext>
            </a:extLst>
          </p:cNvPr>
          <p:cNvSpPr>
            <a:spLocks noGrp="1"/>
          </p:cNvSpPr>
          <p:nvPr>
            <p:ph type="ftr" sz="quarter" idx="11"/>
          </p:nvPr>
        </p:nvSpPr>
        <p:spPr/>
        <p:txBody>
          <a:bodyPr/>
          <a:lstStyle/>
          <a:p>
            <a:r>
              <a:rPr lang="tr-TR"/>
              <a:t>HEPDAK Değerlendirici Eğitimi                     10-12 Ağustos 2020</a:t>
            </a:r>
          </a:p>
        </p:txBody>
      </p:sp>
      <p:pic>
        <p:nvPicPr>
          <p:cNvPr id="5" name="Picture 6">
            <a:extLst>
              <a:ext uri="{FF2B5EF4-FFF2-40B4-BE49-F238E27FC236}">
                <a16:creationId xmlns:a16="http://schemas.microsoft.com/office/drawing/2014/main" xmlns="" id="{B0840062-FCB0-41F3-AD86-B31FF3D3D5A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23167"/>
            <a:ext cx="9779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124744"/>
            <a:ext cx="8229600" cy="5001419"/>
          </a:xfrm>
        </p:spPr>
        <p:txBody>
          <a:bodyPr>
            <a:normAutofit fontScale="92500" lnSpcReduction="20000"/>
          </a:bodyPr>
          <a:lstStyle/>
          <a:p>
            <a:pPr>
              <a:buNone/>
            </a:pPr>
            <a:r>
              <a:rPr lang="tr-TR" b="1" dirty="0"/>
              <a:t>Ziyaret sırasında-5 </a:t>
            </a:r>
            <a:endParaRPr lang="tr-TR" dirty="0"/>
          </a:p>
          <a:p>
            <a:pPr>
              <a:buNone/>
            </a:pPr>
            <a:r>
              <a:rPr lang="tr-TR" dirty="0"/>
              <a:t>5. Kendisine verilen Program Çıkış Bildirimi taslaklarını inceler.  Bu bildirimlerde değinilen noktalardan açıklığa kavuşturulması gerekenler varsa, ilgili program değerlendiricileri ile gerekli görüşmeleri yapar.</a:t>
            </a:r>
          </a:p>
          <a:p>
            <a:pPr>
              <a:buNone/>
            </a:pPr>
            <a:endParaRPr lang="tr-TR" b="1" dirty="0"/>
          </a:p>
          <a:p>
            <a:pPr>
              <a:buNone/>
            </a:pPr>
            <a:r>
              <a:rPr lang="tr-TR" b="1" dirty="0"/>
              <a:t>Takım başkanı</a:t>
            </a:r>
            <a:r>
              <a:rPr lang="tr-TR" dirty="0"/>
              <a:t>, ayrıca, Çıkış Görüşmesi için   genel bir giriş bölümü hazırlar. </a:t>
            </a:r>
          </a:p>
          <a:p>
            <a:pPr>
              <a:buNone/>
            </a:pPr>
            <a:endParaRPr lang="tr-TR" dirty="0"/>
          </a:p>
          <a:p>
            <a:pPr>
              <a:buNone/>
            </a:pPr>
            <a:r>
              <a:rPr lang="tr-TR" dirty="0"/>
              <a:t>6. Çıkış Bildirimi’ni okur</a:t>
            </a:r>
          </a:p>
        </p:txBody>
      </p:sp>
      <p:sp>
        <p:nvSpPr>
          <p:cNvPr id="4" name="Alt Bilgi Yer Tutucusu 3">
            <a:extLst>
              <a:ext uri="{FF2B5EF4-FFF2-40B4-BE49-F238E27FC236}">
                <a16:creationId xmlns:a16="http://schemas.microsoft.com/office/drawing/2014/main" xmlns="" id="{768A16DA-C4DD-4168-B38C-4CBED4665888}"/>
              </a:ext>
            </a:extLst>
          </p:cNvPr>
          <p:cNvSpPr>
            <a:spLocks noGrp="1"/>
          </p:cNvSpPr>
          <p:nvPr>
            <p:ph type="ftr" sz="quarter" idx="11"/>
          </p:nvPr>
        </p:nvSpPr>
        <p:spPr/>
        <p:txBody>
          <a:bodyPr/>
          <a:lstStyle/>
          <a:p>
            <a:r>
              <a:rPr lang="tr-TR"/>
              <a:t>HEPDAK Değerlendirici Eğitimi                     10-12 Ağustos 2020</a:t>
            </a:r>
          </a:p>
        </p:txBody>
      </p:sp>
      <p:pic>
        <p:nvPicPr>
          <p:cNvPr id="5" name="Picture 6">
            <a:extLst>
              <a:ext uri="{FF2B5EF4-FFF2-40B4-BE49-F238E27FC236}">
                <a16:creationId xmlns:a16="http://schemas.microsoft.com/office/drawing/2014/main" xmlns="" id="{E51C4D65-8D2D-41AB-873B-97ADDD9499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23167"/>
            <a:ext cx="9779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endParaRPr lang="tr-TR" b="1" dirty="0"/>
          </a:p>
          <a:p>
            <a:endParaRPr lang="tr-TR" b="1" dirty="0"/>
          </a:p>
          <a:p>
            <a:endParaRPr lang="tr-TR" b="1" dirty="0"/>
          </a:p>
          <a:p>
            <a:pPr>
              <a:buNone/>
            </a:pPr>
            <a:r>
              <a:rPr lang="tr-TR" b="1" dirty="0"/>
              <a:t>    C. Ziyaret Sonrası Sorumluluklar</a:t>
            </a:r>
            <a:endParaRPr lang="tr-TR" dirty="0"/>
          </a:p>
        </p:txBody>
      </p:sp>
      <p:sp>
        <p:nvSpPr>
          <p:cNvPr id="4" name="Alt Bilgi Yer Tutucusu 3">
            <a:extLst>
              <a:ext uri="{FF2B5EF4-FFF2-40B4-BE49-F238E27FC236}">
                <a16:creationId xmlns:a16="http://schemas.microsoft.com/office/drawing/2014/main" xmlns="" id="{B549DE50-AD18-4A02-9814-9B94A687A8E1}"/>
              </a:ext>
            </a:extLst>
          </p:cNvPr>
          <p:cNvSpPr>
            <a:spLocks noGrp="1"/>
          </p:cNvSpPr>
          <p:nvPr>
            <p:ph type="ftr" sz="quarter" idx="11"/>
          </p:nvPr>
        </p:nvSpPr>
        <p:spPr/>
        <p:txBody>
          <a:bodyPr/>
          <a:lstStyle/>
          <a:p>
            <a:r>
              <a:rPr lang="tr-TR"/>
              <a:t>HEPDAK Değerlendirici Eğitimi                     10-12 Ağustos 2020</a:t>
            </a:r>
          </a:p>
        </p:txBody>
      </p:sp>
      <p:pic>
        <p:nvPicPr>
          <p:cNvPr id="5" name="Picture 6">
            <a:extLst>
              <a:ext uri="{FF2B5EF4-FFF2-40B4-BE49-F238E27FC236}">
                <a16:creationId xmlns:a16="http://schemas.microsoft.com/office/drawing/2014/main" xmlns="" id="{C1FDAC3C-B237-49D5-B0BE-9357F18A34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23167"/>
            <a:ext cx="9779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836712"/>
            <a:ext cx="8229600" cy="5289451"/>
          </a:xfrm>
        </p:spPr>
        <p:txBody>
          <a:bodyPr>
            <a:normAutofit fontScale="92500"/>
          </a:bodyPr>
          <a:lstStyle/>
          <a:p>
            <a:pPr marL="0" indent="0">
              <a:buNone/>
            </a:pPr>
            <a:r>
              <a:rPr lang="tr-TR" b="1" dirty="0"/>
              <a:t>Ziyaret sonrası</a:t>
            </a:r>
            <a:endParaRPr lang="tr-TR" dirty="0"/>
          </a:p>
          <a:p>
            <a:pPr marL="514350" indent="-514350">
              <a:buAutoNum type="arabicPeriod"/>
            </a:pPr>
            <a:r>
              <a:rPr lang="tr-TR" dirty="0"/>
              <a:t>Program Değerlendiricisi Raporu’nun elektronik kopyasını HEPDAK Başkanlığı’na yollar. (+3 Gün)</a:t>
            </a:r>
          </a:p>
          <a:p>
            <a:pPr marL="514350" indent="-514350">
              <a:buNone/>
            </a:pPr>
            <a:endParaRPr lang="tr-TR" dirty="0"/>
          </a:p>
          <a:p>
            <a:pPr>
              <a:buNone/>
            </a:pPr>
            <a:r>
              <a:rPr lang="tr-TR" dirty="0"/>
              <a:t>2. Program değerlendiricileri ile görüşerek, Program Çıkış Bildirimleri’ni elden geçirir ve kurumun 30. gün yanıtındaki verileri de kullanarak bütünlük ve uyum içerisinde olan bir HEPDAK Program Değerlendiricisi Raporu oluşturur ve HEPDAK başkanına yollar. (+60 Gün)</a:t>
            </a:r>
          </a:p>
          <a:p>
            <a:endParaRPr lang="tr-TR" dirty="0"/>
          </a:p>
        </p:txBody>
      </p:sp>
      <p:sp>
        <p:nvSpPr>
          <p:cNvPr id="4" name="Alt Bilgi Yer Tutucusu 3">
            <a:extLst>
              <a:ext uri="{FF2B5EF4-FFF2-40B4-BE49-F238E27FC236}">
                <a16:creationId xmlns:a16="http://schemas.microsoft.com/office/drawing/2014/main" xmlns="" id="{37859DB1-89C9-40A8-9313-840FD10DAE75}"/>
              </a:ext>
            </a:extLst>
          </p:cNvPr>
          <p:cNvSpPr>
            <a:spLocks noGrp="1"/>
          </p:cNvSpPr>
          <p:nvPr>
            <p:ph type="ftr" sz="quarter" idx="11"/>
          </p:nvPr>
        </p:nvSpPr>
        <p:spPr/>
        <p:txBody>
          <a:bodyPr/>
          <a:lstStyle/>
          <a:p>
            <a:r>
              <a:rPr lang="tr-TR"/>
              <a:t>HEPDAK Değerlendirici Eğitimi                     10-12 Ağustos 2020</a:t>
            </a:r>
          </a:p>
        </p:txBody>
      </p:sp>
      <p:pic>
        <p:nvPicPr>
          <p:cNvPr id="5" name="Picture 6">
            <a:extLst>
              <a:ext uri="{FF2B5EF4-FFF2-40B4-BE49-F238E27FC236}">
                <a16:creationId xmlns:a16="http://schemas.microsoft.com/office/drawing/2014/main" xmlns="" id="{026F4FBD-6850-4BA7-9408-B59ACD0CD8A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23167"/>
            <a:ext cx="9779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Başlık"/>
          <p:cNvSpPr>
            <a:spLocks noGrp="1" noChangeArrowheads="1"/>
          </p:cNvSpPr>
          <p:nvPr>
            <p:ph type="title"/>
          </p:nvPr>
        </p:nvSpPr>
        <p:spPr>
          <a:xfrm>
            <a:off x="486511" y="356394"/>
            <a:ext cx="7181850" cy="1281112"/>
          </a:xfrm>
        </p:spPr>
        <p:txBody>
          <a:bodyPr>
            <a:normAutofit/>
          </a:bodyPr>
          <a:lstStyle/>
          <a:p>
            <a:pPr eaLnBrk="1" hangingPunct="1"/>
            <a:r>
              <a:rPr lang="tr-TR" altLang="tr-TR" b="1" dirty="0"/>
              <a:t>Takım Başkanı Davranışları </a:t>
            </a:r>
            <a:r>
              <a:rPr lang="tr-TR" altLang="tr-TR" dirty="0"/>
              <a:t> </a:t>
            </a:r>
          </a:p>
        </p:txBody>
      </p:sp>
      <p:sp>
        <p:nvSpPr>
          <p:cNvPr id="12291" name="2 İçerik Yer Tutucusu"/>
          <p:cNvSpPr>
            <a:spLocks noGrp="1" noChangeArrowheads="1"/>
          </p:cNvSpPr>
          <p:nvPr>
            <p:ph idx="1"/>
          </p:nvPr>
        </p:nvSpPr>
        <p:spPr/>
        <p:txBody>
          <a:bodyPr/>
          <a:lstStyle/>
          <a:p>
            <a:pPr eaLnBrk="1" hangingPunct="1">
              <a:buFont typeface="Arial" charset="0"/>
              <a:buNone/>
            </a:pPr>
            <a:r>
              <a:rPr lang="tr-TR" altLang="tr-TR" dirty="0"/>
              <a:t>•</a:t>
            </a:r>
            <a:r>
              <a:rPr lang="tr-TR" altLang="tr-TR" sz="3200" dirty="0"/>
              <a:t>Profesyonel  </a:t>
            </a:r>
          </a:p>
          <a:p>
            <a:pPr eaLnBrk="1" hangingPunct="1">
              <a:buFont typeface="Arial" charset="0"/>
              <a:buNone/>
            </a:pPr>
            <a:r>
              <a:rPr lang="tr-TR" altLang="tr-TR" sz="3200" dirty="0"/>
              <a:t>•Meslektaşça </a:t>
            </a:r>
          </a:p>
          <a:p>
            <a:pPr eaLnBrk="1" hangingPunct="1">
              <a:buFont typeface="Arial" charset="0"/>
              <a:buNone/>
            </a:pPr>
            <a:r>
              <a:rPr lang="tr-TR" altLang="tr-TR" sz="3200" dirty="0"/>
              <a:t>•Sakin  </a:t>
            </a:r>
          </a:p>
          <a:p>
            <a:pPr eaLnBrk="1" hangingPunct="1">
              <a:buFont typeface="Arial" charset="0"/>
              <a:buNone/>
            </a:pPr>
            <a:r>
              <a:rPr lang="tr-TR" altLang="tr-TR" sz="3200" dirty="0"/>
              <a:t>•Güvenli  </a:t>
            </a:r>
          </a:p>
          <a:p>
            <a:pPr eaLnBrk="1" hangingPunct="1">
              <a:buFont typeface="Arial" charset="0"/>
              <a:buNone/>
            </a:pPr>
            <a:r>
              <a:rPr lang="tr-TR" altLang="tr-TR" sz="3200" dirty="0"/>
              <a:t>•Takdir Edici, Teşekkür Eden </a:t>
            </a:r>
          </a:p>
          <a:p>
            <a:pPr eaLnBrk="1" hangingPunct="1">
              <a:buFont typeface="Arial" charset="0"/>
              <a:buNone/>
            </a:pPr>
            <a:r>
              <a:rPr lang="tr-TR" altLang="tr-TR" sz="3200" dirty="0"/>
              <a:t>•Saygılı  </a:t>
            </a:r>
          </a:p>
          <a:p>
            <a:pPr eaLnBrk="1" hangingPunct="1">
              <a:buFont typeface="Arial" charset="0"/>
              <a:buNone/>
            </a:pPr>
            <a:r>
              <a:rPr lang="tr-TR" altLang="tr-TR" sz="3200" dirty="0"/>
              <a:t>•Ekip Bağlılığı  Oluşturucu şekilde olmalıdır</a:t>
            </a:r>
            <a:r>
              <a:rPr lang="tr-TR" altLang="tr-TR" sz="3200" b="1" dirty="0"/>
              <a:t>.</a:t>
            </a:r>
          </a:p>
          <a:p>
            <a:pPr eaLnBrk="1" hangingPunct="1"/>
            <a:endParaRPr lang="tr-TR" altLang="tr-TR" dirty="0"/>
          </a:p>
        </p:txBody>
      </p:sp>
      <p:sp>
        <p:nvSpPr>
          <p:cNvPr id="3" name="Alt Bilgi Yer Tutucusu 2">
            <a:extLst/>
          </p:cNvPr>
          <p:cNvSpPr>
            <a:spLocks noGrp="1"/>
          </p:cNvSpPr>
          <p:nvPr>
            <p:ph type="ftr" sz="quarter" idx="11"/>
          </p:nvPr>
        </p:nvSpPr>
        <p:spPr/>
        <p:txBody>
          <a:bodyPr/>
          <a:lstStyle/>
          <a:p>
            <a:pPr>
              <a:defRPr/>
            </a:pPr>
            <a:r>
              <a:rPr lang="tr-TR"/>
              <a:t>HEPDAK Değerlendirici Eğitimi                     10-12 Ağustos 2020</a:t>
            </a:r>
          </a:p>
        </p:txBody>
      </p:sp>
      <p:pic>
        <p:nvPicPr>
          <p:cNvPr id="12293" name="Picture 5"/>
          <p:cNvPicPr>
            <a:picLocks noChangeAspect="1" noChangeArrowheads="1"/>
          </p:cNvPicPr>
          <p:nvPr/>
        </p:nvPicPr>
        <p:blipFill>
          <a:blip r:embed="rId2" cstate="print"/>
          <a:srcRect/>
          <a:stretch>
            <a:fillRect/>
          </a:stretch>
        </p:blipFill>
        <p:spPr bwMode="auto">
          <a:xfrm>
            <a:off x="7526338" y="-3175"/>
            <a:ext cx="1617662" cy="71913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Başlık"/>
          <p:cNvSpPr>
            <a:spLocks noGrp="1" noChangeArrowheads="1"/>
          </p:cNvSpPr>
          <p:nvPr>
            <p:ph type="title"/>
          </p:nvPr>
        </p:nvSpPr>
        <p:spPr/>
        <p:txBody>
          <a:bodyPr/>
          <a:lstStyle/>
          <a:p>
            <a:pPr eaLnBrk="1" hangingPunct="1"/>
            <a:r>
              <a:rPr lang="tr-TR" altLang="tr-TR" b="1" dirty="0"/>
              <a:t>Görünüş</a:t>
            </a:r>
            <a:r>
              <a:rPr lang="tr-TR" altLang="tr-TR" dirty="0"/>
              <a:t>  </a:t>
            </a:r>
          </a:p>
        </p:txBody>
      </p:sp>
      <p:sp>
        <p:nvSpPr>
          <p:cNvPr id="30723" name="2 İçerik Yer Tutucusu"/>
          <p:cNvSpPr>
            <a:spLocks noGrp="1" noChangeArrowheads="1"/>
          </p:cNvSpPr>
          <p:nvPr>
            <p:ph idx="1"/>
          </p:nvPr>
        </p:nvSpPr>
        <p:spPr>
          <a:xfrm>
            <a:off x="628650" y="1539875"/>
            <a:ext cx="7726363" cy="3778250"/>
          </a:xfrm>
        </p:spPr>
        <p:txBody>
          <a:bodyPr rtlCol="0">
            <a:normAutofit/>
          </a:bodyPr>
          <a:lstStyle/>
          <a:p>
            <a:pPr eaLnBrk="1" fontAlgn="auto" hangingPunct="1">
              <a:spcAft>
                <a:spcPts val="0"/>
              </a:spcAft>
              <a:buFont typeface="Arial" panose="020B0604020202020204" pitchFamily="34" charset="0"/>
              <a:buNone/>
              <a:defRPr/>
            </a:pPr>
            <a:endParaRPr lang="tr-TR" altLang="tr-TR" dirty="0"/>
          </a:p>
          <a:p>
            <a:pPr algn="just" eaLnBrk="1" fontAlgn="auto" hangingPunct="1">
              <a:spcAft>
                <a:spcPts val="0"/>
              </a:spcAft>
              <a:buFont typeface="Arial" panose="020B0604020202020204" pitchFamily="34" charset="0"/>
              <a:buNone/>
              <a:defRPr/>
            </a:pPr>
            <a:r>
              <a:rPr lang="tr-TR" altLang="tr-TR" dirty="0"/>
              <a:t>•</a:t>
            </a:r>
            <a:r>
              <a:rPr lang="tr-TR" altLang="tr-TR" sz="3200" dirty="0"/>
              <a:t>Çıkış görüşmesi dahil, kurum ziyareti süresince  profesyonel giyim. </a:t>
            </a:r>
          </a:p>
          <a:p>
            <a:pPr algn="just" eaLnBrk="1" fontAlgn="auto" hangingPunct="1">
              <a:spcAft>
                <a:spcPts val="0"/>
              </a:spcAft>
              <a:buFont typeface="Arial" panose="020B0604020202020204" pitchFamily="34" charset="0"/>
              <a:buNone/>
              <a:defRPr/>
            </a:pPr>
            <a:endParaRPr lang="tr-TR" altLang="tr-TR" sz="3200" dirty="0"/>
          </a:p>
          <a:p>
            <a:pPr algn="just" eaLnBrk="1" fontAlgn="auto" hangingPunct="1">
              <a:spcAft>
                <a:spcPts val="0"/>
              </a:spcAft>
              <a:buFont typeface="Arial" panose="020B0604020202020204" pitchFamily="34" charset="0"/>
              <a:buNone/>
              <a:defRPr/>
            </a:pPr>
            <a:r>
              <a:rPr lang="tr-TR" altLang="tr-TR" sz="3200" dirty="0"/>
              <a:t>•Akşamları ve otelde yapılan toplantılarda günlük giysiler      giyilebilir.  </a:t>
            </a:r>
          </a:p>
          <a:p>
            <a:pPr eaLnBrk="1" fontAlgn="auto" hangingPunct="1">
              <a:spcAft>
                <a:spcPts val="0"/>
              </a:spcAft>
              <a:buFont typeface="Arial" panose="020B0604020202020204" pitchFamily="34" charset="0"/>
              <a:buChar char="•"/>
              <a:defRPr/>
            </a:pPr>
            <a:endParaRPr lang="tr-TR" altLang="tr-TR" dirty="0"/>
          </a:p>
        </p:txBody>
      </p:sp>
      <p:sp>
        <p:nvSpPr>
          <p:cNvPr id="3" name="Alt Bilgi Yer Tutucusu 2">
            <a:extLst/>
          </p:cNvPr>
          <p:cNvSpPr>
            <a:spLocks noGrp="1"/>
          </p:cNvSpPr>
          <p:nvPr>
            <p:ph type="ftr" sz="quarter" idx="11"/>
          </p:nvPr>
        </p:nvSpPr>
        <p:spPr/>
        <p:txBody>
          <a:bodyPr/>
          <a:lstStyle/>
          <a:p>
            <a:pPr>
              <a:defRPr/>
            </a:pPr>
            <a:r>
              <a:rPr lang="tr-TR"/>
              <a:t>HEPDAK Değerlendirici Eğitimi                     10-12 Ağustos 2020</a:t>
            </a:r>
          </a:p>
        </p:txBody>
      </p:sp>
      <p:pic>
        <p:nvPicPr>
          <p:cNvPr id="13317" name="Picture 5"/>
          <p:cNvPicPr>
            <a:picLocks noChangeAspect="1" noChangeArrowheads="1"/>
          </p:cNvPicPr>
          <p:nvPr/>
        </p:nvPicPr>
        <p:blipFill>
          <a:blip r:embed="rId2" cstate="print"/>
          <a:srcRect/>
          <a:stretch>
            <a:fillRect/>
          </a:stretch>
        </p:blipFill>
        <p:spPr bwMode="auto">
          <a:xfrm>
            <a:off x="7526338" y="-3175"/>
            <a:ext cx="1617662" cy="71913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Başlık"/>
          <p:cNvSpPr>
            <a:spLocks noGrp="1" noChangeArrowheads="1"/>
          </p:cNvSpPr>
          <p:nvPr>
            <p:ph type="title"/>
          </p:nvPr>
        </p:nvSpPr>
        <p:spPr/>
        <p:txBody>
          <a:bodyPr/>
          <a:lstStyle/>
          <a:p>
            <a:pPr eaLnBrk="1" hangingPunct="1"/>
            <a:r>
              <a:rPr lang="tr-TR" altLang="tr-TR" b="1" dirty="0"/>
              <a:t>Olası  Sorunlar-1 </a:t>
            </a:r>
          </a:p>
        </p:txBody>
      </p:sp>
      <p:sp>
        <p:nvSpPr>
          <p:cNvPr id="36867" name="2 İçerik Yer Tutucusu"/>
          <p:cNvSpPr>
            <a:spLocks noGrp="1" noChangeArrowheads="1"/>
          </p:cNvSpPr>
          <p:nvPr>
            <p:ph idx="1"/>
          </p:nvPr>
        </p:nvSpPr>
        <p:spPr>
          <a:xfrm>
            <a:off x="628650" y="1628775"/>
            <a:ext cx="7886700" cy="4548188"/>
          </a:xfrm>
        </p:spPr>
        <p:txBody>
          <a:bodyPr rtlCol="0">
            <a:normAutofit/>
          </a:bodyPr>
          <a:lstStyle/>
          <a:p>
            <a:pPr algn="just" eaLnBrk="1" fontAlgn="auto" hangingPunct="1">
              <a:spcAft>
                <a:spcPts val="0"/>
              </a:spcAft>
              <a:buFont typeface="Arial" panose="020B0604020202020204" pitchFamily="34" charset="0"/>
              <a:buNone/>
              <a:defRPr/>
            </a:pPr>
            <a:r>
              <a:rPr lang="tr-TR" altLang="tr-TR" dirty="0"/>
              <a:t>•</a:t>
            </a:r>
            <a:r>
              <a:rPr lang="tr-TR" altLang="tr-TR" sz="2800" dirty="0"/>
              <a:t>Bir ekip üyesinin, takım başkanına danışmadan dekana sorular sorması,</a:t>
            </a:r>
          </a:p>
          <a:p>
            <a:pPr algn="just" eaLnBrk="1" fontAlgn="auto" hangingPunct="1">
              <a:spcAft>
                <a:spcPts val="0"/>
              </a:spcAft>
              <a:buFont typeface="Arial" panose="020B0604020202020204" pitchFamily="34" charset="0"/>
              <a:buNone/>
              <a:defRPr/>
            </a:pPr>
            <a:endParaRPr lang="tr-TR" altLang="tr-TR" sz="2800" dirty="0"/>
          </a:p>
          <a:p>
            <a:pPr algn="just" eaLnBrk="1" fontAlgn="auto" hangingPunct="1">
              <a:spcAft>
                <a:spcPts val="0"/>
              </a:spcAft>
              <a:buFont typeface="Arial" panose="020B0604020202020204" pitchFamily="34" charset="0"/>
              <a:buNone/>
              <a:defRPr/>
            </a:pPr>
            <a:r>
              <a:rPr lang="tr-TR" altLang="tr-TR" sz="2800" dirty="0"/>
              <a:t>•İnatçı bir ekip üyesinin uzlaşı çabalarına karşı çıkması,</a:t>
            </a:r>
          </a:p>
          <a:p>
            <a:pPr algn="just" eaLnBrk="1" fontAlgn="auto" hangingPunct="1">
              <a:spcAft>
                <a:spcPts val="0"/>
              </a:spcAft>
              <a:buFont typeface="Arial" panose="020B0604020202020204" pitchFamily="34" charset="0"/>
              <a:buNone/>
              <a:defRPr/>
            </a:pPr>
            <a:endParaRPr lang="tr-TR" altLang="tr-TR" sz="2800" dirty="0"/>
          </a:p>
          <a:p>
            <a:pPr algn="just" eaLnBrk="1" fontAlgn="auto" hangingPunct="1">
              <a:spcAft>
                <a:spcPts val="0"/>
              </a:spcAft>
              <a:buFont typeface="Arial" panose="020B0604020202020204" pitchFamily="34" charset="0"/>
              <a:buNone/>
              <a:defRPr/>
            </a:pPr>
            <a:r>
              <a:rPr lang="tr-TR" altLang="tr-TR" sz="2800" dirty="0"/>
              <a:t>•Çalışmaktan  çok gevezelik etmeyi, alışverişi ve</a:t>
            </a:r>
          </a:p>
          <a:p>
            <a:pPr algn="just" eaLnBrk="1" fontAlgn="auto" hangingPunct="1">
              <a:spcAft>
                <a:spcPts val="0"/>
              </a:spcAft>
              <a:buFont typeface="Arial" panose="020B0604020202020204" pitchFamily="34" charset="0"/>
              <a:buNone/>
              <a:defRPr/>
            </a:pPr>
            <a:r>
              <a:rPr lang="tr-TR" altLang="tr-TR" sz="2800" dirty="0"/>
              <a:t>  restoranları seven bir ekip üyesi,</a:t>
            </a:r>
          </a:p>
          <a:p>
            <a:pPr algn="just" eaLnBrk="1" fontAlgn="auto" hangingPunct="1">
              <a:spcAft>
                <a:spcPts val="0"/>
              </a:spcAft>
              <a:buFont typeface="Arial" panose="020B0604020202020204" pitchFamily="34" charset="0"/>
              <a:buNone/>
              <a:defRPr/>
            </a:pPr>
            <a:endParaRPr lang="tr-TR" altLang="tr-TR" sz="2800" dirty="0"/>
          </a:p>
          <a:p>
            <a:pPr eaLnBrk="1" fontAlgn="auto" hangingPunct="1">
              <a:spcAft>
                <a:spcPts val="0"/>
              </a:spcAft>
              <a:buFont typeface="Arial" panose="020B0604020202020204" pitchFamily="34" charset="0"/>
              <a:buChar char="•"/>
              <a:defRPr/>
            </a:pPr>
            <a:endParaRPr lang="tr-TR" altLang="tr-TR" dirty="0"/>
          </a:p>
        </p:txBody>
      </p:sp>
      <p:sp>
        <p:nvSpPr>
          <p:cNvPr id="4" name="Alt Bilgi Yer Tutucusu 3">
            <a:extLst/>
          </p:cNvPr>
          <p:cNvSpPr>
            <a:spLocks noGrp="1"/>
          </p:cNvSpPr>
          <p:nvPr>
            <p:ph type="ftr" sz="quarter" idx="11"/>
          </p:nvPr>
        </p:nvSpPr>
        <p:spPr/>
        <p:txBody>
          <a:bodyPr/>
          <a:lstStyle/>
          <a:p>
            <a:pPr>
              <a:defRPr/>
            </a:pPr>
            <a:r>
              <a:rPr lang="tr-TR"/>
              <a:t>HEPDAK Değerlendirici Eğitimi                     10-12 Ağustos 2020</a:t>
            </a:r>
          </a:p>
        </p:txBody>
      </p:sp>
      <p:pic>
        <p:nvPicPr>
          <p:cNvPr id="19461" name="Picture 5"/>
          <p:cNvPicPr>
            <a:picLocks noChangeAspect="1" noChangeArrowheads="1"/>
          </p:cNvPicPr>
          <p:nvPr/>
        </p:nvPicPr>
        <p:blipFill>
          <a:blip r:embed="rId2" cstate="print"/>
          <a:srcRect/>
          <a:stretch>
            <a:fillRect/>
          </a:stretch>
        </p:blipFill>
        <p:spPr bwMode="auto">
          <a:xfrm>
            <a:off x="7526338" y="-3175"/>
            <a:ext cx="1617662" cy="719138"/>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5">
            <a:extLst>
              <a:ext uri="{FF2B5EF4-FFF2-40B4-BE49-F238E27FC236}">
                <a16:creationId xmlns:a16="http://schemas.microsoft.com/office/drawing/2014/main" xmlns="" id="{4AB6482E-A741-4B9C-9A03-72CC46AFCE4D}"/>
              </a:ext>
            </a:extLst>
          </p:cNvPr>
          <p:cNvSpPr>
            <a:spLocks noGrp="1"/>
          </p:cNvSpPr>
          <p:nvPr>
            <p:ph type="title"/>
          </p:nvPr>
        </p:nvSpPr>
        <p:spPr/>
        <p:txBody>
          <a:bodyPr/>
          <a:lstStyle/>
          <a:p>
            <a:r>
              <a:rPr lang="tr-TR" altLang="tr-TR" b="1" dirty="0"/>
              <a:t>Olası  Sorunlar-2</a:t>
            </a:r>
            <a:endParaRPr lang="tr-TR" dirty="0"/>
          </a:p>
        </p:txBody>
      </p:sp>
      <p:sp>
        <p:nvSpPr>
          <p:cNvPr id="3" name="2 İçerik Yer Tutucusu"/>
          <p:cNvSpPr>
            <a:spLocks noGrp="1"/>
          </p:cNvSpPr>
          <p:nvPr>
            <p:ph idx="1"/>
          </p:nvPr>
        </p:nvSpPr>
        <p:spPr/>
        <p:txBody>
          <a:bodyPr/>
          <a:lstStyle/>
          <a:p>
            <a:pPr algn="just">
              <a:defRPr/>
            </a:pPr>
            <a:r>
              <a:rPr lang="tr-TR" altLang="tr-TR" dirty="0"/>
              <a:t>Önyargılı ve okul hakkında dedikodu yapan bir  üye,</a:t>
            </a:r>
          </a:p>
          <a:p>
            <a:pPr algn="just">
              <a:buNone/>
              <a:defRPr/>
            </a:pPr>
            <a:endParaRPr lang="tr-TR" altLang="tr-TR" dirty="0"/>
          </a:p>
          <a:p>
            <a:pPr algn="just">
              <a:buNone/>
              <a:defRPr/>
            </a:pPr>
            <a:r>
              <a:rPr lang="tr-TR" altLang="tr-TR" dirty="0"/>
              <a:t>•Ekip üyelerinden birisinin, bir başka üye ile çekişmesi, eğiticiler ya da diğer kişiler ile tartışması ve olumsuz sorular sorulması</a:t>
            </a:r>
            <a:endParaRPr lang="tr-TR" dirty="0"/>
          </a:p>
        </p:txBody>
      </p:sp>
      <p:sp>
        <p:nvSpPr>
          <p:cNvPr id="4" name="Alt Bilgi Yer Tutucusu 3">
            <a:extLst>
              <a:ext uri="{FF2B5EF4-FFF2-40B4-BE49-F238E27FC236}">
                <a16:creationId xmlns:a16="http://schemas.microsoft.com/office/drawing/2014/main" xmlns="" id="{992FAB4C-222E-4C4C-9D7E-9C269C3A4EE8}"/>
              </a:ext>
            </a:extLst>
          </p:cNvPr>
          <p:cNvSpPr>
            <a:spLocks noGrp="1"/>
          </p:cNvSpPr>
          <p:nvPr>
            <p:ph type="ftr" sz="quarter" idx="11"/>
          </p:nvPr>
        </p:nvSpPr>
        <p:spPr/>
        <p:txBody>
          <a:bodyPr/>
          <a:lstStyle/>
          <a:p>
            <a:r>
              <a:rPr lang="tr-TR"/>
              <a:t>HEPDAK Değerlendirici Eğitimi                     10-12 Ağustos 2020</a:t>
            </a:r>
          </a:p>
        </p:txBody>
      </p:sp>
      <p:pic>
        <p:nvPicPr>
          <p:cNvPr id="5" name="Picture 6">
            <a:extLst>
              <a:ext uri="{FF2B5EF4-FFF2-40B4-BE49-F238E27FC236}">
                <a16:creationId xmlns:a16="http://schemas.microsoft.com/office/drawing/2014/main" xmlns="" id="{8DA5BDF7-6675-4882-B0FE-22A9F81AAEB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23167"/>
            <a:ext cx="9779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E46C8B2E-122B-401D-9AD8-5CCD54D9A160}"/>
              </a:ext>
            </a:extLst>
          </p:cNvPr>
          <p:cNvSpPr>
            <a:spLocks noGrp="1"/>
          </p:cNvSpPr>
          <p:nvPr>
            <p:ph type="title"/>
          </p:nvPr>
        </p:nvSpPr>
        <p:spPr/>
        <p:txBody>
          <a:bodyPr/>
          <a:lstStyle/>
          <a:p>
            <a:r>
              <a:rPr lang="tr-TR" altLang="tr-TR" b="1" dirty="0"/>
              <a:t>Olası  Sorunlar-3</a:t>
            </a:r>
            <a:endParaRPr lang="tr-TR" dirty="0"/>
          </a:p>
        </p:txBody>
      </p:sp>
      <p:sp>
        <p:nvSpPr>
          <p:cNvPr id="3" name="2 İçerik Yer Tutucusu">
            <a:extLst/>
          </p:cNvPr>
          <p:cNvSpPr>
            <a:spLocks noGrp="1"/>
          </p:cNvSpPr>
          <p:nvPr>
            <p:ph idx="1"/>
          </p:nvPr>
        </p:nvSpPr>
        <p:spPr>
          <a:xfrm>
            <a:off x="457200" y="1417638"/>
            <a:ext cx="8229600" cy="4708525"/>
          </a:xfrm>
        </p:spPr>
        <p:txBody>
          <a:bodyPr rtlCol="0">
            <a:noAutofit/>
          </a:bodyPr>
          <a:lstStyle/>
          <a:p>
            <a:pPr algn="just" eaLnBrk="1" fontAlgn="auto" hangingPunct="1">
              <a:spcAft>
                <a:spcPts val="0"/>
              </a:spcAft>
              <a:buFont typeface="Arial" panose="020B0604020202020204" pitchFamily="34" charset="0"/>
              <a:buNone/>
              <a:defRPr/>
            </a:pPr>
            <a:r>
              <a:rPr lang="tr-TR" sz="3000" dirty="0">
                <a:solidFill>
                  <a:schemeClr val="tx1">
                    <a:lumMod val="75000"/>
                    <a:lumOff val="25000"/>
                  </a:schemeClr>
                </a:solidFill>
              </a:rPr>
              <a:t>•</a:t>
            </a:r>
            <a:r>
              <a:rPr lang="tr-TR" sz="3000" dirty="0"/>
              <a:t>Ziyaretin ilk günü işler iyi gitmedi ve hemşirelik tepe  yöneticisi ikinci günü okula gelmedi.</a:t>
            </a:r>
          </a:p>
          <a:p>
            <a:pPr algn="just" eaLnBrk="1" fontAlgn="auto" hangingPunct="1">
              <a:spcAft>
                <a:spcPts val="0"/>
              </a:spcAft>
              <a:buFont typeface="Arial" panose="020B0604020202020204" pitchFamily="34" charset="0"/>
              <a:buNone/>
              <a:defRPr/>
            </a:pPr>
            <a:r>
              <a:rPr lang="tr-TR" sz="3000" dirty="0"/>
              <a:t>•Rektör, 2. Gün ekiple toplantı yaptı ve hazırlıkları yetersiz  olduğu için ziyareti sonlandırmanızı rica etti.</a:t>
            </a:r>
          </a:p>
          <a:p>
            <a:pPr algn="just" eaLnBrk="1" fontAlgn="auto" hangingPunct="1">
              <a:spcAft>
                <a:spcPts val="0"/>
              </a:spcAft>
              <a:buFont typeface="Arial" panose="020B0604020202020204" pitchFamily="34" charset="0"/>
              <a:buNone/>
              <a:defRPr/>
            </a:pPr>
            <a:r>
              <a:rPr lang="tr-TR" sz="3000" dirty="0"/>
              <a:t>•Takım başkanı, dekan/müdür/bölüm başkanı  ile yapılan açılış   toplantısında  </a:t>
            </a:r>
            <a:r>
              <a:rPr lang="tr-TR" sz="3000" dirty="0" err="1"/>
              <a:t>ÖDR’de</a:t>
            </a:r>
            <a:r>
              <a:rPr lang="tr-TR" sz="3000" dirty="0"/>
              <a:t> bir çok temel belgenin eksik olduğunu   söyledi. Yönetici ağlamaya başladı.</a:t>
            </a:r>
          </a:p>
        </p:txBody>
      </p:sp>
      <p:sp>
        <p:nvSpPr>
          <p:cNvPr id="4" name="Alt Bilgi Yer Tutucusu 3">
            <a:extLst/>
          </p:cNvPr>
          <p:cNvSpPr>
            <a:spLocks noGrp="1"/>
          </p:cNvSpPr>
          <p:nvPr>
            <p:ph type="ftr" sz="quarter" idx="11"/>
          </p:nvPr>
        </p:nvSpPr>
        <p:spPr/>
        <p:txBody>
          <a:bodyPr/>
          <a:lstStyle/>
          <a:p>
            <a:pPr>
              <a:defRPr/>
            </a:pPr>
            <a:r>
              <a:rPr lang="tr-TR"/>
              <a:t>HEPDAK Değerlendirici Eğitimi                     10-12 Ağustos 2020</a:t>
            </a:r>
          </a:p>
        </p:txBody>
      </p:sp>
      <p:pic>
        <p:nvPicPr>
          <p:cNvPr id="20485" name="Picture 5"/>
          <p:cNvPicPr>
            <a:picLocks noChangeAspect="1" noChangeArrowheads="1"/>
          </p:cNvPicPr>
          <p:nvPr/>
        </p:nvPicPr>
        <p:blipFill>
          <a:blip r:embed="rId2" cstate="print"/>
          <a:srcRect/>
          <a:stretch>
            <a:fillRect/>
          </a:stretch>
        </p:blipFill>
        <p:spPr bwMode="auto">
          <a:xfrm>
            <a:off x="7526338" y="-3175"/>
            <a:ext cx="1617662" cy="71913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İçerik Yer Tutucusu"/>
          <p:cNvSpPr>
            <a:spLocks noGrp="1"/>
          </p:cNvSpPr>
          <p:nvPr>
            <p:ph idx="1"/>
          </p:nvPr>
        </p:nvSpPr>
        <p:spPr/>
        <p:txBody>
          <a:bodyPr/>
          <a:lstStyle/>
          <a:p>
            <a:pPr fontAlgn="t"/>
            <a:endParaRPr lang="tr-TR" b="1" dirty="0"/>
          </a:p>
          <a:p>
            <a:pPr fontAlgn="t"/>
            <a:endParaRPr lang="tr-TR" b="1" dirty="0"/>
          </a:p>
          <a:p>
            <a:pPr fontAlgn="t">
              <a:buNone/>
            </a:pPr>
            <a:r>
              <a:rPr lang="tr-TR" b="1" dirty="0"/>
              <a:t>      </a:t>
            </a:r>
          </a:p>
          <a:p>
            <a:pPr fontAlgn="t">
              <a:buNone/>
            </a:pPr>
            <a:r>
              <a:rPr lang="tr-TR" b="1" dirty="0"/>
              <a:t>           A. Ziyaret Öncesi Sorumluluklar</a:t>
            </a:r>
            <a:endParaRPr lang="tr-TR" dirty="0"/>
          </a:p>
          <a:p>
            <a:pPr fontAlgn="t"/>
            <a:endParaRPr lang="tr-TR" b="1" dirty="0"/>
          </a:p>
          <a:p>
            <a:pPr fontAlgn="t"/>
            <a:endParaRPr lang="tr-TR" b="1" dirty="0"/>
          </a:p>
          <a:p>
            <a:pPr fontAlgn="t"/>
            <a:endParaRPr lang="tr-TR" dirty="0"/>
          </a:p>
          <a:p>
            <a:pPr fontAlgn="t"/>
            <a:endParaRPr lang="tr-TR" dirty="0"/>
          </a:p>
          <a:p>
            <a:pPr fontAlgn="t"/>
            <a:endParaRPr lang="tr-TR" dirty="0"/>
          </a:p>
          <a:p>
            <a:pPr fontAlgn="t"/>
            <a:endParaRPr lang="tr-TR" dirty="0"/>
          </a:p>
          <a:p>
            <a:endParaRPr lang="tr-TR" dirty="0"/>
          </a:p>
        </p:txBody>
      </p:sp>
      <p:pic>
        <p:nvPicPr>
          <p:cNvPr id="4" name="Picture 6">
            <a:extLst>
              <a:ext uri="{FF2B5EF4-FFF2-40B4-BE49-F238E27FC236}">
                <a16:creationId xmlns:a16="http://schemas.microsoft.com/office/drawing/2014/main" xmlns="" id="{A8366BC0-318A-43D8-821A-4AE197D1904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23167"/>
            <a:ext cx="9779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Alt Bilgi Yer Tutucusu 2">
            <a:extLst>
              <a:ext uri="{FF2B5EF4-FFF2-40B4-BE49-F238E27FC236}">
                <a16:creationId xmlns:a16="http://schemas.microsoft.com/office/drawing/2014/main" xmlns="" id="{FF96B437-9784-4475-AB34-D532126A83BF}"/>
              </a:ext>
            </a:extLst>
          </p:cNvPr>
          <p:cNvSpPr>
            <a:spLocks noGrp="1"/>
          </p:cNvSpPr>
          <p:nvPr>
            <p:ph type="ftr" sz="quarter" idx="11"/>
          </p:nvPr>
        </p:nvSpPr>
        <p:spPr/>
        <p:txBody>
          <a:bodyPr/>
          <a:lstStyle/>
          <a:p>
            <a:r>
              <a:rPr lang="tr-TR"/>
              <a:t>HEPDAK Değerlendirici Eğitimi                     10-12 Ağustos 2020</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5">
            <a:extLst>
              <a:ext uri="{FF2B5EF4-FFF2-40B4-BE49-F238E27FC236}">
                <a16:creationId xmlns:a16="http://schemas.microsoft.com/office/drawing/2014/main" xmlns="" id="{8F5BC1C9-DB02-40E9-8D3F-E5ECC69294BD}"/>
              </a:ext>
            </a:extLst>
          </p:cNvPr>
          <p:cNvSpPr>
            <a:spLocks noGrp="1"/>
          </p:cNvSpPr>
          <p:nvPr>
            <p:ph type="title"/>
          </p:nvPr>
        </p:nvSpPr>
        <p:spPr/>
        <p:txBody>
          <a:bodyPr/>
          <a:lstStyle/>
          <a:p>
            <a:r>
              <a:rPr lang="tr-TR" altLang="tr-TR" b="1" dirty="0"/>
              <a:t>Olası  Sorunlar-4</a:t>
            </a:r>
            <a:endParaRPr lang="tr-TR" dirty="0"/>
          </a:p>
        </p:txBody>
      </p:sp>
      <p:sp>
        <p:nvSpPr>
          <p:cNvPr id="3" name="2 İçerik Yer Tutucusu"/>
          <p:cNvSpPr>
            <a:spLocks noGrp="1"/>
          </p:cNvSpPr>
          <p:nvPr>
            <p:ph idx="1"/>
          </p:nvPr>
        </p:nvSpPr>
        <p:spPr/>
        <p:txBody>
          <a:bodyPr/>
          <a:lstStyle/>
          <a:p>
            <a:pPr>
              <a:buNone/>
              <a:defRPr/>
            </a:pPr>
            <a:r>
              <a:rPr lang="tr-TR" dirty="0"/>
              <a:t>•Son günün sabahı dekan/müdür </a:t>
            </a:r>
            <a:r>
              <a:rPr lang="tr-TR" dirty="0" err="1"/>
              <a:t>TB’nı</a:t>
            </a:r>
            <a:r>
              <a:rPr lang="tr-TR" dirty="0"/>
              <a:t> çağırdı; eğiticilerden ve diğer yöneticilerden öğrendiğimiz bilgilerin doğru olmadığını söyledi. Ve  bazı somut örnekler verdi.</a:t>
            </a:r>
          </a:p>
          <a:p>
            <a:pPr>
              <a:buNone/>
              <a:defRPr/>
            </a:pPr>
            <a:r>
              <a:rPr lang="tr-TR" dirty="0"/>
              <a:t>•Ziyarete gidildiğinde ekibe tümüyle revize edilmiş bir ÖDR verildi.</a:t>
            </a:r>
          </a:p>
        </p:txBody>
      </p:sp>
      <p:sp>
        <p:nvSpPr>
          <p:cNvPr id="4" name="Alt Bilgi Yer Tutucusu 3">
            <a:extLst>
              <a:ext uri="{FF2B5EF4-FFF2-40B4-BE49-F238E27FC236}">
                <a16:creationId xmlns:a16="http://schemas.microsoft.com/office/drawing/2014/main" xmlns="" id="{552DF315-7BC5-469C-94B0-8E961F89920A}"/>
              </a:ext>
            </a:extLst>
          </p:cNvPr>
          <p:cNvSpPr>
            <a:spLocks noGrp="1"/>
          </p:cNvSpPr>
          <p:nvPr>
            <p:ph type="ftr" sz="quarter" idx="11"/>
          </p:nvPr>
        </p:nvSpPr>
        <p:spPr/>
        <p:txBody>
          <a:bodyPr/>
          <a:lstStyle/>
          <a:p>
            <a:r>
              <a:rPr lang="tr-TR"/>
              <a:t>HEPDAK Değerlendirici Eğitimi                     10-12 Ağustos 2020</a:t>
            </a:r>
          </a:p>
        </p:txBody>
      </p:sp>
      <p:pic>
        <p:nvPicPr>
          <p:cNvPr id="5" name="Picture 6">
            <a:extLst>
              <a:ext uri="{FF2B5EF4-FFF2-40B4-BE49-F238E27FC236}">
                <a16:creationId xmlns:a16="http://schemas.microsoft.com/office/drawing/2014/main" xmlns="" id="{9F98445B-0349-48A7-A109-5CB5C71CB77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23167"/>
            <a:ext cx="9779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Başlık"/>
          <p:cNvSpPr>
            <a:spLocks noGrp="1" noChangeArrowheads="1"/>
          </p:cNvSpPr>
          <p:nvPr>
            <p:ph type="title"/>
          </p:nvPr>
        </p:nvSpPr>
        <p:spPr/>
        <p:txBody>
          <a:bodyPr/>
          <a:lstStyle/>
          <a:p>
            <a:pPr eaLnBrk="1" hangingPunct="1"/>
            <a:r>
              <a:rPr lang="tr-TR" altLang="tr-TR" b="1" dirty="0"/>
              <a:t>Acil Durumlar </a:t>
            </a:r>
          </a:p>
        </p:txBody>
      </p:sp>
      <p:sp>
        <p:nvSpPr>
          <p:cNvPr id="21507" name="2 İçerik Yer Tutucusu"/>
          <p:cNvSpPr>
            <a:spLocks noGrp="1" noChangeArrowheads="1"/>
          </p:cNvSpPr>
          <p:nvPr>
            <p:ph idx="1"/>
          </p:nvPr>
        </p:nvSpPr>
        <p:spPr/>
        <p:txBody>
          <a:bodyPr/>
          <a:lstStyle/>
          <a:p>
            <a:pPr algn="just" eaLnBrk="1" hangingPunct="1">
              <a:buFont typeface="Arial" charset="0"/>
              <a:buNone/>
            </a:pPr>
            <a:r>
              <a:rPr lang="tr-TR" altLang="tr-TR" dirty="0"/>
              <a:t>•</a:t>
            </a:r>
            <a:r>
              <a:rPr lang="tr-TR" altLang="tr-TR" sz="2800" dirty="0"/>
              <a:t>Değerlendiricilerden birisinin ailedeki acil bir durum</a:t>
            </a:r>
          </a:p>
          <a:p>
            <a:pPr algn="just" eaLnBrk="1" hangingPunct="1">
              <a:buFont typeface="Arial" charset="0"/>
              <a:buNone/>
            </a:pPr>
            <a:r>
              <a:rPr lang="tr-TR" altLang="tr-TR" sz="2800" dirty="0"/>
              <a:t>  nedeniyle ziyarete gelememesi.</a:t>
            </a:r>
          </a:p>
          <a:p>
            <a:pPr algn="just" eaLnBrk="1" hangingPunct="1">
              <a:buFont typeface="Arial" charset="0"/>
              <a:buNone/>
            </a:pPr>
            <a:endParaRPr lang="tr-TR" altLang="tr-TR" sz="2800" dirty="0"/>
          </a:p>
          <a:p>
            <a:pPr algn="just" eaLnBrk="1" hangingPunct="1">
              <a:buFont typeface="Wingdings 3" pitchFamily="18" charset="2"/>
              <a:buNone/>
            </a:pPr>
            <a:r>
              <a:rPr lang="tr-TR" altLang="tr-TR" sz="2800" dirty="0"/>
              <a:t>•Gece yarısı üyelerden birinin </a:t>
            </a:r>
            <a:r>
              <a:rPr lang="tr-TR" altLang="tr-TR" sz="2800" dirty="0" err="1"/>
              <a:t>TB’nın</a:t>
            </a:r>
            <a:r>
              <a:rPr lang="tr-TR" altLang="tr-TR" sz="2800" dirty="0"/>
              <a:t> kapısını  çalması ve  acil bir nedenle ayrılmak zorunda kalması.</a:t>
            </a:r>
          </a:p>
          <a:p>
            <a:pPr algn="just" eaLnBrk="1" hangingPunct="1">
              <a:buFont typeface="Wingdings 3" pitchFamily="18" charset="2"/>
              <a:buNone/>
            </a:pPr>
            <a:endParaRPr lang="tr-TR" altLang="tr-TR" sz="2800" dirty="0"/>
          </a:p>
          <a:p>
            <a:pPr algn="just" eaLnBrk="1" hangingPunct="1">
              <a:buFont typeface="Arial" charset="0"/>
              <a:buNone/>
            </a:pPr>
            <a:r>
              <a:rPr lang="tr-TR" altLang="tr-TR" sz="2800" dirty="0"/>
              <a:t>•Bir terör eylemi nedeniyle üniversitenin kapanması.</a:t>
            </a:r>
          </a:p>
          <a:p>
            <a:pPr eaLnBrk="1" hangingPunct="1"/>
            <a:endParaRPr lang="tr-TR" altLang="tr-TR" dirty="0"/>
          </a:p>
        </p:txBody>
      </p:sp>
      <p:sp>
        <p:nvSpPr>
          <p:cNvPr id="4" name="Alt Bilgi Yer Tutucusu 3">
            <a:extLst/>
          </p:cNvPr>
          <p:cNvSpPr>
            <a:spLocks noGrp="1"/>
          </p:cNvSpPr>
          <p:nvPr>
            <p:ph type="ftr" sz="quarter" idx="11"/>
          </p:nvPr>
        </p:nvSpPr>
        <p:spPr/>
        <p:txBody>
          <a:bodyPr/>
          <a:lstStyle/>
          <a:p>
            <a:pPr>
              <a:defRPr/>
            </a:pPr>
            <a:r>
              <a:rPr lang="tr-TR"/>
              <a:t>HEPDAK Değerlendirici Eğitimi                     10-12 Ağustos 2020</a:t>
            </a:r>
          </a:p>
        </p:txBody>
      </p:sp>
      <p:pic>
        <p:nvPicPr>
          <p:cNvPr id="21509" name="Picture 5"/>
          <p:cNvPicPr>
            <a:picLocks noChangeAspect="1" noChangeArrowheads="1"/>
          </p:cNvPicPr>
          <p:nvPr/>
        </p:nvPicPr>
        <p:blipFill>
          <a:blip r:embed="rId2" cstate="print"/>
          <a:srcRect/>
          <a:stretch>
            <a:fillRect/>
          </a:stretch>
        </p:blipFill>
        <p:spPr bwMode="auto">
          <a:xfrm>
            <a:off x="7526338" y="-3175"/>
            <a:ext cx="1617662" cy="71913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196752"/>
            <a:ext cx="8229600" cy="4929411"/>
          </a:xfrm>
        </p:spPr>
        <p:txBody>
          <a:bodyPr/>
          <a:lstStyle/>
          <a:p>
            <a:pPr marL="0" indent="0">
              <a:buNone/>
            </a:pPr>
            <a:r>
              <a:rPr lang="tr-TR" b="1" dirty="0"/>
              <a:t>ÖZET-1 </a:t>
            </a:r>
          </a:p>
          <a:p>
            <a:pPr marL="0" indent="0">
              <a:buNone/>
            </a:pPr>
            <a:r>
              <a:rPr lang="tr-TR" b="1" dirty="0"/>
              <a:t>Takım Başkanı,</a:t>
            </a:r>
          </a:p>
          <a:p>
            <a:r>
              <a:rPr lang="tr-TR" b="1" dirty="0"/>
              <a:t>Güven ortamı sağlar.</a:t>
            </a:r>
            <a:endParaRPr lang="tr-TR" dirty="0"/>
          </a:p>
          <a:p>
            <a:r>
              <a:rPr lang="tr-TR" b="1" dirty="0"/>
              <a:t>Akreditasyon sürecinde  tutarlı ve dürüst bir değerlendirme yapılmasını sağlar.</a:t>
            </a:r>
            <a:endParaRPr lang="tr-TR" dirty="0"/>
          </a:p>
          <a:p>
            <a:r>
              <a:rPr lang="tr-TR" b="1" dirty="0"/>
              <a:t>Ekibe liderlik ve rehberlik eder.</a:t>
            </a:r>
            <a:endParaRPr lang="tr-TR" dirty="0"/>
          </a:p>
          <a:p>
            <a:r>
              <a:rPr lang="tr-TR" b="1" dirty="0"/>
              <a:t>Değerlendirme sürecindeki ilerlemeleri izler.</a:t>
            </a:r>
            <a:endParaRPr lang="tr-TR" dirty="0"/>
          </a:p>
        </p:txBody>
      </p:sp>
      <p:sp>
        <p:nvSpPr>
          <p:cNvPr id="4" name="Alt Bilgi Yer Tutucusu 3">
            <a:extLst>
              <a:ext uri="{FF2B5EF4-FFF2-40B4-BE49-F238E27FC236}">
                <a16:creationId xmlns:a16="http://schemas.microsoft.com/office/drawing/2014/main" xmlns="" id="{754F57EF-0082-471B-9ADD-AC04AB3D14CD}"/>
              </a:ext>
            </a:extLst>
          </p:cNvPr>
          <p:cNvSpPr>
            <a:spLocks noGrp="1"/>
          </p:cNvSpPr>
          <p:nvPr>
            <p:ph type="ftr" sz="quarter" idx="11"/>
          </p:nvPr>
        </p:nvSpPr>
        <p:spPr/>
        <p:txBody>
          <a:bodyPr/>
          <a:lstStyle/>
          <a:p>
            <a:r>
              <a:rPr lang="tr-TR"/>
              <a:t>HEPDAK Değerlendirici Eğitimi                     10-12 Ağustos 2020</a:t>
            </a:r>
          </a:p>
        </p:txBody>
      </p:sp>
      <p:pic>
        <p:nvPicPr>
          <p:cNvPr id="5" name="Picture 6">
            <a:extLst>
              <a:ext uri="{FF2B5EF4-FFF2-40B4-BE49-F238E27FC236}">
                <a16:creationId xmlns:a16="http://schemas.microsoft.com/office/drawing/2014/main" xmlns="" id="{0C34F179-81A7-4873-9D41-E5DDD072C0C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23167"/>
            <a:ext cx="9779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980728"/>
            <a:ext cx="8229600" cy="5145435"/>
          </a:xfrm>
        </p:spPr>
        <p:txBody>
          <a:bodyPr>
            <a:normAutofit lnSpcReduction="10000"/>
          </a:bodyPr>
          <a:lstStyle/>
          <a:p>
            <a:pPr marL="0" indent="0">
              <a:buNone/>
            </a:pPr>
            <a:r>
              <a:rPr lang="tr-TR" b="1" dirty="0"/>
              <a:t>ÖZET-2</a:t>
            </a:r>
          </a:p>
          <a:p>
            <a:endParaRPr lang="tr-TR" b="1" dirty="0"/>
          </a:p>
          <a:p>
            <a:r>
              <a:rPr lang="tr-TR" b="1" dirty="0"/>
              <a:t>Değerlendirme sürecindeki ilerlemeleri izler.</a:t>
            </a:r>
          </a:p>
          <a:p>
            <a:pPr>
              <a:buNone/>
            </a:pPr>
            <a:endParaRPr lang="tr-TR" b="1" dirty="0"/>
          </a:p>
          <a:p>
            <a:r>
              <a:rPr lang="tr-TR" b="1" dirty="0"/>
              <a:t>Ekip raporunu düzeltir.</a:t>
            </a:r>
          </a:p>
          <a:p>
            <a:pPr>
              <a:buNone/>
            </a:pPr>
            <a:endParaRPr lang="tr-TR" dirty="0"/>
          </a:p>
          <a:p>
            <a:r>
              <a:rPr lang="tr-TR" b="1" dirty="0"/>
              <a:t>Ekip toplantıları yapar</a:t>
            </a:r>
            <a:r>
              <a:rPr lang="tr-TR" dirty="0"/>
              <a:t>.</a:t>
            </a:r>
          </a:p>
          <a:p>
            <a:endParaRPr lang="tr-TR" dirty="0"/>
          </a:p>
          <a:p>
            <a:r>
              <a:rPr lang="tr-TR" b="1" dirty="0"/>
              <a:t>Ortaya çıkan sorunlara ilişkin kararlar verir.</a:t>
            </a:r>
            <a:endParaRPr lang="tr-TR" dirty="0"/>
          </a:p>
        </p:txBody>
      </p:sp>
      <p:sp>
        <p:nvSpPr>
          <p:cNvPr id="4" name="Alt Bilgi Yer Tutucusu 3">
            <a:extLst>
              <a:ext uri="{FF2B5EF4-FFF2-40B4-BE49-F238E27FC236}">
                <a16:creationId xmlns:a16="http://schemas.microsoft.com/office/drawing/2014/main" xmlns="" id="{17697974-3CBC-450E-A273-4AA16EA602DD}"/>
              </a:ext>
            </a:extLst>
          </p:cNvPr>
          <p:cNvSpPr>
            <a:spLocks noGrp="1"/>
          </p:cNvSpPr>
          <p:nvPr>
            <p:ph type="ftr" sz="quarter" idx="11"/>
          </p:nvPr>
        </p:nvSpPr>
        <p:spPr/>
        <p:txBody>
          <a:bodyPr/>
          <a:lstStyle/>
          <a:p>
            <a:r>
              <a:rPr lang="tr-TR"/>
              <a:t>HEPDAK Değerlendirici Eğitimi                     10-12 Ağustos 2020</a:t>
            </a:r>
          </a:p>
        </p:txBody>
      </p:sp>
      <p:pic>
        <p:nvPicPr>
          <p:cNvPr id="5" name="Picture 6">
            <a:extLst>
              <a:ext uri="{FF2B5EF4-FFF2-40B4-BE49-F238E27FC236}">
                <a16:creationId xmlns:a16="http://schemas.microsoft.com/office/drawing/2014/main" xmlns="" id="{92F9A3C9-DCF4-41E0-BE87-E821A22A20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23167"/>
            <a:ext cx="9779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980728"/>
            <a:ext cx="8229600" cy="5145435"/>
          </a:xfrm>
        </p:spPr>
        <p:txBody>
          <a:bodyPr/>
          <a:lstStyle/>
          <a:p>
            <a:pPr marL="0" indent="0">
              <a:buNone/>
            </a:pPr>
            <a:r>
              <a:rPr lang="tr-TR" b="1" dirty="0"/>
              <a:t>ÖZET-3 </a:t>
            </a:r>
          </a:p>
          <a:p>
            <a:pPr marL="0" indent="0">
              <a:buNone/>
            </a:pPr>
            <a:endParaRPr lang="tr-TR" b="1" dirty="0"/>
          </a:p>
          <a:p>
            <a:r>
              <a:rPr lang="tr-TR" b="1" dirty="0"/>
              <a:t>Kurumun standartları karşılamasına ilişkin konularda uzlaşı sağlar</a:t>
            </a:r>
            <a:r>
              <a:rPr lang="tr-TR" dirty="0"/>
              <a:t>.</a:t>
            </a:r>
          </a:p>
          <a:p>
            <a:endParaRPr lang="tr-TR" dirty="0"/>
          </a:p>
          <a:p>
            <a:r>
              <a:rPr lang="tr-TR" b="1" dirty="0"/>
              <a:t>Ekip üyeleri arasında uzlaşı oluşturmaya çalışır</a:t>
            </a:r>
            <a:r>
              <a:rPr lang="tr-TR" dirty="0"/>
              <a:t>. </a:t>
            </a:r>
          </a:p>
          <a:p>
            <a:endParaRPr lang="tr-TR" dirty="0"/>
          </a:p>
          <a:p>
            <a:r>
              <a:rPr lang="tr-TR" b="1" dirty="0"/>
              <a:t>Zor durumlarda arabuluculuk yapar</a:t>
            </a:r>
            <a:r>
              <a:rPr lang="tr-TR" dirty="0"/>
              <a:t>.</a:t>
            </a:r>
          </a:p>
          <a:p>
            <a:endParaRPr lang="tr-TR" dirty="0"/>
          </a:p>
        </p:txBody>
      </p:sp>
      <p:sp>
        <p:nvSpPr>
          <p:cNvPr id="4" name="Alt Bilgi Yer Tutucusu 3">
            <a:extLst>
              <a:ext uri="{FF2B5EF4-FFF2-40B4-BE49-F238E27FC236}">
                <a16:creationId xmlns:a16="http://schemas.microsoft.com/office/drawing/2014/main" xmlns="" id="{69F53CAB-3573-4581-B3A7-F5069BF17990}"/>
              </a:ext>
            </a:extLst>
          </p:cNvPr>
          <p:cNvSpPr>
            <a:spLocks noGrp="1"/>
          </p:cNvSpPr>
          <p:nvPr>
            <p:ph type="ftr" sz="quarter" idx="11"/>
          </p:nvPr>
        </p:nvSpPr>
        <p:spPr/>
        <p:txBody>
          <a:bodyPr/>
          <a:lstStyle/>
          <a:p>
            <a:r>
              <a:rPr lang="tr-TR"/>
              <a:t>HEPDAK Değerlendirici Eğitimi                     10-12 Ağustos 2020</a:t>
            </a:r>
          </a:p>
        </p:txBody>
      </p:sp>
      <p:pic>
        <p:nvPicPr>
          <p:cNvPr id="5" name="Picture 6">
            <a:extLst>
              <a:ext uri="{FF2B5EF4-FFF2-40B4-BE49-F238E27FC236}">
                <a16:creationId xmlns:a16="http://schemas.microsoft.com/office/drawing/2014/main" xmlns="" id="{D738853E-D9A0-48B1-AD8E-F3B13DA79F5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23167"/>
            <a:ext cx="9779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marL="0" indent="0">
              <a:buNone/>
            </a:pPr>
            <a:r>
              <a:rPr lang="tr-TR" b="1" dirty="0"/>
              <a:t>ÖZET-4 </a:t>
            </a:r>
          </a:p>
          <a:p>
            <a:pPr marL="0" indent="0">
              <a:buNone/>
            </a:pPr>
            <a:endParaRPr lang="tr-TR" b="1" dirty="0"/>
          </a:p>
          <a:p>
            <a:r>
              <a:rPr lang="tr-TR" b="1" dirty="0"/>
              <a:t>Yeni ve deneyimli üyelere </a:t>
            </a:r>
            <a:r>
              <a:rPr lang="tr-TR" b="1" dirty="0" err="1"/>
              <a:t>mentorluk</a:t>
            </a:r>
            <a:r>
              <a:rPr lang="tr-TR" b="1" dirty="0"/>
              <a:t> yapar.</a:t>
            </a:r>
          </a:p>
          <a:p>
            <a:endParaRPr lang="tr-TR" dirty="0"/>
          </a:p>
          <a:p>
            <a:r>
              <a:rPr lang="tr-TR" b="1" dirty="0"/>
              <a:t>Problemleri olumlu şekilde çözer.</a:t>
            </a:r>
          </a:p>
          <a:p>
            <a:endParaRPr lang="tr-TR" dirty="0"/>
          </a:p>
          <a:p>
            <a:r>
              <a:rPr lang="tr-TR" b="1" dirty="0"/>
              <a:t>HEPDAK değerlerini vurgular.</a:t>
            </a:r>
            <a:endParaRPr lang="tr-TR" dirty="0"/>
          </a:p>
          <a:p>
            <a:endParaRPr lang="tr-TR" dirty="0"/>
          </a:p>
        </p:txBody>
      </p:sp>
      <p:sp>
        <p:nvSpPr>
          <p:cNvPr id="4" name="Alt Bilgi Yer Tutucusu 3">
            <a:extLst>
              <a:ext uri="{FF2B5EF4-FFF2-40B4-BE49-F238E27FC236}">
                <a16:creationId xmlns:a16="http://schemas.microsoft.com/office/drawing/2014/main" xmlns="" id="{9AFDDC0D-91E2-4E91-A81E-5FB4895D07AC}"/>
              </a:ext>
            </a:extLst>
          </p:cNvPr>
          <p:cNvSpPr>
            <a:spLocks noGrp="1"/>
          </p:cNvSpPr>
          <p:nvPr>
            <p:ph type="ftr" sz="quarter" idx="11"/>
          </p:nvPr>
        </p:nvSpPr>
        <p:spPr/>
        <p:txBody>
          <a:bodyPr/>
          <a:lstStyle/>
          <a:p>
            <a:r>
              <a:rPr lang="tr-TR"/>
              <a:t>HEPDAK Değerlendirici Eğitimi                     10-12 Ağustos 2020</a:t>
            </a:r>
          </a:p>
        </p:txBody>
      </p:sp>
      <p:pic>
        <p:nvPicPr>
          <p:cNvPr id="5" name="Picture 6">
            <a:extLst>
              <a:ext uri="{FF2B5EF4-FFF2-40B4-BE49-F238E27FC236}">
                <a16:creationId xmlns:a16="http://schemas.microsoft.com/office/drawing/2014/main" xmlns="" id="{B25A2B23-8CCF-4861-9E9B-66B0BFE12EC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23167"/>
            <a:ext cx="9779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marL="0" indent="0">
              <a:buNone/>
            </a:pPr>
            <a:r>
              <a:rPr lang="tr-TR" b="1" dirty="0"/>
              <a:t>ÖZET-5 </a:t>
            </a:r>
          </a:p>
          <a:p>
            <a:pPr marL="0" indent="0">
              <a:buNone/>
            </a:pPr>
            <a:endParaRPr lang="tr-TR" b="1" dirty="0"/>
          </a:p>
          <a:p>
            <a:r>
              <a:rPr lang="tr-TR" b="1" dirty="0"/>
              <a:t>Ekip üyelerini soru sormaları için cesaretlendirir.</a:t>
            </a:r>
            <a:endParaRPr lang="tr-TR" dirty="0"/>
          </a:p>
          <a:p>
            <a:endParaRPr lang="tr-TR" b="1" dirty="0"/>
          </a:p>
          <a:p>
            <a:r>
              <a:rPr lang="tr-TR" b="1" dirty="0"/>
              <a:t>TB, her toplantıda uyumu </a:t>
            </a:r>
            <a:r>
              <a:rPr lang="tr-TR" b="1"/>
              <a:t>sağlayan kişidir.</a:t>
            </a:r>
            <a:endParaRPr lang="tr-TR" dirty="0"/>
          </a:p>
        </p:txBody>
      </p:sp>
      <p:sp>
        <p:nvSpPr>
          <p:cNvPr id="4" name="Alt Bilgi Yer Tutucusu 3">
            <a:extLst>
              <a:ext uri="{FF2B5EF4-FFF2-40B4-BE49-F238E27FC236}">
                <a16:creationId xmlns:a16="http://schemas.microsoft.com/office/drawing/2014/main" xmlns="" id="{C24AB16C-39DB-4244-A77F-C1214084E0C5}"/>
              </a:ext>
            </a:extLst>
          </p:cNvPr>
          <p:cNvSpPr>
            <a:spLocks noGrp="1"/>
          </p:cNvSpPr>
          <p:nvPr>
            <p:ph type="ftr" sz="quarter" idx="11"/>
          </p:nvPr>
        </p:nvSpPr>
        <p:spPr/>
        <p:txBody>
          <a:bodyPr/>
          <a:lstStyle/>
          <a:p>
            <a:r>
              <a:rPr lang="tr-TR"/>
              <a:t>HEPDAK Değerlendirici Eğitimi                     10-12 Ağustos 2020</a:t>
            </a:r>
          </a:p>
        </p:txBody>
      </p:sp>
      <p:pic>
        <p:nvPicPr>
          <p:cNvPr id="5" name="Picture 6">
            <a:extLst>
              <a:ext uri="{FF2B5EF4-FFF2-40B4-BE49-F238E27FC236}">
                <a16:creationId xmlns:a16="http://schemas.microsoft.com/office/drawing/2014/main" xmlns="" id="{A90DDA76-C53C-4B3B-92F2-DAF5E8FF7F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23167"/>
            <a:ext cx="9779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a:extLst>
              <a:ext uri="{FF2B5EF4-FFF2-40B4-BE49-F238E27FC236}">
                <a16:creationId xmlns:a16="http://schemas.microsoft.com/office/drawing/2014/main" xmlns="" id="{503DC3E8-F9C2-4277-86FD-1121530AC99A}"/>
              </a:ext>
            </a:extLst>
          </p:cNvPr>
          <p:cNvSpPr>
            <a:spLocks noGrp="1"/>
          </p:cNvSpPr>
          <p:nvPr>
            <p:ph type="title"/>
          </p:nvPr>
        </p:nvSpPr>
        <p:spPr>
          <a:xfrm>
            <a:off x="1403648" y="3861048"/>
            <a:ext cx="6480720" cy="1143000"/>
          </a:xfrm>
          <a:ln>
            <a:solidFill>
              <a:schemeClr val="tx2">
                <a:lumMod val="75000"/>
              </a:schemeClr>
            </a:solidFill>
            <a:miter lim="800000"/>
            <a:headEnd/>
            <a:tailEnd/>
          </a:ln>
        </p:spPr>
        <p:style>
          <a:lnRef idx="2">
            <a:schemeClr val="accent2"/>
          </a:lnRef>
          <a:fillRef idx="1">
            <a:schemeClr val="lt1"/>
          </a:fillRef>
          <a:effectRef idx="0">
            <a:schemeClr val="accent2"/>
          </a:effectRef>
          <a:fontRef idx="minor">
            <a:schemeClr val="dk1"/>
          </a:fontRef>
        </p:style>
        <p:txBody>
          <a:bodyPr rtlCol="0">
            <a:normAutofit/>
          </a:bodyPr>
          <a:lstStyle/>
          <a:p>
            <a:pPr eaLnBrk="1" fontAlgn="auto" hangingPunct="1">
              <a:spcAft>
                <a:spcPts val="0"/>
              </a:spcAft>
              <a:defRPr/>
            </a:pPr>
            <a:r>
              <a:rPr lang="tr-TR" sz="6600" b="1" dirty="0">
                <a:ln w="18415" cmpd="sng">
                  <a:solidFill>
                    <a:srgbClr val="FFFFFF"/>
                  </a:solidFill>
                  <a:prstDash val="solid"/>
                </a:ln>
                <a:solidFill>
                  <a:schemeClr val="tx2">
                    <a:lumMod val="75000"/>
                  </a:schemeClr>
                </a:solidFill>
                <a:effectLst>
                  <a:outerShdw blurRad="63500" dir="3600000" algn="tl" rotWithShape="0">
                    <a:srgbClr val="000000">
                      <a:alpha val="70000"/>
                    </a:srgbClr>
                  </a:outerShdw>
                </a:effectLst>
              </a:rPr>
              <a:t>Teşekkürler </a:t>
            </a:r>
          </a:p>
        </p:txBody>
      </p:sp>
      <p:sp>
        <p:nvSpPr>
          <p:cNvPr id="36868" name="5 Dikdörtgen">
            <a:extLst>
              <a:ext uri="{FF2B5EF4-FFF2-40B4-BE49-F238E27FC236}">
                <a16:creationId xmlns:a16="http://schemas.microsoft.com/office/drawing/2014/main" xmlns="" id="{739CE9F1-E7D2-4392-9BD5-1BFF7CAE6442}"/>
              </a:ext>
            </a:extLst>
          </p:cNvPr>
          <p:cNvSpPr>
            <a:spLocks noChangeArrowheads="1"/>
          </p:cNvSpPr>
          <p:nvPr/>
        </p:nvSpPr>
        <p:spPr bwMode="auto">
          <a:xfrm>
            <a:off x="1763713" y="2708920"/>
            <a:ext cx="5184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tr-TR" altLang="tr-TR" sz="3200" dirty="0">
                <a:latin typeface="Calibri" panose="020F0502020204030204" pitchFamily="34" charset="0"/>
              </a:rPr>
              <a:t>http://www.hepdak.org.tr/</a:t>
            </a:r>
          </a:p>
        </p:txBody>
      </p:sp>
      <p:sp>
        <p:nvSpPr>
          <p:cNvPr id="7" name="6 Altbilgi Yer Tutucusu">
            <a:extLst>
              <a:ext uri="{FF2B5EF4-FFF2-40B4-BE49-F238E27FC236}">
                <a16:creationId xmlns:a16="http://schemas.microsoft.com/office/drawing/2014/main" xmlns="" id="{CC6A2C87-8DDC-4841-9D50-5F62091653F7}"/>
              </a:ext>
            </a:extLst>
          </p:cNvPr>
          <p:cNvSpPr>
            <a:spLocks noGrp="1"/>
          </p:cNvSpPr>
          <p:nvPr>
            <p:ph type="ftr" sz="quarter" idx="11"/>
          </p:nvPr>
        </p:nvSpPr>
        <p:spPr/>
        <p:txBody>
          <a:bodyPr/>
          <a:lstStyle/>
          <a:p>
            <a:pPr>
              <a:defRPr/>
            </a:pPr>
            <a:r>
              <a:rPr lang="tr-TR"/>
              <a:t>HEPDAK Değerlendirici Eğitimi                     10 Ağustos 2020</a:t>
            </a:r>
          </a:p>
        </p:txBody>
      </p:sp>
      <p:sp>
        <p:nvSpPr>
          <p:cNvPr id="36870" name="5 Slayt Numarası Yer Tutucusu">
            <a:extLst>
              <a:ext uri="{FF2B5EF4-FFF2-40B4-BE49-F238E27FC236}">
                <a16:creationId xmlns:a16="http://schemas.microsoft.com/office/drawing/2014/main" xmlns="" id="{34323CA9-BC1C-4693-AD72-819B405F932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B35E926-DDD9-4EB6-9415-FFD2CC115B89}" type="slidenum">
              <a:rPr lang="tr-TR" altLang="tr-TR">
                <a:solidFill>
                  <a:srgbClr val="898989"/>
                </a:solidFill>
                <a:latin typeface="Calibri" panose="020F0502020204030204" pitchFamily="34" charset="0"/>
              </a:rPr>
              <a:pPr/>
              <a:t>27</a:t>
            </a:fld>
            <a:endParaRPr lang="tr-TR" altLang="tr-TR">
              <a:solidFill>
                <a:srgbClr val="898989"/>
              </a:solidFill>
              <a:latin typeface="Calibri" panose="020F0502020204030204" pitchFamily="34" charset="0"/>
            </a:endParaRPr>
          </a:p>
        </p:txBody>
      </p:sp>
      <p:pic>
        <p:nvPicPr>
          <p:cNvPr id="4" name="Resim 3">
            <a:extLst>
              <a:ext uri="{FF2B5EF4-FFF2-40B4-BE49-F238E27FC236}">
                <a16:creationId xmlns:a16="http://schemas.microsoft.com/office/drawing/2014/main" xmlns="" id="{A463D5D0-E0AA-4342-89F3-FD3D81B790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50" y="548680"/>
            <a:ext cx="7124700" cy="12001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87734" y="1166018"/>
            <a:ext cx="8229600" cy="4525963"/>
          </a:xfrm>
        </p:spPr>
        <p:txBody>
          <a:bodyPr>
            <a:normAutofit fontScale="92500" lnSpcReduction="20000"/>
          </a:bodyPr>
          <a:lstStyle/>
          <a:p>
            <a:pPr>
              <a:buNone/>
            </a:pPr>
            <a:r>
              <a:rPr lang="tr-TR" b="1" dirty="0"/>
              <a:t> Ziyaret öncesi- 1</a:t>
            </a:r>
            <a:endParaRPr lang="tr-TR" dirty="0"/>
          </a:p>
          <a:p>
            <a:pPr>
              <a:buNone/>
            </a:pPr>
            <a:endParaRPr lang="tr-TR" dirty="0"/>
          </a:p>
          <a:p>
            <a:pPr>
              <a:buNone/>
            </a:pPr>
            <a:r>
              <a:rPr lang="tr-TR" dirty="0"/>
              <a:t> 1.Değerlendiriciler ve ziyaret edilecek  kurum yetkilisi ile görüşerek   Kasım-Aralık ayları içinde tüm taraflar için uygun olan bir ziyaret tarihi belirler.</a:t>
            </a:r>
          </a:p>
          <a:p>
            <a:endParaRPr lang="tr-TR" dirty="0"/>
          </a:p>
          <a:p>
            <a:pPr>
              <a:buNone/>
            </a:pPr>
            <a:r>
              <a:rPr lang="tr-TR" dirty="0"/>
              <a:t> 2. Kent dışından gelecek değerlendiricilerin ulaşımları ve konaklamaları için kurum yetkilisi ile  gerekli düzenlemeleri yapar.</a:t>
            </a:r>
          </a:p>
        </p:txBody>
      </p:sp>
      <p:sp>
        <p:nvSpPr>
          <p:cNvPr id="4" name="Alt Bilgi Yer Tutucusu 3">
            <a:extLst>
              <a:ext uri="{FF2B5EF4-FFF2-40B4-BE49-F238E27FC236}">
                <a16:creationId xmlns:a16="http://schemas.microsoft.com/office/drawing/2014/main" xmlns="" id="{F630C757-FE71-4859-BDB1-49A9727594D9}"/>
              </a:ext>
            </a:extLst>
          </p:cNvPr>
          <p:cNvSpPr>
            <a:spLocks noGrp="1"/>
          </p:cNvSpPr>
          <p:nvPr>
            <p:ph type="ftr" sz="quarter" idx="11"/>
          </p:nvPr>
        </p:nvSpPr>
        <p:spPr/>
        <p:txBody>
          <a:bodyPr/>
          <a:lstStyle/>
          <a:p>
            <a:r>
              <a:rPr lang="tr-TR"/>
              <a:t>HEPDAK Değerlendirici Eğitimi                     10-12 Ağustos 2020</a:t>
            </a:r>
          </a:p>
        </p:txBody>
      </p:sp>
      <p:pic>
        <p:nvPicPr>
          <p:cNvPr id="5" name="Picture 6">
            <a:extLst>
              <a:ext uri="{FF2B5EF4-FFF2-40B4-BE49-F238E27FC236}">
                <a16:creationId xmlns:a16="http://schemas.microsoft.com/office/drawing/2014/main" xmlns="" id="{796466EE-BE3E-4502-9FED-8D3C614083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23167"/>
            <a:ext cx="9779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980728"/>
            <a:ext cx="8229600" cy="5145435"/>
          </a:xfrm>
        </p:spPr>
        <p:txBody>
          <a:bodyPr>
            <a:normAutofit lnSpcReduction="10000"/>
          </a:bodyPr>
          <a:lstStyle/>
          <a:p>
            <a:pPr>
              <a:buNone/>
            </a:pPr>
            <a:r>
              <a:rPr lang="tr-TR" b="1" dirty="0"/>
              <a:t>Ziyaret öncesi- 2</a:t>
            </a:r>
            <a:endParaRPr lang="tr-TR" dirty="0"/>
          </a:p>
          <a:p>
            <a:pPr>
              <a:buNone/>
            </a:pPr>
            <a:endParaRPr lang="tr-TR" dirty="0"/>
          </a:p>
          <a:p>
            <a:pPr>
              <a:buNone/>
            </a:pPr>
            <a:r>
              <a:rPr lang="tr-TR" dirty="0"/>
              <a:t>3.  Kurum ziyareti için taslak bir program  </a:t>
            </a:r>
            <a:r>
              <a:rPr lang="tr-TR" dirty="0" err="1"/>
              <a:t>oluşturur,kurum</a:t>
            </a:r>
            <a:r>
              <a:rPr lang="tr-TR" dirty="0"/>
              <a:t> yetkilisine sunar kurumunda görüşlerini alarak son halini verir.</a:t>
            </a:r>
          </a:p>
          <a:p>
            <a:pPr>
              <a:buNone/>
            </a:pPr>
            <a:r>
              <a:rPr lang="tr-TR" dirty="0"/>
              <a:t> </a:t>
            </a:r>
          </a:p>
          <a:p>
            <a:pPr>
              <a:buNone/>
            </a:pPr>
            <a:r>
              <a:rPr lang="tr-TR" dirty="0"/>
              <a:t>4 . Program değerlendiricileri ile  gerekli olan ek bilgilerin ön değerlendirmeleri ve ziyaretin tüm ayrıntıları için  iletişim içinde olur, fikir alış verişinde bulunur.</a:t>
            </a:r>
          </a:p>
          <a:p>
            <a:endParaRPr lang="tr-TR" dirty="0"/>
          </a:p>
        </p:txBody>
      </p:sp>
      <p:sp>
        <p:nvSpPr>
          <p:cNvPr id="4" name="Alt Bilgi Yer Tutucusu 3">
            <a:extLst>
              <a:ext uri="{FF2B5EF4-FFF2-40B4-BE49-F238E27FC236}">
                <a16:creationId xmlns:a16="http://schemas.microsoft.com/office/drawing/2014/main" xmlns="" id="{4C462090-DBDA-4CA1-930C-C6CFF8DCBC3E}"/>
              </a:ext>
            </a:extLst>
          </p:cNvPr>
          <p:cNvSpPr>
            <a:spLocks noGrp="1"/>
          </p:cNvSpPr>
          <p:nvPr>
            <p:ph type="ftr" sz="quarter" idx="11"/>
          </p:nvPr>
        </p:nvSpPr>
        <p:spPr/>
        <p:txBody>
          <a:bodyPr/>
          <a:lstStyle/>
          <a:p>
            <a:r>
              <a:rPr lang="tr-TR"/>
              <a:t>HEPDAK Değerlendirici Eğitimi                     10-12 Ağustos 2020</a:t>
            </a:r>
          </a:p>
        </p:txBody>
      </p:sp>
      <p:pic>
        <p:nvPicPr>
          <p:cNvPr id="5" name="Picture 6">
            <a:extLst>
              <a:ext uri="{FF2B5EF4-FFF2-40B4-BE49-F238E27FC236}">
                <a16:creationId xmlns:a16="http://schemas.microsoft.com/office/drawing/2014/main" xmlns="" id="{6E93FEC6-974D-483E-BEA3-198C2A4F88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23167"/>
            <a:ext cx="9779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92696"/>
            <a:ext cx="8229600" cy="5433467"/>
          </a:xfrm>
        </p:spPr>
        <p:txBody>
          <a:bodyPr>
            <a:normAutofit fontScale="77500" lnSpcReduction="20000"/>
          </a:bodyPr>
          <a:lstStyle/>
          <a:p>
            <a:pPr>
              <a:buNone/>
            </a:pPr>
            <a:r>
              <a:rPr lang="tr-TR" b="1" dirty="0"/>
              <a:t>Ziyaret öncesi- 3</a:t>
            </a:r>
            <a:endParaRPr lang="tr-TR" dirty="0"/>
          </a:p>
          <a:p>
            <a:pPr>
              <a:buNone/>
            </a:pPr>
            <a:endParaRPr lang="tr-TR" dirty="0"/>
          </a:p>
          <a:p>
            <a:pPr>
              <a:buNone/>
            </a:pPr>
            <a:r>
              <a:rPr lang="tr-TR" dirty="0"/>
              <a:t>5.  </a:t>
            </a:r>
            <a:r>
              <a:rPr lang="tr-TR" sz="3900" dirty="0"/>
              <a:t>Dekan/Müdür/Bölüm Başkanı ile iletişim kurarak ziyaret  öncesinde, sırası ve sonrasında  gereksinim duyulan </a:t>
            </a:r>
            <a:r>
              <a:rPr lang="tr-TR" sz="3900" b="1" dirty="0"/>
              <a:t>ek bilgileri talep eder</a:t>
            </a:r>
            <a:r>
              <a:rPr lang="tr-TR" sz="3900" dirty="0"/>
              <a:t>.</a:t>
            </a:r>
          </a:p>
          <a:p>
            <a:pPr>
              <a:buNone/>
            </a:pPr>
            <a:endParaRPr lang="tr-TR" sz="3900" dirty="0"/>
          </a:p>
          <a:p>
            <a:pPr>
              <a:buNone/>
            </a:pPr>
            <a:r>
              <a:rPr lang="tr-TR" sz="3900" dirty="0"/>
              <a:t>    Bu bilgileri/belgeleri değerlendiriciler ile paylaşır.</a:t>
            </a:r>
          </a:p>
          <a:p>
            <a:pPr>
              <a:buNone/>
            </a:pPr>
            <a:endParaRPr lang="tr-TR" sz="3900" dirty="0"/>
          </a:p>
          <a:p>
            <a:pPr>
              <a:buNone/>
            </a:pPr>
            <a:r>
              <a:rPr lang="tr-TR" sz="3900" dirty="0"/>
              <a:t> 6.Dekanlıktan/Müdürlükten/Bölüm Başkanlığından,  ziyaret sırasında görüşme yapacağı öğrenciler, öğretim elemanları, idari kadroların  belirlenmesi için bu grupların isim listelerinin takımın çalışma odasında bulundurulmasını talep eder.</a:t>
            </a:r>
          </a:p>
        </p:txBody>
      </p:sp>
      <p:sp>
        <p:nvSpPr>
          <p:cNvPr id="4" name="Alt Bilgi Yer Tutucusu 3">
            <a:extLst>
              <a:ext uri="{FF2B5EF4-FFF2-40B4-BE49-F238E27FC236}">
                <a16:creationId xmlns:a16="http://schemas.microsoft.com/office/drawing/2014/main" xmlns="" id="{CB0C71AE-9810-4F82-A2E2-A2AA62B5EF92}"/>
              </a:ext>
            </a:extLst>
          </p:cNvPr>
          <p:cNvSpPr>
            <a:spLocks noGrp="1"/>
          </p:cNvSpPr>
          <p:nvPr>
            <p:ph type="ftr" sz="quarter" idx="11"/>
          </p:nvPr>
        </p:nvSpPr>
        <p:spPr/>
        <p:txBody>
          <a:bodyPr/>
          <a:lstStyle/>
          <a:p>
            <a:r>
              <a:rPr lang="tr-TR"/>
              <a:t>HEPDAK Değerlendirici Eğitimi                     10-12 Ağustos 2020</a:t>
            </a:r>
          </a:p>
        </p:txBody>
      </p:sp>
      <p:pic>
        <p:nvPicPr>
          <p:cNvPr id="5" name="Picture 6">
            <a:extLst>
              <a:ext uri="{FF2B5EF4-FFF2-40B4-BE49-F238E27FC236}">
                <a16:creationId xmlns:a16="http://schemas.microsoft.com/office/drawing/2014/main" xmlns="" id="{364D0859-3911-4095-A2C4-A7A74BB110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23167"/>
            <a:ext cx="9779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92696"/>
            <a:ext cx="8229600" cy="5433467"/>
          </a:xfrm>
        </p:spPr>
        <p:txBody>
          <a:bodyPr>
            <a:normAutofit lnSpcReduction="10000"/>
          </a:bodyPr>
          <a:lstStyle/>
          <a:p>
            <a:pPr marL="0" indent="0">
              <a:buNone/>
            </a:pPr>
            <a:r>
              <a:rPr lang="tr-TR" b="1" dirty="0"/>
              <a:t>Ziyaret öncesi-4</a:t>
            </a:r>
            <a:endParaRPr lang="tr-TR" dirty="0"/>
          </a:p>
          <a:p>
            <a:pPr marL="0" indent="0">
              <a:buNone/>
            </a:pPr>
            <a:r>
              <a:rPr lang="tr-TR" dirty="0"/>
              <a:t>7.Dekan/Müdür ve program değerlendiricileri ile birlikte son ziyaret programını oluşturur. Bu aşamada, ziyaretin birinci gününde kurumun yetkilileri ile birlikte bir öğle yemeği konusunda karar verilir. Bu yemeğe değerlendirilen programların paydaşlarının temsilcileri de katılabilir. </a:t>
            </a:r>
          </a:p>
          <a:p>
            <a:pPr marL="0" indent="0">
              <a:buNone/>
            </a:pPr>
            <a:endParaRPr lang="tr-TR" dirty="0"/>
          </a:p>
          <a:p>
            <a:pPr marL="0" indent="0">
              <a:buNone/>
            </a:pPr>
            <a:r>
              <a:rPr lang="tr-TR" dirty="0"/>
              <a:t>8.Değerlendirme takımının  yolculuk planlarının  son ayrıntılarını kurum yöneticisine bildirir</a:t>
            </a:r>
          </a:p>
        </p:txBody>
      </p:sp>
      <p:sp>
        <p:nvSpPr>
          <p:cNvPr id="4" name="Alt Bilgi Yer Tutucusu 3">
            <a:extLst>
              <a:ext uri="{FF2B5EF4-FFF2-40B4-BE49-F238E27FC236}">
                <a16:creationId xmlns:a16="http://schemas.microsoft.com/office/drawing/2014/main" xmlns="" id="{FD6C8E4E-18D9-4A06-BD5F-0C0664D1CE1C}"/>
              </a:ext>
            </a:extLst>
          </p:cNvPr>
          <p:cNvSpPr>
            <a:spLocks noGrp="1"/>
          </p:cNvSpPr>
          <p:nvPr>
            <p:ph type="ftr" sz="quarter" idx="11"/>
          </p:nvPr>
        </p:nvSpPr>
        <p:spPr/>
        <p:txBody>
          <a:bodyPr/>
          <a:lstStyle/>
          <a:p>
            <a:r>
              <a:rPr lang="tr-TR"/>
              <a:t>HEPDAK Değerlendirici Eğitimi                     10-12 Ağustos 2020</a:t>
            </a:r>
          </a:p>
        </p:txBody>
      </p:sp>
      <p:pic>
        <p:nvPicPr>
          <p:cNvPr id="5" name="Picture 6">
            <a:extLst>
              <a:ext uri="{FF2B5EF4-FFF2-40B4-BE49-F238E27FC236}">
                <a16:creationId xmlns:a16="http://schemas.microsoft.com/office/drawing/2014/main" xmlns="" id="{10800751-3594-487B-8803-DD40784134C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23167"/>
            <a:ext cx="9779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endParaRPr lang="tr-TR" b="1" dirty="0"/>
          </a:p>
          <a:p>
            <a:endParaRPr lang="tr-TR" b="1" dirty="0"/>
          </a:p>
          <a:p>
            <a:endParaRPr lang="tr-TR" b="1" dirty="0"/>
          </a:p>
          <a:p>
            <a:pPr>
              <a:buNone/>
            </a:pPr>
            <a:r>
              <a:rPr lang="tr-TR" b="1" dirty="0"/>
              <a:t>B. Kurum Ziyareti Sırasındaki Sorumluluklar</a:t>
            </a:r>
            <a:endParaRPr lang="tr-TR" dirty="0"/>
          </a:p>
        </p:txBody>
      </p:sp>
      <p:sp>
        <p:nvSpPr>
          <p:cNvPr id="4" name="Alt Bilgi Yer Tutucusu 3">
            <a:extLst>
              <a:ext uri="{FF2B5EF4-FFF2-40B4-BE49-F238E27FC236}">
                <a16:creationId xmlns:a16="http://schemas.microsoft.com/office/drawing/2014/main" xmlns="" id="{5652DE17-07A2-40CD-B3D5-E83DAA7BD78C}"/>
              </a:ext>
            </a:extLst>
          </p:cNvPr>
          <p:cNvSpPr>
            <a:spLocks noGrp="1"/>
          </p:cNvSpPr>
          <p:nvPr>
            <p:ph type="ftr" sz="quarter" idx="11"/>
          </p:nvPr>
        </p:nvSpPr>
        <p:spPr/>
        <p:txBody>
          <a:bodyPr/>
          <a:lstStyle/>
          <a:p>
            <a:r>
              <a:rPr lang="tr-TR"/>
              <a:t>HEPDAK Değerlendirici Eğitimi                     10-12 Ağustos 2020</a:t>
            </a:r>
          </a:p>
        </p:txBody>
      </p:sp>
      <p:pic>
        <p:nvPicPr>
          <p:cNvPr id="5" name="Picture 6">
            <a:extLst>
              <a:ext uri="{FF2B5EF4-FFF2-40B4-BE49-F238E27FC236}">
                <a16:creationId xmlns:a16="http://schemas.microsoft.com/office/drawing/2014/main" xmlns="" id="{47AAD33D-1C5C-423A-B4E0-33765A7009B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23167"/>
            <a:ext cx="9779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827584" y="1484784"/>
            <a:ext cx="7077472" cy="4525963"/>
          </a:xfrm>
        </p:spPr>
        <p:txBody>
          <a:bodyPr>
            <a:normAutofit lnSpcReduction="10000"/>
          </a:bodyPr>
          <a:lstStyle/>
          <a:p>
            <a:pPr marL="0" indent="0">
              <a:buNone/>
            </a:pPr>
            <a:r>
              <a:rPr lang="tr-TR" b="1" dirty="0"/>
              <a:t>Ziyaret sırasında-1 </a:t>
            </a:r>
            <a:endParaRPr lang="tr-TR" dirty="0"/>
          </a:p>
          <a:p>
            <a:pPr>
              <a:buNone/>
            </a:pPr>
            <a:r>
              <a:rPr lang="tr-TR" dirty="0"/>
              <a:t>1.Dekan/Müdür veya Bölüm Başkanına "Değerlendirme Takımı Üyelerini Değerlendirme Formunu" (Form D3) ve "YÖKAK Program Akreditasyonu Geribildirim Formunu" ziyaretin hemen bitiminde doldurup ziyaretin niteliği ve takım üyeleri hakkında </a:t>
            </a:r>
            <a:r>
              <a:rPr lang="tr-TR" dirty="0" err="1"/>
              <a:t>HEPDAK’a</a:t>
            </a:r>
            <a:r>
              <a:rPr lang="tr-TR" dirty="0"/>
              <a:t> geri bildirimde bulunmasını hatırlatır.</a:t>
            </a:r>
          </a:p>
        </p:txBody>
      </p:sp>
      <p:sp>
        <p:nvSpPr>
          <p:cNvPr id="4" name="Alt Bilgi Yer Tutucusu 3">
            <a:extLst>
              <a:ext uri="{FF2B5EF4-FFF2-40B4-BE49-F238E27FC236}">
                <a16:creationId xmlns:a16="http://schemas.microsoft.com/office/drawing/2014/main" xmlns="" id="{C6BBB38E-DF5A-4DC8-97FA-E1861017CD15}"/>
              </a:ext>
            </a:extLst>
          </p:cNvPr>
          <p:cNvSpPr>
            <a:spLocks noGrp="1"/>
          </p:cNvSpPr>
          <p:nvPr>
            <p:ph type="ftr" sz="quarter" idx="11"/>
          </p:nvPr>
        </p:nvSpPr>
        <p:spPr/>
        <p:txBody>
          <a:bodyPr/>
          <a:lstStyle/>
          <a:p>
            <a:r>
              <a:rPr lang="tr-TR"/>
              <a:t>HEPDAK Değerlendirici Eğitimi                     10-12 Ağustos 2020</a:t>
            </a:r>
          </a:p>
        </p:txBody>
      </p:sp>
      <p:pic>
        <p:nvPicPr>
          <p:cNvPr id="5" name="Picture 6">
            <a:extLst>
              <a:ext uri="{FF2B5EF4-FFF2-40B4-BE49-F238E27FC236}">
                <a16:creationId xmlns:a16="http://schemas.microsoft.com/office/drawing/2014/main" xmlns="" id="{1B25675B-C6B6-4118-9E96-08F98BCF7E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23167"/>
            <a:ext cx="9779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dirty="0"/>
              <a:t>Ziyaret sırasında-2 </a:t>
            </a:r>
            <a:endParaRPr lang="tr-TR" dirty="0"/>
          </a:p>
          <a:p>
            <a:pPr>
              <a:buNone/>
            </a:pPr>
            <a:endParaRPr lang="tr-TR" dirty="0"/>
          </a:p>
          <a:p>
            <a:pPr>
              <a:buNone/>
            </a:pPr>
            <a:r>
              <a:rPr lang="tr-TR" dirty="0"/>
              <a:t>2. Program değerlendiricilerinin hazırladığı ilk</a:t>
            </a:r>
          </a:p>
          <a:p>
            <a:pPr>
              <a:buNone/>
            </a:pPr>
            <a:r>
              <a:rPr lang="tr-TR" dirty="0"/>
              <a:t> değerlendirme belgelerini inceler ve “0’.gün</a:t>
            </a:r>
          </a:p>
          <a:p>
            <a:pPr>
              <a:buNone/>
            </a:pPr>
            <a:r>
              <a:rPr lang="tr-TR" dirty="0"/>
              <a:t>    akşamı yapılacak takım toplantısı için</a:t>
            </a:r>
          </a:p>
          <a:p>
            <a:pPr>
              <a:buNone/>
            </a:pPr>
            <a:r>
              <a:rPr lang="tr-TR" dirty="0"/>
              <a:t>                  hazırlıklarını tamamlar.</a:t>
            </a:r>
          </a:p>
          <a:p>
            <a:endParaRPr lang="tr-TR" dirty="0"/>
          </a:p>
        </p:txBody>
      </p:sp>
      <p:sp>
        <p:nvSpPr>
          <p:cNvPr id="4" name="Alt Bilgi Yer Tutucusu 3">
            <a:extLst>
              <a:ext uri="{FF2B5EF4-FFF2-40B4-BE49-F238E27FC236}">
                <a16:creationId xmlns:a16="http://schemas.microsoft.com/office/drawing/2014/main" xmlns="" id="{EC4993CD-3A7E-482C-B99B-980F695C9307}"/>
              </a:ext>
            </a:extLst>
          </p:cNvPr>
          <p:cNvSpPr>
            <a:spLocks noGrp="1"/>
          </p:cNvSpPr>
          <p:nvPr>
            <p:ph type="ftr" sz="quarter" idx="11"/>
          </p:nvPr>
        </p:nvSpPr>
        <p:spPr/>
        <p:txBody>
          <a:bodyPr/>
          <a:lstStyle/>
          <a:p>
            <a:r>
              <a:rPr lang="tr-TR"/>
              <a:t>HEPDAK Değerlendirici Eğitimi                     10-12 Ağustos 2020</a:t>
            </a:r>
          </a:p>
        </p:txBody>
      </p:sp>
      <p:pic>
        <p:nvPicPr>
          <p:cNvPr id="5" name="Picture 6">
            <a:extLst>
              <a:ext uri="{FF2B5EF4-FFF2-40B4-BE49-F238E27FC236}">
                <a16:creationId xmlns:a16="http://schemas.microsoft.com/office/drawing/2014/main" xmlns="" id="{DD9773D5-C432-4FE8-9CE2-9079A3BF16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23167"/>
            <a:ext cx="9779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977</Words>
  <Application>Microsoft Office PowerPoint</Application>
  <PresentationFormat>Ekran Gösterisi (4:3)</PresentationFormat>
  <Paragraphs>170</Paragraphs>
  <Slides>27</Slides>
  <Notes>0</Notes>
  <HiddenSlides>0</HiddenSlides>
  <MMClips>0</MMClips>
  <ScaleCrop>false</ScaleCrop>
  <HeadingPairs>
    <vt:vector size="4" baseType="variant">
      <vt:variant>
        <vt:lpstr>Tema</vt:lpstr>
      </vt:variant>
      <vt:variant>
        <vt:i4>1</vt:i4>
      </vt:variant>
      <vt:variant>
        <vt:lpstr>Slayt Başlıkları</vt:lpstr>
      </vt:variant>
      <vt:variant>
        <vt:i4>27</vt:i4>
      </vt:variant>
    </vt:vector>
  </HeadingPairs>
  <TitlesOfParts>
    <vt:vector size="28" baseType="lpstr">
      <vt:lpstr>Ofis Teması</vt:lpstr>
      <vt:lpstr>TAKIM BAŞKANININ SORUMLULUKLARI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Takım Başkanı Davranışları  </vt:lpstr>
      <vt:lpstr>Görünüş  </vt:lpstr>
      <vt:lpstr>Olası  Sorunlar-1 </vt:lpstr>
      <vt:lpstr>Olası  Sorunlar-2</vt:lpstr>
      <vt:lpstr>Olası  Sorunlar-3</vt:lpstr>
      <vt:lpstr>Olası  Sorunlar-4</vt:lpstr>
      <vt:lpstr>Acil Durumlar </vt:lpstr>
      <vt:lpstr>PowerPoint Sunusu</vt:lpstr>
      <vt:lpstr>PowerPoint Sunusu</vt:lpstr>
      <vt:lpstr>PowerPoint Sunusu</vt:lpstr>
      <vt:lpstr>PowerPoint Sunusu</vt:lpstr>
      <vt:lpstr>PowerPoint Sunusu</vt:lpstr>
      <vt:lpstr>Teşekkürler </vt:lpstr>
    </vt:vector>
  </TitlesOfParts>
  <Company>NeC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Acer</dc:creator>
  <cp:lastModifiedBy>user</cp:lastModifiedBy>
  <cp:revision>17</cp:revision>
  <dcterms:created xsi:type="dcterms:W3CDTF">2020-07-22T10:05:56Z</dcterms:created>
  <dcterms:modified xsi:type="dcterms:W3CDTF">2020-07-25T10:52:51Z</dcterms:modified>
</cp:coreProperties>
</file>