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>
        <p:scale>
          <a:sx n="66" d="100"/>
          <a:sy n="66" d="100"/>
        </p:scale>
        <p:origin x="50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23EC-D336-4764-BD06-8A2F491ED687}" type="datetimeFigureOut">
              <a:rPr lang="tr-TR" smtClean="0"/>
              <a:t>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F99E935-C23E-4E82-AAD6-1B42920562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721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23EC-D336-4764-BD06-8A2F491ED687}" type="datetimeFigureOut">
              <a:rPr lang="tr-TR" smtClean="0"/>
              <a:t>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E935-C23E-4E82-AAD6-1B42920562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26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23EC-D336-4764-BD06-8A2F491ED687}" type="datetimeFigureOut">
              <a:rPr lang="tr-TR" smtClean="0"/>
              <a:t>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E935-C23E-4E82-AAD6-1B42920562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842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23EC-D336-4764-BD06-8A2F491ED687}" type="datetimeFigureOut">
              <a:rPr lang="tr-TR" smtClean="0"/>
              <a:t>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E935-C23E-4E82-AAD6-1B42920562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3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9E623EC-D336-4764-BD06-8A2F491ED687}" type="datetimeFigureOut">
              <a:rPr lang="tr-TR" smtClean="0"/>
              <a:t>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F99E935-C23E-4E82-AAD6-1B42920562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66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23EC-D336-4764-BD06-8A2F491ED687}" type="datetimeFigureOut">
              <a:rPr lang="tr-TR" smtClean="0"/>
              <a:t>6.01.2020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E935-C23E-4E82-AAD6-1B42920562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814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23EC-D336-4764-BD06-8A2F491ED687}" type="datetimeFigureOut">
              <a:rPr lang="tr-TR" smtClean="0"/>
              <a:t>6.01.2020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E935-C23E-4E82-AAD6-1B42920562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316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23EC-D336-4764-BD06-8A2F491ED687}" type="datetimeFigureOut">
              <a:rPr lang="tr-TR" smtClean="0"/>
              <a:t>6.01.2020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E935-C23E-4E82-AAD6-1B42920562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20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23EC-D336-4764-BD06-8A2F491ED687}" type="datetimeFigureOut">
              <a:rPr lang="tr-TR" smtClean="0"/>
              <a:t>6.01.2020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E935-C23E-4E82-AAD6-1B42920562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26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23EC-D336-4764-BD06-8A2F491ED687}" type="datetimeFigureOut">
              <a:rPr lang="tr-TR" smtClean="0"/>
              <a:t>6.01.2020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E935-C23E-4E82-AAD6-1B42920562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4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23EC-D336-4764-BD06-8A2F491ED687}" type="datetimeFigureOut">
              <a:rPr lang="tr-TR" smtClean="0"/>
              <a:t>6.01.2020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E935-C23E-4E82-AAD6-1B42920562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95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9E623EC-D336-4764-BD06-8A2F491ED687}" type="datetimeFigureOut">
              <a:rPr lang="tr-TR" smtClean="0"/>
              <a:t>6.01.2020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F99E935-C23E-4E82-AAD6-1B42920562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18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ithsonianmag.com/science-nature/ant-colonies-retain-memories-outlast-lifespans-individuals-180971022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410" y="1870373"/>
            <a:ext cx="9966960" cy="1549102"/>
          </a:xfrm>
        </p:spPr>
        <p:txBody>
          <a:bodyPr/>
          <a:lstStyle/>
          <a:p>
            <a:r>
              <a:rPr lang="en-GB" sz="6000" dirty="0" err="1" smtClean="0"/>
              <a:t>Karınca</a:t>
            </a:r>
            <a:r>
              <a:rPr lang="en-GB" sz="6000" dirty="0" smtClean="0"/>
              <a:t> </a:t>
            </a:r>
            <a:r>
              <a:rPr lang="en-GB" sz="6000" dirty="0" err="1" smtClean="0"/>
              <a:t>kolonisi</a:t>
            </a:r>
            <a:r>
              <a:rPr lang="en-GB" sz="6000" dirty="0" smtClean="0"/>
              <a:t> </a:t>
            </a:r>
            <a:r>
              <a:rPr lang="en-GB" sz="6000" dirty="0" err="1" smtClean="0"/>
              <a:t>optimizasyonu</a:t>
            </a:r>
            <a:endParaRPr lang="tr-T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7339" y="3419475"/>
            <a:ext cx="3483102" cy="106984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Samet KAYA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02330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9" y="627383"/>
            <a:ext cx="12143291" cy="41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69" y="1828800"/>
            <a:ext cx="10220446" cy="38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8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28" y="258561"/>
            <a:ext cx="93154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6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Random </a:t>
            </a:r>
            <a:r>
              <a:rPr lang="en-GB" dirty="0" err="1" smtClean="0"/>
              <a:t>sayı</a:t>
            </a:r>
            <a:r>
              <a:rPr lang="en-GB" dirty="0" smtClean="0"/>
              <a:t> </a:t>
            </a:r>
            <a:r>
              <a:rPr lang="en-GB" dirty="0" err="1" smtClean="0"/>
              <a:t>üretimi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7035"/>
            <a:ext cx="10058400" cy="1084779"/>
          </a:xfrm>
        </p:spPr>
        <p:txBody>
          <a:bodyPr/>
          <a:lstStyle/>
          <a:p>
            <a:r>
              <a:rPr lang="en-GB" dirty="0" smtClean="0"/>
              <a:t>Random </a:t>
            </a:r>
            <a:r>
              <a:rPr lang="en-GB" dirty="0" err="1" smtClean="0"/>
              <a:t>sayı</a:t>
            </a:r>
            <a:r>
              <a:rPr lang="en-GB" dirty="0" smtClean="0"/>
              <a:t> </a:t>
            </a:r>
            <a:r>
              <a:rPr lang="en-GB" dirty="0" err="1" smtClean="0"/>
              <a:t>üretiminde</a:t>
            </a:r>
            <a:r>
              <a:rPr lang="en-GB" dirty="0" smtClean="0"/>
              <a:t> </a:t>
            </a:r>
            <a:r>
              <a:rPr lang="en-GB" dirty="0" err="1" smtClean="0"/>
              <a:t>birçok</a:t>
            </a:r>
            <a:r>
              <a:rPr lang="en-GB" dirty="0" smtClean="0"/>
              <a:t> </a:t>
            </a:r>
            <a:r>
              <a:rPr lang="en-GB" dirty="0" err="1" smtClean="0"/>
              <a:t>teorem</a:t>
            </a:r>
            <a:r>
              <a:rPr lang="en-GB" dirty="0" smtClean="0"/>
              <a:t> </a:t>
            </a:r>
            <a:r>
              <a:rPr lang="en-GB" dirty="0" err="1" smtClean="0"/>
              <a:t>vardır</a:t>
            </a:r>
            <a:r>
              <a:rPr lang="en-GB" dirty="0" smtClean="0"/>
              <a:t>. </a:t>
            </a:r>
          </a:p>
          <a:p>
            <a:r>
              <a:rPr lang="en-GB" dirty="0" err="1" smtClean="0"/>
              <a:t>Sayıların</a:t>
            </a:r>
            <a:r>
              <a:rPr lang="en-GB" dirty="0" smtClean="0"/>
              <a:t> </a:t>
            </a:r>
            <a:r>
              <a:rPr lang="en-GB" dirty="0" err="1" smtClean="0"/>
              <a:t>rasgeleliği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algoritmaya</a:t>
            </a:r>
            <a:r>
              <a:rPr lang="en-GB" dirty="0" smtClean="0"/>
              <a:t> </a:t>
            </a:r>
            <a:r>
              <a:rPr lang="en-GB" dirty="0" err="1" smtClean="0"/>
              <a:t>dayandığı</a:t>
            </a:r>
            <a:r>
              <a:rPr lang="en-GB" dirty="0" smtClean="0"/>
              <a:t> </a:t>
            </a:r>
            <a:r>
              <a:rPr lang="en-GB" dirty="0" err="1" smtClean="0"/>
              <a:t>için</a:t>
            </a:r>
            <a:r>
              <a:rPr lang="en-GB" dirty="0" smtClean="0"/>
              <a:t> </a:t>
            </a:r>
            <a:r>
              <a:rPr lang="en-GB" dirty="0" err="1" smtClean="0"/>
              <a:t>rasgelelik</a:t>
            </a:r>
            <a:r>
              <a:rPr lang="en-GB" dirty="0" smtClean="0"/>
              <a:t> </a:t>
            </a:r>
            <a:r>
              <a:rPr lang="en-GB" dirty="0" err="1" smtClean="0"/>
              <a:t>sadece</a:t>
            </a:r>
            <a:r>
              <a:rPr lang="en-GB" dirty="0" smtClean="0"/>
              <a:t> </a:t>
            </a:r>
            <a:r>
              <a:rPr lang="en-GB" dirty="0" err="1" smtClean="0"/>
              <a:t>görecelidir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758" y="2991814"/>
            <a:ext cx="6054703" cy="35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Uniform </a:t>
            </a:r>
            <a:r>
              <a:rPr lang="en-GB" dirty="0" err="1" smtClean="0"/>
              <a:t>dağılım</a:t>
            </a:r>
            <a:endParaRPr lang="tr-TR" dirty="0"/>
          </a:p>
        </p:txBody>
      </p:sp>
      <p:pic>
        <p:nvPicPr>
          <p:cNvPr id="4098" name="Picture 2" descr="Uniform distribution number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41" y="2270747"/>
            <a:ext cx="533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39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Gamma </a:t>
            </a:r>
            <a:r>
              <a:rPr lang="en-GB" dirty="0" err="1" smtClean="0"/>
              <a:t>dağılım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99" y="1764777"/>
            <a:ext cx="5438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4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Beta </a:t>
            </a:r>
            <a:r>
              <a:rPr lang="en-GB" dirty="0" err="1" smtClean="0"/>
              <a:t>dağılım</a:t>
            </a:r>
            <a:endParaRPr lang="tr-TR" dirty="0"/>
          </a:p>
        </p:txBody>
      </p:sp>
      <p:pic>
        <p:nvPicPr>
          <p:cNvPr id="6146" name="Picture 2" descr="Beta distribution number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22" y="2206424"/>
            <a:ext cx="7043878" cy="423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1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exponential distribution number ile ilgili görsel sonuc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2" t="13195" r="6346" b="11311"/>
          <a:stretch/>
        </p:blipFill>
        <p:spPr bwMode="auto">
          <a:xfrm>
            <a:off x="2268638" y="1805650"/>
            <a:ext cx="6319777" cy="48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Exponansiyel</a:t>
            </a:r>
            <a:r>
              <a:rPr lang="en-GB" dirty="0" smtClean="0"/>
              <a:t> </a:t>
            </a:r>
            <a:r>
              <a:rPr lang="en-GB" dirty="0" err="1" smtClean="0"/>
              <a:t>dağılım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340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kaynakça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[1] </a:t>
            </a:r>
            <a:r>
              <a:rPr lang="tr-TR" dirty="0" err="1"/>
              <a:t>Deneubourg</a:t>
            </a:r>
            <a:r>
              <a:rPr lang="tr-TR" dirty="0"/>
              <a:t>, J.L., </a:t>
            </a:r>
            <a:r>
              <a:rPr lang="tr-TR" dirty="0" err="1"/>
              <a:t>Aron</a:t>
            </a:r>
            <a:r>
              <a:rPr lang="tr-TR" dirty="0"/>
              <a:t>, S., </a:t>
            </a:r>
            <a:r>
              <a:rPr lang="tr-TR" dirty="0" err="1"/>
              <a:t>Goss</a:t>
            </a:r>
            <a:r>
              <a:rPr lang="tr-TR" dirty="0"/>
              <a:t>, S.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Pasteels</a:t>
            </a:r>
            <a:r>
              <a:rPr lang="tr-TR" dirty="0"/>
              <a:t>, J.M. </a:t>
            </a:r>
            <a:r>
              <a:rPr lang="tr-TR" dirty="0" err="1"/>
              <a:t>The</a:t>
            </a:r>
            <a:r>
              <a:rPr lang="tr-TR" dirty="0"/>
              <a:t> self-</a:t>
            </a:r>
            <a:r>
              <a:rPr lang="tr-TR" dirty="0" err="1"/>
              <a:t>organizing</a:t>
            </a:r>
            <a:r>
              <a:rPr lang="tr-TR" dirty="0"/>
              <a:t> </a:t>
            </a:r>
            <a:r>
              <a:rPr lang="tr-TR" dirty="0" err="1"/>
              <a:t>exploratory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Argentine</a:t>
            </a:r>
            <a:r>
              <a:rPr lang="tr-TR" dirty="0"/>
              <a:t> ant. </a:t>
            </a:r>
            <a:r>
              <a:rPr lang="tr-TR" dirty="0" err="1"/>
              <a:t>Journal</a:t>
            </a:r>
            <a:r>
              <a:rPr lang="tr-TR" dirty="0"/>
              <a:t> of </a:t>
            </a:r>
            <a:r>
              <a:rPr lang="tr-TR" dirty="0" err="1"/>
              <a:t>Insect</a:t>
            </a:r>
            <a:r>
              <a:rPr lang="tr-TR" dirty="0"/>
              <a:t> </a:t>
            </a:r>
            <a:r>
              <a:rPr lang="tr-TR" dirty="0" err="1"/>
              <a:t>Behavior</a:t>
            </a:r>
            <a:r>
              <a:rPr lang="tr-TR" dirty="0"/>
              <a:t>, 3:159–168, 1990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[2] </a:t>
            </a:r>
            <a:r>
              <a:rPr lang="tr-TR" dirty="0" err="1"/>
              <a:t>Dorigo</a:t>
            </a:r>
            <a:r>
              <a:rPr lang="tr-TR" dirty="0"/>
              <a:t>, M., </a:t>
            </a:r>
            <a:r>
              <a:rPr lang="tr-TR" dirty="0" err="1"/>
              <a:t>Maniezzo</a:t>
            </a:r>
            <a:r>
              <a:rPr lang="tr-TR" dirty="0"/>
              <a:t>, V.,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Colorni</a:t>
            </a:r>
            <a:r>
              <a:rPr lang="tr-TR" dirty="0"/>
              <a:t>, A. </a:t>
            </a:r>
            <a:r>
              <a:rPr lang="tr-TR" dirty="0" err="1"/>
              <a:t>The</a:t>
            </a:r>
            <a:r>
              <a:rPr lang="tr-TR" dirty="0"/>
              <a:t> Ant </a:t>
            </a:r>
            <a:r>
              <a:rPr lang="tr-TR" dirty="0" err="1"/>
              <a:t>System</a:t>
            </a:r>
            <a:r>
              <a:rPr lang="tr-TR" dirty="0"/>
              <a:t>: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 </a:t>
            </a:r>
            <a:r>
              <a:rPr lang="tr-TR" dirty="0" err="1"/>
              <a:t>Colony</a:t>
            </a:r>
            <a:r>
              <a:rPr lang="tr-TR" dirty="0"/>
              <a:t> of </a:t>
            </a:r>
            <a:r>
              <a:rPr lang="tr-TR" dirty="0" err="1"/>
              <a:t>Cooperating</a:t>
            </a:r>
            <a:r>
              <a:rPr lang="tr-TR" dirty="0"/>
              <a:t> </a:t>
            </a:r>
            <a:r>
              <a:rPr lang="tr-TR" dirty="0" err="1"/>
              <a:t>Agents</a:t>
            </a:r>
            <a:r>
              <a:rPr lang="tr-TR" dirty="0"/>
              <a:t>, IEEE </a:t>
            </a:r>
            <a:r>
              <a:rPr lang="tr-TR" dirty="0" err="1"/>
              <a:t>Transactions</a:t>
            </a:r>
            <a:r>
              <a:rPr lang="tr-TR" dirty="0"/>
              <a:t> on </a:t>
            </a:r>
            <a:r>
              <a:rPr lang="tr-TR" dirty="0" err="1"/>
              <a:t>Systems</a:t>
            </a:r>
            <a:r>
              <a:rPr lang="tr-TR" dirty="0"/>
              <a:t>, Man,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Cybernetics</a:t>
            </a:r>
            <a:r>
              <a:rPr lang="tr-TR" dirty="0"/>
              <a:t> 26(1):29-41 (1996</a:t>
            </a:r>
            <a:r>
              <a:rPr lang="tr-TR" dirty="0" smtClean="0"/>
              <a:t>).</a:t>
            </a:r>
            <a:endParaRPr lang="tr-TR" dirty="0"/>
          </a:p>
          <a:p>
            <a:r>
              <a:rPr lang="tr-TR" dirty="0"/>
              <a:t>[3] </a:t>
            </a:r>
            <a:r>
              <a:rPr lang="tr-TR" dirty="0" err="1"/>
              <a:t>Di</a:t>
            </a:r>
            <a:r>
              <a:rPr lang="tr-TR" dirty="0"/>
              <a:t> </a:t>
            </a:r>
            <a:r>
              <a:rPr lang="tr-TR" dirty="0" err="1"/>
              <a:t>Caro</a:t>
            </a:r>
            <a:r>
              <a:rPr lang="tr-TR" dirty="0"/>
              <a:t>, G. A. “Ant </a:t>
            </a:r>
            <a:r>
              <a:rPr lang="tr-TR" dirty="0" err="1"/>
              <a:t>Colony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adaptive</a:t>
            </a:r>
            <a:r>
              <a:rPr lang="tr-TR" dirty="0"/>
              <a:t> </a:t>
            </a:r>
            <a:r>
              <a:rPr lang="tr-TR" dirty="0" err="1"/>
              <a:t>routing</a:t>
            </a:r>
            <a:r>
              <a:rPr lang="tr-TR" dirty="0"/>
              <a:t> in </a:t>
            </a:r>
            <a:r>
              <a:rPr lang="tr-TR" dirty="0" err="1"/>
              <a:t>telecommunication</a:t>
            </a:r>
            <a:r>
              <a:rPr lang="tr-TR" dirty="0"/>
              <a:t> </a:t>
            </a:r>
            <a:r>
              <a:rPr lang="tr-TR" dirty="0" err="1"/>
              <a:t>networks</a:t>
            </a:r>
            <a:r>
              <a:rPr lang="tr-TR" dirty="0"/>
              <a:t>” </a:t>
            </a:r>
            <a:r>
              <a:rPr lang="tr-TR" dirty="0" err="1"/>
              <a:t>PhD</a:t>
            </a:r>
            <a:r>
              <a:rPr lang="tr-TR" dirty="0"/>
              <a:t> </a:t>
            </a:r>
            <a:r>
              <a:rPr lang="tr-TR" dirty="0" err="1"/>
              <a:t>thesis</a:t>
            </a:r>
            <a:r>
              <a:rPr lang="tr-TR" dirty="0"/>
              <a:t> in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Sciences</a:t>
            </a:r>
            <a:r>
              <a:rPr lang="tr-TR" dirty="0"/>
              <a:t>, </a:t>
            </a:r>
            <a:r>
              <a:rPr lang="tr-TR" dirty="0" err="1"/>
              <a:t>Polytechnic</a:t>
            </a:r>
            <a:r>
              <a:rPr lang="tr-TR" dirty="0"/>
              <a:t> School, </a:t>
            </a:r>
            <a:r>
              <a:rPr lang="tr-TR" dirty="0" err="1"/>
              <a:t>Université</a:t>
            </a:r>
            <a:r>
              <a:rPr lang="tr-TR" dirty="0"/>
              <a:t> Libre de </a:t>
            </a:r>
            <a:r>
              <a:rPr lang="tr-TR" dirty="0" err="1"/>
              <a:t>Bruxelles</a:t>
            </a:r>
            <a:r>
              <a:rPr lang="tr-TR" dirty="0"/>
              <a:t>, </a:t>
            </a:r>
            <a:r>
              <a:rPr lang="tr-TR" dirty="0" err="1"/>
              <a:t>Brussels</a:t>
            </a:r>
            <a:r>
              <a:rPr lang="tr-TR" dirty="0"/>
              <a:t>, </a:t>
            </a:r>
            <a:r>
              <a:rPr lang="tr-TR" dirty="0" err="1"/>
              <a:t>Belgium</a:t>
            </a:r>
            <a:r>
              <a:rPr lang="tr-TR" dirty="0"/>
              <a:t>, </a:t>
            </a:r>
            <a:r>
              <a:rPr lang="tr-TR" dirty="0" smtClean="0"/>
              <a:t>2004</a:t>
            </a:r>
            <a:endParaRPr lang="tr-TR" dirty="0"/>
          </a:p>
          <a:p>
            <a:r>
              <a:rPr lang="tr-TR" dirty="0"/>
              <a:t>[4] </a:t>
            </a:r>
            <a:r>
              <a:rPr lang="tr-TR" dirty="0" err="1"/>
              <a:t>Di</a:t>
            </a:r>
            <a:r>
              <a:rPr lang="tr-TR" dirty="0"/>
              <a:t> </a:t>
            </a:r>
            <a:r>
              <a:rPr lang="tr-TR" dirty="0" err="1"/>
              <a:t>Caro</a:t>
            </a:r>
            <a:r>
              <a:rPr lang="tr-TR" dirty="0"/>
              <a:t>, G.A., </a:t>
            </a:r>
            <a:r>
              <a:rPr lang="tr-TR" dirty="0" err="1"/>
              <a:t>Dorigo</a:t>
            </a:r>
            <a:r>
              <a:rPr lang="tr-TR" dirty="0"/>
              <a:t>, M., “</a:t>
            </a:r>
            <a:r>
              <a:rPr lang="tr-TR" dirty="0" err="1"/>
              <a:t>Two</a:t>
            </a:r>
            <a:r>
              <a:rPr lang="tr-TR" dirty="0"/>
              <a:t> Ant </a:t>
            </a:r>
            <a:r>
              <a:rPr lang="tr-TR" dirty="0" err="1"/>
              <a:t>Colony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Best-</a:t>
            </a:r>
            <a:r>
              <a:rPr lang="tr-TR" dirty="0" err="1"/>
              <a:t>Effort</a:t>
            </a:r>
            <a:r>
              <a:rPr lang="tr-TR" dirty="0"/>
              <a:t> Routing in </a:t>
            </a:r>
            <a:r>
              <a:rPr lang="tr-TR" dirty="0" err="1"/>
              <a:t>Datagram</a:t>
            </a:r>
            <a:r>
              <a:rPr lang="tr-TR" dirty="0"/>
              <a:t> Networks“, </a:t>
            </a:r>
            <a:r>
              <a:rPr lang="tr-TR" dirty="0" err="1"/>
              <a:t>Proceedings</a:t>
            </a:r>
            <a:r>
              <a:rPr lang="tr-TR" dirty="0"/>
              <a:t> of PDCS’98 – 10th International Conference on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Distributed Computing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, </a:t>
            </a:r>
            <a:r>
              <a:rPr lang="tr-TR" dirty="0" err="1"/>
              <a:t>Las</a:t>
            </a:r>
            <a:r>
              <a:rPr lang="tr-TR" dirty="0"/>
              <a:t> </a:t>
            </a:r>
            <a:r>
              <a:rPr lang="tr-TR" dirty="0" err="1"/>
              <a:t>Vegas</a:t>
            </a:r>
            <a:r>
              <a:rPr lang="tr-TR" dirty="0"/>
              <a:t>, Nevada, </a:t>
            </a:r>
            <a:r>
              <a:rPr lang="tr-TR" dirty="0" err="1"/>
              <a:t>October</a:t>
            </a:r>
            <a:r>
              <a:rPr lang="tr-TR" dirty="0"/>
              <a:t> 28-31, 1998</a:t>
            </a:r>
          </a:p>
        </p:txBody>
      </p:sp>
    </p:spTree>
    <p:extLst>
      <p:ext uri="{BB962C8B-B14F-4D97-AF65-F5344CB8AC3E}">
        <p14:creationId xmlns:p14="http://schemas.microsoft.com/office/powerpoint/2010/main" val="395941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774" y="1399032"/>
            <a:ext cx="6361099" cy="1609344"/>
          </a:xfrm>
        </p:spPr>
        <p:txBody>
          <a:bodyPr>
            <a:noAutofit/>
          </a:bodyPr>
          <a:lstStyle/>
          <a:p>
            <a:r>
              <a:rPr lang="en-GB" sz="9600" dirty="0" err="1" smtClean="0"/>
              <a:t>teşekkürler</a:t>
            </a:r>
            <a:endParaRPr lang="tr-TR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424" y="3498795"/>
            <a:ext cx="2749798" cy="96903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Samet KAYA</a:t>
            </a:r>
          </a:p>
          <a:p>
            <a:pPr marL="0" indent="0" algn="ctr">
              <a:buNone/>
            </a:pPr>
            <a:r>
              <a:rPr lang="en-GB" dirty="0" smtClean="0"/>
              <a:t>skaya@fsm.edu.tr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627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Nedir</a:t>
            </a:r>
            <a:r>
              <a:rPr lang="en-GB" dirty="0" smtClean="0"/>
              <a:t>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598" y="2931033"/>
            <a:ext cx="9455277" cy="2679192"/>
          </a:xfrm>
        </p:spPr>
        <p:txBody>
          <a:bodyPr>
            <a:normAutofit/>
          </a:bodyPr>
          <a:lstStyle/>
          <a:p>
            <a:r>
              <a:rPr lang="tr-TR" dirty="0"/>
              <a:t>Karınca Kolonisi Optimizasyonu (ACO) bir çok </a:t>
            </a:r>
            <a:r>
              <a:rPr lang="tr-TR" dirty="0" err="1"/>
              <a:t>kombinasyonel</a:t>
            </a:r>
            <a:r>
              <a:rPr lang="tr-TR" dirty="0"/>
              <a:t> </a:t>
            </a:r>
            <a:r>
              <a:rPr lang="tr-TR" dirty="0" smtClean="0"/>
              <a:t>optimizasyon </a:t>
            </a:r>
            <a:r>
              <a:rPr lang="tr-TR" dirty="0"/>
              <a:t>problemlerinde iyi sonuçlar veren bir meta-</a:t>
            </a:r>
            <a:r>
              <a:rPr lang="tr-TR" dirty="0" err="1"/>
              <a:t>heuristic</a:t>
            </a:r>
            <a:r>
              <a:rPr lang="tr-TR" dirty="0"/>
              <a:t> </a:t>
            </a:r>
            <a:r>
              <a:rPr lang="tr-TR" dirty="0" smtClean="0"/>
              <a:t>tekniktir</a:t>
            </a:r>
            <a:r>
              <a:rPr lang="en-GB" dirty="0" smtClean="0"/>
              <a:t>.</a:t>
            </a:r>
          </a:p>
          <a:p>
            <a:r>
              <a:rPr lang="en-GB" dirty="0" smtClean="0"/>
              <a:t>K</a:t>
            </a:r>
            <a:r>
              <a:rPr lang="tr-TR" dirty="0" smtClean="0"/>
              <a:t>arınca </a:t>
            </a:r>
            <a:r>
              <a:rPr lang="tr-TR" dirty="0"/>
              <a:t>kolonilerinin gıda arama </a:t>
            </a:r>
            <a:r>
              <a:rPr lang="tr-TR" dirty="0" smtClean="0"/>
              <a:t>tekniklerinden</a:t>
            </a:r>
            <a:r>
              <a:rPr lang="en-GB" dirty="0" smtClean="0"/>
              <a:t> </a:t>
            </a:r>
            <a:r>
              <a:rPr lang="en-GB" dirty="0" err="1" smtClean="0"/>
              <a:t>ilham</a:t>
            </a:r>
            <a:r>
              <a:rPr lang="en-GB" dirty="0" smtClean="0"/>
              <a:t> </a:t>
            </a:r>
            <a:r>
              <a:rPr lang="en-GB" dirty="0" err="1" smtClean="0"/>
              <a:t>alınmıştır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Birçok</a:t>
            </a:r>
            <a:r>
              <a:rPr lang="en-GB" dirty="0" smtClean="0"/>
              <a:t> </a:t>
            </a:r>
            <a:r>
              <a:rPr lang="en-GB" dirty="0" err="1" smtClean="0"/>
              <a:t>optimizasyon</a:t>
            </a:r>
            <a:r>
              <a:rPr lang="en-GB" dirty="0" smtClean="0"/>
              <a:t> </a:t>
            </a:r>
            <a:r>
              <a:rPr lang="en-GB" dirty="0" err="1" smtClean="0"/>
              <a:t>probleminde</a:t>
            </a:r>
            <a:r>
              <a:rPr lang="en-GB" dirty="0" smtClean="0"/>
              <a:t> </a:t>
            </a:r>
            <a:r>
              <a:rPr lang="en-GB" dirty="0" err="1" smtClean="0"/>
              <a:t>kullanılır</a:t>
            </a:r>
            <a:r>
              <a:rPr lang="en-GB" dirty="0" smtClean="0"/>
              <a:t>.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5" y="390525"/>
            <a:ext cx="4000500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824" y="6581001"/>
            <a:ext cx="98583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FF0000"/>
                </a:solidFill>
                <a:hlinkClick r:id="rId3"/>
              </a:rPr>
              <a:t>https://www.smithsonianmag.com/science-nature/ant-colonies-retain-memories-outlast-lifespans-individuals-180971022/</a:t>
            </a:r>
            <a:endParaRPr lang="tr-T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Nasıl</a:t>
            </a:r>
            <a:r>
              <a:rPr lang="en-GB" dirty="0" smtClean="0"/>
              <a:t> </a:t>
            </a:r>
            <a:r>
              <a:rPr lang="en-GB" dirty="0" err="1" smtClean="0"/>
              <a:t>çalışırlar</a:t>
            </a:r>
            <a:r>
              <a:rPr lang="en-GB" dirty="0" smtClean="0"/>
              <a:t>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tr-TR" dirty="0" err="1"/>
              <a:t>arıncalar</a:t>
            </a:r>
            <a:r>
              <a:rPr lang="tr-TR" dirty="0"/>
              <a:t> yiyeceklerini ararken, öncelikle yuvalarının etrafında rasgele dolaşarak keşfe başlar</a:t>
            </a:r>
            <a:r>
              <a:rPr lang="en-GB" dirty="0"/>
              <a:t>.</a:t>
            </a:r>
          </a:p>
          <a:p>
            <a:r>
              <a:rPr lang="tr-TR" dirty="0"/>
              <a:t>Yiyecek kaynaklarını bulduklarında</a:t>
            </a:r>
            <a:r>
              <a:rPr lang="en-GB" dirty="0"/>
              <a:t> </a:t>
            </a:r>
            <a:r>
              <a:rPr lang="en-GB" dirty="0" err="1"/>
              <a:t>yemin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miktarını</a:t>
            </a:r>
            <a:r>
              <a:rPr lang="en-GB" dirty="0"/>
              <a:t> </a:t>
            </a:r>
            <a:r>
              <a:rPr lang="en-GB" dirty="0" err="1"/>
              <a:t>taşıyarak</a:t>
            </a:r>
            <a:r>
              <a:rPr lang="en-GB" dirty="0"/>
              <a:t> </a:t>
            </a:r>
            <a:r>
              <a:rPr lang="en-GB" dirty="0" err="1"/>
              <a:t>yuvalarına</a:t>
            </a:r>
            <a:r>
              <a:rPr lang="en-GB" dirty="0"/>
              <a:t> </a:t>
            </a:r>
            <a:r>
              <a:rPr lang="en-GB" dirty="0" err="1"/>
              <a:t>dönerler</a:t>
            </a:r>
            <a:r>
              <a:rPr lang="en-GB" dirty="0"/>
              <a:t>. </a:t>
            </a:r>
          </a:p>
          <a:p>
            <a:r>
              <a:rPr lang="en-GB" dirty="0"/>
              <a:t>Bu </a:t>
            </a:r>
            <a:r>
              <a:rPr lang="en-GB" dirty="0" err="1"/>
              <a:t>dönüşte</a:t>
            </a:r>
            <a:r>
              <a:rPr lang="en-GB" dirty="0"/>
              <a:t> </a:t>
            </a:r>
            <a:r>
              <a:rPr lang="en-GB" dirty="0" err="1"/>
              <a:t>geldikleri</a:t>
            </a:r>
            <a:r>
              <a:rPr lang="en-GB" dirty="0"/>
              <a:t> </a:t>
            </a:r>
            <a:r>
              <a:rPr lang="en-GB" dirty="0" err="1"/>
              <a:t>yola</a:t>
            </a:r>
            <a:r>
              <a:rPr lang="en-GB" dirty="0"/>
              <a:t> </a:t>
            </a:r>
            <a:r>
              <a:rPr lang="en-GB" dirty="0" err="1"/>
              <a:t>feronom</a:t>
            </a:r>
            <a:r>
              <a:rPr lang="en-GB" dirty="0"/>
              <a:t> </a:t>
            </a:r>
            <a:r>
              <a:rPr lang="en-GB" dirty="0" err="1"/>
              <a:t>bırakırlar</a:t>
            </a:r>
            <a:r>
              <a:rPr lang="en-GB" dirty="0"/>
              <a:t>. </a:t>
            </a:r>
          </a:p>
          <a:p>
            <a:r>
              <a:rPr lang="en-GB" dirty="0" err="1"/>
              <a:t>Bırakılan</a:t>
            </a:r>
            <a:r>
              <a:rPr lang="en-GB" dirty="0"/>
              <a:t> </a:t>
            </a:r>
            <a:r>
              <a:rPr lang="en-GB" dirty="0" err="1"/>
              <a:t>feronom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karıncalar</a:t>
            </a:r>
            <a:r>
              <a:rPr lang="en-GB" dirty="0"/>
              <a:t> </a:t>
            </a:r>
            <a:r>
              <a:rPr lang="en-GB" dirty="0" err="1"/>
              <a:t>yiyeceği</a:t>
            </a:r>
            <a:r>
              <a:rPr lang="en-GB" dirty="0"/>
              <a:t> </a:t>
            </a:r>
            <a:r>
              <a:rPr lang="en-GB" dirty="0" err="1"/>
              <a:t>bulabilirler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Bu </a:t>
            </a:r>
            <a:r>
              <a:rPr lang="en-GB" dirty="0" err="1" smtClean="0"/>
              <a:t>arada</a:t>
            </a:r>
            <a:r>
              <a:rPr lang="en-GB" dirty="0" smtClean="0"/>
              <a:t> </a:t>
            </a:r>
            <a:r>
              <a:rPr lang="en-GB" dirty="0"/>
              <a:t>z</a:t>
            </a:r>
            <a:r>
              <a:rPr lang="en-GB" dirty="0" smtClean="0"/>
              <a:t>aman </a:t>
            </a:r>
            <a:r>
              <a:rPr lang="en-GB" dirty="0" err="1" smtClean="0"/>
              <a:t>içinde</a:t>
            </a:r>
            <a:r>
              <a:rPr lang="en-GB" dirty="0" smtClean="0"/>
              <a:t> </a:t>
            </a:r>
            <a:r>
              <a:rPr lang="en-GB" dirty="0" err="1" smtClean="0"/>
              <a:t>yollarda</a:t>
            </a:r>
            <a:r>
              <a:rPr lang="en-GB" dirty="0" smtClean="0"/>
              <a:t> </a:t>
            </a:r>
            <a:r>
              <a:rPr lang="en-GB" dirty="0" err="1" smtClean="0"/>
              <a:t>bulunan</a:t>
            </a:r>
            <a:r>
              <a:rPr lang="en-GB" dirty="0" smtClean="0"/>
              <a:t> </a:t>
            </a:r>
            <a:r>
              <a:rPr lang="en-GB" dirty="0" err="1" smtClean="0"/>
              <a:t>feronomların</a:t>
            </a:r>
            <a:r>
              <a:rPr lang="en-GB" dirty="0" smtClean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kısmı</a:t>
            </a:r>
            <a:r>
              <a:rPr lang="en-GB" dirty="0" smtClean="0"/>
              <a:t> </a:t>
            </a:r>
            <a:r>
              <a:rPr lang="en-GB" dirty="0" err="1" smtClean="0"/>
              <a:t>uçmaktadır</a:t>
            </a:r>
            <a:r>
              <a:rPr lang="en-GB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18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Sanal</a:t>
            </a:r>
            <a:r>
              <a:rPr lang="en-GB" dirty="0" smtClean="0"/>
              <a:t> versus </a:t>
            </a:r>
            <a:r>
              <a:rPr lang="en-GB" dirty="0" err="1" smtClean="0"/>
              <a:t>gerçek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Gerçek</a:t>
            </a:r>
            <a:r>
              <a:rPr lang="en-GB" dirty="0" smtClean="0"/>
              <a:t> </a:t>
            </a:r>
            <a:r>
              <a:rPr lang="en-GB" dirty="0" err="1" smtClean="0"/>
              <a:t>hayat</a:t>
            </a:r>
            <a:r>
              <a:rPr lang="en-GB" dirty="0" smtClean="0"/>
              <a:t> </a:t>
            </a:r>
            <a:r>
              <a:rPr lang="en-GB" dirty="0" err="1" smtClean="0"/>
              <a:t>algorimalara</a:t>
            </a:r>
            <a:r>
              <a:rPr lang="en-GB" dirty="0" smtClean="0"/>
              <a:t> </a:t>
            </a:r>
            <a:r>
              <a:rPr lang="en-GB" dirty="0" err="1" smtClean="0"/>
              <a:t>aktarılırken</a:t>
            </a:r>
            <a:r>
              <a:rPr lang="en-GB" dirty="0" smtClean="0"/>
              <a:t> </a:t>
            </a:r>
            <a:r>
              <a:rPr lang="en-GB" dirty="0" err="1" smtClean="0"/>
              <a:t>benzer</a:t>
            </a:r>
            <a:r>
              <a:rPr lang="en-GB" dirty="0" smtClean="0"/>
              <a:t> </a:t>
            </a:r>
            <a:r>
              <a:rPr lang="en-GB" dirty="0" err="1" smtClean="0"/>
              <a:t>kalan</a:t>
            </a:r>
            <a:r>
              <a:rPr lang="en-GB" dirty="0" smtClean="0"/>
              <a:t> </a:t>
            </a:r>
            <a:r>
              <a:rPr lang="en-GB" dirty="0" err="1" smtClean="0"/>
              <a:t>ve</a:t>
            </a:r>
            <a:r>
              <a:rPr lang="en-GB" dirty="0" smtClean="0"/>
              <a:t> </a:t>
            </a:r>
            <a:r>
              <a:rPr lang="en-GB" dirty="0" err="1" smtClean="0"/>
              <a:t>değişen</a:t>
            </a:r>
            <a:r>
              <a:rPr lang="en-GB" dirty="0" smtClean="0"/>
              <a:t> </a:t>
            </a:r>
            <a:r>
              <a:rPr lang="en-GB" dirty="0" err="1" smtClean="0"/>
              <a:t>durumlar</a:t>
            </a:r>
            <a:r>
              <a:rPr lang="en-GB" dirty="0" smtClean="0"/>
              <a:t> </a:t>
            </a:r>
            <a:r>
              <a:rPr lang="en-GB" dirty="0" err="1" smtClean="0"/>
              <a:t>olmaktadır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Karıncalar</a:t>
            </a:r>
            <a:r>
              <a:rPr lang="en-GB" dirty="0" smtClean="0"/>
              <a:t> </a:t>
            </a:r>
            <a:r>
              <a:rPr lang="en-GB" dirty="0" err="1" smtClean="0"/>
              <a:t>için</a:t>
            </a:r>
            <a:r>
              <a:rPr lang="en-GB" dirty="0" smtClean="0"/>
              <a:t> de </a:t>
            </a:r>
            <a:r>
              <a:rPr lang="en-GB" dirty="0" err="1" smtClean="0"/>
              <a:t>bu</a:t>
            </a:r>
            <a:r>
              <a:rPr lang="en-GB" dirty="0" smtClean="0"/>
              <a:t> </a:t>
            </a:r>
            <a:r>
              <a:rPr lang="en-GB" dirty="0" err="1" smtClean="0"/>
              <a:t>böyledir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Aynı</a:t>
            </a:r>
            <a:r>
              <a:rPr lang="en-GB" dirty="0" smtClean="0"/>
              <a:t> </a:t>
            </a:r>
            <a:r>
              <a:rPr lang="en-GB" dirty="0" err="1" smtClean="0"/>
              <a:t>kullanılan</a:t>
            </a:r>
            <a:r>
              <a:rPr lang="en-GB" dirty="0" smtClean="0"/>
              <a:t> </a:t>
            </a:r>
            <a:r>
              <a:rPr lang="en-GB" dirty="0" err="1" smtClean="0"/>
              <a:t>özellikler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Feromonlar</a:t>
            </a:r>
            <a:r>
              <a:rPr lang="en-GB" dirty="0" smtClean="0"/>
              <a:t> </a:t>
            </a:r>
            <a:r>
              <a:rPr lang="en-GB" dirty="0" err="1" smtClean="0"/>
              <a:t>aracılığıyla</a:t>
            </a:r>
            <a:r>
              <a:rPr lang="en-GB" dirty="0" smtClean="0"/>
              <a:t> </a:t>
            </a:r>
            <a:r>
              <a:rPr lang="en-GB" dirty="0" err="1" smtClean="0"/>
              <a:t>yol</a:t>
            </a:r>
            <a:r>
              <a:rPr lang="en-GB" dirty="0" smtClean="0"/>
              <a:t> </a:t>
            </a:r>
            <a:r>
              <a:rPr lang="en-GB" dirty="0" err="1" smtClean="0"/>
              <a:t>bulma</a:t>
            </a:r>
            <a:r>
              <a:rPr lang="en-GB" dirty="0" smtClean="0"/>
              <a:t> </a:t>
            </a:r>
            <a:r>
              <a:rPr lang="en-GB" dirty="0" err="1" smtClean="0"/>
              <a:t>stratejisi</a:t>
            </a:r>
            <a:endParaRPr lang="en-GB" dirty="0" smtClean="0"/>
          </a:p>
          <a:p>
            <a:pPr lvl="1"/>
            <a:r>
              <a:rPr lang="en-GB" dirty="0" err="1" smtClean="0"/>
              <a:t>Fromon</a:t>
            </a:r>
            <a:r>
              <a:rPr lang="en-GB" dirty="0" smtClean="0"/>
              <a:t> </a:t>
            </a:r>
            <a:r>
              <a:rPr lang="en-GB" dirty="0" err="1" smtClean="0"/>
              <a:t>uçuculuğu</a:t>
            </a:r>
            <a:endParaRPr lang="en-GB" dirty="0" smtClean="0"/>
          </a:p>
          <a:p>
            <a:r>
              <a:rPr lang="en-GB" dirty="0" err="1" smtClean="0"/>
              <a:t>Farklı</a:t>
            </a:r>
            <a:r>
              <a:rPr lang="en-GB" dirty="0" smtClean="0"/>
              <a:t> </a:t>
            </a:r>
            <a:r>
              <a:rPr lang="en-GB" dirty="0" err="1" smtClean="0"/>
              <a:t>özellikler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Gerçek</a:t>
            </a:r>
            <a:r>
              <a:rPr lang="en-GB" dirty="0" smtClean="0"/>
              <a:t> </a:t>
            </a:r>
            <a:r>
              <a:rPr lang="en-GB" dirty="0" err="1" smtClean="0"/>
              <a:t>hayatta</a:t>
            </a:r>
            <a:r>
              <a:rPr lang="en-GB" dirty="0" smtClean="0"/>
              <a:t> </a:t>
            </a:r>
            <a:r>
              <a:rPr lang="en-GB" dirty="0" err="1" smtClean="0"/>
              <a:t>karıncalar</a:t>
            </a:r>
            <a:r>
              <a:rPr lang="en-GB" dirty="0" smtClean="0"/>
              <a:t> </a:t>
            </a:r>
            <a:r>
              <a:rPr lang="en-GB" dirty="0" err="1" smtClean="0"/>
              <a:t>probleme</a:t>
            </a:r>
            <a:r>
              <a:rPr lang="en-GB" dirty="0" smtClean="0"/>
              <a:t> </a:t>
            </a:r>
            <a:r>
              <a:rPr lang="en-GB" dirty="0" err="1" smtClean="0"/>
              <a:t>ilişkin</a:t>
            </a:r>
            <a:r>
              <a:rPr lang="en-GB" dirty="0" smtClean="0"/>
              <a:t> </a:t>
            </a:r>
            <a:r>
              <a:rPr lang="en-GB" dirty="0" err="1" smtClean="0"/>
              <a:t>detaylara</a:t>
            </a:r>
            <a:r>
              <a:rPr lang="en-GB" dirty="0" smtClean="0"/>
              <a:t> </a:t>
            </a:r>
            <a:r>
              <a:rPr lang="en-GB" dirty="0" err="1" smtClean="0"/>
              <a:t>erişmezler</a:t>
            </a:r>
            <a:r>
              <a:rPr lang="en-GB" dirty="0" smtClean="0"/>
              <a:t>.</a:t>
            </a:r>
          </a:p>
          <a:p>
            <a:pPr lvl="1"/>
            <a:r>
              <a:rPr lang="en-GB" dirty="0" err="1" smtClean="0"/>
              <a:t>Çözümler</a:t>
            </a:r>
            <a:r>
              <a:rPr lang="en-GB" dirty="0" smtClean="0"/>
              <a:t> </a:t>
            </a:r>
            <a:r>
              <a:rPr lang="en-GB" dirty="0" err="1" smtClean="0"/>
              <a:t>hafızada</a:t>
            </a:r>
            <a:r>
              <a:rPr lang="en-GB" dirty="0" smtClean="0"/>
              <a:t> </a:t>
            </a:r>
            <a:r>
              <a:rPr lang="en-GB" dirty="0" err="1" smtClean="0"/>
              <a:t>tutulabilir</a:t>
            </a:r>
            <a:r>
              <a:rPr lang="en-GB" dirty="0" smtClean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1788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371475"/>
            <a:ext cx="3197352" cy="837819"/>
          </a:xfrm>
        </p:spPr>
        <p:txBody>
          <a:bodyPr/>
          <a:lstStyle/>
          <a:p>
            <a:r>
              <a:rPr lang="en-GB" dirty="0" err="1" smtClean="0"/>
              <a:t>algoritma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98881"/>
            <a:ext cx="3829049" cy="63436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42530"/>
            <a:ext cx="122015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50" dirty="0" err="1">
                <a:solidFill>
                  <a:srgbClr val="FF0000"/>
                </a:solidFill>
              </a:rPr>
              <a:t>Vasilyev</a:t>
            </a:r>
            <a:r>
              <a:rPr lang="tr-TR" sz="1050" dirty="0">
                <a:solidFill>
                  <a:srgbClr val="FF0000"/>
                </a:solidFill>
              </a:rPr>
              <a:t>, </a:t>
            </a:r>
            <a:r>
              <a:rPr lang="tr-TR" sz="1050" dirty="0" err="1">
                <a:solidFill>
                  <a:srgbClr val="FF0000"/>
                </a:solidFill>
              </a:rPr>
              <a:t>Fedor</a:t>
            </a:r>
            <a:r>
              <a:rPr lang="tr-TR" sz="1050" dirty="0">
                <a:solidFill>
                  <a:srgbClr val="FF0000"/>
                </a:solidFill>
              </a:rPr>
              <a:t> &amp; </a:t>
            </a:r>
            <a:r>
              <a:rPr lang="tr-TR" sz="1050" dirty="0" err="1">
                <a:solidFill>
                  <a:srgbClr val="FF0000"/>
                </a:solidFill>
              </a:rPr>
              <a:t>Virolainen</a:t>
            </a:r>
            <a:r>
              <a:rPr lang="tr-TR" sz="1050" dirty="0">
                <a:solidFill>
                  <a:srgbClr val="FF0000"/>
                </a:solidFill>
              </a:rPr>
              <a:t>, Sami &amp; </a:t>
            </a:r>
            <a:r>
              <a:rPr lang="tr-TR" sz="1050" dirty="0" err="1">
                <a:solidFill>
                  <a:srgbClr val="FF0000"/>
                </a:solidFill>
              </a:rPr>
              <a:t>Sainio</a:t>
            </a:r>
            <a:r>
              <a:rPr lang="tr-TR" sz="1050" dirty="0">
                <a:solidFill>
                  <a:srgbClr val="FF0000"/>
                </a:solidFill>
              </a:rPr>
              <a:t>, </a:t>
            </a:r>
            <a:r>
              <a:rPr lang="tr-TR" sz="1050" dirty="0" err="1">
                <a:solidFill>
                  <a:srgbClr val="FF0000"/>
                </a:solidFill>
              </a:rPr>
              <a:t>Tuomo</a:t>
            </a:r>
            <a:r>
              <a:rPr lang="tr-TR" sz="1050" dirty="0">
                <a:solidFill>
                  <a:srgbClr val="FF0000"/>
                </a:solidFill>
              </a:rPr>
              <a:t>. (2015). </a:t>
            </a:r>
            <a:r>
              <a:rPr lang="tr-TR" sz="1050" dirty="0" err="1">
                <a:solidFill>
                  <a:srgbClr val="FF0000"/>
                </a:solidFill>
              </a:rPr>
              <a:t>Synthesis</a:t>
            </a:r>
            <a:r>
              <a:rPr lang="tr-TR" sz="1050" dirty="0">
                <a:solidFill>
                  <a:srgbClr val="FF0000"/>
                </a:solidFill>
              </a:rPr>
              <a:t> of </a:t>
            </a:r>
            <a:r>
              <a:rPr lang="tr-TR" sz="1050" dirty="0" err="1">
                <a:solidFill>
                  <a:srgbClr val="FF0000"/>
                </a:solidFill>
              </a:rPr>
              <a:t>hydrometallurgical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processes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for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valorization</a:t>
            </a:r>
            <a:r>
              <a:rPr lang="tr-TR" sz="1050" dirty="0">
                <a:solidFill>
                  <a:srgbClr val="FF0000"/>
                </a:solidFill>
              </a:rPr>
              <a:t> of </a:t>
            </a:r>
            <a:r>
              <a:rPr lang="tr-TR" sz="1050" dirty="0" err="1">
                <a:solidFill>
                  <a:srgbClr val="FF0000"/>
                </a:solidFill>
              </a:rPr>
              <a:t>secondary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raw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materials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using</a:t>
            </a:r>
            <a:r>
              <a:rPr lang="tr-TR" sz="1050" dirty="0">
                <a:solidFill>
                  <a:srgbClr val="FF0000"/>
                </a:solidFill>
              </a:rPr>
              <a:t> ant </a:t>
            </a:r>
            <a:r>
              <a:rPr lang="tr-TR" sz="1050" dirty="0" err="1">
                <a:solidFill>
                  <a:srgbClr val="FF0000"/>
                </a:solidFill>
              </a:rPr>
              <a:t>colony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optimization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and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key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performance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indicators</a:t>
            </a:r>
            <a:r>
              <a:rPr lang="tr-TR" sz="1050" dirty="0">
                <a:solidFill>
                  <a:srgbClr val="FF0000"/>
                </a:solidFill>
              </a:rPr>
              <a:t>. </a:t>
            </a:r>
            <a:r>
              <a:rPr lang="tr-TR" sz="1050" dirty="0" err="1">
                <a:solidFill>
                  <a:srgbClr val="FF0000"/>
                </a:solidFill>
              </a:rPr>
              <a:t>Hydrometallurgy</a:t>
            </a:r>
            <a:r>
              <a:rPr lang="tr-TR" sz="1050" dirty="0">
                <a:solidFill>
                  <a:srgbClr val="FF0000"/>
                </a:solidFill>
              </a:rPr>
              <a:t>. 153. 10.1016/j.hydromet.2015.02.004.</a:t>
            </a:r>
          </a:p>
        </p:txBody>
      </p:sp>
    </p:spTree>
    <p:extLst>
      <p:ext uri="{BB962C8B-B14F-4D97-AF65-F5344CB8AC3E}">
        <p14:creationId xmlns:p14="http://schemas.microsoft.com/office/powerpoint/2010/main" val="289315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94" y="4689855"/>
            <a:ext cx="8482857" cy="1262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28" y="1590245"/>
            <a:ext cx="6349525" cy="2702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23" y="253138"/>
            <a:ext cx="10058400" cy="1609344"/>
          </a:xfrm>
        </p:spPr>
        <p:txBody>
          <a:bodyPr/>
          <a:lstStyle/>
          <a:p>
            <a:r>
              <a:rPr lang="en-GB" dirty="0" err="1" smtClean="0"/>
              <a:t>formul</a:t>
            </a:r>
            <a:endParaRPr lang="tr-TR" dirty="0"/>
          </a:p>
        </p:txBody>
      </p:sp>
      <p:sp>
        <p:nvSpPr>
          <p:cNvPr id="9" name="Rectangle 8"/>
          <p:cNvSpPr/>
          <p:nvPr/>
        </p:nvSpPr>
        <p:spPr>
          <a:xfrm>
            <a:off x="223777" y="6442095"/>
            <a:ext cx="105059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FF0000"/>
                </a:solidFill>
              </a:rPr>
              <a:t>https://www.stratio.com/blog/swarm-intelligence-metaheuristics-part-1-ant-colony-optimization/</a:t>
            </a:r>
          </a:p>
        </p:txBody>
      </p:sp>
    </p:spTree>
    <p:extLst>
      <p:ext uri="{BB962C8B-B14F-4D97-AF65-F5344CB8AC3E}">
        <p14:creationId xmlns:p14="http://schemas.microsoft.com/office/powerpoint/2010/main" val="286808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Gezgin</a:t>
            </a:r>
            <a:r>
              <a:rPr lang="en-GB" dirty="0" smtClean="0"/>
              <a:t> </a:t>
            </a:r>
            <a:r>
              <a:rPr lang="en-GB" dirty="0" err="1" smtClean="0"/>
              <a:t>satıcı</a:t>
            </a:r>
            <a:r>
              <a:rPr lang="en-GB" dirty="0" smtClean="0"/>
              <a:t> </a:t>
            </a:r>
            <a:r>
              <a:rPr lang="en-GB" dirty="0" err="1" smtClean="0"/>
              <a:t>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792" y="2121408"/>
            <a:ext cx="7303626" cy="4050792"/>
          </a:xfrm>
        </p:spPr>
        <p:txBody>
          <a:bodyPr/>
          <a:lstStyle/>
          <a:p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optimizasyon</a:t>
            </a:r>
            <a:r>
              <a:rPr lang="en-GB" dirty="0" smtClean="0"/>
              <a:t> </a:t>
            </a:r>
            <a:r>
              <a:rPr lang="en-GB" dirty="0" err="1" smtClean="0"/>
              <a:t>problemidir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Gezgin</a:t>
            </a:r>
            <a:r>
              <a:rPr lang="en-GB" dirty="0" smtClean="0"/>
              <a:t> </a:t>
            </a:r>
            <a:r>
              <a:rPr lang="en-GB" dirty="0" err="1" smtClean="0"/>
              <a:t>satıcı</a:t>
            </a:r>
            <a:r>
              <a:rPr lang="en-GB" dirty="0" smtClean="0"/>
              <a:t> </a:t>
            </a:r>
            <a:r>
              <a:rPr lang="en-GB" dirty="0" err="1" smtClean="0"/>
              <a:t>probleminin</a:t>
            </a:r>
            <a:r>
              <a:rPr lang="en-GB" dirty="0" smtClean="0"/>
              <a:t> </a:t>
            </a:r>
            <a:r>
              <a:rPr lang="en-GB" dirty="0" err="1" smtClean="0"/>
              <a:t>birçok</a:t>
            </a:r>
            <a:r>
              <a:rPr lang="en-GB" dirty="0" smtClean="0"/>
              <a:t> </a:t>
            </a:r>
            <a:r>
              <a:rPr lang="en-GB" dirty="0" err="1" smtClean="0"/>
              <a:t>çeşiti</a:t>
            </a:r>
            <a:r>
              <a:rPr lang="en-GB" dirty="0" smtClean="0"/>
              <a:t> </a:t>
            </a:r>
            <a:r>
              <a:rPr lang="en-GB" dirty="0" err="1" smtClean="0"/>
              <a:t>bulunmaktadır</a:t>
            </a:r>
            <a:r>
              <a:rPr lang="en-GB" dirty="0" smtClean="0"/>
              <a:t>. </a:t>
            </a:r>
          </a:p>
          <a:p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merkezden</a:t>
            </a:r>
            <a:r>
              <a:rPr lang="en-GB" dirty="0" smtClean="0"/>
              <a:t> </a:t>
            </a:r>
            <a:r>
              <a:rPr lang="en-GB" dirty="0" err="1" smtClean="0"/>
              <a:t>başlayan</a:t>
            </a:r>
            <a:r>
              <a:rPr lang="en-GB" dirty="0"/>
              <a:t> </a:t>
            </a:r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 smtClean="0"/>
              <a:t>satıcı</a:t>
            </a:r>
            <a:r>
              <a:rPr lang="en-GB" dirty="0" smtClean="0"/>
              <a:t> </a:t>
            </a:r>
            <a:r>
              <a:rPr lang="en-GB" dirty="0" err="1" smtClean="0"/>
              <a:t>hedef</a:t>
            </a:r>
            <a:r>
              <a:rPr lang="en-GB" dirty="0" smtClean="0"/>
              <a:t> </a:t>
            </a:r>
            <a:r>
              <a:rPr lang="en-GB" dirty="0" err="1" smtClean="0"/>
              <a:t>noktaların</a:t>
            </a:r>
            <a:r>
              <a:rPr lang="en-GB" dirty="0" smtClean="0"/>
              <a:t> </a:t>
            </a:r>
            <a:r>
              <a:rPr lang="en-GB" dirty="0" err="1" smtClean="0"/>
              <a:t>hepsini</a:t>
            </a:r>
            <a:r>
              <a:rPr lang="en-GB" dirty="0" smtClean="0"/>
              <a:t> </a:t>
            </a:r>
            <a:r>
              <a:rPr lang="en-GB" dirty="0" err="1" smtClean="0"/>
              <a:t>dolaşarak</a:t>
            </a:r>
            <a:r>
              <a:rPr lang="en-GB" dirty="0" smtClean="0"/>
              <a:t> </a:t>
            </a:r>
            <a:r>
              <a:rPr lang="en-GB" dirty="0" err="1" smtClean="0"/>
              <a:t>merkeze</a:t>
            </a:r>
            <a:r>
              <a:rPr lang="en-GB" dirty="0" smtClean="0"/>
              <a:t> </a:t>
            </a:r>
            <a:r>
              <a:rPr lang="en-GB" dirty="0" err="1" smtClean="0"/>
              <a:t>dönmesidir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Önemli</a:t>
            </a:r>
            <a:r>
              <a:rPr lang="en-GB" dirty="0" smtClean="0"/>
              <a:t> </a:t>
            </a:r>
            <a:r>
              <a:rPr lang="en-GB" dirty="0" err="1" smtClean="0"/>
              <a:t>olan</a:t>
            </a:r>
            <a:r>
              <a:rPr lang="en-GB" dirty="0" smtClean="0"/>
              <a:t> </a:t>
            </a:r>
            <a:r>
              <a:rPr lang="en-GB" dirty="0" err="1" smtClean="0"/>
              <a:t>satıcının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kısayolu</a:t>
            </a:r>
            <a:r>
              <a:rPr lang="en-GB" dirty="0" smtClean="0"/>
              <a:t> </a:t>
            </a:r>
            <a:r>
              <a:rPr lang="en-GB" dirty="0" err="1" smtClean="0"/>
              <a:t>kullanmasıdır</a:t>
            </a:r>
            <a:r>
              <a:rPr lang="en-GB" dirty="0" smtClean="0"/>
              <a:t>.  </a:t>
            </a:r>
            <a:endParaRPr lang="tr-TR" dirty="0"/>
          </a:p>
        </p:txBody>
      </p:sp>
      <p:pic>
        <p:nvPicPr>
          <p:cNvPr id="1026" name="Picture 2" descr="travelling salesman problem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1774168"/>
            <a:ext cx="4712018" cy="310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22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97" y="154388"/>
            <a:ext cx="93154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1" y="304255"/>
            <a:ext cx="11253244" cy="10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88" y="1459496"/>
            <a:ext cx="7715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39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129</TotalTime>
  <Words>425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Karınca kolonisi optimizasyonu</vt:lpstr>
      <vt:lpstr>Nedir?</vt:lpstr>
      <vt:lpstr>Nasıl çalışırlar?</vt:lpstr>
      <vt:lpstr>Sanal versus gerçek</vt:lpstr>
      <vt:lpstr>algoritma</vt:lpstr>
      <vt:lpstr>formul</vt:lpstr>
      <vt:lpstr>Gezgin satıcı problemi</vt:lpstr>
      <vt:lpstr>PowerPoint Presentation</vt:lpstr>
      <vt:lpstr>PowerPoint Presentation</vt:lpstr>
      <vt:lpstr>PowerPoint Presentation</vt:lpstr>
      <vt:lpstr>PowerPoint Presentation</vt:lpstr>
      <vt:lpstr>Random sayı üretimi</vt:lpstr>
      <vt:lpstr>Uniform dağılım</vt:lpstr>
      <vt:lpstr>Gamma dağılım</vt:lpstr>
      <vt:lpstr>Beta dağılım</vt:lpstr>
      <vt:lpstr>Exponansiyel dağılım</vt:lpstr>
      <vt:lpstr>kaynakça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Karınca kolonisi optimizasyonu</dc:title>
  <dc:creator>samet kaya</dc:creator>
  <cp:lastModifiedBy>samet kaya</cp:lastModifiedBy>
  <cp:revision>9</cp:revision>
  <dcterms:created xsi:type="dcterms:W3CDTF">2020-01-05T22:18:46Z</dcterms:created>
  <dcterms:modified xsi:type="dcterms:W3CDTF">2020-01-06T00:28:35Z</dcterms:modified>
</cp:coreProperties>
</file>