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82" r:id="rId22"/>
    <p:sldId id="270" r:id="rId23"/>
    <p:sldId id="277" r:id="rId24"/>
    <p:sldId id="279" r:id="rId25"/>
    <p:sldId id="280" r:id="rId26"/>
    <p:sldId id="281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et kaya" initials="sk" lastIdx="1" clrIdx="0">
    <p:extLst>
      <p:ext uri="{19B8F6BF-5375-455C-9EA6-DF929625EA0E}">
        <p15:presenceInfo xmlns:p15="http://schemas.microsoft.com/office/powerpoint/2012/main" userId="1258348d9b48ae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5T08:13:13.852" idx="1">
    <p:pos x="7331" y="147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F9893-271F-4C53-B426-D3B2ABFBEC2E}" type="datetimeFigureOut">
              <a:rPr lang="tr-TR" smtClean="0"/>
              <a:t>25.05.2020</a:t>
            </a:fld>
            <a:endParaRPr lang="tr-T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DB7F4-9287-4146-8493-3B280D0B4B7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7389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DB7F4-9287-4146-8493-3B280D0B4B73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244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4B9F5-8018-4DCD-AEEE-DC373D5D74B9}" type="datetimeFigureOut">
              <a:rPr lang="tr-TR" smtClean="0"/>
              <a:t>25.05.2020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77AA-4E63-46C8-A7B7-F1F398F4250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168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4B9F5-8018-4DCD-AEEE-DC373D5D74B9}" type="datetimeFigureOut">
              <a:rPr lang="tr-TR" smtClean="0"/>
              <a:t>25.05.2020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77AA-4E63-46C8-A7B7-F1F398F4250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117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4B9F5-8018-4DCD-AEEE-DC373D5D74B9}" type="datetimeFigureOut">
              <a:rPr lang="tr-TR" smtClean="0"/>
              <a:t>25.05.2020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77AA-4E63-46C8-A7B7-F1F398F4250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467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4B9F5-8018-4DCD-AEEE-DC373D5D74B9}" type="datetimeFigureOut">
              <a:rPr lang="tr-TR" smtClean="0"/>
              <a:t>25.05.2020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77AA-4E63-46C8-A7B7-F1F398F4250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6168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4B9F5-8018-4DCD-AEEE-DC373D5D74B9}" type="datetimeFigureOut">
              <a:rPr lang="tr-TR" smtClean="0"/>
              <a:t>25.05.2020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77AA-4E63-46C8-A7B7-F1F398F4250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4928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4B9F5-8018-4DCD-AEEE-DC373D5D74B9}" type="datetimeFigureOut">
              <a:rPr lang="tr-TR" smtClean="0"/>
              <a:t>25.05.2020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77AA-4E63-46C8-A7B7-F1F398F4250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5455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4B9F5-8018-4DCD-AEEE-DC373D5D74B9}" type="datetimeFigureOut">
              <a:rPr lang="tr-TR" smtClean="0"/>
              <a:t>25.05.2020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77AA-4E63-46C8-A7B7-F1F398F4250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1390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4B9F5-8018-4DCD-AEEE-DC373D5D74B9}" type="datetimeFigureOut">
              <a:rPr lang="tr-TR" smtClean="0"/>
              <a:t>25.05.2020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77AA-4E63-46C8-A7B7-F1F398F4250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1427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4B9F5-8018-4DCD-AEEE-DC373D5D74B9}" type="datetimeFigureOut">
              <a:rPr lang="tr-TR" smtClean="0"/>
              <a:t>25.05.2020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77AA-4E63-46C8-A7B7-F1F398F4250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92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4B9F5-8018-4DCD-AEEE-DC373D5D74B9}" type="datetimeFigureOut">
              <a:rPr lang="tr-TR" smtClean="0"/>
              <a:t>25.05.2020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00877AA-4E63-46C8-A7B7-F1F398F4250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777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4B9F5-8018-4DCD-AEEE-DC373D5D74B9}" type="datetimeFigureOut">
              <a:rPr lang="tr-TR" smtClean="0"/>
              <a:t>25.05.2020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77AA-4E63-46C8-A7B7-F1F398F4250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375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4B9F5-8018-4DCD-AEEE-DC373D5D74B9}" type="datetimeFigureOut">
              <a:rPr lang="tr-TR" smtClean="0"/>
              <a:t>25.05.2020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77AA-4E63-46C8-A7B7-F1F398F4250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857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4B9F5-8018-4DCD-AEEE-DC373D5D74B9}" type="datetimeFigureOut">
              <a:rPr lang="tr-TR" smtClean="0"/>
              <a:t>25.05.2020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77AA-4E63-46C8-A7B7-F1F398F4250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0999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4B9F5-8018-4DCD-AEEE-DC373D5D74B9}" type="datetimeFigureOut">
              <a:rPr lang="tr-TR" smtClean="0"/>
              <a:t>25.05.2020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77AA-4E63-46C8-A7B7-F1F398F4250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566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4B9F5-8018-4DCD-AEEE-DC373D5D74B9}" type="datetimeFigureOut">
              <a:rPr lang="tr-TR" smtClean="0"/>
              <a:t>25.05.2020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77AA-4E63-46C8-A7B7-F1F398F4250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535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4B9F5-8018-4DCD-AEEE-DC373D5D74B9}" type="datetimeFigureOut">
              <a:rPr lang="tr-TR" smtClean="0"/>
              <a:t>25.05.2020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77AA-4E63-46C8-A7B7-F1F398F4250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427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4B9F5-8018-4DCD-AEEE-DC373D5D74B9}" type="datetimeFigureOut">
              <a:rPr lang="tr-TR" smtClean="0"/>
              <a:t>25.05.2020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77AA-4E63-46C8-A7B7-F1F398F4250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062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04B9F5-8018-4DCD-AEEE-DC373D5D74B9}" type="datetimeFigureOut">
              <a:rPr lang="tr-TR" smtClean="0"/>
              <a:t>25.05.2020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0877AA-4E63-46C8-A7B7-F1F398F4250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908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l.spbstu.ru/course/view.php?id=84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enetic_algorithms/genetic_algorithms_crossover.ht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il.com/pack/doc/cmsis/RTOS/html/group__CMSIS__RTOS__MutexMgmt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rawsoft.com/algorithm-defini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nytime_algorith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946" y="2045229"/>
            <a:ext cx="8788398" cy="1872192"/>
          </a:xfrm>
        </p:spPr>
        <p:txBody>
          <a:bodyPr>
            <a:noAutofit/>
          </a:bodyPr>
          <a:lstStyle/>
          <a:p>
            <a:r>
              <a:rPr lang="en-GB" sz="4000" b="1" dirty="0" smtClean="0"/>
              <a:t>ANY-TIME ALGORITHM </a:t>
            </a:r>
            <a:br>
              <a:rPr lang="en-GB" sz="4000" b="1" dirty="0" smtClean="0"/>
            </a:br>
            <a:r>
              <a:rPr lang="en-GB" sz="4000" b="1" dirty="0" smtClean="0"/>
              <a:t>TO SOLVE COGNITIVE TASKS </a:t>
            </a:r>
            <a:br>
              <a:rPr lang="en-GB" sz="4000" b="1" dirty="0" smtClean="0"/>
            </a:br>
            <a:r>
              <a:rPr lang="en-GB" sz="4000" b="1" dirty="0" smtClean="0"/>
              <a:t>IN REAL TIME</a:t>
            </a:r>
            <a:endParaRPr lang="tr-TR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8699" y="4372965"/>
            <a:ext cx="6987645" cy="642408"/>
          </a:xfrm>
        </p:spPr>
        <p:txBody>
          <a:bodyPr/>
          <a:lstStyle/>
          <a:p>
            <a:r>
              <a:rPr lang="en-GB" sz="2400" dirty="0" smtClean="0">
                <a:hlinkClick r:id="rId2"/>
              </a:rPr>
              <a:t>SAMET KAYA</a:t>
            </a:r>
          </a:p>
          <a:p>
            <a:endParaRPr lang="tr-TR" dirty="0"/>
          </a:p>
          <a:p>
            <a:endParaRPr lang="tr-TR" sz="6600" b="1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Peter the Great St. Petersburg Polytechnic University (SPbPU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264" y="406653"/>
            <a:ext cx="3208741" cy="120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H</a:t>
            </a:r>
            <a:r>
              <a:rPr lang="tr-TR" sz="3600" dirty="0" err="1" smtClean="0"/>
              <a:t>yper</a:t>
            </a:r>
            <a:r>
              <a:rPr lang="en-GB" sz="3600" dirty="0"/>
              <a:t>-</a:t>
            </a:r>
            <a:r>
              <a:rPr lang="en-GB" sz="3600" dirty="0" smtClean="0"/>
              <a:t>H</a:t>
            </a:r>
            <a:r>
              <a:rPr lang="tr-TR" sz="3600" dirty="0" err="1" smtClean="0"/>
              <a:t>euristic</a:t>
            </a:r>
            <a:r>
              <a:rPr lang="en-GB" sz="3600" dirty="0" smtClean="0"/>
              <a:t> Genetic</a:t>
            </a:r>
            <a:r>
              <a:rPr lang="tr-TR" sz="3600" dirty="0" smtClean="0"/>
              <a:t> </a:t>
            </a:r>
            <a:r>
              <a:rPr lang="en-GB" sz="3600" dirty="0"/>
              <a:t>Algorithm </a:t>
            </a:r>
            <a:r>
              <a:rPr lang="en-GB" sz="3600" dirty="0" smtClean="0"/>
              <a:t>With Any-time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Genetic </a:t>
            </a:r>
            <a:r>
              <a:rPr lang="en-GB" dirty="0"/>
              <a:t>algorithms work with the logic of improving genes over </a:t>
            </a:r>
            <a:r>
              <a:rPr lang="en-GB" dirty="0" smtClean="0"/>
              <a:t>time.</a:t>
            </a:r>
          </a:p>
          <a:p>
            <a:r>
              <a:rPr lang="en-GB" dirty="0"/>
              <a:t>From this perspective, it always keeps the best chromatid </a:t>
            </a:r>
            <a:r>
              <a:rPr lang="en-GB" dirty="0" smtClean="0"/>
              <a:t>of genes in memory.</a:t>
            </a:r>
          </a:p>
          <a:p>
            <a:r>
              <a:rPr lang="en-GB" dirty="0"/>
              <a:t>As genes continue to improve, the best chromatid in the population can be used for solution.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36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Genetic Algorithm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202865" cy="371475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genetic algorithm is a search heuristic that is inspired by Charles Darwin's theory of natural evolution</a:t>
            </a:r>
            <a:r>
              <a:rPr lang="en-GB" dirty="0" smtClean="0"/>
              <a:t>.</a:t>
            </a:r>
          </a:p>
          <a:p>
            <a:r>
              <a:rPr lang="tr-TR" dirty="0"/>
              <a:t> </a:t>
            </a:r>
            <a:r>
              <a:rPr lang="en-GB" dirty="0" smtClean="0"/>
              <a:t>Genetic </a:t>
            </a:r>
            <a:r>
              <a:rPr lang="en-GB" dirty="0"/>
              <a:t>algorithm applies </a:t>
            </a:r>
            <a:r>
              <a:rPr lang="en-GB" dirty="0" smtClean="0"/>
              <a:t>mutation, recombination and natural selection functions </a:t>
            </a:r>
            <a:r>
              <a:rPr lang="en-GB" dirty="0"/>
              <a:t>on the genes </a:t>
            </a:r>
            <a:r>
              <a:rPr lang="en-GB" dirty="0" smtClean="0"/>
              <a:t>respectively.</a:t>
            </a:r>
          </a:p>
          <a:p>
            <a:pPr lvl="1" fontAlgn="t"/>
            <a:r>
              <a:rPr lang="en-GB" dirty="0" smtClean="0"/>
              <a:t>Mutation:</a:t>
            </a:r>
            <a:r>
              <a:rPr lang="en-GB" dirty="0"/>
              <a:t> </a:t>
            </a:r>
            <a:r>
              <a:rPr lang="en-GB" dirty="0" smtClean="0"/>
              <a:t>This </a:t>
            </a:r>
            <a:r>
              <a:rPr lang="en-GB" dirty="0"/>
              <a:t>function is used to avoid local optima</a:t>
            </a:r>
            <a:r>
              <a:rPr lang="en-GB" dirty="0" smtClean="0"/>
              <a:t>.</a:t>
            </a:r>
          </a:p>
          <a:p>
            <a:pPr lvl="1" fontAlgn="t"/>
            <a:r>
              <a:rPr lang="en-GB" dirty="0" smtClean="0"/>
              <a:t>Recombination</a:t>
            </a:r>
            <a:r>
              <a:rPr lang="en-GB" dirty="0"/>
              <a:t>: </a:t>
            </a:r>
            <a:r>
              <a:rPr lang="en-GB" dirty="0" smtClean="0"/>
              <a:t>This </a:t>
            </a:r>
            <a:r>
              <a:rPr lang="en-GB" dirty="0"/>
              <a:t>function allows the </a:t>
            </a:r>
            <a:r>
              <a:rPr lang="en-GB" dirty="0" err="1"/>
              <a:t>chromatites</a:t>
            </a:r>
            <a:r>
              <a:rPr lang="en-GB" dirty="0"/>
              <a:t> to match and </a:t>
            </a:r>
            <a:r>
              <a:rPr lang="en-GB" dirty="0" smtClean="0"/>
              <a:t>create </a:t>
            </a:r>
            <a:r>
              <a:rPr lang="en-GB" dirty="0"/>
              <a:t>a new </a:t>
            </a:r>
            <a:r>
              <a:rPr lang="en-GB" dirty="0" smtClean="0"/>
              <a:t>generation</a:t>
            </a:r>
          </a:p>
          <a:p>
            <a:pPr lvl="1" fontAlgn="t"/>
            <a:r>
              <a:rPr lang="en-GB" dirty="0" smtClean="0"/>
              <a:t>Natural selection</a:t>
            </a:r>
            <a:r>
              <a:rPr lang="en-GB" dirty="0"/>
              <a:t>: </a:t>
            </a:r>
            <a:r>
              <a:rPr lang="en-GB" dirty="0" smtClean="0"/>
              <a:t>Determines </a:t>
            </a:r>
            <a:r>
              <a:rPr lang="en-GB" dirty="0"/>
              <a:t>which individuals will survive and their ability to reproduce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196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tr-TR" dirty="0" err="1"/>
              <a:t>yper</a:t>
            </a:r>
            <a:r>
              <a:rPr lang="en-GB" dirty="0"/>
              <a:t>-H</a:t>
            </a:r>
            <a:r>
              <a:rPr lang="tr-TR" dirty="0" err="1"/>
              <a:t>euristic</a:t>
            </a:r>
            <a:r>
              <a:rPr lang="en-GB" dirty="0"/>
              <a:t> Genetic</a:t>
            </a:r>
            <a:r>
              <a:rPr lang="tr-TR" dirty="0"/>
              <a:t> </a:t>
            </a:r>
            <a:r>
              <a:rPr lang="en-GB" dirty="0"/>
              <a:t>Algorithm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normal genetic algorithm uses uniform functions for mutation, </a:t>
            </a:r>
            <a:r>
              <a:rPr lang="en-GB" dirty="0" smtClean="0"/>
              <a:t>recombination and </a:t>
            </a:r>
            <a:r>
              <a:rPr lang="en-GB" dirty="0"/>
              <a:t>natural selection</a:t>
            </a:r>
            <a:r>
              <a:rPr lang="en-GB" dirty="0" smtClean="0"/>
              <a:t>. In addition, </a:t>
            </a:r>
            <a:r>
              <a:rPr lang="en-GB" dirty="0"/>
              <a:t>performs these operations sequentially.</a:t>
            </a:r>
          </a:p>
          <a:p>
            <a:r>
              <a:rPr lang="en-GB" dirty="0" err="1" smtClean="0"/>
              <a:t>Hypter-Heursitic</a:t>
            </a:r>
            <a:r>
              <a:rPr lang="en-GB" dirty="0"/>
              <a:t> uses multiple algorithms for each transaction</a:t>
            </a:r>
            <a:r>
              <a:rPr lang="en-GB" dirty="0" smtClean="0"/>
              <a:t>. </a:t>
            </a:r>
          </a:p>
          <a:p>
            <a:r>
              <a:rPr lang="en-GB" dirty="0"/>
              <a:t>I</a:t>
            </a:r>
            <a:r>
              <a:rPr lang="en-GB" dirty="0" smtClean="0"/>
              <a:t>t also does </a:t>
            </a:r>
            <a:r>
              <a:rPr lang="en-GB" dirty="0"/>
              <a:t>these operations randomly.</a:t>
            </a:r>
            <a:endParaRPr lang="en-GB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05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9940773" cy="1752599"/>
          </a:xfrm>
        </p:spPr>
        <p:txBody>
          <a:bodyPr>
            <a:normAutofit/>
          </a:bodyPr>
          <a:lstStyle/>
          <a:p>
            <a:r>
              <a:rPr lang="tr-TR" dirty="0"/>
              <a:t>Postal </a:t>
            </a:r>
            <a:r>
              <a:rPr lang="tr-TR" dirty="0" err="1" smtClean="0"/>
              <a:t>Worker</a:t>
            </a:r>
            <a:r>
              <a:rPr lang="en-GB" dirty="0"/>
              <a:t> </a:t>
            </a:r>
            <a:r>
              <a:rPr lang="tr-TR" dirty="0" smtClean="0"/>
              <a:t>Problem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</a:t>
            </a:r>
            <a:r>
              <a:rPr lang="en-GB" dirty="0"/>
              <a:t>is a postman in the problem.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postman will leave the post office and stop by all of the delivery addresses and go home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</a:t>
            </a:r>
            <a:r>
              <a:rPr lang="en-GB" dirty="0"/>
              <a:t>problem is finding the shortest </a:t>
            </a:r>
            <a:r>
              <a:rPr lang="en-GB" dirty="0" smtClean="0"/>
              <a:t>path</a:t>
            </a:r>
            <a:r>
              <a:rPr lang="en-GB" dirty="0"/>
              <a:t> </a:t>
            </a:r>
            <a:r>
              <a:rPr lang="en-GB" dirty="0" smtClean="0"/>
              <a:t>between post office and home.</a:t>
            </a:r>
          </a:p>
          <a:p>
            <a:endParaRPr lang="en-GB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76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29" y="145026"/>
            <a:ext cx="9002168" cy="632460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8652386" y="904568"/>
            <a:ext cx="1337187" cy="462116"/>
          </a:xfrm>
          <a:prstGeom prst="borderCallout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Post Office</a:t>
            </a:r>
            <a:endParaRPr lang="tr-TR" dirty="0"/>
          </a:p>
        </p:txBody>
      </p:sp>
      <p:sp>
        <p:nvSpPr>
          <p:cNvPr id="6" name="Line Callout 1 5"/>
          <p:cNvSpPr/>
          <p:nvPr/>
        </p:nvSpPr>
        <p:spPr>
          <a:xfrm>
            <a:off x="6567271" y="3395817"/>
            <a:ext cx="1140542" cy="550607"/>
          </a:xfrm>
          <a:prstGeom prst="borderCallout1">
            <a:avLst>
              <a:gd name="adj1" fmla="val 18750"/>
              <a:gd name="adj2" fmla="val -8333"/>
              <a:gd name="adj3" fmla="val -80357"/>
              <a:gd name="adj4" fmla="val -37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Delivery Locations</a:t>
            </a:r>
            <a:endParaRPr lang="tr-TR" dirty="0"/>
          </a:p>
        </p:txBody>
      </p:sp>
      <p:sp>
        <p:nvSpPr>
          <p:cNvPr id="7" name="Line Callout 1 6"/>
          <p:cNvSpPr/>
          <p:nvPr/>
        </p:nvSpPr>
        <p:spPr>
          <a:xfrm>
            <a:off x="9537289" y="3946424"/>
            <a:ext cx="904568" cy="478092"/>
          </a:xfrm>
          <a:prstGeom prst="borderCallout1">
            <a:avLst>
              <a:gd name="adj1" fmla="val 49599"/>
              <a:gd name="adj2" fmla="val 104711"/>
              <a:gd name="adj3" fmla="val 77539"/>
              <a:gd name="adj4" fmla="val 13992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67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Genes </a:t>
            </a:r>
            <a:r>
              <a:rPr lang="en-GB" dirty="0"/>
              <a:t>and </a:t>
            </a:r>
            <a:r>
              <a:rPr lang="en-GB" dirty="0" smtClean="0"/>
              <a:t>Fitness Function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767" y="2104104"/>
            <a:ext cx="9901445" cy="4208206"/>
          </a:xfrm>
        </p:spPr>
        <p:txBody>
          <a:bodyPr>
            <a:normAutofit/>
          </a:bodyPr>
          <a:lstStyle/>
          <a:p>
            <a:r>
              <a:rPr 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AddresIndexOrder</a:t>
            </a:r>
            <a:r>
              <a:rPr lang="tr-T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itness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is the total distance of the sequence calculated by the two-point distance formula.</a:t>
            </a:r>
            <a:endParaRPr lang="tr-T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381" y="2301978"/>
            <a:ext cx="24098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7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Mutations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169" y="2165554"/>
            <a:ext cx="6863276" cy="4294240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 err="1" smtClean="0"/>
              <a:t>Inversion</a:t>
            </a:r>
            <a:r>
              <a:rPr lang="en-GB" dirty="0"/>
              <a:t>: </a:t>
            </a:r>
            <a:endParaRPr lang="en-GB" dirty="0" smtClean="0"/>
          </a:p>
          <a:p>
            <a:pPr lvl="1"/>
            <a:r>
              <a:rPr lang="en-GB" dirty="0"/>
              <a:t>R</a:t>
            </a:r>
            <a:r>
              <a:rPr lang="en-GB" dirty="0" smtClean="0"/>
              <a:t>andom two different index are selected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wap their contents.</a:t>
            </a:r>
          </a:p>
          <a:p>
            <a:r>
              <a:rPr lang="tr-TR" b="1" dirty="0" err="1" smtClean="0"/>
              <a:t>Adjacent</a:t>
            </a:r>
            <a:r>
              <a:rPr lang="en-GB" dirty="0" smtClean="0"/>
              <a:t>: </a:t>
            </a:r>
          </a:p>
          <a:p>
            <a:pPr lvl="1"/>
            <a:r>
              <a:rPr lang="en-GB" dirty="0"/>
              <a:t>R</a:t>
            </a:r>
            <a:r>
              <a:rPr lang="en-GB" dirty="0" smtClean="0"/>
              <a:t>andom one index is selected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wap contents </a:t>
            </a:r>
            <a:r>
              <a:rPr lang="en-GB" dirty="0"/>
              <a:t>with it’s </a:t>
            </a:r>
            <a:r>
              <a:rPr lang="en-GB" dirty="0" smtClean="0"/>
              <a:t>next neighbour.</a:t>
            </a:r>
          </a:p>
          <a:p>
            <a:r>
              <a:rPr lang="tr-TR" b="1" dirty="0" err="1" smtClean="0"/>
              <a:t>Reinsertion</a:t>
            </a:r>
            <a:r>
              <a:rPr lang="en-GB" dirty="0" smtClean="0"/>
              <a:t>: </a:t>
            </a:r>
          </a:p>
          <a:p>
            <a:pPr lvl="1"/>
            <a:r>
              <a:rPr lang="en-GB" dirty="0"/>
              <a:t>R</a:t>
            </a:r>
            <a:r>
              <a:rPr lang="en-GB" dirty="0" smtClean="0"/>
              <a:t>andom one index </a:t>
            </a:r>
            <a:r>
              <a:rPr lang="en-GB" dirty="0"/>
              <a:t>is </a:t>
            </a:r>
            <a:r>
              <a:rPr lang="en-GB" dirty="0" smtClean="0"/>
              <a:t>selected.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op it from list.</a:t>
            </a:r>
          </a:p>
          <a:p>
            <a:pPr lvl="1"/>
            <a:r>
              <a:rPr lang="en-GB" dirty="0" smtClean="0"/>
              <a:t>Push it in random index.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70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 Search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819" y="2024975"/>
            <a:ext cx="6014395" cy="4455337"/>
          </a:xfrm>
        </p:spPr>
        <p:txBody>
          <a:bodyPr>
            <a:normAutofit lnSpcReduction="10000"/>
          </a:bodyPr>
          <a:lstStyle/>
          <a:p>
            <a:r>
              <a:rPr lang="tr-TR" b="1" dirty="0" err="1" smtClean="0"/>
              <a:t>NextDescent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Select random one index</a:t>
            </a:r>
          </a:p>
          <a:p>
            <a:pPr lvl="1"/>
            <a:r>
              <a:rPr lang="en-GB" dirty="0" smtClean="0"/>
              <a:t>If </a:t>
            </a:r>
            <a:r>
              <a:rPr lang="en-GB" dirty="0"/>
              <a:t>its second </a:t>
            </a:r>
            <a:r>
              <a:rPr lang="en-GB" dirty="0" err="1"/>
              <a:t>neighbor</a:t>
            </a:r>
            <a:r>
              <a:rPr lang="en-GB" dirty="0"/>
              <a:t> is closer than the first one, </a:t>
            </a:r>
            <a:r>
              <a:rPr lang="en-GB" dirty="0" smtClean="0"/>
              <a:t>swap them.</a:t>
            </a:r>
          </a:p>
          <a:p>
            <a:pPr lvl="1"/>
            <a:r>
              <a:rPr lang="en-GB" dirty="0" smtClean="0"/>
              <a:t>Continue </a:t>
            </a:r>
            <a:r>
              <a:rPr lang="en-GB" dirty="0"/>
              <a:t>until there is an improvement or </a:t>
            </a:r>
            <a:r>
              <a:rPr lang="en-GB" dirty="0" smtClean="0"/>
              <a:t>full turn.</a:t>
            </a:r>
          </a:p>
          <a:p>
            <a:r>
              <a:rPr lang="tr-TR" b="1" dirty="0" err="1" smtClean="0"/>
              <a:t>Hill</a:t>
            </a:r>
            <a:r>
              <a:rPr lang="en-GB" b="1" dirty="0" smtClean="0"/>
              <a:t> </a:t>
            </a:r>
            <a:r>
              <a:rPr lang="tr-TR" b="1" dirty="0" err="1" smtClean="0"/>
              <a:t>Climbing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Randomly </a:t>
            </a:r>
            <a:r>
              <a:rPr lang="en-GB" dirty="0"/>
              <a:t>choose two indexes. </a:t>
            </a:r>
            <a:endParaRPr lang="en-GB" dirty="0" smtClean="0"/>
          </a:p>
          <a:p>
            <a:pPr lvl="1"/>
            <a:r>
              <a:rPr lang="en-GB" dirty="0" smtClean="0"/>
              <a:t>Swap </a:t>
            </a:r>
            <a:r>
              <a:rPr lang="en-GB" dirty="0"/>
              <a:t>them. </a:t>
            </a:r>
            <a:endParaRPr lang="en-GB" dirty="0" smtClean="0"/>
          </a:p>
          <a:p>
            <a:pPr lvl="1"/>
            <a:r>
              <a:rPr lang="en-GB" dirty="0" smtClean="0"/>
              <a:t>Continue </a:t>
            </a:r>
            <a:r>
              <a:rPr lang="en-GB" dirty="0"/>
              <a:t>until there is an improvement or </a:t>
            </a:r>
            <a:r>
              <a:rPr lang="en-GB" dirty="0" smtClean="0"/>
              <a:t>all </a:t>
            </a:r>
            <a:r>
              <a:rPr lang="en-GB" dirty="0"/>
              <a:t>binary matches are tried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370" y="3963174"/>
            <a:ext cx="4546727" cy="154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Crossovers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814" y="2187739"/>
            <a:ext cx="5408611" cy="3863010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 err="1" smtClean="0"/>
              <a:t>Ordered</a:t>
            </a:r>
            <a:r>
              <a:rPr lang="en-GB" b="1" dirty="0" smtClean="0"/>
              <a:t>:</a:t>
            </a:r>
          </a:p>
          <a:p>
            <a:pPr lvl="1"/>
            <a:r>
              <a:rPr lang="en-GB" dirty="0" smtClean="0"/>
              <a:t>Pick two cut point and paste it on new child.</a:t>
            </a:r>
          </a:p>
          <a:p>
            <a:pPr lvl="1"/>
            <a:r>
              <a:rPr lang="en-GB" dirty="0" smtClean="0"/>
              <a:t>Fill child from other parent orderly numbers which not in cut genes</a:t>
            </a:r>
          </a:p>
          <a:p>
            <a:r>
              <a:rPr lang="en-GB" b="1" dirty="0" smtClean="0"/>
              <a:t>Cycle:</a:t>
            </a:r>
          </a:p>
          <a:p>
            <a:pPr lvl="1"/>
            <a:r>
              <a:rPr lang="en-GB" dirty="0" smtClean="0"/>
              <a:t>Pick random index from parent1</a:t>
            </a:r>
          </a:p>
          <a:p>
            <a:pPr lvl="1"/>
            <a:r>
              <a:rPr lang="en-GB" dirty="0" smtClean="0"/>
              <a:t>Get number inside parent2 index</a:t>
            </a:r>
          </a:p>
          <a:p>
            <a:pPr lvl="1"/>
            <a:r>
              <a:rPr lang="en-GB" dirty="0" smtClean="0"/>
              <a:t>Use the number as index on prarent1</a:t>
            </a:r>
          </a:p>
          <a:p>
            <a:pPr lvl="1"/>
            <a:r>
              <a:rPr lang="en-GB" dirty="0"/>
              <a:t>Continue until parent 2 number index content is equal to parent 1 start content  </a:t>
            </a:r>
            <a:endParaRPr lang="en-GB" dirty="0" smtClean="0"/>
          </a:p>
          <a:p>
            <a:pPr lvl="1"/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922" y="2191639"/>
            <a:ext cx="5089196" cy="1212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03443" y="6410452"/>
            <a:ext cx="8645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3"/>
              </a:rPr>
              <a:t>https://www.tutorialspoint.com/genetic_algorithms/genetic_algorithms_crossover.htm</a:t>
            </a:r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267" y="3764267"/>
            <a:ext cx="3149254" cy="17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361" y="164691"/>
            <a:ext cx="4257367" cy="2008239"/>
          </a:xfrm>
        </p:spPr>
        <p:txBody>
          <a:bodyPr>
            <a:normAutofit/>
          </a:bodyPr>
          <a:lstStyle/>
          <a:p>
            <a:r>
              <a:rPr lang="en-GB" sz="3200" dirty="0" smtClean="0"/>
              <a:t>Hyper-Heuristic Selection</a:t>
            </a:r>
            <a:endParaRPr lang="tr-TR" sz="3200" dirty="0"/>
          </a:p>
        </p:txBody>
      </p:sp>
      <p:sp>
        <p:nvSpPr>
          <p:cNvPr id="4" name="Rectangle 3"/>
          <p:cNvSpPr/>
          <p:nvPr/>
        </p:nvSpPr>
        <p:spPr>
          <a:xfrm>
            <a:off x="4670322" y="73746"/>
            <a:ext cx="70104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tr-TR" sz="11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heu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rnd.Next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(i + 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". time </a:t>
            </a:r>
            <a:r>
              <a:rPr lang="tr-T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heu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heu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heuristics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heu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heuristics.mutation_Inversion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level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level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% 3) + 1;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solution1 =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.solutionList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[mut];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.MutationInversion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solution1,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level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tr-TR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heuristics.mutation_AdjacentSwap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level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level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% 3) + 1;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solution1 =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.solutionList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[mut];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.MutationAdjacentSwap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solution1,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level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tr-TR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heuristics.mutation_Reinsertion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level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level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% 3) + 1;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solution1 =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.solutionList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[mut];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.MutationReinsertion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solution1,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level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tr-TR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heuristics.localSearch_NextDescent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solution1 =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.solutionList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loc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.LocalSearchNextDescent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solution1,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level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tr-TR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heuristics.localSearch_HillClimbing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solution1 =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.solutionList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loc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.LocalSearchHillClimbing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solution1,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level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tr-TR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heuristics.crossover_Ordered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solution1 =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.solutionList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cros_other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solution2 =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solutionList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cros_best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.CrosoverOrdered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solution1,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solution2, level);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tr-TR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heuristics.crosover_Cycle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solution1 =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.solutionList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cros_other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solution2 =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solutionList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cros_best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.CrosoverCycle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solution1,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solution2, level);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tr-TR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tr-TR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69905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Algorithm?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/>
              <a:t>finite sequence of well-defined, computer-implementable </a:t>
            </a:r>
            <a:r>
              <a:rPr lang="en-GB" dirty="0" smtClean="0"/>
              <a:t>instructions.</a:t>
            </a:r>
          </a:p>
          <a:p>
            <a:r>
              <a:rPr lang="en-GB" dirty="0"/>
              <a:t>An algorithm is a list of rules to follow in order to solve a problem</a:t>
            </a:r>
            <a:r>
              <a:rPr lang="en-GB" dirty="0" smtClean="0"/>
              <a:t>.</a:t>
            </a:r>
          </a:p>
          <a:p>
            <a:r>
              <a:rPr lang="en-GB" dirty="0"/>
              <a:t>A sequence of steps to be carried out for a required output from a certain given </a:t>
            </a:r>
            <a:r>
              <a:rPr lang="en-GB" dirty="0" smtClean="0"/>
              <a:t>input.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715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Any-time Implementation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According to the algorithm, the best solution is constantly updated</a:t>
            </a:r>
            <a:r>
              <a:rPr lang="en-GB" dirty="0" smtClean="0"/>
              <a:t>.</a:t>
            </a:r>
          </a:p>
          <a:p>
            <a:r>
              <a:rPr lang="en-GB" dirty="0"/>
              <a:t>This update needs to be suspended before Anytime can be applied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Threads </a:t>
            </a:r>
            <a:r>
              <a:rPr lang="en-GB" dirty="0"/>
              <a:t>and </a:t>
            </a:r>
            <a:r>
              <a:rPr lang="en-GB" dirty="0" err="1"/>
              <a:t>Mutex</a:t>
            </a:r>
            <a:r>
              <a:rPr lang="en-GB" dirty="0"/>
              <a:t>, one of the synchronization mechanisms, </a:t>
            </a:r>
            <a:r>
              <a:rPr lang="en-GB" dirty="0" smtClean="0"/>
              <a:t>is used to implement any-time algorithm.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04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Mutex</a:t>
            </a:r>
            <a:r>
              <a:rPr lang="en-GB" dirty="0" smtClean="0"/>
              <a:t> 1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323" y="2438399"/>
            <a:ext cx="10747019" cy="36379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Mutual exclusion</a:t>
            </a:r>
          </a:p>
          <a:p>
            <a:r>
              <a:rPr lang="en-GB" dirty="0" err="1" smtClean="0"/>
              <a:t>Mutex</a:t>
            </a:r>
            <a:r>
              <a:rPr lang="en-GB" dirty="0" smtClean="0"/>
              <a:t> is </a:t>
            </a:r>
            <a:r>
              <a:rPr lang="en-GB" dirty="0"/>
              <a:t>a program object that allows multiple program threads to share the same </a:t>
            </a:r>
            <a:r>
              <a:rPr lang="en-GB" dirty="0" smtClean="0"/>
              <a:t>resource.</a:t>
            </a:r>
          </a:p>
          <a:p>
            <a:r>
              <a:rPr lang="en-GB" dirty="0"/>
              <a:t>W</a:t>
            </a:r>
            <a:r>
              <a:rPr lang="en-GB" dirty="0" smtClean="0"/>
              <a:t>hen </a:t>
            </a:r>
            <a:r>
              <a:rPr lang="en-GB" dirty="0"/>
              <a:t>one thread enters the critical </a:t>
            </a:r>
            <a:r>
              <a:rPr lang="en-GB" dirty="0" smtClean="0"/>
              <a:t>zone, the other </a:t>
            </a:r>
            <a:r>
              <a:rPr lang="en-GB" dirty="0"/>
              <a:t>thread cannot </a:t>
            </a:r>
            <a:r>
              <a:rPr lang="en-GB" dirty="0" smtClean="0"/>
              <a:t>enter.</a:t>
            </a:r>
          </a:p>
          <a:p>
            <a:r>
              <a:rPr lang="en-GB" dirty="0"/>
              <a:t>The critical </a:t>
            </a:r>
            <a:r>
              <a:rPr lang="en-GB" dirty="0" smtClean="0"/>
              <a:t>zones </a:t>
            </a:r>
            <a:r>
              <a:rPr lang="en-GB" dirty="0"/>
              <a:t>of </a:t>
            </a:r>
            <a:r>
              <a:rPr lang="en-GB" dirty="0" smtClean="0"/>
              <a:t>our </a:t>
            </a:r>
            <a:r>
              <a:rPr lang="en-GB" dirty="0"/>
              <a:t>system are updating the best solution and drawing the best solution on the screen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1700" b="1" dirty="0" smtClean="0"/>
              <a:t>System can </a:t>
            </a:r>
            <a:r>
              <a:rPr lang="en-GB" sz="1700" b="1" dirty="0"/>
              <a:t>not update </a:t>
            </a:r>
            <a:r>
              <a:rPr lang="en-GB" sz="1700" b="1" dirty="0" smtClean="0"/>
              <a:t>best solution while drawing &lt;&gt; The system can not </a:t>
            </a:r>
            <a:r>
              <a:rPr lang="en-GB" sz="1700" b="1" dirty="0"/>
              <a:t>draw while </a:t>
            </a:r>
            <a:r>
              <a:rPr lang="en-GB" sz="1700" b="1" dirty="0" smtClean="0"/>
              <a:t>updating best solution.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63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39487"/>
            <a:ext cx="10018713" cy="1752599"/>
          </a:xfrm>
        </p:spPr>
        <p:txBody>
          <a:bodyPr/>
          <a:lstStyle/>
          <a:p>
            <a:r>
              <a:rPr lang="en-GB" dirty="0" err="1" smtClean="0"/>
              <a:t>Mutex</a:t>
            </a:r>
            <a:r>
              <a:rPr lang="en-GB" dirty="0" smtClean="0"/>
              <a:t> 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596" y="1628774"/>
            <a:ext cx="8644707" cy="2850417"/>
          </a:xfrm>
          <a:prstGeom prst="rect">
            <a:avLst/>
          </a:prstGeom>
        </p:spPr>
      </p:pic>
      <p:sp>
        <p:nvSpPr>
          <p:cNvPr id="5" name="Line Callout 1 (Border and Accent Bar) 4"/>
          <p:cNvSpPr/>
          <p:nvPr/>
        </p:nvSpPr>
        <p:spPr>
          <a:xfrm>
            <a:off x="9222658" y="4479191"/>
            <a:ext cx="1435509" cy="1592826"/>
          </a:xfrm>
          <a:prstGeom prst="accentBorderCallout1">
            <a:avLst>
              <a:gd name="adj1" fmla="val 18750"/>
              <a:gd name="adj2" fmla="val -8333"/>
              <a:gd name="adj3" fmla="val -81944"/>
              <a:gd name="adj4" fmla="val -158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Best Solution Update</a:t>
            </a:r>
            <a:endParaRPr lang="tr-TR" dirty="0"/>
          </a:p>
        </p:txBody>
      </p:sp>
      <p:sp>
        <p:nvSpPr>
          <p:cNvPr id="6" name="Line Callout 1 (Border and Accent Bar) 5"/>
          <p:cNvSpPr/>
          <p:nvPr/>
        </p:nvSpPr>
        <p:spPr>
          <a:xfrm>
            <a:off x="3155080" y="4557850"/>
            <a:ext cx="1435509" cy="1592826"/>
          </a:xfrm>
          <a:prstGeom prst="accentBorderCallout1">
            <a:avLst>
              <a:gd name="adj1" fmla="val 10725"/>
              <a:gd name="adj2" fmla="val 104681"/>
              <a:gd name="adj3" fmla="val -88734"/>
              <a:gd name="adj4" fmla="val 226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Best Solution Drawing</a:t>
            </a:r>
            <a:endParaRPr lang="tr-TR" dirty="0"/>
          </a:p>
        </p:txBody>
      </p:sp>
      <p:sp>
        <p:nvSpPr>
          <p:cNvPr id="7" name="Rectangle 6"/>
          <p:cNvSpPr/>
          <p:nvPr/>
        </p:nvSpPr>
        <p:spPr>
          <a:xfrm>
            <a:off x="2861188" y="6435189"/>
            <a:ext cx="9252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3"/>
              </a:rPr>
              <a:t>https://www.keil.com/pack/doc/cmsis/RTOS/html/group__CMSIS__RTOS__MutexMgmt.html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30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hyper-heuristic algorithm </a:t>
            </a:r>
            <a:r>
              <a:rPr lang="en-GB" dirty="0"/>
              <a:t>can find the shortest path.</a:t>
            </a:r>
          </a:p>
          <a:p>
            <a:r>
              <a:rPr lang="en-GB" dirty="0" smtClean="0"/>
              <a:t>The best </a:t>
            </a:r>
            <a:r>
              <a:rPr lang="en-GB" dirty="0"/>
              <a:t>solution can be seen at any time with a button.</a:t>
            </a:r>
          </a:p>
          <a:p>
            <a:r>
              <a:rPr lang="en-GB" dirty="0"/>
              <a:t>The algorithm works in the background while </a:t>
            </a:r>
            <a:r>
              <a:rPr lang="en-GB" dirty="0" smtClean="0"/>
              <a:t>drawing </a:t>
            </a:r>
            <a:r>
              <a:rPr lang="en-GB" dirty="0"/>
              <a:t>the </a:t>
            </a:r>
            <a:r>
              <a:rPr lang="en-GB" dirty="0" smtClean="0"/>
              <a:t> best solution.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99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49" y="394252"/>
            <a:ext cx="8504801" cy="597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774" y="426116"/>
            <a:ext cx="8317342" cy="584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2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28" y="557289"/>
            <a:ext cx="8205353" cy="57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SAMET KAYA</a:t>
            </a:r>
            <a:br>
              <a:rPr lang="en-GB" dirty="0" smtClean="0"/>
            </a:br>
            <a:r>
              <a:rPr lang="en-GB" sz="2400" dirty="0" smtClean="0"/>
              <a:t>kysamet@gmail.com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532" y="2981633"/>
            <a:ext cx="6234372" cy="1472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THANKS FOR YOUR ATTENT</a:t>
            </a:r>
            <a:r>
              <a:rPr lang="en-GB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tr-TR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</a:t>
            </a:r>
            <a:endParaRPr lang="tr-TR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Three Main Features </a:t>
            </a:r>
            <a:r>
              <a:rPr lang="en-GB" dirty="0"/>
              <a:t>of </a:t>
            </a:r>
            <a:r>
              <a:rPr lang="en-GB" dirty="0" smtClean="0"/>
              <a:t>Algorithm Definitions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essential aim of an algorithm is to get a specific </a:t>
            </a:r>
            <a:r>
              <a:rPr lang="en-GB" dirty="0" smtClean="0"/>
              <a:t>output.</a:t>
            </a:r>
            <a:endParaRPr lang="en-GB" dirty="0"/>
          </a:p>
          <a:p>
            <a:r>
              <a:rPr lang="en-GB" dirty="0"/>
              <a:t>An algorithm involves with several continuous </a:t>
            </a:r>
            <a:r>
              <a:rPr lang="en-GB" dirty="0" smtClean="0"/>
              <a:t>steps.</a:t>
            </a:r>
            <a:endParaRPr lang="en-GB" dirty="0"/>
          </a:p>
          <a:p>
            <a:r>
              <a:rPr lang="en-GB" b="1" dirty="0"/>
              <a:t>The output comes after the algorithm finished the whole process.</a:t>
            </a:r>
          </a:p>
          <a:p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2736298" y="6488668"/>
            <a:ext cx="5366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2"/>
              </a:rPr>
              <a:t>https://www.edrawsoft.com/algorithm-definition.html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66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Any-Time Algorithm?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 algorithm that can return a valid solution to a problem even if it is interrupted before it </a:t>
            </a:r>
            <a:r>
              <a:rPr lang="en-GB" dirty="0" smtClean="0"/>
              <a:t>ends.</a:t>
            </a:r>
          </a:p>
          <a:p>
            <a:r>
              <a:rPr lang="en-GB" dirty="0"/>
              <a:t>The system can always access a </a:t>
            </a:r>
            <a:r>
              <a:rPr lang="en-GB" dirty="0" smtClean="0"/>
              <a:t>solution while </a:t>
            </a:r>
            <a:r>
              <a:rPr lang="en-GB" dirty="0"/>
              <a:t>the algorithm continues to </a:t>
            </a:r>
            <a:r>
              <a:rPr lang="en-GB" dirty="0" smtClean="0"/>
              <a:t>work.</a:t>
            </a:r>
          </a:p>
          <a:p>
            <a:r>
              <a:rPr lang="en-GB" dirty="0"/>
              <a:t>Any-time algorithm is a system that can be applied on an algorithm</a:t>
            </a:r>
            <a:r>
              <a:rPr lang="en-GB" dirty="0" smtClean="0"/>
              <a:t>.</a:t>
            </a:r>
          </a:p>
          <a:p>
            <a:r>
              <a:rPr lang="en-GB" dirty="0" smtClean="0"/>
              <a:t>An other name of this algorithm is “</a:t>
            </a:r>
            <a:r>
              <a:rPr lang="tr-TR" dirty="0" err="1" smtClean="0"/>
              <a:t>interruptible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en-GB" dirty="0" smtClean="0"/>
              <a:t>”.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2802371" y="6488668"/>
            <a:ext cx="38134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>
                <a:hlinkClick r:id="rId2"/>
              </a:rPr>
              <a:t>https://en.wikipedia.org/wiki/Anytime_algorithm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772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Systems Need Any-time </a:t>
            </a:r>
            <a:r>
              <a:rPr lang="en-GB" dirty="0"/>
              <a:t>Algorithm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</a:t>
            </a:r>
            <a:r>
              <a:rPr lang="en-GB" dirty="0"/>
              <a:t>real time</a:t>
            </a:r>
            <a:r>
              <a:rPr lang="en-GB" dirty="0" smtClean="0"/>
              <a:t> systems can not wait end of all process.</a:t>
            </a:r>
          </a:p>
          <a:p>
            <a:r>
              <a:rPr lang="en-GB" dirty="0" smtClean="0"/>
              <a:t>Worst </a:t>
            </a:r>
            <a:r>
              <a:rPr lang="en-GB" dirty="0"/>
              <a:t>decision is better than indecision. </a:t>
            </a:r>
            <a:r>
              <a:rPr lang="en-GB" dirty="0" smtClean="0"/>
              <a:t>This </a:t>
            </a:r>
            <a:r>
              <a:rPr lang="en-GB" dirty="0"/>
              <a:t>means there is always a decision in hand</a:t>
            </a:r>
            <a:r>
              <a:rPr lang="en-GB" dirty="0" smtClean="0"/>
              <a:t>.</a:t>
            </a:r>
          </a:p>
          <a:p>
            <a:r>
              <a:rPr lang="en-GB" dirty="0"/>
              <a:t>While applying the </a:t>
            </a:r>
            <a:r>
              <a:rPr lang="en-GB" dirty="0" smtClean="0"/>
              <a:t>available best solution, </a:t>
            </a:r>
            <a:r>
              <a:rPr lang="en-GB" dirty="0"/>
              <a:t>better solutions can be searched.</a:t>
            </a:r>
            <a:endParaRPr lang="en-GB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135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GB" dirty="0" smtClean="0"/>
              <a:t>Should Be In Any-time Algorithm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 smtClean="0"/>
              <a:t>Interruptability</a:t>
            </a:r>
            <a:endParaRPr lang="en-GB" dirty="0" smtClean="0"/>
          </a:p>
          <a:p>
            <a:pPr lvl="1"/>
            <a:r>
              <a:rPr lang="en-GB" dirty="0" smtClean="0"/>
              <a:t>Algorithm can be </a:t>
            </a:r>
            <a:r>
              <a:rPr lang="en-GB" dirty="0" err="1" smtClean="0"/>
              <a:t>stoptable</a:t>
            </a:r>
            <a:endParaRPr lang="en-GB" dirty="0" smtClean="0"/>
          </a:p>
          <a:p>
            <a:r>
              <a:rPr lang="en-GB" dirty="0" smtClean="0"/>
              <a:t>Monotonicity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quality of the result improves over time</a:t>
            </a:r>
            <a:endParaRPr lang="en-GB" dirty="0" smtClean="0"/>
          </a:p>
          <a:p>
            <a:r>
              <a:rPr lang="en-GB" dirty="0" err="1" smtClean="0"/>
              <a:t>Disminishing</a:t>
            </a:r>
            <a:r>
              <a:rPr lang="en-GB" dirty="0" smtClean="0"/>
              <a:t> Returns</a:t>
            </a:r>
          </a:p>
          <a:p>
            <a:pPr lvl="1"/>
            <a:r>
              <a:rPr lang="en-GB" dirty="0"/>
              <a:t>The increase in the quality of the solution is high  when the </a:t>
            </a:r>
            <a:r>
              <a:rPr lang="en-GB" dirty="0" err="1"/>
              <a:t>ahlgorithm</a:t>
            </a:r>
            <a:r>
              <a:rPr lang="en-GB" dirty="0"/>
              <a:t> starts </a:t>
            </a:r>
            <a:r>
              <a:rPr lang="en-GB" dirty="0" smtClean="0"/>
              <a:t>working. Over </a:t>
            </a:r>
            <a:r>
              <a:rPr lang="en-GB" dirty="0"/>
              <a:t>time, this </a:t>
            </a:r>
            <a:r>
              <a:rPr lang="en-GB" dirty="0" smtClean="0"/>
              <a:t>increase rate </a:t>
            </a:r>
            <a:r>
              <a:rPr lang="en-GB" dirty="0"/>
              <a:t>decreases.</a:t>
            </a:r>
            <a:endParaRPr lang="en-GB" dirty="0" smtClean="0"/>
          </a:p>
          <a:p>
            <a:r>
              <a:rPr lang="en-GB" dirty="0" err="1" smtClean="0"/>
              <a:t>Preemptability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Algorithm  can be suspended and resumed.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29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Which Algorithms </a:t>
            </a:r>
            <a:r>
              <a:rPr lang="en-GB" sz="3200" dirty="0"/>
              <a:t>is </a:t>
            </a:r>
            <a:r>
              <a:rPr lang="en-GB" sz="3200" dirty="0" smtClean="0"/>
              <a:t>Suitable For Anytime Algorithm?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Greedy search</a:t>
            </a:r>
          </a:p>
          <a:p>
            <a:r>
              <a:rPr lang="en-GB" dirty="0" smtClean="0"/>
              <a:t>Random Search</a:t>
            </a:r>
          </a:p>
          <a:p>
            <a:r>
              <a:rPr lang="en-GB" dirty="0" smtClean="0"/>
              <a:t>Simulated-Annealing</a:t>
            </a:r>
          </a:p>
          <a:p>
            <a:r>
              <a:rPr lang="en-GB" dirty="0" smtClean="0"/>
              <a:t>Genetic Algorithm</a:t>
            </a:r>
          </a:p>
          <a:p>
            <a:r>
              <a:rPr lang="en-GB" dirty="0" smtClean="0"/>
              <a:t>Etc… </a:t>
            </a:r>
          </a:p>
          <a:p>
            <a:r>
              <a:rPr lang="en-GB" b="1" dirty="0"/>
              <a:t>Algorithms must </a:t>
            </a:r>
            <a:r>
              <a:rPr lang="en-GB" b="1" dirty="0" smtClean="0"/>
              <a:t>be </a:t>
            </a:r>
            <a:r>
              <a:rPr lang="en-GB" b="1" dirty="0" err="1" smtClean="0"/>
              <a:t>everytime</a:t>
            </a:r>
            <a:r>
              <a:rPr lang="en-GB" b="1" dirty="0" smtClean="0"/>
              <a:t> </a:t>
            </a:r>
            <a:r>
              <a:rPr lang="en-GB" b="1" dirty="0"/>
              <a:t>able to </a:t>
            </a:r>
            <a:r>
              <a:rPr lang="en-GB" b="1" dirty="0" smtClean="0"/>
              <a:t>keep </a:t>
            </a:r>
            <a:r>
              <a:rPr lang="en-GB" b="1" dirty="0"/>
              <a:t>a </a:t>
            </a:r>
            <a:r>
              <a:rPr lang="en-GB" b="1" dirty="0" smtClean="0"/>
              <a:t>solution </a:t>
            </a:r>
            <a:r>
              <a:rPr lang="en-GB" b="1" dirty="0"/>
              <a:t>in order to apply </a:t>
            </a:r>
            <a:r>
              <a:rPr lang="en-GB" b="1" dirty="0" smtClean="0"/>
              <a:t>anytime algorithm.</a:t>
            </a:r>
            <a:r>
              <a:rPr lang="en-GB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329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</a:t>
            </a:r>
            <a:r>
              <a:rPr lang="en-GB" dirty="0" smtClean="0"/>
              <a:t>an Be Applied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While applying the algorithm, the most critical point is that while </a:t>
            </a:r>
            <a:r>
              <a:rPr lang="en-GB" dirty="0" smtClean="0"/>
              <a:t>the best solution is using, the best solution must be updated.</a:t>
            </a:r>
          </a:p>
          <a:p>
            <a:r>
              <a:rPr lang="en-GB" dirty="0"/>
              <a:t>To ensure this, the normal algorithm must be interrupted and </a:t>
            </a:r>
            <a:r>
              <a:rPr lang="en-GB" dirty="0" smtClean="0"/>
              <a:t>other </a:t>
            </a:r>
            <a:r>
              <a:rPr lang="en-GB" dirty="0"/>
              <a:t>action </a:t>
            </a:r>
            <a:r>
              <a:rPr lang="en-GB" dirty="0" smtClean="0"/>
              <a:t>taken(for example displaying solution).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736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Time-Quality Graph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2438399"/>
            <a:ext cx="6591300" cy="36099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924675" y="3748086"/>
            <a:ext cx="1714500" cy="10858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39175" y="4684751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Best solution in time</a:t>
            </a:r>
            <a:endParaRPr lang="tr-TR" dirty="0"/>
          </a:p>
        </p:txBody>
      </p:sp>
      <p:sp>
        <p:nvSpPr>
          <p:cNvPr id="9" name="Rectangle 8"/>
          <p:cNvSpPr/>
          <p:nvPr/>
        </p:nvSpPr>
        <p:spPr>
          <a:xfrm>
            <a:off x="2949574" y="6360853"/>
            <a:ext cx="855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Grass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Joshua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&amp;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Zilberstein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Shlomo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. (1995). Programming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Anytime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Algorithms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859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647</TotalTime>
  <Words>1173</Words>
  <Application>Microsoft Office PowerPoint</Application>
  <PresentationFormat>Widescreen</PresentationFormat>
  <Paragraphs>169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Corbel</vt:lpstr>
      <vt:lpstr>Parallax</vt:lpstr>
      <vt:lpstr>ANY-TIME ALGORITHM  TO SOLVE COGNITIVE TASKS  IN REAL TIME</vt:lpstr>
      <vt:lpstr>What is Algorithm?</vt:lpstr>
      <vt:lpstr>Three Main Features of Algorithm Definitions</vt:lpstr>
      <vt:lpstr>What is Any-Time Algorithm?</vt:lpstr>
      <vt:lpstr>Why Systems Need Any-time Algorithm</vt:lpstr>
      <vt:lpstr>What Should Be In Any-time Algorithm</vt:lpstr>
      <vt:lpstr>Which Algorithms is Suitable For Anytime Algorithm?</vt:lpstr>
      <vt:lpstr>How Can Be Applied</vt:lpstr>
      <vt:lpstr>Time-Quality Graph</vt:lpstr>
      <vt:lpstr>Hyper-Heuristic Genetic Algorithm With Any-time</vt:lpstr>
      <vt:lpstr>Genetic Algorithm</vt:lpstr>
      <vt:lpstr>Hyper-Heuristic Genetic Algorithm</vt:lpstr>
      <vt:lpstr>Postal Worker Problem </vt:lpstr>
      <vt:lpstr>PowerPoint Presentation</vt:lpstr>
      <vt:lpstr>Genes and Fitness Function</vt:lpstr>
      <vt:lpstr>Mutations </vt:lpstr>
      <vt:lpstr>Local Search</vt:lpstr>
      <vt:lpstr>Crossovers</vt:lpstr>
      <vt:lpstr>Hyper-Heuristic Selection</vt:lpstr>
      <vt:lpstr>Any-time Implementation</vt:lpstr>
      <vt:lpstr>Mutex 1</vt:lpstr>
      <vt:lpstr>Mutex </vt:lpstr>
      <vt:lpstr>Result</vt:lpstr>
      <vt:lpstr>PowerPoint Presentation</vt:lpstr>
      <vt:lpstr>PowerPoint Presentation</vt:lpstr>
      <vt:lpstr>PowerPoint Presentation</vt:lpstr>
      <vt:lpstr>SAMET KAYA kysamet@gmail.com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ANY-TIME ALGORITHM  TO SOLVE COGNITIVE TASKS  IN REAL TIME</dc:title>
  <dc:creator>samet kaya</dc:creator>
  <cp:lastModifiedBy>samet kaya</cp:lastModifiedBy>
  <cp:revision>31</cp:revision>
  <dcterms:created xsi:type="dcterms:W3CDTF">2020-05-24T21:44:56Z</dcterms:created>
  <dcterms:modified xsi:type="dcterms:W3CDTF">2020-05-25T08:32:28Z</dcterms:modified>
</cp:coreProperties>
</file>