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329" r:id="rId4"/>
    <p:sldId id="330" r:id="rId5"/>
    <p:sldId id="317" r:id="rId6"/>
    <p:sldId id="320" r:id="rId7"/>
    <p:sldId id="324" r:id="rId8"/>
    <p:sldId id="323" r:id="rId9"/>
    <p:sldId id="325" r:id="rId10"/>
    <p:sldId id="326" r:id="rId11"/>
    <p:sldId id="296" r:id="rId12"/>
    <p:sldId id="297" r:id="rId13"/>
    <p:sldId id="306" r:id="rId14"/>
    <p:sldId id="298" r:id="rId15"/>
    <p:sldId id="300" r:id="rId16"/>
    <p:sldId id="301" r:id="rId17"/>
    <p:sldId id="302" r:id="rId18"/>
    <p:sldId id="315" r:id="rId19"/>
    <p:sldId id="313" r:id="rId20"/>
    <p:sldId id="327" r:id="rId21"/>
    <p:sldId id="328" r:id="rId22"/>
    <p:sldId id="304" r:id="rId23"/>
    <p:sldId id="303" r:id="rId24"/>
    <p:sldId id="307" r:id="rId25"/>
    <p:sldId id="312" r:id="rId26"/>
    <p:sldId id="305" r:id="rId27"/>
    <p:sldId id="331" r:id="rId28"/>
    <p:sldId id="332" r:id="rId29"/>
    <p:sldId id="333" r:id="rId30"/>
    <p:sldId id="334" r:id="rId31"/>
    <p:sldId id="335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Flex Tutorial" id="{BE9C3F30-2583-4FE9-BF11-B20452F30F3F}">
          <p14:sldIdLst>
            <p14:sldId id="256"/>
            <p14:sldId id="276"/>
            <p14:sldId id="329"/>
            <p14:sldId id="330"/>
            <p14:sldId id="317"/>
            <p14:sldId id="320"/>
            <p14:sldId id="324"/>
            <p14:sldId id="323"/>
            <p14:sldId id="325"/>
            <p14:sldId id="326"/>
            <p14:sldId id="296"/>
            <p14:sldId id="297"/>
            <p14:sldId id="306"/>
            <p14:sldId id="298"/>
            <p14:sldId id="300"/>
            <p14:sldId id="301"/>
            <p14:sldId id="302"/>
            <p14:sldId id="315"/>
            <p14:sldId id="313"/>
            <p14:sldId id="327"/>
            <p14:sldId id="328"/>
            <p14:sldId id="304"/>
            <p14:sldId id="303"/>
            <p14:sldId id="307"/>
            <p14:sldId id="312"/>
            <p14:sldId id="305"/>
            <p14:sldId id="331"/>
            <p14:sldId id="332"/>
            <p14:sldId id="333"/>
            <p14:sldId id="334"/>
            <p14:sldId id="33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C6600"/>
    <a:srgbClr val="BD8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C93D4-164A-46B6-A25D-F12DF5E40E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A095C97-18CB-4F3F-BCF0-0798D3BB2A99}">
      <dgm:prSet phldrT="[Text]"/>
      <dgm:spPr/>
      <dgm:t>
        <a:bodyPr/>
        <a:lstStyle/>
        <a:p>
          <a:r>
            <a:rPr lang="en-GB"/>
            <a:t>Bin Packing</a:t>
          </a:r>
          <a:endParaRPr lang="en-GB" dirty="0"/>
        </a:p>
      </dgm:t>
    </dgm:pt>
    <dgm:pt modelId="{E442E329-64F8-4206-870D-182123AC4189}" type="parTrans" cxnId="{B31B00D9-E427-4242-81C9-EE54EF99B41F}">
      <dgm:prSet/>
      <dgm:spPr/>
      <dgm:t>
        <a:bodyPr/>
        <a:lstStyle/>
        <a:p>
          <a:endParaRPr lang="en-GB"/>
        </a:p>
      </dgm:t>
    </dgm:pt>
    <dgm:pt modelId="{07958A56-F384-4420-B6B5-A31E13847562}" type="sibTrans" cxnId="{B31B00D9-E427-4242-81C9-EE54EF99B41F}">
      <dgm:prSet/>
      <dgm:spPr/>
      <dgm:t>
        <a:bodyPr/>
        <a:lstStyle/>
        <a:p>
          <a:endParaRPr lang="en-GB"/>
        </a:p>
      </dgm:t>
    </dgm:pt>
    <dgm:pt modelId="{AE256A29-13DB-4013-A62F-71229E97CE53}">
      <dgm:prSet phldrT="[Text]"/>
      <dgm:spPr/>
      <dgm:t>
        <a:bodyPr/>
        <a:lstStyle/>
        <a:p>
          <a:r>
            <a:rPr lang="en-GB" dirty="0"/>
            <a:t>Flow Shop Scheduling</a:t>
          </a:r>
        </a:p>
      </dgm:t>
    </dgm:pt>
    <dgm:pt modelId="{C706DCCD-1BCA-43D0-A5E4-33AD5401347D}" type="parTrans" cxnId="{AFF38AFB-AB81-40A6-B911-312EFEBEC0CF}">
      <dgm:prSet/>
      <dgm:spPr/>
      <dgm:t>
        <a:bodyPr/>
        <a:lstStyle/>
        <a:p>
          <a:endParaRPr lang="en-GB"/>
        </a:p>
      </dgm:t>
    </dgm:pt>
    <dgm:pt modelId="{BDC5545D-544B-49A5-B8CB-92CA92116031}" type="sibTrans" cxnId="{AFF38AFB-AB81-40A6-B911-312EFEBEC0CF}">
      <dgm:prSet/>
      <dgm:spPr/>
      <dgm:t>
        <a:bodyPr/>
        <a:lstStyle/>
        <a:p>
          <a:endParaRPr lang="en-GB"/>
        </a:p>
      </dgm:t>
    </dgm:pt>
    <dgm:pt modelId="{9B241AEF-FA9F-4738-9611-1C387A4019BB}">
      <dgm:prSet phldrT="[Text]"/>
      <dgm:spPr/>
      <dgm:t>
        <a:bodyPr/>
        <a:lstStyle/>
        <a:p>
          <a:r>
            <a:rPr lang="en-GB" dirty="0"/>
            <a:t>MAX-SAT</a:t>
          </a:r>
        </a:p>
      </dgm:t>
    </dgm:pt>
    <dgm:pt modelId="{F533CE4C-38DF-46A4-A1FA-B6CE712E6778}" type="parTrans" cxnId="{193ACE2F-875E-4151-BA4F-426551C6B34A}">
      <dgm:prSet/>
      <dgm:spPr/>
      <dgm:t>
        <a:bodyPr/>
        <a:lstStyle/>
        <a:p>
          <a:endParaRPr lang="en-GB"/>
        </a:p>
      </dgm:t>
    </dgm:pt>
    <dgm:pt modelId="{D2A7D048-EC85-4C69-89BD-0258884F4F34}" type="sibTrans" cxnId="{193ACE2F-875E-4151-BA4F-426551C6B34A}">
      <dgm:prSet/>
      <dgm:spPr/>
      <dgm:t>
        <a:bodyPr/>
        <a:lstStyle/>
        <a:p>
          <a:endParaRPr lang="en-GB"/>
        </a:p>
      </dgm:t>
    </dgm:pt>
    <dgm:pt modelId="{5492301B-9189-4595-88F3-7BABB4ABBF94}">
      <dgm:prSet phldrT="[Text]"/>
      <dgm:spPr/>
      <dgm:t>
        <a:bodyPr/>
        <a:lstStyle/>
        <a:p>
          <a:r>
            <a:rPr lang="en-GB" dirty="0"/>
            <a:t>Personnel Scheduling</a:t>
          </a:r>
        </a:p>
      </dgm:t>
    </dgm:pt>
    <dgm:pt modelId="{5E2FC953-04DB-4803-B4BD-3BEAC9E9B412}" type="parTrans" cxnId="{C05EE991-1E9F-4CE6-848A-0EBD4E343CE6}">
      <dgm:prSet/>
      <dgm:spPr/>
      <dgm:t>
        <a:bodyPr/>
        <a:lstStyle/>
        <a:p>
          <a:endParaRPr lang="en-GB"/>
        </a:p>
      </dgm:t>
    </dgm:pt>
    <dgm:pt modelId="{43E752C3-5C42-4628-B427-CD250662563F}" type="sibTrans" cxnId="{C05EE991-1E9F-4CE6-848A-0EBD4E343CE6}">
      <dgm:prSet/>
      <dgm:spPr/>
      <dgm:t>
        <a:bodyPr/>
        <a:lstStyle/>
        <a:p>
          <a:endParaRPr lang="en-GB"/>
        </a:p>
      </dgm:t>
    </dgm:pt>
    <dgm:pt modelId="{0EB22A88-0F43-4262-87AA-18AB06FFCF2F}">
      <dgm:prSet phldrT="[Text]"/>
      <dgm:spPr/>
      <dgm:t>
        <a:bodyPr/>
        <a:lstStyle/>
        <a:p>
          <a:r>
            <a:rPr lang="en-GB" dirty="0"/>
            <a:t>Travelling Salesman Problem</a:t>
          </a:r>
        </a:p>
      </dgm:t>
    </dgm:pt>
    <dgm:pt modelId="{3D0135C9-1B7B-478E-9778-A75A8BA59363}" type="parTrans" cxnId="{598FC42C-D806-4E29-9E6A-D98B2B5A3913}">
      <dgm:prSet/>
      <dgm:spPr/>
      <dgm:t>
        <a:bodyPr/>
        <a:lstStyle/>
        <a:p>
          <a:endParaRPr lang="en-GB"/>
        </a:p>
      </dgm:t>
    </dgm:pt>
    <dgm:pt modelId="{0F117E36-5DDC-4486-8DA3-7C35E4BE016A}" type="sibTrans" cxnId="{598FC42C-D806-4E29-9E6A-D98B2B5A3913}">
      <dgm:prSet/>
      <dgm:spPr/>
      <dgm:t>
        <a:bodyPr/>
        <a:lstStyle/>
        <a:p>
          <a:endParaRPr lang="en-GB"/>
        </a:p>
      </dgm:t>
    </dgm:pt>
    <dgm:pt modelId="{52712E25-7FD0-4F12-8168-6DCF272653DF}">
      <dgm:prSet phldrT="[Text]"/>
      <dgm:spPr/>
      <dgm:t>
        <a:bodyPr/>
        <a:lstStyle/>
        <a:p>
          <a:r>
            <a:rPr lang="en-GB" dirty="0"/>
            <a:t>Vehicle Routing Problem</a:t>
          </a:r>
        </a:p>
      </dgm:t>
    </dgm:pt>
    <dgm:pt modelId="{9A4F2DB8-1E80-4013-9D75-D11C9A8BED83}" type="parTrans" cxnId="{8F131DAF-5F5E-4E71-A601-2F9A8CBF0373}">
      <dgm:prSet/>
      <dgm:spPr/>
      <dgm:t>
        <a:bodyPr/>
        <a:lstStyle/>
        <a:p>
          <a:endParaRPr lang="en-GB"/>
        </a:p>
      </dgm:t>
    </dgm:pt>
    <dgm:pt modelId="{A1AA5E13-8AA9-4657-B266-75EB2530520A}" type="sibTrans" cxnId="{8F131DAF-5F5E-4E71-A601-2F9A8CBF0373}">
      <dgm:prSet/>
      <dgm:spPr/>
      <dgm:t>
        <a:bodyPr/>
        <a:lstStyle/>
        <a:p>
          <a:endParaRPr lang="en-GB"/>
        </a:p>
      </dgm:t>
    </dgm:pt>
    <dgm:pt modelId="{0CEE722E-6DE1-40B4-A3C1-5542590C66FA}" type="pres">
      <dgm:prSet presAssocID="{7B3C93D4-164A-46B6-A25D-F12DF5E40E90}" presName="diagram" presStyleCnt="0">
        <dgm:presLayoutVars>
          <dgm:dir/>
          <dgm:resizeHandles val="exact"/>
        </dgm:presLayoutVars>
      </dgm:prSet>
      <dgm:spPr/>
    </dgm:pt>
    <dgm:pt modelId="{1392EB41-8C68-4855-A679-E1513F6A1DDF}" type="pres">
      <dgm:prSet presAssocID="{FA095C97-18CB-4F3F-BCF0-0798D3BB2A99}" presName="node" presStyleLbl="node1" presStyleIdx="0" presStyleCnt="6">
        <dgm:presLayoutVars>
          <dgm:bulletEnabled val="1"/>
        </dgm:presLayoutVars>
      </dgm:prSet>
      <dgm:spPr/>
    </dgm:pt>
    <dgm:pt modelId="{F379BC0D-6F31-4FB1-940B-747ED0D48003}" type="pres">
      <dgm:prSet presAssocID="{07958A56-F384-4420-B6B5-A31E13847562}" presName="sibTrans" presStyleCnt="0"/>
      <dgm:spPr/>
    </dgm:pt>
    <dgm:pt modelId="{7CF4E63F-118A-446D-B8FF-5277D78E9921}" type="pres">
      <dgm:prSet presAssocID="{AE256A29-13DB-4013-A62F-71229E97CE53}" presName="node" presStyleLbl="node1" presStyleIdx="1" presStyleCnt="6">
        <dgm:presLayoutVars>
          <dgm:bulletEnabled val="1"/>
        </dgm:presLayoutVars>
      </dgm:prSet>
      <dgm:spPr/>
    </dgm:pt>
    <dgm:pt modelId="{448618C4-5C61-426C-A879-0454C35E65A0}" type="pres">
      <dgm:prSet presAssocID="{BDC5545D-544B-49A5-B8CB-92CA92116031}" presName="sibTrans" presStyleCnt="0"/>
      <dgm:spPr/>
    </dgm:pt>
    <dgm:pt modelId="{6C95BC7C-A3C1-484E-9760-903B488C52AE}" type="pres">
      <dgm:prSet presAssocID="{9B241AEF-FA9F-4738-9611-1C387A4019BB}" presName="node" presStyleLbl="node1" presStyleIdx="2" presStyleCnt="6">
        <dgm:presLayoutVars>
          <dgm:bulletEnabled val="1"/>
        </dgm:presLayoutVars>
      </dgm:prSet>
      <dgm:spPr/>
    </dgm:pt>
    <dgm:pt modelId="{4392FB0F-9486-434E-A755-D5327561FAC1}" type="pres">
      <dgm:prSet presAssocID="{D2A7D048-EC85-4C69-89BD-0258884F4F34}" presName="sibTrans" presStyleCnt="0"/>
      <dgm:spPr/>
    </dgm:pt>
    <dgm:pt modelId="{833B3D2D-E68D-4895-B50F-018C1947C209}" type="pres">
      <dgm:prSet presAssocID="{5492301B-9189-4595-88F3-7BABB4ABBF94}" presName="node" presStyleLbl="node1" presStyleIdx="3" presStyleCnt="6">
        <dgm:presLayoutVars>
          <dgm:bulletEnabled val="1"/>
        </dgm:presLayoutVars>
      </dgm:prSet>
      <dgm:spPr/>
    </dgm:pt>
    <dgm:pt modelId="{45573C09-B8E1-42DC-B1BA-77FF8B4CE634}" type="pres">
      <dgm:prSet presAssocID="{43E752C3-5C42-4628-B427-CD250662563F}" presName="sibTrans" presStyleCnt="0"/>
      <dgm:spPr/>
    </dgm:pt>
    <dgm:pt modelId="{FD7C5DC7-A5A0-414A-A88D-D2B5598391B8}" type="pres">
      <dgm:prSet presAssocID="{0EB22A88-0F43-4262-87AA-18AB06FFCF2F}" presName="node" presStyleLbl="node1" presStyleIdx="4" presStyleCnt="6">
        <dgm:presLayoutVars>
          <dgm:bulletEnabled val="1"/>
        </dgm:presLayoutVars>
      </dgm:prSet>
      <dgm:spPr/>
    </dgm:pt>
    <dgm:pt modelId="{19EFC20D-D41A-4A44-88D8-B4A320E358C4}" type="pres">
      <dgm:prSet presAssocID="{0F117E36-5DDC-4486-8DA3-7C35E4BE016A}" presName="sibTrans" presStyleCnt="0"/>
      <dgm:spPr/>
    </dgm:pt>
    <dgm:pt modelId="{39B09EE8-3895-4997-8A66-260B315C09D2}" type="pres">
      <dgm:prSet presAssocID="{52712E25-7FD0-4F12-8168-6DCF272653DF}" presName="node" presStyleLbl="node1" presStyleIdx="5" presStyleCnt="6">
        <dgm:presLayoutVars>
          <dgm:bulletEnabled val="1"/>
        </dgm:presLayoutVars>
      </dgm:prSet>
      <dgm:spPr/>
    </dgm:pt>
  </dgm:ptLst>
  <dgm:cxnLst>
    <dgm:cxn modelId="{B590DD14-9986-4463-9747-C9A0FCDB827A}" type="presOf" srcId="{9B241AEF-FA9F-4738-9611-1C387A4019BB}" destId="{6C95BC7C-A3C1-484E-9760-903B488C52AE}" srcOrd="0" destOrd="0" presId="urn:microsoft.com/office/officeart/2005/8/layout/default"/>
    <dgm:cxn modelId="{598FC42C-D806-4E29-9E6A-D98B2B5A3913}" srcId="{7B3C93D4-164A-46B6-A25D-F12DF5E40E90}" destId="{0EB22A88-0F43-4262-87AA-18AB06FFCF2F}" srcOrd="4" destOrd="0" parTransId="{3D0135C9-1B7B-478E-9778-A75A8BA59363}" sibTransId="{0F117E36-5DDC-4486-8DA3-7C35E4BE016A}"/>
    <dgm:cxn modelId="{193ACE2F-875E-4151-BA4F-426551C6B34A}" srcId="{7B3C93D4-164A-46B6-A25D-F12DF5E40E90}" destId="{9B241AEF-FA9F-4738-9611-1C387A4019BB}" srcOrd="2" destOrd="0" parTransId="{F533CE4C-38DF-46A4-A1FA-B6CE712E6778}" sibTransId="{D2A7D048-EC85-4C69-89BD-0258884F4F34}"/>
    <dgm:cxn modelId="{95C1233E-02DC-4870-8143-F0D672753CE8}" type="presOf" srcId="{FA095C97-18CB-4F3F-BCF0-0798D3BB2A99}" destId="{1392EB41-8C68-4855-A679-E1513F6A1DDF}" srcOrd="0" destOrd="0" presId="urn:microsoft.com/office/officeart/2005/8/layout/default"/>
    <dgm:cxn modelId="{816B1286-94EE-4D93-9695-6F9D55CE8247}" type="presOf" srcId="{7B3C93D4-164A-46B6-A25D-F12DF5E40E90}" destId="{0CEE722E-6DE1-40B4-A3C1-5542590C66FA}" srcOrd="0" destOrd="0" presId="urn:microsoft.com/office/officeart/2005/8/layout/default"/>
    <dgm:cxn modelId="{C05EE991-1E9F-4CE6-848A-0EBD4E343CE6}" srcId="{7B3C93D4-164A-46B6-A25D-F12DF5E40E90}" destId="{5492301B-9189-4595-88F3-7BABB4ABBF94}" srcOrd="3" destOrd="0" parTransId="{5E2FC953-04DB-4803-B4BD-3BEAC9E9B412}" sibTransId="{43E752C3-5C42-4628-B427-CD250662563F}"/>
    <dgm:cxn modelId="{6FA04D9F-DC65-427E-A779-64A51B4C06EE}" type="presOf" srcId="{52712E25-7FD0-4F12-8168-6DCF272653DF}" destId="{39B09EE8-3895-4997-8A66-260B315C09D2}" srcOrd="0" destOrd="0" presId="urn:microsoft.com/office/officeart/2005/8/layout/default"/>
    <dgm:cxn modelId="{217029A4-68E1-4770-86AE-FA5329B45F4A}" type="presOf" srcId="{AE256A29-13DB-4013-A62F-71229E97CE53}" destId="{7CF4E63F-118A-446D-B8FF-5277D78E9921}" srcOrd="0" destOrd="0" presId="urn:microsoft.com/office/officeart/2005/8/layout/default"/>
    <dgm:cxn modelId="{8F131DAF-5F5E-4E71-A601-2F9A8CBF0373}" srcId="{7B3C93D4-164A-46B6-A25D-F12DF5E40E90}" destId="{52712E25-7FD0-4F12-8168-6DCF272653DF}" srcOrd="5" destOrd="0" parTransId="{9A4F2DB8-1E80-4013-9D75-D11C9A8BED83}" sibTransId="{A1AA5E13-8AA9-4657-B266-75EB2530520A}"/>
    <dgm:cxn modelId="{17197ED3-336F-4280-8B24-93F46C413FD4}" type="presOf" srcId="{5492301B-9189-4595-88F3-7BABB4ABBF94}" destId="{833B3D2D-E68D-4895-B50F-018C1947C209}" srcOrd="0" destOrd="0" presId="urn:microsoft.com/office/officeart/2005/8/layout/default"/>
    <dgm:cxn modelId="{B31B00D9-E427-4242-81C9-EE54EF99B41F}" srcId="{7B3C93D4-164A-46B6-A25D-F12DF5E40E90}" destId="{FA095C97-18CB-4F3F-BCF0-0798D3BB2A99}" srcOrd="0" destOrd="0" parTransId="{E442E329-64F8-4206-870D-182123AC4189}" sibTransId="{07958A56-F384-4420-B6B5-A31E13847562}"/>
    <dgm:cxn modelId="{AFF38AFB-AB81-40A6-B911-312EFEBEC0CF}" srcId="{7B3C93D4-164A-46B6-A25D-F12DF5E40E90}" destId="{AE256A29-13DB-4013-A62F-71229E97CE53}" srcOrd="1" destOrd="0" parTransId="{C706DCCD-1BCA-43D0-A5E4-33AD5401347D}" sibTransId="{BDC5545D-544B-49A5-B8CB-92CA92116031}"/>
    <dgm:cxn modelId="{EC4CA2FD-0C0B-48A0-B4E9-DEB7DD37384B}" type="presOf" srcId="{0EB22A88-0F43-4262-87AA-18AB06FFCF2F}" destId="{FD7C5DC7-A5A0-414A-A88D-D2B5598391B8}" srcOrd="0" destOrd="0" presId="urn:microsoft.com/office/officeart/2005/8/layout/default"/>
    <dgm:cxn modelId="{1B7A8A85-F60D-4C44-914C-8F89F3FC6E70}" type="presParOf" srcId="{0CEE722E-6DE1-40B4-A3C1-5542590C66FA}" destId="{1392EB41-8C68-4855-A679-E1513F6A1DDF}" srcOrd="0" destOrd="0" presId="urn:microsoft.com/office/officeart/2005/8/layout/default"/>
    <dgm:cxn modelId="{2A529E85-176A-4B57-BFBC-62AB3961A6DA}" type="presParOf" srcId="{0CEE722E-6DE1-40B4-A3C1-5542590C66FA}" destId="{F379BC0D-6F31-4FB1-940B-747ED0D48003}" srcOrd="1" destOrd="0" presId="urn:microsoft.com/office/officeart/2005/8/layout/default"/>
    <dgm:cxn modelId="{8C07703B-2262-45AD-B64A-9EBE9A64BA83}" type="presParOf" srcId="{0CEE722E-6DE1-40B4-A3C1-5542590C66FA}" destId="{7CF4E63F-118A-446D-B8FF-5277D78E9921}" srcOrd="2" destOrd="0" presId="urn:microsoft.com/office/officeart/2005/8/layout/default"/>
    <dgm:cxn modelId="{439EE9ED-99CD-4D9B-B354-23E7EA700D47}" type="presParOf" srcId="{0CEE722E-6DE1-40B4-A3C1-5542590C66FA}" destId="{448618C4-5C61-426C-A879-0454C35E65A0}" srcOrd="3" destOrd="0" presId="urn:microsoft.com/office/officeart/2005/8/layout/default"/>
    <dgm:cxn modelId="{7B953B5B-B51C-4EAC-9328-015872F4A65F}" type="presParOf" srcId="{0CEE722E-6DE1-40B4-A3C1-5542590C66FA}" destId="{6C95BC7C-A3C1-484E-9760-903B488C52AE}" srcOrd="4" destOrd="0" presId="urn:microsoft.com/office/officeart/2005/8/layout/default"/>
    <dgm:cxn modelId="{706D00B1-D5EA-41A6-8D01-F594AA28E5C7}" type="presParOf" srcId="{0CEE722E-6DE1-40B4-A3C1-5542590C66FA}" destId="{4392FB0F-9486-434E-A755-D5327561FAC1}" srcOrd="5" destOrd="0" presId="urn:microsoft.com/office/officeart/2005/8/layout/default"/>
    <dgm:cxn modelId="{F08C9FC7-D520-49F7-ACF1-1E49DD18C1FB}" type="presParOf" srcId="{0CEE722E-6DE1-40B4-A3C1-5542590C66FA}" destId="{833B3D2D-E68D-4895-B50F-018C1947C209}" srcOrd="6" destOrd="0" presId="urn:microsoft.com/office/officeart/2005/8/layout/default"/>
    <dgm:cxn modelId="{289406A2-CCB7-45D5-916B-EBC02F2FE209}" type="presParOf" srcId="{0CEE722E-6DE1-40B4-A3C1-5542590C66FA}" destId="{45573C09-B8E1-42DC-B1BA-77FF8B4CE634}" srcOrd="7" destOrd="0" presId="urn:microsoft.com/office/officeart/2005/8/layout/default"/>
    <dgm:cxn modelId="{838B9CCD-6452-4988-8886-5C88B460DC33}" type="presParOf" srcId="{0CEE722E-6DE1-40B4-A3C1-5542590C66FA}" destId="{FD7C5DC7-A5A0-414A-A88D-D2B5598391B8}" srcOrd="8" destOrd="0" presId="urn:microsoft.com/office/officeart/2005/8/layout/default"/>
    <dgm:cxn modelId="{7EF669C5-79A9-4A8F-A08B-5D9F008A2C73}" type="presParOf" srcId="{0CEE722E-6DE1-40B4-A3C1-5542590C66FA}" destId="{19EFC20D-D41A-4A44-88D8-B4A320E358C4}" srcOrd="9" destOrd="0" presId="urn:microsoft.com/office/officeart/2005/8/layout/default"/>
    <dgm:cxn modelId="{17EA0AAF-5EDC-40CA-A21C-3EABF8109DDF}" type="presParOf" srcId="{0CEE722E-6DE1-40B4-A3C1-5542590C66FA}" destId="{39B09EE8-3895-4997-8A66-260B315C09D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2EB41-8C68-4855-A679-E1513F6A1DDF}">
      <dsp:nvSpPr>
        <dsp:cNvPr id="0" name=""/>
        <dsp:cNvSpPr/>
      </dsp:nvSpPr>
      <dsp:spPr>
        <a:xfrm>
          <a:off x="233321" y="594"/>
          <a:ext cx="1648955" cy="989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Bin Packing</a:t>
          </a:r>
          <a:endParaRPr lang="en-GB" sz="1900" kern="1200" dirty="0"/>
        </a:p>
      </dsp:txBody>
      <dsp:txXfrm>
        <a:off x="233321" y="594"/>
        <a:ext cx="1648955" cy="989373"/>
      </dsp:txXfrm>
    </dsp:sp>
    <dsp:sp modelId="{7CF4E63F-118A-446D-B8FF-5277D78E9921}">
      <dsp:nvSpPr>
        <dsp:cNvPr id="0" name=""/>
        <dsp:cNvSpPr/>
      </dsp:nvSpPr>
      <dsp:spPr>
        <a:xfrm>
          <a:off x="2047173" y="594"/>
          <a:ext cx="1648955" cy="989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Flow Shop Scheduling</a:t>
          </a:r>
        </a:p>
      </dsp:txBody>
      <dsp:txXfrm>
        <a:off x="2047173" y="594"/>
        <a:ext cx="1648955" cy="989373"/>
      </dsp:txXfrm>
    </dsp:sp>
    <dsp:sp modelId="{6C95BC7C-A3C1-484E-9760-903B488C52AE}">
      <dsp:nvSpPr>
        <dsp:cNvPr id="0" name=""/>
        <dsp:cNvSpPr/>
      </dsp:nvSpPr>
      <dsp:spPr>
        <a:xfrm>
          <a:off x="3861024" y="594"/>
          <a:ext cx="1648955" cy="989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MAX-SAT</a:t>
          </a:r>
        </a:p>
      </dsp:txBody>
      <dsp:txXfrm>
        <a:off x="3861024" y="594"/>
        <a:ext cx="1648955" cy="989373"/>
      </dsp:txXfrm>
    </dsp:sp>
    <dsp:sp modelId="{833B3D2D-E68D-4895-B50F-018C1947C209}">
      <dsp:nvSpPr>
        <dsp:cNvPr id="0" name=""/>
        <dsp:cNvSpPr/>
      </dsp:nvSpPr>
      <dsp:spPr>
        <a:xfrm>
          <a:off x="233321" y="1154863"/>
          <a:ext cx="1648955" cy="989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Personnel Scheduling</a:t>
          </a:r>
        </a:p>
      </dsp:txBody>
      <dsp:txXfrm>
        <a:off x="233321" y="1154863"/>
        <a:ext cx="1648955" cy="989373"/>
      </dsp:txXfrm>
    </dsp:sp>
    <dsp:sp modelId="{FD7C5DC7-A5A0-414A-A88D-D2B5598391B8}">
      <dsp:nvSpPr>
        <dsp:cNvPr id="0" name=""/>
        <dsp:cNvSpPr/>
      </dsp:nvSpPr>
      <dsp:spPr>
        <a:xfrm>
          <a:off x="2047173" y="1154863"/>
          <a:ext cx="1648955" cy="989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Travelling Salesman Problem</a:t>
          </a:r>
        </a:p>
      </dsp:txBody>
      <dsp:txXfrm>
        <a:off x="2047173" y="1154863"/>
        <a:ext cx="1648955" cy="989373"/>
      </dsp:txXfrm>
    </dsp:sp>
    <dsp:sp modelId="{39B09EE8-3895-4997-8A66-260B315C09D2}">
      <dsp:nvSpPr>
        <dsp:cNvPr id="0" name=""/>
        <dsp:cNvSpPr/>
      </dsp:nvSpPr>
      <dsp:spPr>
        <a:xfrm>
          <a:off x="3861024" y="1154863"/>
          <a:ext cx="1648955" cy="989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Vehicle Routing Problem</a:t>
          </a:r>
        </a:p>
      </dsp:txBody>
      <dsp:txXfrm>
        <a:off x="3861024" y="1154863"/>
        <a:ext cx="1648955" cy="98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sap.cs.nott.ac.uk/external/chesc2011/benchmark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sap.cs.nott.ac.uk/external/chesc2011/javadoc/AbstractClasses/HyperHeuristic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sap.cs.nott.ac.uk/external/chesc2011/javadoc/AbstractClasses/ProblemDomain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AIM HyFlex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HyFlex, CHeSC, Hyper-heuristics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73385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A domain barrier restricts the flow of information between the domain itself, and the search procedure.</a:t>
            </a:r>
          </a:p>
          <a:p>
            <a:r>
              <a:rPr lang="en-GB" sz="1500" dirty="0">
                <a:solidFill>
                  <a:srgbClr val="FFFFFF"/>
                </a:solidFill>
              </a:rPr>
              <a:t>We can only see the objective function values of solutions, types of heuristics, and various other information about the search procedure</a:t>
            </a:r>
          </a:p>
          <a:p>
            <a:r>
              <a:rPr lang="en-GB" sz="1500" dirty="0">
                <a:solidFill>
                  <a:srgbClr val="FFFFFF"/>
                </a:solidFill>
              </a:rPr>
              <a:t>We cannot find out specifics about the objective function, solution representation, actual heuristics</a:t>
            </a:r>
          </a:p>
          <a:p>
            <a:r>
              <a:rPr lang="en-GB" sz="1500" dirty="0">
                <a:solidFill>
                  <a:srgbClr val="FFFFFF"/>
                </a:solidFill>
              </a:rPr>
              <a:t>E.g. all we know about DBHC is that it is a local search heuristic</a:t>
            </a:r>
          </a:p>
          <a:p>
            <a:endParaRPr lang="en-GB" sz="1500" dirty="0">
              <a:solidFill>
                <a:srgbClr val="FFFFFF"/>
              </a:solidFill>
            </a:endParaRPr>
          </a:p>
          <a:p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32A3A7D2-1F82-4FD6-9989-923D831B0C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3354" y="1417637"/>
            <a:ext cx="462114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4382" y="2517284"/>
            <a:ext cx="17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Hyper-heuristic or metaheuristic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4382" y="4026719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Domain Barrier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382" y="4596784"/>
            <a:ext cx="17945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Problem specific details (</a:t>
            </a:r>
            <a:r>
              <a:rPr lang="en-GB" dirty="0">
                <a:solidFill>
                  <a:srgbClr val="FF0000"/>
                </a:solidFill>
              </a:rPr>
              <a:t>HIDDEN</a:t>
            </a:r>
            <a:r>
              <a:rPr lang="en-GB" dirty="0"/>
              <a:t>)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78892" y="1417637"/>
            <a:ext cx="505973" cy="2568627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>
            <a:off x="6479601" y="4012068"/>
            <a:ext cx="505973" cy="4058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/>
          <p:cNvSpPr/>
          <p:nvPr/>
        </p:nvSpPr>
        <p:spPr>
          <a:xfrm>
            <a:off x="6478891" y="4436000"/>
            <a:ext cx="505973" cy="9679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CHeSC Competition (2011)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aim of the Cross-domain Heuristic Search Challenge (2011) was to develop a hyper-heuristic which can effectively solve a variety of problems from different domains (cross-domain).</a:t>
                </a:r>
              </a:p>
              <a:p>
                <a:r>
                  <a:rPr lang="en-GB" dirty="0"/>
                  <a:t>Each HH was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minutes of execution time, and 5 instances from each of the 6 domains</a:t>
                </a:r>
              </a:p>
              <a:p>
                <a:r>
                  <a:rPr lang="en-GB" dirty="0"/>
                  <a:t>The HH was ran on each instance 31 times and the scoring system used the median scores of those runs</a:t>
                </a:r>
              </a:p>
              <a:p>
                <a:r>
                  <a:rPr lang="en-GB" dirty="0"/>
                  <a:t>Scoring was done by ranking (per problem instance) each HH from best median performance, to worst median performance. The best HH for that instance would receive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points, and subsequent HH’s would receive decreasing points according to </a:t>
                </a:r>
                <a:r>
                  <a:rPr lang="en-GB" u="sng" dirty="0">
                    <a:solidFill>
                      <a:srgbClr val="FF0000"/>
                    </a:solidFill>
                  </a:rPr>
                  <a:t>formula 1 ranking </a:t>
                </a:r>
                <a:r>
                  <a:rPr lang="en-GB" dirty="0"/>
                  <a:t>(with shared scores).</a:t>
                </a:r>
              </a:p>
              <a:p>
                <a:pPr lvl="1"/>
                <a:r>
                  <a:rPr lang="en-GB" dirty="0"/>
                  <a:t>I.e. 1</a:t>
                </a:r>
                <a:r>
                  <a:rPr lang="en-GB" baseline="30000" dirty="0"/>
                  <a:t>st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←10</m:t>
                    </m:r>
                  </m:oMath>
                </a14:m>
                <a:r>
                  <a:rPr lang="en-GB" dirty="0"/>
                  <a:t>, 2</a:t>
                </a:r>
                <a:r>
                  <a:rPr lang="en-GB" baseline="30000" dirty="0"/>
                  <a:t>nd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←8</m:t>
                    </m:r>
                  </m:oMath>
                </a14:m>
                <a:r>
                  <a:rPr lang="en-GB" dirty="0"/>
                  <a:t>, 3</a:t>
                </a:r>
                <a:r>
                  <a:rPr lang="en-GB" baseline="30000" dirty="0"/>
                  <a:t>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←6</m:t>
                    </m:r>
                  </m:oMath>
                </a14:m>
                <a:r>
                  <a:rPr lang="en-GB" dirty="0"/>
                  <a:t>, 4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←5</m:t>
                    </m:r>
                  </m:oMath>
                </a14:m>
                <a:r>
                  <a:rPr lang="en-GB" dirty="0"/>
                  <a:t>, 5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←4</m:t>
                    </m:r>
                  </m:oMath>
                </a14:m>
                <a:r>
                  <a:rPr lang="en-GB" dirty="0"/>
                  <a:t>, 6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←3</m:t>
                    </m:r>
                  </m:oMath>
                </a14:m>
                <a:r>
                  <a:rPr lang="en-GB" dirty="0"/>
                  <a:t>, 7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en-GB" dirty="0"/>
                  <a:t>, 8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9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scores for each instance are then added together for each HH to get the final score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4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CHeSC Competition (2011)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Each run lasts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minutes on the competition machine</a:t>
                </a:r>
              </a:p>
              <a:p>
                <a:pPr lvl="1"/>
                <a:r>
                  <a:rPr lang="en-GB" dirty="0"/>
                  <a:t>There is a tool which can be used to find out how much time (in seconds) you will need to be equivalent to this time </a:t>
                </a:r>
                <a:r>
                  <a:rPr lang="en-GB" dirty="0">
                    <a:hlinkClick r:id="rId2"/>
                  </a:rPr>
                  <a:t>here</a:t>
                </a:r>
                <a:endParaRPr lang="en-GB" dirty="0"/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However this only seems to work on Windows! </a:t>
                </a:r>
              </a:p>
              <a:p>
                <a:pPr lvl="1"/>
                <a:r>
                  <a:rPr lang="en-GB" dirty="0">
                    <a:solidFill>
                      <a:srgbClr val="404040"/>
                    </a:solidFill>
                  </a:rPr>
                  <a:t>Experiments </a:t>
                </a:r>
                <a:r>
                  <a:rPr lang="en-GB" u="sng" dirty="0">
                    <a:solidFill>
                      <a:srgbClr val="404040"/>
                    </a:solidFill>
                  </a:rPr>
                  <a:t>cannot</a:t>
                </a:r>
                <a:r>
                  <a:rPr lang="en-GB" dirty="0">
                    <a:solidFill>
                      <a:srgbClr val="404040"/>
                    </a:solidFill>
                  </a:rPr>
                  <a:t> be executed in parallel due to resource contention when using time based termination criterion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</a:rPr>
                  <a:t> cloud computing not beneficial for the same reason</a:t>
                </a:r>
              </a:p>
              <a:p>
                <a:r>
                  <a:rPr lang="en-GB" dirty="0"/>
                  <a:t>Each run should start from a </a:t>
                </a:r>
                <a:r>
                  <a:rPr lang="en-GB" b="1" dirty="0"/>
                  <a:t>different</a:t>
                </a:r>
                <a:r>
                  <a:rPr lang="en-GB" dirty="0"/>
                  <a:t> initial solution. This means that the seed for each run must be different!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 r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4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33FD-8DB9-41AB-9D87-1865ED49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Hyper-heuristics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BBA7-419D-4368-838E-B328AAECD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A hyper-heuristic is a search method with a learning mechanism for selecting or generating heuristics to solve computationally difficult problems</a:t>
            </a:r>
          </a:p>
          <a:p>
            <a:r>
              <a:rPr lang="en-GB" dirty="0"/>
              <a:t>No direct access to problem specific features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X"/>
            </a:pPr>
            <a:r>
              <a:rPr lang="en-GB" dirty="0"/>
              <a:t>Representation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X"/>
            </a:pPr>
            <a:r>
              <a:rPr lang="en-GB" dirty="0"/>
              <a:t>Specific heuristics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X"/>
            </a:pPr>
            <a:r>
              <a:rPr lang="en-GB" dirty="0"/>
              <a:t>Objective function</a:t>
            </a:r>
          </a:p>
          <a:p>
            <a:r>
              <a:rPr lang="en-GB" dirty="0"/>
              <a:t>Formed of two components:</a:t>
            </a:r>
          </a:p>
          <a:p>
            <a:pPr lvl="1"/>
            <a:r>
              <a:rPr lang="en-GB" dirty="0"/>
              <a:t>Move acceptance</a:t>
            </a:r>
          </a:p>
          <a:p>
            <a:pPr lvl="1"/>
            <a:r>
              <a:rPr lang="en-GB" dirty="0"/>
              <a:t>Heuristic selection</a:t>
            </a:r>
          </a:p>
        </p:txBody>
      </p:sp>
      <p:pic>
        <p:nvPicPr>
          <p:cNvPr id="20" name="Content Placeholder 10">
            <a:extLst>
              <a:ext uri="{FF2B5EF4-FFF2-40B4-BE49-F238E27FC236}">
                <a16:creationId xmlns:a16="http://schemas.microsoft.com/office/drawing/2014/main" id="{32A3A7D2-1F82-4FD6-9989-923D831B0C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376227" y="1846263"/>
            <a:ext cx="462114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Hyper-heuristics in HyFlex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Similar to the AIM framework </a:t>
            </a:r>
          </a:p>
          <a:p>
            <a:pPr lvl="1"/>
            <a:r>
              <a:rPr lang="en-GB" dirty="0"/>
              <a:t>Addition of “hidden” low-level heuristics</a:t>
            </a:r>
          </a:p>
          <a:p>
            <a:pPr lvl="1"/>
            <a:r>
              <a:rPr lang="en-GB" dirty="0"/>
              <a:t>Generalised problem domain Objects</a:t>
            </a:r>
          </a:p>
          <a:p>
            <a:r>
              <a:rPr lang="en-GB" dirty="0"/>
              <a:t>Each HH must extend the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HyperHeuristic</a:t>
            </a:r>
            <a:r>
              <a:rPr lang="en-GB" sz="1800" dirty="0"/>
              <a:t> </a:t>
            </a:r>
            <a:r>
              <a:rPr lang="en-GB" dirty="0"/>
              <a:t>Object provided by the HyFlex Framework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solve method is called once with the problem to be solved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6575" y="2446973"/>
            <a:ext cx="3600450" cy="3209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4782786"/>
            <a:ext cx="394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Returns the name of the hyper-heuristic</a:t>
            </a:r>
          </a:p>
        </p:txBody>
      </p:sp>
      <p:sp>
        <p:nvSpPr>
          <p:cNvPr id="10" name="Left Brace 9"/>
          <p:cNvSpPr/>
          <p:nvPr/>
        </p:nvSpPr>
        <p:spPr>
          <a:xfrm>
            <a:off x="5041694" y="4782786"/>
            <a:ext cx="1696858" cy="36933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97280" y="4201422"/>
            <a:ext cx="354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method of the hyper-heuristic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502081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 of the HH Object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788198" y="4138953"/>
            <a:ext cx="1950354" cy="4318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>
            <a:off x="4163090" y="3439612"/>
            <a:ext cx="2575461" cy="48730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97280" y="3577327"/>
            <a:ext cx="10058400" cy="5601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1097280" y="5171349"/>
            <a:ext cx="10058400" cy="5601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097280" y="4245874"/>
            <a:ext cx="10058400" cy="8311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097280" y="2922648"/>
            <a:ext cx="10058400" cy="5601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Hyper-heuristic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In-depth details can be found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r>
              <a:rPr lang="en-GB" b="1" dirty="0"/>
              <a:t>HH Initialisation</a:t>
            </a:r>
            <a:r>
              <a:rPr lang="en-GB" dirty="0"/>
              <a:t> – to do before solving a problem using the hyper-heuristic</a:t>
            </a:r>
          </a:p>
          <a:p>
            <a:r>
              <a:rPr lang="en-GB" dirty="0"/>
              <a:t>The solver seed is set in the constructor of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HyperHeuristic</a:t>
            </a:r>
            <a:r>
              <a:rPr lang="en-GB" sz="1800" dirty="0"/>
              <a:t> </a:t>
            </a:r>
            <a:r>
              <a:rPr lang="en-GB" dirty="0"/>
              <a:t>Object</a:t>
            </a:r>
          </a:p>
          <a:p>
            <a:r>
              <a:rPr lang="en-GB" dirty="0"/>
              <a:t>The time limit can be set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setTimeLimit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method</a:t>
            </a:r>
          </a:p>
          <a:p>
            <a:r>
              <a:rPr lang="en-GB" dirty="0"/>
              <a:t>The problem domain and instance to be solved can be set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loadProblemDomain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ProblemDomain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problem) </a:t>
            </a:r>
            <a:r>
              <a:rPr lang="en-GB" dirty="0"/>
              <a:t>method</a:t>
            </a:r>
          </a:p>
          <a:p>
            <a:r>
              <a:rPr lang="en-GB" dirty="0"/>
              <a:t>The hyper-heuristic is then executed using the 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run()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/>
              <a:t>method, </a:t>
            </a:r>
            <a:r>
              <a:rPr lang="en-GB" b="1" dirty="0"/>
              <a:t>not the solve method!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997947"/>
            <a:ext cx="2324100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671675"/>
            <a:ext cx="3076575" cy="371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4337587"/>
            <a:ext cx="2628900" cy="6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5341897"/>
            <a:ext cx="685800" cy="2190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57136" y="2800481"/>
            <a:ext cx="1015663" cy="3074211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Methods required</a:t>
            </a:r>
          </a:p>
          <a:p>
            <a:pPr algn="ctr"/>
            <a:r>
              <a:rPr lang="en-GB" dirty="0"/>
              <a:t>for initialising problems</a:t>
            </a:r>
          </a:p>
          <a:p>
            <a:pPr algn="ctr"/>
            <a:r>
              <a:rPr lang="en-GB" dirty="0"/>
              <a:t>and hyper-heuristics</a:t>
            </a:r>
          </a:p>
        </p:txBody>
      </p:sp>
    </p:spTree>
    <p:extLst>
      <p:ext uri="{BB962C8B-B14F-4D97-AF65-F5344CB8AC3E}">
        <p14:creationId xmlns:p14="http://schemas.microsoft.com/office/powerpoint/2010/main" val="219228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097280" y="5009887"/>
            <a:ext cx="10058400" cy="575367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097280" y="4144914"/>
            <a:ext cx="10058400" cy="789551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1097280" y="3516717"/>
            <a:ext cx="10058400" cy="55277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097280" y="2882739"/>
            <a:ext cx="10058400" cy="558556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097280" y="2247145"/>
            <a:ext cx="10058400" cy="560172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Hyper-heuristic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278806" cy="40233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Other useful methods:</a:t>
            </a:r>
          </a:p>
          <a:p>
            <a:r>
              <a:rPr lang="en-GB" dirty="0"/>
              <a:t>The amount of time elapsed can be got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method</a:t>
            </a:r>
          </a:p>
          <a:p>
            <a:r>
              <a:rPr lang="en-GB" dirty="0"/>
              <a:t>You can check if the amount of time has expired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hasTimeExpired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method</a:t>
            </a:r>
          </a:p>
          <a:p>
            <a:r>
              <a:rPr lang="en-GB" dirty="0"/>
              <a:t>The time limit given can be retrieved using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getTimeLimit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b="1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The objective function value of the best solution found during the search process can be found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getBestSolutionValue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method</a:t>
            </a:r>
          </a:p>
          <a:p>
            <a:r>
              <a:rPr lang="en-GB" dirty="0">
                <a:cs typeface="Consolas" panose="020B0609020204030204" pitchFamily="49" charset="0"/>
              </a:rPr>
              <a:t>Random number generator is a protected field member and can be accessed simply by typing </a:t>
            </a:r>
            <a:r>
              <a:rPr lang="en-GB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5897" y="2141839"/>
            <a:ext cx="738664" cy="3566983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Useful methods for the </a:t>
            </a:r>
            <a:r>
              <a:rPr lang="en-GB" dirty="0" err="1"/>
              <a:t>HyperHeuristic</a:t>
            </a:r>
            <a:r>
              <a:rPr lang="en-GB" dirty="0"/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9858" y="5670785"/>
            <a:ext cx="9273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If accessing methods within the </a:t>
            </a:r>
            <a:r>
              <a:rPr lang="en-GB" dirty="0" err="1"/>
              <a:t>HyperHeuristic</a:t>
            </a:r>
            <a:r>
              <a:rPr lang="en-GB" dirty="0"/>
              <a:t> class or a Class extending </a:t>
            </a:r>
            <a:r>
              <a:rPr lang="en-GB" dirty="0" err="1"/>
              <a:t>HyperHeuristic</a:t>
            </a:r>
            <a:r>
              <a:rPr lang="en-GB" dirty="0"/>
              <a:t>,</a:t>
            </a:r>
          </a:p>
          <a:p>
            <a:pPr algn="ctr"/>
            <a:r>
              <a:rPr lang="en-GB" dirty="0"/>
              <a:t>there is no need to precede the method call with an instance of </a:t>
            </a:r>
            <a:r>
              <a:rPr lang="en-GB" dirty="0" err="1"/>
              <a:t>HyperHeuristic</a:t>
            </a:r>
            <a:r>
              <a:rPr lang="en-GB" dirty="0"/>
              <a:t>. E.g. </a:t>
            </a:r>
            <a:r>
              <a:rPr lang="en-GB" dirty="0" err="1"/>
              <a:t>hh.method</a:t>
            </a:r>
            <a:r>
              <a:rPr lang="en-GB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6" y="2408168"/>
            <a:ext cx="2276475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86" y="3030657"/>
            <a:ext cx="2933700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86" y="3674041"/>
            <a:ext cx="2209800" cy="238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42" y="4411101"/>
            <a:ext cx="3028950" cy="257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6" y="5183270"/>
            <a:ext cx="23050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97279" y="3765973"/>
            <a:ext cx="10058400" cy="866757"/>
          </a:xfrm>
          <a:prstGeom prst="roundRect">
            <a:avLst/>
          </a:prstGeom>
          <a:ln w="28575">
            <a:solidFill>
              <a:srgbClr val="CC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097279" y="2790842"/>
            <a:ext cx="10058400" cy="866757"/>
          </a:xfrm>
          <a:prstGeom prst="roundRect">
            <a:avLst/>
          </a:prstGeom>
          <a:ln w="28575">
            <a:solidFill>
              <a:srgbClr val="CC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270569" cy="4023359"/>
          </a:xfrm>
        </p:spPr>
        <p:txBody>
          <a:bodyPr/>
          <a:lstStyle/>
          <a:p>
            <a:r>
              <a:rPr lang="en-GB" dirty="0"/>
              <a:t>In-depth details can be found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r>
              <a:rPr lang="en-GB" u="sng" dirty="0"/>
              <a:t>Problem initialisation methods</a:t>
            </a:r>
          </a:p>
          <a:p>
            <a:r>
              <a:rPr lang="en-GB" dirty="0"/>
              <a:t>We can set the number of memory locations by calling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setMemorySize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  <a:r>
              <a:rPr lang="en-GB" b="1" dirty="0"/>
              <a:t> </a:t>
            </a:r>
            <a:r>
              <a:rPr lang="en-GB" dirty="0"/>
              <a:t>with the size of the memory to create</a:t>
            </a:r>
          </a:p>
          <a:p>
            <a:r>
              <a:rPr lang="en-GB" dirty="0"/>
              <a:t>We can initialise a new solution by calling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initialiseSolution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index)</a:t>
            </a:r>
            <a:r>
              <a:rPr lang="en-GB" dirty="0"/>
              <a:t> with the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GB" sz="1800" dirty="0"/>
              <a:t> </a:t>
            </a:r>
            <a:r>
              <a:rPr lang="en-GB" dirty="0"/>
              <a:t>of the solution memory for where to put it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0" y="3038482"/>
            <a:ext cx="234315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50" y="4008851"/>
            <a:ext cx="33528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9134" y="2606360"/>
            <a:ext cx="738664" cy="2196300"/>
          </a:xfrm>
          <a:prstGeom prst="rect">
            <a:avLst/>
          </a:prstGeom>
          <a:ln w="28575">
            <a:solidFill>
              <a:srgbClr val="CC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Problem domain</a:t>
            </a:r>
          </a:p>
          <a:p>
            <a:pPr algn="ctr"/>
            <a:r>
              <a:rPr lang="en-GB" dirty="0"/>
              <a:t>initialisation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269908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87A-DDD4-4F7B-8A51-881A09F7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C28E4-7E37-47DB-8CEA-4E5C8EAA5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the current search state, decide a (sequence of) heuristic(s) to apply for the current iteration.</a:t>
            </a:r>
          </a:p>
          <a:p>
            <a:r>
              <a:rPr lang="en-GB" dirty="0"/>
              <a:t>Heuristic Selection MH vs HH?</a:t>
            </a:r>
          </a:p>
          <a:p>
            <a:pPr lvl="1"/>
            <a:r>
              <a:rPr lang="en-GB" dirty="0"/>
              <a:t>MH: </a:t>
            </a:r>
          </a:p>
          <a:p>
            <a:pPr lvl="2"/>
            <a:r>
              <a:rPr lang="en-GB" sz="1600" dirty="0"/>
              <a:t>The sequence of heuristics are predefined </a:t>
            </a:r>
          </a:p>
          <a:p>
            <a:pPr lvl="1"/>
            <a:r>
              <a:rPr lang="en-GB" dirty="0"/>
              <a:t>HH: </a:t>
            </a:r>
          </a:p>
          <a:p>
            <a:pPr lvl="2"/>
            <a:r>
              <a:rPr lang="en-GB" sz="1600" dirty="0"/>
              <a:t>Uses some form of learning mechanism to…</a:t>
            </a:r>
          </a:p>
          <a:p>
            <a:pPr lvl="2"/>
            <a:r>
              <a:rPr lang="en-GB" sz="1600" dirty="0"/>
              <a:t>…select a (sequence of) heuristic(s) at each iteration from a set of low-level heuristics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31A5082E-4A29-467D-8AE3-36CD563BD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227" y="1846263"/>
            <a:ext cx="4621146" cy="4022725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1AD79088-14D7-40C6-9527-89ABBCB90A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46266" r="41970" b="35179"/>
          <a:stretch/>
        </p:blipFill>
        <p:spPr>
          <a:xfrm>
            <a:off x="6376227" y="3707362"/>
            <a:ext cx="2681634" cy="7464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1E9F53-66A6-49A2-B8F6-486462C827BD}"/>
              </a:ext>
            </a:extLst>
          </p:cNvPr>
          <p:cNvSpPr/>
          <p:nvPr/>
        </p:nvSpPr>
        <p:spPr>
          <a:xfrm>
            <a:off x="6376227" y="3707362"/>
            <a:ext cx="2681634" cy="7464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6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66F-398D-4ECD-812A-162F07A6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Selection in HyFlex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E92A-29EF-47F6-B3FF-CD52C51B2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In HyFlex, we have a set of low-level heuristics addressed by indices</a:t>
                </a:r>
              </a:p>
              <a:p>
                <a:r>
                  <a:rPr lang="en-GB" dirty="0"/>
                  <a:t>Only information we have about each heuristic is their “heuristic type”</a:t>
                </a:r>
              </a:p>
              <a:p>
                <a:pPr lvl="1"/>
                <a:r>
                  <a:rPr lang="en-GB" dirty="0"/>
                  <a:t>Mutation</a:t>
                </a:r>
              </a:p>
              <a:p>
                <a:pPr lvl="1"/>
                <a:r>
                  <a:rPr lang="en-GB" dirty="0"/>
                  <a:t>Local Search</a:t>
                </a:r>
              </a:p>
              <a:p>
                <a:pPr lvl="1"/>
                <a:r>
                  <a:rPr lang="en-GB" dirty="0"/>
                  <a:t>Crossover</a:t>
                </a:r>
              </a:p>
              <a:p>
                <a:pPr lvl="1"/>
                <a:r>
                  <a:rPr lang="en-GB" dirty="0"/>
                  <a:t>Ruin Recreate</a:t>
                </a:r>
              </a:p>
              <a:p>
                <a:r>
                  <a:rPr lang="en-GB" dirty="0"/>
                  <a:t>Select a (sequence) of heuristic(s) using a predefined mechanism (metaheuristic) or learning mechanism (hyper-heuristic)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		Simple Random?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	Iterated Local Search?</a:t>
                </a:r>
              </a:p>
              <a:p>
                <a:r>
                  <a:rPr lang="en-GB" dirty="0"/>
                  <a:t>Apply heuristics by calling the </a:t>
                </a:r>
                <a:r>
                  <a:rPr lang="en-GB" dirty="0" err="1"/>
                  <a:t>applyHeuristic</a:t>
                </a:r>
                <a:r>
                  <a:rPr lang="en-GB" dirty="0"/>
                  <a:t>(…) method on the problem domain.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5DE92A-29EF-47F6-B3FF-CD52C51B2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b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8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Framework (Labs 0-5)</a:t>
            </a:r>
          </a:p>
          <a:p>
            <a:r>
              <a:rPr lang="en-GB" dirty="0"/>
              <a:t>HyFlex Framework</a:t>
            </a:r>
          </a:p>
          <a:p>
            <a:r>
              <a:rPr lang="en-GB" dirty="0"/>
              <a:t>CHeSC</a:t>
            </a:r>
          </a:p>
          <a:p>
            <a:r>
              <a:rPr lang="en-GB" dirty="0"/>
              <a:t>Hyper-heuristics recap</a:t>
            </a:r>
          </a:p>
          <a:p>
            <a:r>
              <a:rPr lang="en-GB" dirty="0"/>
              <a:t>Implementing Hyper-heuristics using HyFlex</a:t>
            </a:r>
          </a:p>
        </p:txBody>
      </p:sp>
    </p:spTree>
    <p:extLst>
      <p:ext uri="{BB962C8B-B14F-4D97-AF65-F5344CB8AC3E}">
        <p14:creationId xmlns:p14="http://schemas.microsoft.com/office/powerpoint/2010/main" val="4162873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66F-398D-4ECD-812A-162F07A6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Selection in HyFlex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E92A-29EF-47F6-B3FF-CD52C51B2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Apply heuristics by calling the </a:t>
                </a:r>
                <a:r>
                  <a:rPr lang="en-GB" dirty="0" err="1"/>
                  <a:t>applyHeuristic</a:t>
                </a:r>
                <a:r>
                  <a:rPr lang="en-GB" dirty="0"/>
                  <a:t>(…) method on the problem domain.</a:t>
                </a:r>
              </a:p>
              <a:p>
                <a:r>
                  <a:rPr lang="en-GB" dirty="0"/>
                  <a:t>Creates a copy of the solution in the first specified solution index and stores it in the second specified index before applying the heuristic mapped to by the heuristic index.</a:t>
                </a:r>
              </a:p>
              <a:p>
                <a:r>
                  <a:rPr lang="en-GB" u="sng" dirty="0"/>
                  <a:t>Example 1:</a:t>
                </a:r>
              </a:p>
              <a:p>
                <a:r>
                  <a:rPr lang="en-GB" dirty="0"/>
                  <a:t>Apply a single heuristic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5DE92A-29EF-47F6-B3FF-CD52C51B2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8766"/>
            <a:ext cx="5584508" cy="11358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2920" y="4080510"/>
            <a:ext cx="270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Solution index “to”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Solution index “from”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Heuristic index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54830" y="5731934"/>
            <a:ext cx="0" cy="520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47260" y="5731934"/>
            <a:ext cx="0" cy="3484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147310" y="5732570"/>
            <a:ext cx="7620" cy="1735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5154930" y="4286250"/>
            <a:ext cx="2967990" cy="1610878"/>
          </a:xfrm>
          <a:prstGeom prst="bentConnector3">
            <a:avLst>
              <a:gd name="adj1" fmla="val 59628"/>
            </a:avLst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4" idx="1"/>
          </p:cNvCxnSpPr>
          <p:nvPr/>
        </p:nvCxnSpPr>
        <p:spPr>
          <a:xfrm flipV="1">
            <a:off x="4747260" y="4542175"/>
            <a:ext cx="3375660" cy="1532659"/>
          </a:xfrm>
          <a:prstGeom prst="bentConnector3">
            <a:avLst>
              <a:gd name="adj1" fmla="val 73702"/>
            </a:avLst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4354830" y="4846320"/>
            <a:ext cx="3775710" cy="1396320"/>
          </a:xfrm>
          <a:prstGeom prst="bentConnector3">
            <a:avLst>
              <a:gd name="adj1" fmla="val 83905"/>
            </a:avLst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0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66F-398D-4ECD-812A-162F07A6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Selection in HyFlex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E92A-29EF-47F6-B3FF-CD52C51B2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Apply heuristics by calling the </a:t>
                </a:r>
                <a:r>
                  <a:rPr lang="en-GB" dirty="0" err="1"/>
                  <a:t>applyHeuristic</a:t>
                </a:r>
                <a:r>
                  <a:rPr lang="en-GB" dirty="0"/>
                  <a:t>(…) method on the problem domain.</a:t>
                </a:r>
              </a:p>
              <a:p>
                <a:r>
                  <a:rPr lang="en-GB" u="sng" dirty="0"/>
                  <a:t>Example 2:</a:t>
                </a:r>
              </a:p>
              <a:p>
                <a:r>
                  <a:rPr lang="en-GB" dirty="0"/>
                  <a:t>Apply a sequence of heuristics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In this case a sequence of two heuristics</a:t>
                </a:r>
              </a:p>
              <a:p>
                <a:pPr lvl="1"/>
                <a:r>
                  <a:rPr lang="en-GB" u="sng" dirty="0"/>
                  <a:t>But could be more!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5DE92A-29EF-47F6-B3FF-CD52C51B2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6211"/>
            <a:ext cx="5737704" cy="19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97278" y="5698129"/>
            <a:ext cx="10058400" cy="56443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0" y="5866044"/>
            <a:ext cx="3552825" cy="228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97278" y="5036435"/>
            <a:ext cx="10058400" cy="578712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097278" y="3947721"/>
            <a:ext cx="10058400" cy="983190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097279" y="3036337"/>
            <a:ext cx="10058400" cy="780149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270569" cy="4452196"/>
          </a:xfrm>
        </p:spPr>
        <p:txBody>
          <a:bodyPr>
            <a:normAutofit/>
          </a:bodyPr>
          <a:lstStyle/>
          <a:p>
            <a:r>
              <a:rPr lang="en-GB" u="sng" dirty="0"/>
              <a:t>Useful methods for heuristic selection</a:t>
            </a:r>
          </a:p>
          <a:p>
            <a:r>
              <a:rPr lang="en-GB" dirty="0"/>
              <a:t>Applying a heuristic can be done in two ways depending on the type of heuristic.</a:t>
            </a:r>
          </a:p>
          <a:p>
            <a:r>
              <a:rPr lang="en-GB" dirty="0"/>
              <a:t>LS, MTN, RR are applied using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applyHeuristic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heuristicID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sourceIndex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destinationIndex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/>
              <a:t>XO heuristics are applied using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applyHeuristic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heuristicID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sourceIndex1,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sourceIndex2,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destinationIndex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/>
              <a:t>Heuristics can be segregated by their types using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getHeuristicsOfType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HeuristicType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type)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 total number of low-level heuristics can be found using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getNumberOfHeuristics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0" y="3158808"/>
            <a:ext cx="436245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49" y="4106421"/>
            <a:ext cx="4343400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749" y="5130528"/>
            <a:ext cx="4667250" cy="3905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56819" y="3022705"/>
            <a:ext cx="738664" cy="3239855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Useful problem domain methods for heuristic selection</a:t>
            </a:r>
          </a:p>
        </p:txBody>
      </p:sp>
    </p:spTree>
    <p:extLst>
      <p:ext uri="{BB962C8B-B14F-4D97-AF65-F5344CB8AC3E}">
        <p14:creationId xmlns:p14="http://schemas.microsoft.com/office/powerpoint/2010/main" val="42076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97277" y="4733991"/>
            <a:ext cx="10058400" cy="814948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097278" y="4079013"/>
            <a:ext cx="10058400" cy="546604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097280" y="3424035"/>
            <a:ext cx="10058400" cy="546604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270569" cy="4023359"/>
          </a:xfrm>
        </p:spPr>
        <p:txBody>
          <a:bodyPr>
            <a:normAutofit lnSpcReduction="10000"/>
          </a:bodyPr>
          <a:lstStyle/>
          <a:p>
            <a:r>
              <a:rPr lang="en-GB" u="sng" dirty="0"/>
              <a:t>Manipulating low-level heuristic components</a:t>
            </a:r>
          </a:p>
          <a:p>
            <a:r>
              <a:rPr lang="en-GB" dirty="0"/>
              <a:t>Low-level heuristics have specific parameter settings called as </a:t>
            </a:r>
            <a:r>
              <a:rPr lang="en-GB" u="sng" dirty="0"/>
              <a:t>intensity of mutation</a:t>
            </a:r>
            <a:r>
              <a:rPr lang="en-GB" dirty="0"/>
              <a:t>, and </a:t>
            </a:r>
            <a:r>
              <a:rPr lang="en-GB" u="sng" dirty="0"/>
              <a:t>depth of search</a:t>
            </a:r>
            <a:r>
              <a:rPr lang="en-GB" dirty="0"/>
              <a:t>. These can be manipulated using the following methods:</a:t>
            </a:r>
          </a:p>
          <a:p>
            <a:r>
              <a:rPr lang="en-GB" dirty="0"/>
              <a:t>We can set the intensity of mutation by calling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setIntensityOfMutation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iom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cs typeface="Consolas" panose="020B0609020204030204" pitchFamily="49" charset="0"/>
              </a:rPr>
              <a:t>We can set the depth of search by calling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setDepthOfSearch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dos)</a:t>
            </a:r>
          </a:p>
          <a:p>
            <a:r>
              <a:rPr lang="en-GB" dirty="0">
                <a:cs typeface="Consolas" panose="020B0609020204030204" pitchFamily="49" charset="0"/>
              </a:rPr>
              <a:t>We can make use of heuristics that use these parameters by calling their respective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getHeuristicsThatUse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…()</a:t>
            </a:r>
            <a:r>
              <a:rPr lang="en-GB" sz="1800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methods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49" y="3512169"/>
            <a:ext cx="35814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49" y="4171340"/>
            <a:ext cx="27813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49" y="4936677"/>
            <a:ext cx="42862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64206" y="5634061"/>
                <a:ext cx="79245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The values for depth of search and intensity of mutation must be in the range [0,1]</a:t>
                </a:r>
              </a:p>
              <a:p>
                <a:pPr algn="ctr"/>
                <a:r>
                  <a:rPr lang="en-GB" dirty="0"/>
                  <a:t>By default, these are set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206" y="5634061"/>
                <a:ext cx="7924542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54" t="-4717" r="-231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785900" y="3424034"/>
            <a:ext cx="1015663" cy="212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Low-level heuristic</a:t>
            </a:r>
          </a:p>
          <a:p>
            <a:pPr algn="ctr"/>
            <a:r>
              <a:rPr lang="en-GB" dirty="0"/>
              <a:t>Manipulation methods</a:t>
            </a:r>
          </a:p>
        </p:txBody>
      </p:sp>
    </p:spTree>
    <p:extLst>
      <p:ext uri="{BB962C8B-B14F-4D97-AF65-F5344CB8AC3E}">
        <p14:creationId xmlns:p14="http://schemas.microsoft.com/office/powerpoint/2010/main" val="361234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87A-DDD4-4F7B-8A51-881A09F7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Acceptance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28E4-7E37-47DB-8CEA-4E5C8EAA5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Given the current search state, decide whether to </a:t>
                </a:r>
                <a:r>
                  <a:rPr lang="en-GB" u="sng" dirty="0"/>
                  <a:t>accept or reject</a:t>
                </a:r>
                <a:r>
                  <a:rPr lang="en-GB" dirty="0"/>
                  <a:t> the candidate solution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) as the current solution in the following iteration</a:t>
                </a:r>
              </a:p>
              <a:p>
                <a:pPr lvl="1"/>
                <a:r>
                  <a:rPr lang="en-GB" dirty="0"/>
                  <a:t>Accept 			(Y)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Reject 			(N)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Move Acceptance MH vs HH?</a:t>
                </a:r>
              </a:p>
              <a:p>
                <a:pPr lvl="1"/>
                <a:r>
                  <a:rPr lang="en-GB" u="sng" dirty="0"/>
                  <a:t>They are the same!</a:t>
                </a:r>
              </a:p>
              <a:p>
                <a:pPr lvl="1"/>
                <a:r>
                  <a:rPr lang="en-GB" dirty="0"/>
                  <a:t>Accept Improving or Equal (IE)</a:t>
                </a:r>
              </a:p>
              <a:p>
                <a:pPr lvl="1"/>
                <a:r>
                  <a:rPr lang="en-GB" dirty="0"/>
                  <a:t>Simulated Annealing (SA)</a:t>
                </a:r>
              </a:p>
              <a:p>
                <a:pPr lvl="1"/>
                <a:r>
                  <a:rPr lang="en-GB" dirty="0"/>
                  <a:t>Great Deluge (GD)</a:t>
                </a:r>
              </a:p>
              <a:p>
                <a:pPr lvl="1"/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28E4-7E37-47DB-8CEA-4E5C8EAA5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1" t="-1515" r="-988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31A5082E-4A29-467D-8AE3-36CD563BD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227" y="1846263"/>
            <a:ext cx="4621146" cy="4022725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1AD79088-14D7-40C6-9527-89ABBCB90A3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58030" t="29710" b="35179"/>
          <a:stretch/>
        </p:blipFill>
        <p:spPr>
          <a:xfrm>
            <a:off x="9057861" y="3041374"/>
            <a:ext cx="1939512" cy="14124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1E9F53-66A6-49A2-B8F6-486462C827BD}"/>
              </a:ext>
            </a:extLst>
          </p:cNvPr>
          <p:cNvSpPr/>
          <p:nvPr/>
        </p:nvSpPr>
        <p:spPr>
          <a:xfrm>
            <a:off x="9057861" y="3041374"/>
            <a:ext cx="1939512" cy="1412438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3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014A-9782-4B7E-A752-23085375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Acceptance in HyFlex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A007F-E7E2-4543-B4F4-52FD76F4D9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4"/>
                <a:ext cx="5956663" cy="402335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Solutions can be copied between memory indices using the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copySolution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sourceIndex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destinationIndex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n-GB" dirty="0"/>
                  <a:t> method on the </a:t>
                </a:r>
                <a:r>
                  <a:rPr lang="en-GB" sz="1800" dirty="0" err="1">
                    <a:latin typeface="Consolas" panose="020B0609020204030204" pitchFamily="49" charset="0"/>
                  </a:rPr>
                  <a:t>ProblemDomain</a:t>
                </a:r>
                <a:r>
                  <a:rPr lang="en-GB" dirty="0"/>
                  <a:t> Object.</a:t>
                </a:r>
              </a:p>
              <a:p>
                <a:r>
                  <a:rPr lang="en-GB" dirty="0"/>
                  <a:t>Where the indices of the current and candidate solutions are 0 and 1.</a:t>
                </a:r>
              </a:p>
              <a:p>
                <a:r>
                  <a:rPr lang="en-GB" dirty="0"/>
                  <a:t>Given the IE move acceptance method,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=15.0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=13.2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>
                    <a:solidFill>
                      <a:schemeClr val="accent5"/>
                    </a:solidFill>
                  </a:rPr>
                  <a:t>// accept – make a backup of the accepted solution</a:t>
                </a:r>
                <a:endParaRPr lang="en-GB" dirty="0"/>
              </a:p>
              <a:p>
                <a:pPr lvl="1"/>
                <a:r>
                  <a:rPr lang="en-GB" sz="1400" dirty="0" err="1">
                    <a:latin typeface="Consolas" panose="020B0609020204030204" pitchFamily="49" charset="0"/>
                  </a:rPr>
                  <a:t>problem.copySolution</a:t>
                </a:r>
                <a:r>
                  <a:rPr lang="en-GB" sz="1400" dirty="0">
                    <a:latin typeface="Consolas" panose="020B0609020204030204" pitchFamily="49" charset="0"/>
                  </a:rPr>
                  <a:t>(0, 1); </a:t>
                </a:r>
                <a:endParaRPr lang="en-GB" dirty="0"/>
              </a:p>
              <a:p>
                <a:r>
                  <a:rPr lang="en-GB" dirty="0"/>
                  <a:t>Given the IE move acceptance method,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=15.0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8.7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>
                    <a:solidFill>
                      <a:schemeClr val="accent5"/>
                    </a:solidFill>
                  </a:rPr>
                  <a:t>// reject – use the backup solution to replace the solution</a:t>
                </a:r>
                <a:endParaRPr lang="en-GB" dirty="0"/>
              </a:p>
              <a:p>
                <a:pPr lvl="1"/>
                <a:r>
                  <a:rPr lang="en-GB" sz="1400" dirty="0" err="1">
                    <a:latin typeface="Consolas" panose="020B0609020204030204" pitchFamily="49" charset="0"/>
                  </a:rPr>
                  <a:t>problem.copySolution</a:t>
                </a:r>
                <a:r>
                  <a:rPr lang="en-GB" sz="1400" dirty="0">
                    <a:latin typeface="Consolas" panose="020B0609020204030204" pitchFamily="49" charset="0"/>
                  </a:rPr>
                  <a:t>(1, 0); </a:t>
                </a: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A007F-E7E2-4543-B4F4-52FD76F4D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4"/>
                <a:ext cx="5956663" cy="4023359"/>
              </a:xfrm>
              <a:blipFill>
                <a:blip r:embed="rId2"/>
                <a:stretch>
                  <a:fillRect l="-614" t="-1667" r="-2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3B03DE-2FFC-4DA8-9571-807946FA44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65436" y="1845735"/>
                <a:ext cx="3890243" cy="4023360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Given the current search state, decide whether to </a:t>
                </a:r>
                <a:r>
                  <a:rPr lang="en-GB" u="sng" dirty="0"/>
                  <a:t>accept or reject</a:t>
                </a:r>
                <a:r>
                  <a:rPr lang="en-GB" dirty="0"/>
                  <a:t> the candidate solution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) as the current solution in the following iteration</a:t>
                </a:r>
              </a:p>
              <a:p>
                <a:pPr lvl="1"/>
                <a:r>
                  <a:rPr lang="en-GB" dirty="0"/>
                  <a:t>Accept 		(Y)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Reject 			(N)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3B03DE-2FFC-4DA8-9571-807946FA4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65436" y="1845735"/>
                <a:ext cx="3890243" cy="4023360"/>
              </a:xfrm>
              <a:blipFill>
                <a:blip r:embed="rId3"/>
                <a:stretch>
                  <a:fillRect l="-1097" r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487A7F58-24CA-49A2-A4FF-68ABE1BA54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58030" t="29710" b="35179"/>
          <a:stretch/>
        </p:blipFill>
        <p:spPr>
          <a:xfrm>
            <a:off x="8240801" y="1898374"/>
            <a:ext cx="1939512" cy="14124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1819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97278" y="4291753"/>
            <a:ext cx="10058400" cy="886038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097278" y="3343062"/>
            <a:ext cx="10058400" cy="840317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097279" y="2280631"/>
            <a:ext cx="10058400" cy="954058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270569" cy="4023359"/>
          </a:xfrm>
        </p:spPr>
        <p:txBody>
          <a:bodyPr>
            <a:normAutofit/>
          </a:bodyPr>
          <a:lstStyle/>
          <a:p>
            <a:r>
              <a:rPr lang="en-GB" u="sng" dirty="0"/>
              <a:t>Useful methods for move acceptance</a:t>
            </a:r>
          </a:p>
          <a:p>
            <a:r>
              <a:rPr lang="en-GB" dirty="0"/>
              <a:t>Solutions can be copied between memory indices using the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copySolution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sourceIndex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destinationIndex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method</a:t>
            </a:r>
          </a:p>
          <a:p>
            <a:r>
              <a:rPr lang="en-GB" dirty="0"/>
              <a:t>The objective function value of solutions can be calculated using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getFunctionValue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       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solutionIndex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/>
              <a:t>The objective function value of the current best solution found can be retrieved using </a:t>
            </a:r>
            <a:r>
              <a:rPr lang="en-GB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getBestSolutionValue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0" y="2660464"/>
            <a:ext cx="1905000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49" y="3633429"/>
            <a:ext cx="3705225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50" y="4632613"/>
            <a:ext cx="3552825" cy="228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01565" y="2269201"/>
            <a:ext cx="738664" cy="2908590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GB" dirty="0"/>
              <a:t>Useful problem domain methods for move acceptance</a:t>
            </a:r>
          </a:p>
        </p:txBody>
      </p:sp>
    </p:spTree>
    <p:extLst>
      <p:ext uri="{BB962C8B-B14F-4D97-AF65-F5344CB8AC3E}">
        <p14:creationId xmlns:p14="http://schemas.microsoft.com/office/powerpoint/2010/main" val="7053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DA9F32-F8B3-4D52-B35A-09259F39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Basic Hyper-heuristic using HyFlex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D33F1-2D7F-467E-89E8-9861AF4C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random selection of mutation heuristics with a naïve move acceptance strategy</a:t>
            </a:r>
          </a:p>
        </p:txBody>
      </p:sp>
    </p:spTree>
    <p:extLst>
      <p:ext uri="{BB962C8B-B14F-4D97-AF65-F5344CB8AC3E}">
        <p14:creationId xmlns:p14="http://schemas.microsoft.com/office/powerpoint/2010/main" val="243253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8EFF7-AF57-4D27-91B3-23A9A33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Anatomy of a </a:t>
            </a:r>
            <a:r>
              <a:rPr lang="en-GB" dirty="0" err="1"/>
              <a:t>HyperHeuristic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4B52E2-4941-4774-B7ED-C7E704823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25" y="1962150"/>
            <a:ext cx="4638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8EFF7-AF57-4D27-91B3-23A9A33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Random Heuristic Selection of Mutation Type Heuristics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30B10-F3D9-433F-8E7B-14F9ED83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37" y="2594609"/>
            <a:ext cx="7675252" cy="25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92A-48BB-4F5E-BFA9-573B9B34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17B3-ED26-4289-B427-56418086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Direct access to solution representation</a:t>
            </a:r>
          </a:p>
          <a:p>
            <a:pPr lvl="1"/>
            <a:r>
              <a:rPr lang="en-GB" dirty="0"/>
              <a:t>Binary representation</a:t>
            </a:r>
          </a:p>
          <a:p>
            <a:pPr lvl="1"/>
            <a:r>
              <a:rPr lang="en-GB" dirty="0"/>
              <a:t>Modify using bit-flips</a:t>
            </a:r>
          </a:p>
          <a:p>
            <a:r>
              <a:rPr lang="en-GB" dirty="0"/>
              <a:t>Need to design problem/representation specific heuristics</a:t>
            </a:r>
          </a:p>
          <a:p>
            <a:pPr lvl="1"/>
            <a:r>
              <a:rPr lang="en-GB" dirty="0"/>
              <a:t>Random mutation/DBHC/SDHC/UXO/…</a:t>
            </a:r>
          </a:p>
          <a:p>
            <a:r>
              <a:rPr lang="en-GB" dirty="0"/>
              <a:t>All heuristics/meta-heuristics used to solve MAX-SAT problem instances</a:t>
            </a:r>
          </a:p>
        </p:txBody>
      </p:sp>
    </p:spTree>
    <p:extLst>
      <p:ext uri="{BB962C8B-B14F-4D97-AF65-F5344CB8AC3E}">
        <p14:creationId xmlns:p14="http://schemas.microsoft.com/office/powerpoint/2010/main" val="288232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8EFF7-AF57-4D27-91B3-23A9A33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Move Acceptance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EB8228-1B74-43AC-BEDA-9C27566BF2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&lt;0.5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ELSE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ENDIF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EB8228-1B74-43AC-BEDA-9C27566BF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77DBE4-1CB9-494B-B591-557A548A2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671217"/>
            <a:ext cx="4937125" cy="23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B72D5-D747-49EA-ACB9-90794641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Full code for “solve(…)” for the SRMTN_NA_HH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63B7B1-2759-4017-86EE-A8B2846E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036" y="1846263"/>
            <a:ext cx="58722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5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HyFlex Framework</a:t>
            </a:r>
          </a:p>
          <a:p>
            <a:r>
              <a:rPr lang="en-GB" dirty="0"/>
              <a:t>CHeSC</a:t>
            </a:r>
          </a:p>
          <a:p>
            <a:r>
              <a:rPr lang="en-GB" dirty="0"/>
              <a:t>Hyper-heuristics recap</a:t>
            </a:r>
          </a:p>
          <a:p>
            <a:r>
              <a:rPr lang="en-GB" dirty="0"/>
              <a:t>Implementing Hyper-heuristics using HyFlex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exercise sheet will be available shortly on Moodle containing a simple exercise to designed to teach you useful parts of the HyFlex API required for the following labs and the </a:t>
            </a:r>
            <a:r>
              <a:rPr lang="en-GB" b="1" u="sng" dirty="0"/>
              <a:t>project coursework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207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992A-48BB-4F5E-BFA9-573B9B34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AIM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17B3-ED26-4289-B427-56418086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What if we want to solve a different problem?</a:t>
            </a:r>
          </a:p>
          <a:p>
            <a:pPr lvl="1"/>
            <a:r>
              <a:rPr lang="en-GB" dirty="0"/>
              <a:t>Problems can have different representations</a:t>
            </a:r>
          </a:p>
          <a:p>
            <a:pPr lvl="1"/>
            <a:r>
              <a:rPr lang="en-GB" dirty="0"/>
              <a:t>Existing heuristics assume binary representation</a:t>
            </a:r>
          </a:p>
          <a:p>
            <a:pPr lvl="1"/>
            <a:r>
              <a:rPr lang="en-GB" dirty="0"/>
              <a:t>Different heuristics needed</a:t>
            </a:r>
          </a:p>
          <a:p>
            <a:pPr lvl="1"/>
            <a:r>
              <a:rPr lang="en-GB" dirty="0"/>
              <a:t>End up with a set of heuristics which are not interoperable</a:t>
            </a:r>
          </a:p>
          <a:p>
            <a:r>
              <a:rPr lang="en-GB" dirty="0"/>
              <a:t>General structure of meta-heuristics remains the same</a:t>
            </a:r>
          </a:p>
          <a:p>
            <a:pPr lvl="1"/>
            <a:r>
              <a:rPr lang="en-GB" dirty="0"/>
              <a:t>Requires problem specific heuristics</a:t>
            </a:r>
          </a:p>
          <a:p>
            <a:pPr lvl="1"/>
            <a:r>
              <a:rPr lang="en-GB" dirty="0"/>
              <a:t>Best parameter configuration can change</a:t>
            </a:r>
          </a:p>
          <a:p>
            <a:pPr lvl="1"/>
            <a:r>
              <a:rPr lang="en-GB" dirty="0"/>
              <a:t>MH’s such as ILS requires specific “types” of heuristic ( mutation -&gt; local search )</a:t>
            </a:r>
          </a:p>
          <a:p>
            <a:r>
              <a:rPr lang="en-GB" dirty="0"/>
              <a:t>Need a framework to separate problem specific details from higher-level optimisation methods and their components</a:t>
            </a:r>
          </a:p>
          <a:p>
            <a:pPr lvl="1"/>
            <a:r>
              <a:rPr lang="en-GB" dirty="0"/>
              <a:t>Hyper-heuristics Flexible Framework (HyFlex)</a:t>
            </a:r>
          </a:p>
        </p:txBody>
      </p:sp>
    </p:spTree>
    <p:extLst>
      <p:ext uri="{BB962C8B-B14F-4D97-AF65-F5344CB8AC3E}">
        <p14:creationId xmlns:p14="http://schemas.microsoft.com/office/powerpoint/2010/main" val="33304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HyFlex is a software framework which enables the implementation and comparison of iterative general-purpose heuristic search algorithms (e.g. hyper-heuristics) across different domains without requiring modification.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463" y="2476500"/>
            <a:ext cx="4638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Six problem domains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1E386C-8AAD-4C86-9929-606482B8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344537"/>
              </p:ext>
            </p:extLst>
          </p:nvPr>
        </p:nvGraphicFramePr>
        <p:xfrm>
          <a:off x="5273546" y="2356584"/>
          <a:ext cx="5743302" cy="214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51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Six problem domains</a:t>
            </a:r>
          </a:p>
          <a:p>
            <a:r>
              <a:rPr lang="en-GB" sz="1500" dirty="0">
                <a:solidFill>
                  <a:srgbClr val="FFFFFF"/>
                </a:solidFill>
              </a:rPr>
              <a:t>Each domain consists of: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Several problem instances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385084"/>
                  </p:ext>
                </p:extLst>
              </p:nvPr>
            </p:nvGraphicFramePr>
            <p:xfrm>
              <a:off x="4513663" y="2365586"/>
              <a:ext cx="730368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345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345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45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Problem</a:t>
                          </a:r>
                          <a:r>
                            <a:rPr lang="en-GB" baseline="0" dirty="0"/>
                            <a:t> Domain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Number of Instances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Instance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Bin Packing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[0→11]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Flow Shop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[0→11]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MAX-SAT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[0→11]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Personnel Scheduling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[0→11]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Travelling</a:t>
                          </a:r>
                          <a:r>
                            <a:rPr lang="en-GB" baseline="0" dirty="0"/>
                            <a:t> Salesman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[0→9]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Vehicle Routing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 (56)</a:t>
                          </a:r>
                          <a:r>
                            <a:rPr lang="en-GB" sz="1800" baseline="30000" dirty="0"/>
                            <a:t>1</a:t>
                          </a:r>
                          <a:endParaRPr lang="en-GB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[0→9]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385084"/>
                  </p:ext>
                </p:extLst>
              </p:nvPr>
            </p:nvGraphicFramePr>
            <p:xfrm>
              <a:off x="4513663" y="2365586"/>
              <a:ext cx="730368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34562"/>
                    <a:gridCol w="2434562"/>
                    <a:gridCol w="24345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Problem</a:t>
                          </a:r>
                          <a:r>
                            <a:rPr lang="en-GB" baseline="0" dirty="0" smtClean="0"/>
                            <a:t> Domain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Number of Instances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Instance IDs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Bin Packing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8197" r="-1000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Flow Shop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08197" r="-100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MAX-SAT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13333" r="-1000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Personnel Scheduling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06557" r="-10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Travelling</a:t>
                          </a:r>
                          <a:r>
                            <a:rPr lang="en-GB" baseline="0" dirty="0" smtClean="0"/>
                            <a:t> Salesman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06557" r="-10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Vehicle Routing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10 (56)</a:t>
                          </a:r>
                          <a:r>
                            <a:rPr lang="en-GB" sz="1800" baseline="30000" dirty="0" smtClean="0"/>
                            <a:t>1</a:t>
                          </a:r>
                          <a:endParaRPr lang="en-GB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606557" r="-100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156710" y="6488668"/>
            <a:ext cx="80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HyFlex reports that there are 56 instances but only 10 of them are available to 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96DD8-8A5D-46DD-A1D9-1FD9FBFF7E8C}"/>
              </a:ext>
            </a:extLst>
          </p:cNvPr>
          <p:cNvSpPr txBox="1"/>
          <p:nvPr/>
        </p:nvSpPr>
        <p:spPr>
          <a:xfrm>
            <a:off x="4820816" y="5137007"/>
            <a:ext cx="6830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0" dirty="0"/>
              <a:t>HyFlex Extensions are available which add-on more domains, but those are not required for this module.</a:t>
            </a:r>
          </a:p>
        </p:txBody>
      </p:sp>
    </p:spTree>
    <p:extLst>
      <p:ext uri="{BB962C8B-B14F-4D97-AF65-F5344CB8AC3E}">
        <p14:creationId xmlns:p14="http://schemas.microsoft.com/office/powerpoint/2010/main" val="80053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8EC09-6756-407D-BCD0-2AE068A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230839"/>
            <a:ext cx="6798082" cy="2396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Six problem domains</a:t>
            </a:r>
          </a:p>
          <a:p>
            <a:r>
              <a:rPr lang="en-GB" sz="1500" dirty="0">
                <a:solidFill>
                  <a:srgbClr val="FFFFFF"/>
                </a:solidFill>
              </a:rPr>
              <a:t>Each domain consists of: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Several problem instances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A set of heuristics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5370" y="2846070"/>
            <a:ext cx="2594610" cy="17810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5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8EC09-6756-407D-BCD0-2AE068A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230839"/>
            <a:ext cx="6798082" cy="2396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HyFlex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Six problem domains</a:t>
            </a:r>
          </a:p>
          <a:p>
            <a:r>
              <a:rPr lang="en-GB" sz="1500" dirty="0">
                <a:solidFill>
                  <a:srgbClr val="FFFFFF"/>
                </a:solidFill>
              </a:rPr>
              <a:t>Each domain consists of: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Several problem instances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A set of heuristics </a:t>
            </a:r>
          </a:p>
          <a:p>
            <a:pPr lvl="1"/>
            <a:r>
              <a:rPr lang="en-GB" sz="1500" dirty="0">
                <a:solidFill>
                  <a:srgbClr val="FFFFFF"/>
                </a:solidFill>
              </a:rPr>
              <a:t>Initialisation procedure</a:t>
            </a:r>
          </a:p>
          <a:p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9320" y="2846070"/>
            <a:ext cx="2720340" cy="17810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530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2045</TotalTime>
  <Words>1992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Cambria Math</vt:lpstr>
      <vt:lpstr>Consolas</vt:lpstr>
      <vt:lpstr>Retrospect</vt:lpstr>
      <vt:lpstr>AIM HyFlex Tutorial</vt:lpstr>
      <vt:lpstr>Objectives</vt:lpstr>
      <vt:lpstr>AIM Framework</vt:lpstr>
      <vt:lpstr>AIM Framework</vt:lpstr>
      <vt:lpstr>HyFlex Framework</vt:lpstr>
      <vt:lpstr>HyFlex Framework</vt:lpstr>
      <vt:lpstr>HyFlex Framework</vt:lpstr>
      <vt:lpstr>HyFlex Framework</vt:lpstr>
      <vt:lpstr>HyFlex Framework</vt:lpstr>
      <vt:lpstr>HyFlex Framework</vt:lpstr>
      <vt:lpstr>CHeSC Competition (2011)</vt:lpstr>
      <vt:lpstr>CHeSC Competition (2011)</vt:lpstr>
      <vt:lpstr>Hyper-heuristics</vt:lpstr>
      <vt:lpstr>Hyper-heuristics in HyFlex</vt:lpstr>
      <vt:lpstr>Hyper-heuristic Interface</vt:lpstr>
      <vt:lpstr>Hyper-heuristic Interface</vt:lpstr>
      <vt:lpstr>Problem Domain Interface</vt:lpstr>
      <vt:lpstr>Heuristic Selection</vt:lpstr>
      <vt:lpstr>Heuristic Selection in HyFlex</vt:lpstr>
      <vt:lpstr>Heuristic Selection in HyFlex</vt:lpstr>
      <vt:lpstr>Heuristic Selection in HyFlex</vt:lpstr>
      <vt:lpstr>Problem Domain Interface</vt:lpstr>
      <vt:lpstr>Problem Domain Interface</vt:lpstr>
      <vt:lpstr>Move Acceptance</vt:lpstr>
      <vt:lpstr>Move Acceptance in HyFlex</vt:lpstr>
      <vt:lpstr>Problem Domain Interface</vt:lpstr>
      <vt:lpstr>A Basic Hyper-heuristic using HyFlex</vt:lpstr>
      <vt:lpstr>Common Anatomy of a HyperHeuristic</vt:lpstr>
      <vt:lpstr>Simple Random Heuristic Selection of Mutation Type Heuristics</vt:lpstr>
      <vt:lpstr>Naïve Move Acceptance Strategy</vt:lpstr>
      <vt:lpstr>Full code for “solve(…)” for the SRMTN_NA_HH 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G53DSM Tutorial 5</dc:title>
  <dc:creator>Warren Jackson</dc:creator>
  <cp:lastModifiedBy>Warren Jackson</cp:lastModifiedBy>
  <cp:revision>151</cp:revision>
  <dcterms:created xsi:type="dcterms:W3CDTF">2015-03-01T14:28:02Z</dcterms:created>
  <dcterms:modified xsi:type="dcterms:W3CDTF">2020-03-12T21:55:48Z</dcterms:modified>
</cp:coreProperties>
</file>