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1"/>
  </p:notesMasterIdLst>
  <p:sldIdLst>
    <p:sldId id="256" r:id="rId2"/>
    <p:sldId id="257" r:id="rId3"/>
    <p:sldId id="258" r:id="rId4"/>
    <p:sldId id="259" r:id="rId5"/>
    <p:sldId id="260" r:id="rId6"/>
    <p:sldId id="261" r:id="rId7"/>
    <p:sldId id="262" r:id="rId8"/>
    <p:sldId id="266" r:id="rId9"/>
    <p:sldId id="263" r:id="rId10"/>
    <p:sldId id="267" r:id="rId11"/>
    <p:sldId id="265" r:id="rId12"/>
    <p:sldId id="268" r:id="rId13"/>
    <p:sldId id="264"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2F864EE2-6EDC-49E8-A103-CACC677F555A}">
          <p14:sldIdLst>
            <p14:sldId id="256"/>
            <p14:sldId id="257"/>
            <p14:sldId id="258"/>
            <p14:sldId id="259"/>
            <p14:sldId id="260"/>
            <p14:sldId id="261"/>
            <p14:sldId id="262"/>
            <p14:sldId id="266"/>
            <p14:sldId id="263"/>
            <p14:sldId id="267"/>
            <p14:sldId id="265"/>
            <p14:sldId id="268"/>
            <p14:sldId id="264"/>
            <p14:sldId id="270"/>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1C15-5582-4E65-8583-F9CA5042E30B}" type="datetimeFigureOut">
              <a:rPr lang="tr-TR" smtClean="0"/>
              <a:t>12.09.2023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D7996-907C-4B3E-8BF2-55E2D6CE1CD2}" type="slidenum">
              <a:rPr lang="tr-TR" smtClean="0"/>
              <a:t>‹#›</a:t>
            </a:fld>
            <a:endParaRPr lang="tr-TR"/>
          </a:p>
        </p:txBody>
      </p:sp>
    </p:spTree>
    <p:extLst>
      <p:ext uri="{BB962C8B-B14F-4D97-AF65-F5344CB8AC3E}">
        <p14:creationId xmlns:p14="http://schemas.microsoft.com/office/powerpoint/2010/main" val="395379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DD7996-907C-4B3E-8BF2-55E2D6CE1CD2}" type="slidenum">
              <a:rPr lang="tr-TR" smtClean="0"/>
              <a:t>9</a:t>
            </a:fld>
            <a:endParaRPr lang="tr-TR"/>
          </a:p>
        </p:txBody>
      </p:sp>
    </p:spTree>
    <p:extLst>
      <p:ext uri="{BB962C8B-B14F-4D97-AF65-F5344CB8AC3E}">
        <p14:creationId xmlns:p14="http://schemas.microsoft.com/office/powerpoint/2010/main" val="122561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a:t>Asıl başlık stilini düzenlemek için tıklayın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tr-T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899A136-AEBE-42B3-84A8-004F3DB6A3E6}" type="slidenum">
              <a:rPr lang="tr-TR" smtClean="0"/>
              <a:t>‹#›</a:t>
            </a:fld>
            <a:endParaRPr lang="tr-T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30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8353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8761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413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16937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a:t>Asıl başlık stilini düzenlemek için tıklayın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12.09.2023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7228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a:t>Asıl başlık stilini düzenlemek için tıklayın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12.09.2023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423817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536021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9501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97808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778D8B3-7438-4766-93E9-18E85ADA547E}" type="datetimeFigureOut">
              <a:rPr lang="tr-TR" smtClean="0"/>
              <a:t>12.09.2023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6530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0645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778D8B3-7438-4766-93E9-18E85ADA547E}" type="datetimeFigureOut">
              <a:rPr lang="tr-TR" smtClean="0"/>
              <a:t>12.09.2023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3803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778D8B3-7438-4766-93E9-18E85ADA547E}" type="datetimeFigureOut">
              <a:rPr lang="tr-TR" smtClean="0"/>
              <a:t>12.09.2023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603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D8B3-7438-4766-93E9-18E85ADA547E}" type="datetimeFigureOut">
              <a:rPr lang="tr-TR" smtClean="0"/>
              <a:t>12.09.2023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3310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43490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12.09.2023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23927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778D8B3-7438-4766-93E9-18E85ADA547E}" type="datetimeFigureOut">
              <a:rPr lang="tr-TR" smtClean="0"/>
              <a:t>12.09.2023</a:t>
            </a:fld>
            <a:endParaRPr lang="tr-T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tr-T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899A136-AEBE-42B3-84A8-004F3DB6A3E6}" type="slidenum">
              <a:rPr lang="tr-TR" smtClean="0"/>
              <a:t>‹#›</a:t>
            </a:fld>
            <a:endParaRPr lang="tr-TR"/>
          </a:p>
        </p:txBody>
      </p:sp>
    </p:spTree>
    <p:extLst>
      <p:ext uri="{BB962C8B-B14F-4D97-AF65-F5344CB8AC3E}">
        <p14:creationId xmlns:p14="http://schemas.microsoft.com/office/powerpoint/2010/main" val="13183880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9B166-9039-032B-5ABE-894F5ABDEF3C}"/>
              </a:ext>
            </a:extLst>
          </p:cNvPr>
          <p:cNvSpPr>
            <a:spLocks noGrp="1"/>
          </p:cNvSpPr>
          <p:nvPr>
            <p:ph type="ctrTitle"/>
          </p:nvPr>
        </p:nvSpPr>
        <p:spPr>
          <a:xfrm rot="21420000">
            <a:off x="1031160" y="1642371"/>
            <a:ext cx="9755187" cy="2766528"/>
          </a:xfrm>
        </p:spPr>
        <p:txBody>
          <a:bodyPr/>
          <a:lstStyle/>
          <a:p>
            <a:r>
              <a:rPr lang="tr-TR" dirty="0" err="1"/>
              <a:t>debug</a:t>
            </a:r>
            <a:endParaRPr lang="tr-TR" dirty="0"/>
          </a:p>
        </p:txBody>
      </p:sp>
    </p:spTree>
    <p:extLst>
      <p:ext uri="{BB962C8B-B14F-4D97-AF65-F5344CB8AC3E}">
        <p14:creationId xmlns:p14="http://schemas.microsoft.com/office/powerpoint/2010/main" val="40679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F8469-C441-DFF3-1727-BCC237055F29}"/>
              </a:ext>
            </a:extLst>
          </p:cNvPr>
          <p:cNvSpPr>
            <a:spLocks noGrp="1"/>
          </p:cNvSpPr>
          <p:nvPr>
            <p:ph type="title"/>
          </p:nvPr>
        </p:nvSpPr>
        <p:spPr>
          <a:xfrm>
            <a:off x="792333" y="2277035"/>
            <a:ext cx="10396882" cy="1151965"/>
          </a:xfrm>
        </p:spPr>
        <p:txBody>
          <a:bodyPr>
            <a:normAutofit/>
          </a:bodyPr>
          <a:lstStyle/>
          <a:p>
            <a:r>
              <a:rPr lang="tr-TR" sz="4000" dirty="0" err="1"/>
              <a:t>Wındows</a:t>
            </a:r>
            <a:r>
              <a:rPr lang="tr-TR" sz="4000" dirty="0"/>
              <a:t> (</a:t>
            </a:r>
            <a:r>
              <a:rPr lang="tr-TR" sz="4000" dirty="0" err="1"/>
              <a:t>Locals</a:t>
            </a:r>
            <a:r>
              <a:rPr lang="tr-TR" sz="4000" dirty="0"/>
              <a:t>, </a:t>
            </a:r>
            <a:r>
              <a:rPr lang="tr-TR" sz="4000" dirty="0" err="1"/>
              <a:t>autos</a:t>
            </a:r>
            <a:r>
              <a:rPr lang="tr-TR" sz="4000" dirty="0"/>
              <a:t>, </a:t>
            </a:r>
            <a:r>
              <a:rPr lang="tr-TR" sz="4000" dirty="0" err="1"/>
              <a:t>watch</a:t>
            </a:r>
            <a:r>
              <a:rPr lang="tr-TR" sz="4000" dirty="0"/>
              <a:t>, </a:t>
            </a:r>
            <a:r>
              <a:rPr lang="tr-TR" sz="4000" dirty="0" err="1"/>
              <a:t>ımmedıate</a:t>
            </a:r>
            <a:r>
              <a:rPr lang="tr-TR" sz="4000" dirty="0"/>
              <a:t>)</a:t>
            </a:r>
          </a:p>
        </p:txBody>
      </p:sp>
    </p:spTree>
    <p:extLst>
      <p:ext uri="{BB962C8B-B14F-4D97-AF65-F5344CB8AC3E}">
        <p14:creationId xmlns:p14="http://schemas.microsoft.com/office/powerpoint/2010/main" val="23476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locals</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belirlediğiniz kısmındaki değişkenleri otomatik bir şekilde takip eder.</a:t>
            </a:r>
          </a:p>
          <a:p>
            <a:r>
              <a:rPr lang="tr-TR" cap="none" dirty="0">
                <a:latin typeface="Calibri" panose="020F0502020204030204" pitchFamily="34" charset="0"/>
                <a:cs typeface="Calibri" panose="020F0502020204030204" pitchFamily="34" charset="0"/>
              </a:rPr>
              <a:t>Blok içerisindeki değişkenleri vs. izler.</a:t>
            </a:r>
          </a:p>
        </p:txBody>
      </p:sp>
    </p:spTree>
    <p:extLst>
      <p:ext uri="{BB962C8B-B14F-4D97-AF65-F5344CB8AC3E}">
        <p14:creationId xmlns:p14="http://schemas.microsoft.com/office/powerpoint/2010/main" val="65528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autos</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7976" y="2017363"/>
            <a:ext cx="10394707" cy="1915266"/>
          </a:xfrm>
        </p:spPr>
        <p:txBody>
          <a:bodyPr/>
          <a:lstStyle/>
          <a:p>
            <a:r>
              <a:rPr lang="tr-TR" b="0" i="0" cap="none" dirty="0">
                <a:solidFill>
                  <a:srgbClr val="242424"/>
                </a:solidFill>
                <a:effectLst/>
                <a:latin typeface="source-serif-pro"/>
              </a:rPr>
              <a:t>Bu pencere </a:t>
            </a:r>
            <a:r>
              <a:rPr lang="tr-TR" b="0" i="0" cap="none" dirty="0" err="1">
                <a:solidFill>
                  <a:srgbClr val="242424"/>
                </a:solidFill>
                <a:effectLst/>
                <a:latin typeface="source-serif-pro"/>
              </a:rPr>
              <a:t>locals</a:t>
            </a:r>
            <a:r>
              <a:rPr lang="tr-TR" b="0" i="0" cap="none" dirty="0">
                <a:solidFill>
                  <a:srgbClr val="242424"/>
                </a:solidFill>
                <a:effectLst/>
                <a:latin typeface="source-serif-pro"/>
              </a:rPr>
              <a:t> penceresi ile hemen hemen aynı işi yapmaktadır. Tek ayrımı </a:t>
            </a:r>
            <a:r>
              <a:rPr lang="tr-TR" b="0" i="0" cap="none" dirty="0" err="1">
                <a:solidFill>
                  <a:srgbClr val="242424"/>
                </a:solidFill>
                <a:effectLst/>
                <a:latin typeface="source-serif-pro"/>
              </a:rPr>
              <a:t>locals</a:t>
            </a:r>
            <a:r>
              <a:rPr lang="tr-TR" cap="none" dirty="0" err="1">
                <a:solidFill>
                  <a:srgbClr val="242424"/>
                </a:solidFill>
                <a:latin typeface="source-serif-pro"/>
              </a:rPr>
              <a:t>’t</a:t>
            </a:r>
            <a:r>
              <a:rPr lang="tr-TR" b="0" i="0" cap="none" dirty="0" err="1">
                <a:solidFill>
                  <a:srgbClr val="242424"/>
                </a:solidFill>
                <a:effectLst/>
                <a:latin typeface="source-serif-pro"/>
              </a:rPr>
              <a:t>e</a:t>
            </a:r>
            <a:r>
              <a:rPr lang="tr-TR" b="0" i="0" cap="none" dirty="0">
                <a:solidFill>
                  <a:srgbClr val="242424"/>
                </a:solidFill>
                <a:effectLst/>
                <a:latin typeface="source-serif-pro"/>
              </a:rPr>
              <a:t> değişken ve değerleri her zaman gösterilirken </a:t>
            </a:r>
            <a:r>
              <a:rPr lang="tr-TR" b="0" i="0" cap="none" dirty="0" err="1">
                <a:solidFill>
                  <a:srgbClr val="242424"/>
                </a:solidFill>
                <a:effectLst/>
                <a:latin typeface="source-serif-pro"/>
              </a:rPr>
              <a:t>autos</a:t>
            </a:r>
            <a:r>
              <a:rPr lang="tr-TR" b="0" i="0" cap="none" dirty="0">
                <a:solidFill>
                  <a:srgbClr val="242424"/>
                </a:solidFill>
                <a:effectLst/>
                <a:latin typeface="source-serif-pro"/>
              </a:rPr>
              <a:t> penceresi o an önemli olan değişken ve değerini ekrana yansıtmaktadır.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6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Watch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farklı farklı yerlerindeki değişkenleri buraya atıp izleyebiliriz.</a:t>
            </a:r>
          </a:p>
          <a:p>
            <a:r>
              <a:rPr lang="tr-TR" cap="none" dirty="0">
                <a:latin typeface="Calibri" panose="020F0502020204030204" pitchFamily="34" charset="0"/>
                <a:cs typeface="Calibri" panose="020F0502020204030204" pitchFamily="34" charset="0"/>
              </a:rPr>
              <a:t>Kendi seçtiğimiz değişkenleri izleriz.</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7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a:xfrm>
            <a:off x="8009812" y="685800"/>
            <a:ext cx="3072869" cy="1151965"/>
          </a:xfrm>
        </p:spPr>
        <p:txBody>
          <a:bodyPr>
            <a:normAutofit/>
          </a:bodyPr>
          <a:lstStyle/>
          <a:p>
            <a:r>
              <a:rPr lang="tr-TR" sz="4400"/>
              <a:t>ımmedıate</a:t>
            </a:r>
          </a:p>
        </p:txBody>
      </p:sp>
      <p:sp>
        <p:nvSpPr>
          <p:cNvPr id="1031" name="Rectangle 1030">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etin, elektronik donanım, ekran, görüntüleme, ekran görüntüsü içeren bir resim&#10;&#10;Açıklama otomatik olarak oluşturuldu">
            <a:extLst>
              <a:ext uri="{FF2B5EF4-FFF2-40B4-BE49-F238E27FC236}">
                <a16:creationId xmlns:a16="http://schemas.microsoft.com/office/drawing/2014/main" id="{17CEFE53-2632-A684-2D8E-4595F0C99A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1224" y="689358"/>
            <a:ext cx="5256862" cy="4219634"/>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8006592" y="2071048"/>
            <a:ext cx="3076090" cy="3072290"/>
          </a:xfrm>
        </p:spPr>
        <p:txBody>
          <a:bodyPr anchor="t">
            <a:normAutofit/>
          </a:bodyPr>
          <a:lstStyle/>
          <a:p>
            <a:r>
              <a:rPr lang="tr-TR" sz="1800" cap="none">
                <a:latin typeface="Calibri" panose="020F0502020204030204" pitchFamily="34" charset="0"/>
                <a:cs typeface="Calibri" panose="020F0502020204030204" pitchFamily="34" charset="0"/>
              </a:rPr>
              <a:t>Bu pencerede kod yazıp, değişkenleri görüp, değerlerini değiştirebiliriz.</a:t>
            </a:r>
          </a:p>
        </p:txBody>
      </p:sp>
    </p:spTree>
    <p:extLst>
      <p:ext uri="{BB962C8B-B14F-4D97-AF65-F5344CB8AC3E}">
        <p14:creationId xmlns:p14="http://schemas.microsoft.com/office/powerpoint/2010/main" val="189193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Make</a:t>
            </a:r>
            <a:r>
              <a:rPr lang="tr-TR" dirty="0"/>
              <a:t> </a:t>
            </a:r>
            <a:r>
              <a:rPr lang="tr-TR" dirty="0" err="1"/>
              <a:t>object</a:t>
            </a:r>
            <a:r>
              <a:rPr lang="tr-TR" dirty="0"/>
              <a:t> </a:t>
            </a:r>
            <a:r>
              <a:rPr lang="tr-TR" dirty="0" err="1"/>
              <a:t>ıd</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Bu özellik bir objeyi içinde bulunduğu parantezler dışında da takip edebilmemize olanak sağlar.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46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Call </a:t>
            </a:r>
            <a:r>
              <a:rPr lang="tr-TR" dirty="0" err="1"/>
              <a:t>stack</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Bir metodun nerden çağrıldığını gösteren penceredir.</a:t>
            </a:r>
            <a:endParaRPr lang="tr-TR" cap="none"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B9B6F67A-F6C2-BA0F-27CA-BC4E87D79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00" y="1007340"/>
            <a:ext cx="4842199" cy="4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5801" y="2063396"/>
            <a:ext cx="4222102" cy="3311189"/>
          </a:xfrm>
        </p:spPr>
        <p:txBody>
          <a:bodyPr/>
          <a:lstStyle/>
          <a:p>
            <a:r>
              <a:rPr lang="tr-TR" b="0" i="0" cap="none" dirty="0">
                <a:solidFill>
                  <a:srgbClr val="242424"/>
                </a:solidFill>
                <a:effectLst/>
                <a:latin typeface="source-serif-pro"/>
              </a:rPr>
              <a:t>Programda kullanılan </a:t>
            </a:r>
            <a:r>
              <a:rPr lang="tr-TR" b="0" i="0" cap="none" dirty="0" err="1">
                <a:solidFill>
                  <a:srgbClr val="242424"/>
                </a:solidFill>
                <a:effectLst/>
                <a:latin typeface="source-serif-pro"/>
              </a:rPr>
              <a:t>thread’lerin</a:t>
            </a:r>
            <a:r>
              <a:rPr lang="tr-TR" b="0" i="0" cap="none" dirty="0">
                <a:solidFill>
                  <a:srgbClr val="242424"/>
                </a:solidFill>
                <a:effectLst/>
                <a:latin typeface="source-serif-pro"/>
              </a:rPr>
              <a:t> takip edilmesinde kullanılmaktadır.</a:t>
            </a:r>
          </a:p>
          <a:p>
            <a:r>
              <a:rPr lang="tr-TR" b="0" i="0" cap="none" dirty="0">
                <a:solidFill>
                  <a:srgbClr val="242424"/>
                </a:solidFill>
                <a:effectLst/>
                <a:latin typeface="source-serif-pro"/>
              </a:rPr>
              <a:t>Çalışan metodun hangi </a:t>
            </a:r>
            <a:r>
              <a:rPr lang="tr-TR" b="0" i="0" cap="none" dirty="0" err="1">
                <a:solidFill>
                  <a:srgbClr val="242424"/>
                </a:solidFill>
                <a:effectLst/>
                <a:latin typeface="source-serif-pro"/>
              </a:rPr>
              <a:t>thread’den</a:t>
            </a:r>
            <a:r>
              <a:rPr lang="tr-TR" b="0" i="0" cap="none" dirty="0">
                <a:solidFill>
                  <a:srgbClr val="242424"/>
                </a:solidFill>
                <a:effectLst/>
                <a:latin typeface="source-serif-pro"/>
              </a:rPr>
              <a:t> çağrıldığını görebilir, istediğimiz </a:t>
            </a:r>
            <a:r>
              <a:rPr lang="tr-TR" b="0" i="0" cap="none" dirty="0" err="1">
                <a:solidFill>
                  <a:srgbClr val="242424"/>
                </a:solidFill>
                <a:effectLst/>
                <a:latin typeface="source-serif-pro"/>
              </a:rPr>
              <a:t>thread’i</a:t>
            </a:r>
            <a:r>
              <a:rPr lang="tr-TR" b="0" i="0" cap="none" dirty="0">
                <a:solidFill>
                  <a:srgbClr val="242424"/>
                </a:solidFill>
                <a:effectLst/>
                <a:latin typeface="source-serif-pro"/>
              </a:rPr>
              <a:t> dondurabiliriz. </a:t>
            </a:r>
          </a:p>
          <a:p>
            <a:r>
              <a:rPr lang="tr-TR" b="0" i="0" cap="none" dirty="0">
                <a:solidFill>
                  <a:srgbClr val="242424"/>
                </a:solidFill>
                <a:effectLst/>
                <a:latin typeface="source-serif-pro"/>
              </a:rPr>
              <a:t>Yine “</a:t>
            </a:r>
            <a:r>
              <a:rPr lang="tr-TR" b="0" i="0" cap="none" dirty="0" err="1">
                <a:solidFill>
                  <a:srgbClr val="242424"/>
                </a:solidFill>
                <a:effectLst/>
                <a:latin typeface="source-serif-pro"/>
              </a:rPr>
              <a:t>debug</a:t>
            </a:r>
            <a:r>
              <a:rPr lang="tr-TR" b="0" i="0" cap="none" dirty="0">
                <a:solidFill>
                  <a:srgbClr val="242424"/>
                </a:solidFill>
                <a:effectLst/>
                <a:latin typeface="source-serif-pro"/>
              </a:rPr>
              <a:t>” &gt; “</a:t>
            </a:r>
            <a:r>
              <a:rPr lang="tr-TR" b="0" i="0" cap="none" dirty="0" err="1">
                <a:solidFill>
                  <a:srgbClr val="242424"/>
                </a:solidFill>
                <a:effectLst/>
                <a:latin typeface="source-serif-pro"/>
              </a:rPr>
              <a:t>windows</a:t>
            </a:r>
            <a:r>
              <a:rPr lang="tr-TR" b="0" i="0" cap="none" dirty="0">
                <a:solidFill>
                  <a:srgbClr val="242424"/>
                </a:solidFill>
                <a:effectLst/>
                <a:latin typeface="source-serif-pro"/>
              </a:rPr>
              <a:t>” sekmelerini takip ederek pencereyi açabiliriz.</a:t>
            </a:r>
            <a:endParaRPr lang="tr-TR" cap="none"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29644EDE-8768-EBA8-2B57-F6A73EF0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898" y="1663278"/>
            <a:ext cx="6210301" cy="380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8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F9F73-0598-0E3B-79F8-6FFCBC10B911}"/>
              </a:ext>
            </a:extLst>
          </p:cNvPr>
          <p:cNvSpPr>
            <a:spLocks noGrp="1"/>
          </p:cNvSpPr>
          <p:nvPr>
            <p:ph type="title"/>
          </p:nvPr>
        </p:nvSpPr>
        <p:spPr>
          <a:xfrm>
            <a:off x="681450" y="610212"/>
            <a:ext cx="10396882" cy="1151965"/>
          </a:xfrm>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E4279344-008F-DA02-2D9D-8845265BA47E}"/>
              </a:ext>
            </a:extLst>
          </p:cNvPr>
          <p:cNvSpPr>
            <a:spLocks noGrp="1"/>
          </p:cNvSpPr>
          <p:nvPr>
            <p:ph sz="quarter" idx="13"/>
          </p:nvPr>
        </p:nvSpPr>
        <p:spPr>
          <a:xfrm>
            <a:off x="683625" y="1762177"/>
            <a:ext cx="10394707" cy="1771757"/>
          </a:xfrm>
        </p:spPr>
        <p:txBody>
          <a:bodyPr/>
          <a:lstStyle/>
          <a:p>
            <a:r>
              <a:rPr lang="tr-TR" b="0" i="0" cap="none" dirty="0">
                <a:solidFill>
                  <a:srgbClr val="242424"/>
                </a:solidFill>
                <a:effectLst/>
                <a:latin typeface="source-serif-pro"/>
              </a:rPr>
              <a:t>Sadece özel bir </a:t>
            </a:r>
            <a:r>
              <a:rPr lang="tr-TR" b="0" i="0" cap="none" dirty="0" err="1">
                <a:solidFill>
                  <a:srgbClr val="242424"/>
                </a:solidFill>
                <a:effectLst/>
                <a:latin typeface="source-serif-pro"/>
              </a:rPr>
              <a:t>thread</a:t>
            </a:r>
            <a:r>
              <a:rPr lang="tr-TR" b="0" i="0" cap="none" dirty="0">
                <a:solidFill>
                  <a:srgbClr val="242424"/>
                </a:solidFill>
                <a:effectLst/>
                <a:latin typeface="source-serif-pro"/>
              </a:rPr>
              <a:t> üzerinde </a:t>
            </a:r>
            <a:r>
              <a:rPr lang="tr-TR" b="0" i="0" cap="none" dirty="0" err="1">
                <a:solidFill>
                  <a:srgbClr val="242424"/>
                </a:solidFill>
                <a:effectLst/>
                <a:latin typeface="source-serif-pro"/>
              </a:rPr>
              <a:t>debugging</a:t>
            </a:r>
            <a:r>
              <a:rPr lang="tr-TR" b="0" i="0" cap="none" dirty="0">
                <a:solidFill>
                  <a:srgbClr val="242424"/>
                </a:solidFill>
                <a:effectLst/>
                <a:latin typeface="source-serif-pro"/>
              </a:rPr>
              <a:t> yapılmak istenirse </a:t>
            </a:r>
            <a:r>
              <a:rPr lang="tr-TR" b="0" i="0" cap="none" dirty="0" err="1">
                <a:solidFill>
                  <a:srgbClr val="242424"/>
                </a:solidFill>
                <a:effectLst/>
                <a:latin typeface="source-serif-pro"/>
              </a:rPr>
              <a:t>breakpoint</a:t>
            </a:r>
            <a:r>
              <a:rPr lang="tr-TR" b="0" i="0" cap="none" dirty="0">
                <a:solidFill>
                  <a:srgbClr val="242424"/>
                </a:solidFill>
                <a:effectLst/>
                <a:latin typeface="source-serif-pro"/>
              </a:rPr>
              <a:t> </a:t>
            </a:r>
            <a:r>
              <a:rPr lang="tr-TR" b="0" i="0" cap="none" dirty="0" err="1">
                <a:solidFill>
                  <a:srgbClr val="242424"/>
                </a:solidFill>
                <a:effectLst/>
                <a:latin typeface="source-serif-pro"/>
              </a:rPr>
              <a:t>condition’a</a:t>
            </a:r>
            <a:r>
              <a:rPr lang="tr-TR" b="0" i="0" cap="none" dirty="0">
                <a:solidFill>
                  <a:srgbClr val="242424"/>
                </a:solidFill>
                <a:effectLst/>
                <a:latin typeface="source-serif-pro"/>
              </a:rPr>
              <a:t> tanımlanır. Bu sayede sadece “</a:t>
            </a:r>
            <a:r>
              <a:rPr lang="tr-TR" b="0" i="0" cap="none" dirty="0" err="1">
                <a:solidFill>
                  <a:srgbClr val="242424"/>
                </a:solidFill>
                <a:effectLst/>
                <a:latin typeface="source-serif-pro"/>
              </a:rPr>
              <a:t>thread</a:t>
            </a:r>
            <a:r>
              <a:rPr lang="tr-TR" b="0" i="0" cap="none" dirty="0">
                <a:solidFill>
                  <a:srgbClr val="242424"/>
                </a:solidFill>
                <a:effectLst/>
                <a:latin typeface="source-serif-pro"/>
              </a:rPr>
              <a:t> 2” </a:t>
            </a:r>
            <a:r>
              <a:rPr lang="tr-TR" b="0" i="0" cap="none" dirty="0" err="1">
                <a:solidFill>
                  <a:srgbClr val="242424"/>
                </a:solidFill>
                <a:effectLst/>
                <a:latin typeface="source-serif-pro"/>
              </a:rPr>
              <a:t>nin</a:t>
            </a:r>
            <a:r>
              <a:rPr lang="tr-TR" b="0" i="0" cap="none" dirty="0">
                <a:solidFill>
                  <a:srgbClr val="242424"/>
                </a:solidFill>
                <a:effectLst/>
                <a:latin typeface="source-serif-pro"/>
              </a:rPr>
              <a:t> metodu çağırmasında proje durur. Aşağıdaki gibi koşul verilebilir.</a:t>
            </a:r>
            <a:endParaRPr lang="tr-TR" cap="none" dirty="0"/>
          </a:p>
        </p:txBody>
      </p:sp>
      <p:pic>
        <p:nvPicPr>
          <p:cNvPr id="4098" name="Picture 2">
            <a:extLst>
              <a:ext uri="{FF2B5EF4-FFF2-40B4-BE49-F238E27FC236}">
                <a16:creationId xmlns:a16="http://schemas.microsoft.com/office/drawing/2014/main" id="{5BD4E869-8D69-1BCD-1C86-F7DB8394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03" y="3716120"/>
            <a:ext cx="5295406" cy="253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555205-8B55-80BF-BE48-267E12502EBF}"/>
              </a:ext>
            </a:extLst>
          </p:cNvPr>
          <p:cNvSpPr>
            <a:spLocks noGrp="1"/>
          </p:cNvSpPr>
          <p:nvPr>
            <p:ph type="title"/>
          </p:nvPr>
        </p:nvSpPr>
        <p:spPr>
          <a:xfrm>
            <a:off x="683624" y="1108039"/>
            <a:ext cx="10396882" cy="1151965"/>
          </a:xfrm>
        </p:spPr>
        <p:txBody>
          <a:bodyPr/>
          <a:lstStyle/>
          <a:p>
            <a:r>
              <a:rPr lang="tr-TR" dirty="0" err="1"/>
              <a:t>ıntellıtrace</a:t>
            </a:r>
            <a:endParaRPr lang="tr-TR" dirty="0"/>
          </a:p>
        </p:txBody>
      </p:sp>
      <p:sp>
        <p:nvSpPr>
          <p:cNvPr id="3" name="İçerik Yer Tutucusu 2">
            <a:extLst>
              <a:ext uri="{FF2B5EF4-FFF2-40B4-BE49-F238E27FC236}">
                <a16:creationId xmlns:a16="http://schemas.microsoft.com/office/drawing/2014/main" id="{CC2D46CB-9143-0DD2-E289-482940B813B0}"/>
              </a:ext>
            </a:extLst>
          </p:cNvPr>
          <p:cNvSpPr>
            <a:spLocks noGrp="1"/>
          </p:cNvSpPr>
          <p:nvPr>
            <p:ph sz="quarter" idx="13"/>
          </p:nvPr>
        </p:nvSpPr>
        <p:spPr>
          <a:xfrm>
            <a:off x="685799" y="2260004"/>
            <a:ext cx="10394707" cy="937256"/>
          </a:xfrm>
        </p:spPr>
        <p:txBody>
          <a:bodyPr/>
          <a:lstStyle/>
          <a:p>
            <a:r>
              <a:rPr lang="tr-TR" b="0" i="0" cap="none" dirty="0">
                <a:solidFill>
                  <a:srgbClr val="242424"/>
                </a:solidFill>
                <a:effectLst/>
                <a:latin typeface="source-serif-pro"/>
              </a:rPr>
              <a:t>Önceki bütün </a:t>
            </a:r>
            <a:r>
              <a:rPr lang="tr-TR" b="0" i="0" cap="none" dirty="0" err="1">
                <a:solidFill>
                  <a:srgbClr val="242424"/>
                </a:solidFill>
                <a:effectLst/>
                <a:latin typeface="source-serif-pro"/>
              </a:rPr>
              <a:t>debug</a:t>
            </a:r>
            <a:r>
              <a:rPr lang="tr-TR" b="0" i="0" cap="none" dirty="0">
                <a:solidFill>
                  <a:srgbClr val="242424"/>
                </a:solidFill>
                <a:effectLst/>
                <a:latin typeface="source-serif-pro"/>
              </a:rPr>
              <a:t> işlemlerini kayıt eder.</a:t>
            </a:r>
          </a:p>
        </p:txBody>
      </p:sp>
      <p:pic>
        <p:nvPicPr>
          <p:cNvPr id="5122" name="Picture 2">
            <a:extLst>
              <a:ext uri="{FF2B5EF4-FFF2-40B4-BE49-F238E27FC236}">
                <a16:creationId xmlns:a16="http://schemas.microsoft.com/office/drawing/2014/main" id="{CE100B39-2A28-5249-A61C-7A973215E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679" y="3639468"/>
            <a:ext cx="66675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75FC1-5CBE-E60A-6906-4B1E6DCD61D8}"/>
              </a:ext>
            </a:extLst>
          </p:cNvPr>
          <p:cNvSpPr>
            <a:spLocks noGrp="1"/>
          </p:cNvSpPr>
          <p:nvPr>
            <p:ph type="title"/>
          </p:nvPr>
        </p:nvSpPr>
        <p:spPr>
          <a:xfrm>
            <a:off x="683625" y="961008"/>
            <a:ext cx="10396882" cy="1151965"/>
          </a:xfrm>
        </p:spPr>
        <p:txBody>
          <a:bodyPr/>
          <a:lstStyle/>
          <a:p>
            <a:r>
              <a:rPr lang="tr-TR" dirty="0" err="1"/>
              <a:t>Debug</a:t>
            </a:r>
            <a:r>
              <a:rPr lang="tr-TR" dirty="0"/>
              <a:t> nedir ?</a:t>
            </a:r>
          </a:p>
        </p:txBody>
      </p:sp>
      <p:sp>
        <p:nvSpPr>
          <p:cNvPr id="3" name="İçerik Yer Tutucusu 2">
            <a:extLst>
              <a:ext uri="{FF2B5EF4-FFF2-40B4-BE49-F238E27FC236}">
                <a16:creationId xmlns:a16="http://schemas.microsoft.com/office/drawing/2014/main" id="{E16C8214-CC0A-1F84-D74D-CAFDEF6E93A5}"/>
              </a:ext>
            </a:extLst>
          </p:cNvPr>
          <p:cNvSpPr>
            <a:spLocks noGrp="1"/>
          </p:cNvSpPr>
          <p:nvPr>
            <p:ph sz="quarter" idx="13"/>
          </p:nvPr>
        </p:nvSpPr>
        <p:spPr>
          <a:xfrm>
            <a:off x="685800" y="1773405"/>
            <a:ext cx="10394707" cy="3311189"/>
          </a:xfrm>
        </p:spPr>
        <p:txBody>
          <a:bodyPr/>
          <a:lstStyle/>
          <a:p>
            <a:r>
              <a:rPr lang="tr-TR" cap="none" dirty="0">
                <a:latin typeface="Calibri" panose="020F0502020204030204" pitchFamily="34" charset="0"/>
                <a:cs typeface="Calibri" panose="020F0502020204030204" pitchFamily="34" charset="0"/>
              </a:rPr>
              <a:t>"</a:t>
            </a:r>
            <a:r>
              <a:rPr lang="tr-TR" cap="none" dirty="0" err="1">
                <a:latin typeface="Calibri" panose="020F0502020204030204" pitchFamily="34" charset="0"/>
                <a:cs typeface="Calibri" panose="020F0502020204030204" pitchFamily="34" charset="0"/>
              </a:rPr>
              <a:t>Debug</a:t>
            </a:r>
            <a:r>
              <a:rPr lang="tr-TR" cap="none" dirty="0">
                <a:latin typeface="Calibri" panose="020F0502020204030204" pitchFamily="34" charset="0"/>
                <a:cs typeface="Calibri" panose="020F0502020204030204" pitchFamily="34" charset="0"/>
              </a:rPr>
              <a:t>," bilgisayar programlama ve yazılım geliştirme terimlerinden biridir ve genellikle bir yazılımın veya programın hatalarını bulma ve düzeltme sürecini ifade eder. Bu terim, bilgisayar programlamasında çok yaygın olarak kullanılır ve yazılımın hatasız ve istenen şekilde çalışmasını sağlamak için önemlidir.</a:t>
            </a:r>
          </a:p>
        </p:txBody>
      </p:sp>
    </p:spTree>
    <p:extLst>
      <p:ext uri="{BB962C8B-B14F-4D97-AF65-F5344CB8AC3E}">
        <p14:creationId xmlns:p14="http://schemas.microsoft.com/office/powerpoint/2010/main" val="2590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6F5BA-4F37-5A91-5911-7FF472A91621}"/>
              </a:ext>
            </a:extLst>
          </p:cNvPr>
          <p:cNvSpPr>
            <a:spLocks noGrp="1"/>
          </p:cNvSpPr>
          <p:nvPr>
            <p:ph type="title"/>
          </p:nvPr>
        </p:nvSpPr>
        <p:spPr/>
        <p:txBody>
          <a:bodyPr>
            <a:normAutofit/>
          </a:bodyPr>
          <a:lstStyle/>
          <a:p>
            <a:r>
              <a:rPr lang="tr-TR" dirty="0"/>
              <a:t>hata türleri</a:t>
            </a:r>
          </a:p>
        </p:txBody>
      </p:sp>
      <p:sp>
        <p:nvSpPr>
          <p:cNvPr id="3" name="İçerik Yer Tutucusu 2">
            <a:extLst>
              <a:ext uri="{FF2B5EF4-FFF2-40B4-BE49-F238E27FC236}">
                <a16:creationId xmlns:a16="http://schemas.microsoft.com/office/drawing/2014/main" id="{84BBAE54-9B28-2E53-0E55-6E3B1E6E9460}"/>
              </a:ext>
            </a:extLst>
          </p:cNvPr>
          <p:cNvSpPr>
            <a:spLocks noGrp="1"/>
          </p:cNvSpPr>
          <p:nvPr>
            <p:ph sz="quarter" idx="13"/>
          </p:nvPr>
        </p:nvSpPr>
        <p:spPr>
          <a:xfrm>
            <a:off x="687975" y="2388093"/>
            <a:ext cx="10394707" cy="1219835"/>
          </a:xfrm>
        </p:spPr>
        <p:txBody>
          <a:bodyPr>
            <a:normAutofit/>
          </a:bodyPr>
          <a:lstStyle/>
          <a:p>
            <a:r>
              <a:rPr lang="tr-TR" cap="none" dirty="0" err="1">
                <a:latin typeface="Calibri" panose="020F0502020204030204" pitchFamily="34" charset="0"/>
                <a:cs typeface="Calibri" panose="020F0502020204030204" pitchFamily="34" charset="0"/>
              </a:rPr>
              <a:t>Syntax</a:t>
            </a:r>
            <a:endParaRPr lang="tr-TR" cap="none" dirty="0">
              <a:latin typeface="Calibri" panose="020F0502020204030204" pitchFamily="34" charset="0"/>
              <a:cs typeface="Calibri" panose="020F0502020204030204" pitchFamily="34" charset="0"/>
            </a:endParaRPr>
          </a:p>
          <a:p>
            <a:r>
              <a:rPr lang="tr-TR" cap="none" dirty="0">
                <a:latin typeface="Calibri" panose="020F0502020204030204" pitchFamily="34" charset="0"/>
                <a:cs typeface="Calibri" panose="020F0502020204030204" pitchFamily="34" charset="0"/>
              </a:rPr>
              <a:t>Mantık hataları</a:t>
            </a:r>
          </a:p>
        </p:txBody>
      </p:sp>
    </p:spTree>
    <p:extLst>
      <p:ext uri="{BB962C8B-B14F-4D97-AF65-F5344CB8AC3E}">
        <p14:creationId xmlns:p14="http://schemas.microsoft.com/office/powerpoint/2010/main" val="389779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9C7CB-4117-3C5B-84B2-34949103C0AE}"/>
              </a:ext>
            </a:extLst>
          </p:cNvPr>
          <p:cNvSpPr>
            <a:spLocks noGrp="1"/>
          </p:cNvSpPr>
          <p:nvPr>
            <p:ph type="title"/>
          </p:nvPr>
        </p:nvSpPr>
        <p:spPr/>
        <p:txBody>
          <a:bodyPr/>
          <a:lstStyle/>
          <a:p>
            <a:r>
              <a:rPr lang="tr-TR" dirty="0"/>
              <a:t>Hata tespit yöntemleri:</a:t>
            </a:r>
          </a:p>
        </p:txBody>
      </p:sp>
      <p:sp>
        <p:nvSpPr>
          <p:cNvPr id="4" name="İçerik Yer Tutucusu 2">
            <a:extLst>
              <a:ext uri="{FF2B5EF4-FFF2-40B4-BE49-F238E27FC236}">
                <a16:creationId xmlns:a16="http://schemas.microsoft.com/office/drawing/2014/main" id="{58EE4D06-CE83-3CDC-685A-E915D15632AD}"/>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Statik kod analizi</a:t>
            </a:r>
          </a:p>
          <a:p>
            <a:r>
              <a:rPr lang="tr-TR" cap="none" dirty="0">
                <a:latin typeface="Calibri" panose="020F0502020204030204" pitchFamily="34" charset="0"/>
                <a:cs typeface="Calibri" panose="020F0502020204030204" pitchFamily="34" charset="0"/>
              </a:rPr>
              <a:t>Test sürücüleri</a:t>
            </a:r>
          </a:p>
          <a:p>
            <a:r>
              <a:rPr lang="tr-TR" cap="none" dirty="0">
                <a:latin typeface="Calibri" panose="020F0502020204030204" pitchFamily="34" charset="0"/>
                <a:cs typeface="Calibri" panose="020F0502020204030204" pitchFamily="34" charset="0"/>
              </a:rPr>
              <a:t>Hata ayıklama araçları</a:t>
            </a:r>
          </a:p>
          <a:p>
            <a:r>
              <a:rPr lang="tr-TR" cap="none" dirty="0">
                <a:latin typeface="Calibri" panose="020F0502020204030204" pitchFamily="34" charset="0"/>
                <a:cs typeface="Calibri" panose="020F0502020204030204" pitchFamily="34" charset="0"/>
              </a:rPr>
              <a:t>Kaynak kodu denetleyicileri</a:t>
            </a:r>
          </a:p>
          <a:p>
            <a:r>
              <a:rPr lang="tr-TR" cap="none" dirty="0">
                <a:latin typeface="Calibri" panose="020F0502020204030204" pitchFamily="34" charset="0"/>
                <a:cs typeface="Calibri" panose="020F0502020204030204" pitchFamily="34" charset="0"/>
              </a:rPr>
              <a:t>Kod inceleme araçları</a:t>
            </a:r>
          </a:p>
        </p:txBody>
      </p:sp>
    </p:spTree>
    <p:extLst>
      <p:ext uri="{BB962C8B-B14F-4D97-AF65-F5344CB8AC3E}">
        <p14:creationId xmlns:p14="http://schemas.microsoft.com/office/powerpoint/2010/main" val="1116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973F9-9FE3-F8D6-6FE9-7FB80D63E4D7}"/>
              </a:ext>
            </a:extLst>
          </p:cNvPr>
          <p:cNvSpPr>
            <a:spLocks noGrp="1"/>
          </p:cNvSpPr>
          <p:nvPr>
            <p:ph type="title"/>
          </p:nvPr>
        </p:nvSpPr>
        <p:spPr/>
        <p:txBody>
          <a:bodyPr/>
          <a:lstStyle/>
          <a:p>
            <a:r>
              <a:rPr lang="tr-TR" dirty="0"/>
              <a:t>Neden </a:t>
            </a:r>
            <a:r>
              <a:rPr lang="tr-TR" dirty="0" err="1"/>
              <a:t>debuggıng</a:t>
            </a:r>
            <a:r>
              <a:rPr lang="tr-TR" dirty="0"/>
              <a:t> öğrenmeliyiz ?</a:t>
            </a:r>
          </a:p>
        </p:txBody>
      </p:sp>
      <p:sp>
        <p:nvSpPr>
          <p:cNvPr id="4" name="İçerik Yer Tutucusu 2">
            <a:extLst>
              <a:ext uri="{FF2B5EF4-FFF2-40B4-BE49-F238E27FC236}">
                <a16:creationId xmlns:a16="http://schemas.microsoft.com/office/drawing/2014/main" id="{166BDC9E-2FE8-2E5F-B086-749D0D5CC55F}"/>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Hataları bulmak, düzeltmek</a:t>
            </a:r>
          </a:p>
          <a:p>
            <a:r>
              <a:rPr lang="tr-TR" cap="none" dirty="0">
                <a:latin typeface="Calibri" panose="020F0502020204030204" pitchFamily="34" charset="0"/>
                <a:cs typeface="Calibri" panose="020F0502020204030204" pitchFamily="34" charset="0"/>
              </a:rPr>
              <a:t>Zaman ve maliyet tasarrufu</a:t>
            </a:r>
          </a:p>
          <a:p>
            <a:r>
              <a:rPr lang="tr-TR" cap="none" dirty="0">
                <a:latin typeface="Calibri" panose="020F0502020204030204" pitchFamily="34" charset="0"/>
                <a:cs typeface="Calibri" panose="020F0502020204030204" pitchFamily="34" charset="0"/>
              </a:rPr>
              <a:t>Geliştirici becerileri</a:t>
            </a:r>
          </a:p>
          <a:p>
            <a:r>
              <a:rPr lang="tr-TR" cap="none" dirty="0">
                <a:latin typeface="Calibri" panose="020F0502020204030204" pitchFamily="34" charset="0"/>
                <a:cs typeface="Calibri" panose="020F0502020204030204" pitchFamily="34" charset="0"/>
              </a:rPr>
              <a:t>Müşteri memnuniyeti</a:t>
            </a:r>
          </a:p>
        </p:txBody>
      </p:sp>
    </p:spTree>
    <p:extLst>
      <p:ext uri="{BB962C8B-B14F-4D97-AF65-F5344CB8AC3E}">
        <p14:creationId xmlns:p14="http://schemas.microsoft.com/office/powerpoint/2010/main" val="118401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A623A0-761D-074B-61D2-BEE88B54B885}"/>
              </a:ext>
            </a:extLst>
          </p:cNvPr>
          <p:cNvSpPr>
            <a:spLocks noGrp="1"/>
          </p:cNvSpPr>
          <p:nvPr>
            <p:ph type="title"/>
          </p:nvPr>
        </p:nvSpPr>
        <p:spPr/>
        <p:txBody>
          <a:bodyPr/>
          <a:lstStyle/>
          <a:p>
            <a:r>
              <a:rPr lang="tr-TR" dirty="0" err="1"/>
              <a:t>Debug</a:t>
            </a:r>
            <a:r>
              <a:rPr lang="tr-TR" dirty="0"/>
              <a:t> nasıl yapılır ?</a:t>
            </a:r>
          </a:p>
        </p:txBody>
      </p:sp>
      <p:pic>
        <p:nvPicPr>
          <p:cNvPr id="5" name="İçerik Yer Tutucusu 4">
            <a:extLst>
              <a:ext uri="{FF2B5EF4-FFF2-40B4-BE49-F238E27FC236}">
                <a16:creationId xmlns:a16="http://schemas.microsoft.com/office/drawing/2014/main" id="{C70CF950-A70F-EDF9-EAFD-A70B78D0DBA9}"/>
              </a:ext>
            </a:extLst>
          </p:cNvPr>
          <p:cNvPicPr>
            <a:picLocks noGrp="1" noChangeAspect="1"/>
          </p:cNvPicPr>
          <p:nvPr>
            <p:ph sz="quarter" idx="13"/>
          </p:nvPr>
        </p:nvPicPr>
        <p:blipFill>
          <a:blip r:embed="rId2"/>
          <a:stretch>
            <a:fillRect/>
          </a:stretch>
        </p:blipFill>
        <p:spPr>
          <a:xfrm>
            <a:off x="685801" y="1837765"/>
            <a:ext cx="2355380" cy="3311525"/>
          </a:xfrm>
        </p:spPr>
      </p:pic>
      <p:sp>
        <p:nvSpPr>
          <p:cNvPr id="6" name="Metin kutusu 5">
            <a:extLst>
              <a:ext uri="{FF2B5EF4-FFF2-40B4-BE49-F238E27FC236}">
                <a16:creationId xmlns:a16="http://schemas.microsoft.com/office/drawing/2014/main" id="{1C330485-C080-2CB4-2D97-448647CCF4E7}"/>
              </a:ext>
            </a:extLst>
          </p:cNvPr>
          <p:cNvSpPr txBox="1"/>
          <p:nvPr/>
        </p:nvSpPr>
        <p:spPr>
          <a:xfrm>
            <a:off x="4367814" y="2192784"/>
            <a:ext cx="5983549"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 </a:t>
            </a:r>
            <a:r>
              <a:rPr lang="tr-TR" dirty="0" err="1">
                <a:latin typeface="Calibri" panose="020F0502020204030204" pitchFamily="34" charset="0"/>
                <a:cs typeface="Calibri" panose="020F0502020204030204" pitchFamily="34" charset="0"/>
              </a:rPr>
              <a:t>breakpoint</a:t>
            </a:r>
            <a:r>
              <a:rPr lang="tr-TR" dirty="0">
                <a:latin typeface="Calibri" panose="020F0502020204030204" pitchFamily="34" charset="0"/>
                <a:cs typeface="Calibri" panose="020F0502020204030204" pitchFamily="34" charset="0"/>
              </a:rPr>
              <a:t> eklememiz gerekiyor. Seçtiğimiz yerler </a:t>
            </a:r>
            <a:r>
              <a:rPr lang="tr-TR" dirty="0" err="1">
                <a:latin typeface="Calibri" panose="020F0502020204030204" pitchFamily="34" charset="0"/>
                <a:cs typeface="Calibri" panose="020F0502020204030204" pitchFamily="34" charset="0"/>
              </a:rPr>
              <a:t>debug</a:t>
            </a:r>
            <a:r>
              <a:rPr lang="tr-TR" dirty="0">
                <a:latin typeface="Calibri" panose="020F0502020204030204" pitchFamily="34" charset="0"/>
                <a:cs typeface="Calibri" panose="020F0502020204030204" pitchFamily="34" charset="0"/>
              </a:rPr>
              <a:t> yaparken bize gösterilecek olan kısım oluyor.</a:t>
            </a:r>
          </a:p>
        </p:txBody>
      </p:sp>
    </p:spTree>
    <p:extLst>
      <p:ext uri="{BB962C8B-B14F-4D97-AF65-F5344CB8AC3E}">
        <p14:creationId xmlns:p14="http://schemas.microsoft.com/office/powerpoint/2010/main" val="264108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9A1A07D-9BD6-4043-156A-7FDFF46A708E}"/>
              </a:ext>
            </a:extLst>
          </p:cNvPr>
          <p:cNvPicPr>
            <a:picLocks noChangeAspect="1"/>
          </p:cNvPicPr>
          <p:nvPr/>
        </p:nvPicPr>
        <p:blipFill>
          <a:blip r:embed="rId2"/>
          <a:stretch>
            <a:fillRect/>
          </a:stretch>
        </p:blipFill>
        <p:spPr>
          <a:xfrm>
            <a:off x="685800" y="859258"/>
            <a:ext cx="2382447" cy="535381"/>
          </a:xfrm>
          <a:prstGeom prst="rect">
            <a:avLst/>
          </a:prstGeom>
        </p:spPr>
      </p:pic>
      <p:pic>
        <p:nvPicPr>
          <p:cNvPr id="9" name="Resim 8">
            <a:extLst>
              <a:ext uri="{FF2B5EF4-FFF2-40B4-BE49-F238E27FC236}">
                <a16:creationId xmlns:a16="http://schemas.microsoft.com/office/drawing/2014/main" id="{AA1EA887-70C1-A14A-5D55-D46393D76921}"/>
              </a:ext>
            </a:extLst>
          </p:cNvPr>
          <p:cNvPicPr>
            <a:picLocks noChangeAspect="1"/>
          </p:cNvPicPr>
          <p:nvPr/>
        </p:nvPicPr>
        <p:blipFill>
          <a:blip r:embed="rId3"/>
          <a:stretch>
            <a:fillRect/>
          </a:stretch>
        </p:blipFill>
        <p:spPr>
          <a:xfrm>
            <a:off x="691718" y="2063396"/>
            <a:ext cx="438211" cy="523948"/>
          </a:xfrm>
          <a:prstGeom prst="rect">
            <a:avLst/>
          </a:prstGeom>
        </p:spPr>
      </p:pic>
      <p:sp>
        <p:nvSpPr>
          <p:cNvPr id="10" name="Metin kutusu 9">
            <a:extLst>
              <a:ext uri="{FF2B5EF4-FFF2-40B4-BE49-F238E27FC236}">
                <a16:creationId xmlns:a16="http://schemas.microsoft.com/office/drawing/2014/main" id="{84BEF499-70B1-C423-CAD1-153E2E0A3F28}"/>
              </a:ext>
            </a:extLst>
          </p:cNvPr>
          <p:cNvSpPr txBox="1"/>
          <p:nvPr/>
        </p:nvSpPr>
        <p:spPr>
          <a:xfrm>
            <a:off x="1393794" y="2063396"/>
            <a:ext cx="3693111"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bulunduğu adımı çalıştırıp bir sonraki yeri işaret eder.</a:t>
            </a:r>
          </a:p>
        </p:txBody>
      </p:sp>
      <p:pic>
        <p:nvPicPr>
          <p:cNvPr id="12" name="Resim 11">
            <a:extLst>
              <a:ext uri="{FF2B5EF4-FFF2-40B4-BE49-F238E27FC236}">
                <a16:creationId xmlns:a16="http://schemas.microsoft.com/office/drawing/2014/main" id="{BC61759F-AD16-0E6E-6128-2259125C5457}"/>
              </a:ext>
            </a:extLst>
          </p:cNvPr>
          <p:cNvPicPr>
            <a:picLocks noChangeAspect="1"/>
          </p:cNvPicPr>
          <p:nvPr/>
        </p:nvPicPr>
        <p:blipFill>
          <a:blip r:embed="rId4"/>
          <a:stretch>
            <a:fillRect/>
          </a:stretch>
        </p:blipFill>
        <p:spPr>
          <a:xfrm>
            <a:off x="665085" y="3176551"/>
            <a:ext cx="362001" cy="504895"/>
          </a:xfrm>
          <a:prstGeom prst="rect">
            <a:avLst/>
          </a:prstGeom>
        </p:spPr>
      </p:pic>
      <p:sp>
        <p:nvSpPr>
          <p:cNvPr id="13" name="Metin kutusu 12">
            <a:extLst>
              <a:ext uri="{FF2B5EF4-FFF2-40B4-BE49-F238E27FC236}">
                <a16:creationId xmlns:a16="http://schemas.microsoft.com/office/drawing/2014/main" id="{83561F18-7014-DD29-19C5-B6C105EAF2E9}"/>
              </a:ext>
            </a:extLst>
          </p:cNvPr>
          <p:cNvSpPr txBox="1"/>
          <p:nvPr/>
        </p:nvSpPr>
        <p:spPr>
          <a:xfrm>
            <a:off x="1221691" y="3105832"/>
            <a:ext cx="3693111" cy="1477328"/>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into</a:t>
            </a:r>
            <a:r>
              <a:rPr lang="tr-TR" dirty="0">
                <a:latin typeface="Calibri" panose="020F0502020204030204" pitchFamily="34" charset="0"/>
                <a:cs typeface="Calibri" panose="020F0502020204030204" pitchFamily="34" charset="0"/>
              </a:rPr>
              <a:t>: 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ile aynı mantıkla çalışır. Ondan farkı, onun gibi fonksiyonları atlamaz, sırada fonksiyon varsa onun da nasıl çalıştığını gösterir.</a:t>
            </a:r>
          </a:p>
        </p:txBody>
      </p:sp>
      <p:pic>
        <p:nvPicPr>
          <p:cNvPr id="15" name="Resim 14">
            <a:extLst>
              <a:ext uri="{FF2B5EF4-FFF2-40B4-BE49-F238E27FC236}">
                <a16:creationId xmlns:a16="http://schemas.microsoft.com/office/drawing/2014/main" id="{4A1F3A9E-07A1-A0FB-1FA6-0C7D0596A601}"/>
              </a:ext>
            </a:extLst>
          </p:cNvPr>
          <p:cNvPicPr>
            <a:picLocks noChangeAspect="1"/>
          </p:cNvPicPr>
          <p:nvPr/>
        </p:nvPicPr>
        <p:blipFill>
          <a:blip r:embed="rId5"/>
          <a:stretch>
            <a:fillRect/>
          </a:stretch>
        </p:blipFill>
        <p:spPr>
          <a:xfrm>
            <a:off x="6481873" y="2053870"/>
            <a:ext cx="400106" cy="533474"/>
          </a:xfrm>
          <a:prstGeom prst="rect">
            <a:avLst/>
          </a:prstGeom>
        </p:spPr>
      </p:pic>
      <p:sp>
        <p:nvSpPr>
          <p:cNvPr id="18" name="Metin kutusu 17">
            <a:extLst>
              <a:ext uri="{FF2B5EF4-FFF2-40B4-BE49-F238E27FC236}">
                <a16:creationId xmlns:a16="http://schemas.microsoft.com/office/drawing/2014/main" id="{FC52611C-BFDF-4FCC-AD60-842A450BC57B}"/>
              </a:ext>
            </a:extLst>
          </p:cNvPr>
          <p:cNvSpPr txBox="1"/>
          <p:nvPr/>
        </p:nvSpPr>
        <p:spPr>
          <a:xfrm>
            <a:off x="7268320" y="1786396"/>
            <a:ext cx="3693111"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out</a:t>
            </a:r>
            <a:r>
              <a:rPr lang="tr-TR" dirty="0">
                <a:latin typeface="Calibri" panose="020F0502020204030204" pitchFamily="34" charset="0"/>
                <a:cs typeface="Calibri" panose="020F0502020204030204" pitchFamily="34" charset="0"/>
              </a:rPr>
              <a:t>: içinde bulunduğu parantezlerden çıkar, bir fonksiyonun içindeyse </a:t>
            </a:r>
            <a:r>
              <a:rPr lang="tr-TR" dirty="0" err="1">
                <a:latin typeface="Calibri" panose="020F0502020204030204" pitchFamily="34" charset="0"/>
                <a:cs typeface="Calibri" panose="020F0502020204030204" pitchFamily="34" charset="0"/>
              </a:rPr>
              <a:t>vs</a:t>
            </a:r>
            <a:r>
              <a:rPr lang="tr-TR" dirty="0">
                <a:latin typeface="Calibri" panose="020F0502020204030204" pitchFamily="34" charset="0"/>
                <a:cs typeface="Calibri" panose="020F0502020204030204" pitchFamily="34" charset="0"/>
              </a:rPr>
              <a:t> kaldığı yerden devam eder.</a:t>
            </a:r>
          </a:p>
        </p:txBody>
      </p:sp>
    </p:spTree>
    <p:extLst>
      <p:ext uri="{BB962C8B-B14F-4D97-AF65-F5344CB8AC3E}">
        <p14:creationId xmlns:p14="http://schemas.microsoft.com/office/powerpoint/2010/main" val="27861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AD487-F96F-08A5-D4A4-DA6C41E9C3E7}"/>
              </a:ext>
            </a:extLst>
          </p:cNvPr>
          <p:cNvSpPr>
            <a:spLocks noGrp="1"/>
          </p:cNvSpPr>
          <p:nvPr>
            <p:ph type="title"/>
          </p:nvPr>
        </p:nvSpPr>
        <p:spPr/>
        <p:txBody>
          <a:bodyPr/>
          <a:lstStyle/>
          <a:p>
            <a:r>
              <a:rPr lang="tr-TR" dirty="0" err="1"/>
              <a:t>Breakpoınt</a:t>
            </a:r>
            <a:endParaRPr lang="tr-TR" dirty="0"/>
          </a:p>
        </p:txBody>
      </p:sp>
      <p:sp>
        <p:nvSpPr>
          <p:cNvPr id="3" name="İçerik Yer Tutucusu 2">
            <a:extLst>
              <a:ext uri="{FF2B5EF4-FFF2-40B4-BE49-F238E27FC236}">
                <a16:creationId xmlns:a16="http://schemas.microsoft.com/office/drawing/2014/main" id="{42365694-E03F-0E99-30AE-ED2F9349A929}"/>
              </a:ext>
            </a:extLst>
          </p:cNvPr>
          <p:cNvSpPr>
            <a:spLocks noGrp="1"/>
          </p:cNvSpPr>
          <p:nvPr>
            <p:ph sz="quarter" idx="13"/>
          </p:nvPr>
        </p:nvSpPr>
        <p:spPr/>
        <p:txBody>
          <a:bodyPr/>
          <a:lstStyle/>
          <a:p>
            <a:r>
              <a:rPr lang="tr-TR" b="0" i="0" cap="none" dirty="0" err="1">
                <a:solidFill>
                  <a:srgbClr val="242424"/>
                </a:solidFill>
                <a:effectLst/>
                <a:latin typeface="source-serif-pro"/>
              </a:rPr>
              <a:t>Breakpoint</a:t>
            </a:r>
            <a:r>
              <a:rPr lang="tr-TR" b="0" i="0" cap="none" dirty="0">
                <a:solidFill>
                  <a:srgbClr val="242424"/>
                </a:solidFill>
                <a:effectLst/>
                <a:latin typeface="source-serif-pro"/>
              </a:rPr>
              <a:t> işaretlendiği satırda programın durmasını sağlar. Bu sayede geliştirici o anda programdaki hatayı daha kolay bulabilir. </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a:solidFill>
                  <a:srgbClr val="242424"/>
                </a:solidFill>
                <a:effectLst/>
                <a:latin typeface="source-serif-pro"/>
              </a:rPr>
              <a:t>isim</a:t>
            </a:r>
            <a:r>
              <a:rPr lang="tr-TR" b="1" cap="none" dirty="0">
                <a:solidFill>
                  <a:srgbClr val="242424"/>
                </a:solidFill>
                <a:latin typeface="source-serif-pro"/>
              </a:rPr>
              <a:t>lendirebiliriz.</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err="1">
                <a:solidFill>
                  <a:srgbClr val="242424"/>
                </a:solidFill>
                <a:effectLst/>
                <a:latin typeface="source-serif-pro"/>
              </a:rPr>
              <a:t>import</a:t>
            </a:r>
            <a:r>
              <a:rPr lang="tr-TR" b="0" i="0" cap="none" dirty="0">
                <a:solidFill>
                  <a:srgbClr val="242424"/>
                </a:solidFill>
                <a:effectLst/>
                <a:latin typeface="source-serif-pro"/>
              </a:rPr>
              <a:t> ve </a:t>
            </a:r>
            <a:r>
              <a:rPr lang="tr-TR" b="1" i="0" cap="none" dirty="0" err="1">
                <a:solidFill>
                  <a:srgbClr val="242424"/>
                </a:solidFill>
                <a:effectLst/>
                <a:latin typeface="source-serif-pro"/>
              </a:rPr>
              <a:t>export</a:t>
            </a:r>
            <a:r>
              <a:rPr lang="tr-TR" b="0" i="0" cap="none" dirty="0">
                <a:solidFill>
                  <a:srgbClr val="242424"/>
                </a:solidFill>
                <a:effectLst/>
                <a:latin typeface="source-serif-pro"/>
              </a:rPr>
              <a:t> edebiliriz.</a:t>
            </a:r>
          </a:p>
          <a:p>
            <a:r>
              <a:rPr lang="tr-TR" b="1" i="0" cap="none" dirty="0" err="1">
                <a:solidFill>
                  <a:srgbClr val="242424"/>
                </a:solidFill>
                <a:effectLst/>
                <a:latin typeface="source-serif-pro"/>
              </a:rPr>
              <a:t>Breakpoint</a:t>
            </a:r>
            <a:r>
              <a:rPr lang="tr-TR" b="1" i="0" cap="none" dirty="0">
                <a:solidFill>
                  <a:srgbClr val="242424"/>
                </a:solidFill>
                <a:effectLst/>
                <a:latin typeface="source-serif-pro"/>
              </a:rPr>
              <a:t> hit </a:t>
            </a:r>
            <a:r>
              <a:rPr lang="tr-TR" b="1" i="0" cap="none" dirty="0" err="1">
                <a:solidFill>
                  <a:srgbClr val="242424"/>
                </a:solidFill>
                <a:effectLst/>
                <a:latin typeface="source-serif-pro"/>
              </a:rPr>
              <a:t>count</a:t>
            </a:r>
            <a:r>
              <a:rPr lang="tr-TR" cap="none" dirty="0">
                <a:solidFill>
                  <a:srgbClr val="242424"/>
                </a:solidFill>
                <a:latin typeface="source-serif-pro"/>
              </a:rPr>
              <a:t> ile kaçıncı seferde duracağını söyleyebiliriz.</a:t>
            </a:r>
          </a:p>
          <a:p>
            <a:r>
              <a:rPr lang="tr-TR" b="1" cap="none" dirty="0" err="1">
                <a:solidFill>
                  <a:srgbClr val="242424"/>
                </a:solidFill>
                <a:latin typeface="source-serif-pro"/>
              </a:rPr>
              <a:t>When</a:t>
            </a:r>
            <a:r>
              <a:rPr lang="tr-TR" b="1" cap="none" dirty="0">
                <a:solidFill>
                  <a:srgbClr val="242424"/>
                </a:solidFill>
                <a:latin typeface="source-serif-pro"/>
              </a:rPr>
              <a:t> hit </a:t>
            </a:r>
            <a:r>
              <a:rPr lang="tr-TR" cap="none" dirty="0">
                <a:solidFill>
                  <a:srgbClr val="242424"/>
                </a:solidFill>
                <a:latin typeface="source-serif-pro"/>
              </a:rPr>
              <a:t>ile çıktıya istediğimizi yazdırabiliriz.</a:t>
            </a:r>
            <a:endParaRPr lang="tr-TR" i="0" cap="none" dirty="0">
              <a:solidFill>
                <a:srgbClr val="242424"/>
              </a:solidFill>
              <a:effectLst/>
              <a:latin typeface="source-serif-pro"/>
            </a:endParaRPr>
          </a:p>
        </p:txBody>
      </p:sp>
      <p:pic>
        <p:nvPicPr>
          <p:cNvPr id="5" name="Resim 4">
            <a:extLst>
              <a:ext uri="{FF2B5EF4-FFF2-40B4-BE49-F238E27FC236}">
                <a16:creationId xmlns:a16="http://schemas.microsoft.com/office/drawing/2014/main" id="{B4884748-4618-9B48-D457-53E302FDA64F}"/>
              </a:ext>
            </a:extLst>
          </p:cNvPr>
          <p:cNvPicPr>
            <a:picLocks noChangeAspect="1"/>
          </p:cNvPicPr>
          <p:nvPr/>
        </p:nvPicPr>
        <p:blipFill>
          <a:blip r:embed="rId2"/>
          <a:stretch>
            <a:fillRect/>
          </a:stretch>
        </p:blipFill>
        <p:spPr>
          <a:xfrm>
            <a:off x="8976049" y="2883514"/>
            <a:ext cx="2292140" cy="2203697"/>
          </a:xfrm>
          <a:prstGeom prst="rect">
            <a:avLst/>
          </a:prstGeom>
        </p:spPr>
      </p:pic>
    </p:spTree>
    <p:extLst>
      <p:ext uri="{BB962C8B-B14F-4D97-AF65-F5344CB8AC3E}">
        <p14:creationId xmlns:p14="http://schemas.microsoft.com/office/powerpoint/2010/main" val="365683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A1E2C-F1D6-C788-20C8-E26C46795466}"/>
              </a:ext>
            </a:extLst>
          </p:cNvPr>
          <p:cNvSpPr>
            <a:spLocks noGrp="1"/>
          </p:cNvSpPr>
          <p:nvPr>
            <p:ph type="title"/>
          </p:nvPr>
        </p:nvSpPr>
        <p:spPr/>
        <p:txBody>
          <a:bodyPr/>
          <a:lstStyle/>
          <a:p>
            <a:r>
              <a:rPr lang="tr-TR" b="1" i="0" u="none" strike="noStrike" dirty="0" err="1">
                <a:solidFill>
                  <a:srgbClr val="C00000"/>
                </a:solidFill>
                <a:effectLst/>
              </a:rPr>
              <a:t>Condıtıonal</a:t>
            </a:r>
            <a:r>
              <a:rPr lang="tr-TR" b="1" i="0" u="none" strike="noStrike" dirty="0">
                <a:solidFill>
                  <a:srgbClr val="C00000"/>
                </a:solidFill>
                <a:effectLst/>
              </a:rPr>
              <a:t> </a:t>
            </a:r>
            <a:r>
              <a:rPr lang="tr-TR" b="1" i="0" u="none" strike="noStrike" dirty="0" err="1">
                <a:solidFill>
                  <a:srgbClr val="C00000"/>
                </a:solidFill>
                <a:effectLst/>
              </a:rPr>
              <a:t>Breakpoınt</a:t>
            </a:r>
            <a:endParaRPr lang="tr-TR" b="1" dirty="0">
              <a:solidFill>
                <a:srgbClr val="C00000"/>
              </a:solidFill>
            </a:endParaRPr>
          </a:p>
        </p:txBody>
      </p:sp>
      <p:pic>
        <p:nvPicPr>
          <p:cNvPr id="5" name="İçerik Yer Tutucusu 4">
            <a:extLst>
              <a:ext uri="{FF2B5EF4-FFF2-40B4-BE49-F238E27FC236}">
                <a16:creationId xmlns:a16="http://schemas.microsoft.com/office/drawing/2014/main" id="{1CEBCB53-6D42-F245-F94C-E8253DA1EC7F}"/>
              </a:ext>
            </a:extLst>
          </p:cNvPr>
          <p:cNvPicPr>
            <a:picLocks noGrp="1" noChangeAspect="1"/>
          </p:cNvPicPr>
          <p:nvPr>
            <p:ph sz="quarter" idx="13"/>
          </p:nvPr>
        </p:nvPicPr>
        <p:blipFill>
          <a:blip r:embed="rId3"/>
          <a:stretch>
            <a:fillRect/>
          </a:stretch>
        </p:blipFill>
        <p:spPr>
          <a:xfrm>
            <a:off x="685801" y="2528596"/>
            <a:ext cx="6935168" cy="2067213"/>
          </a:xfrm>
        </p:spPr>
      </p:pic>
      <p:sp>
        <p:nvSpPr>
          <p:cNvPr id="8" name="Metin kutusu 7">
            <a:extLst>
              <a:ext uri="{FF2B5EF4-FFF2-40B4-BE49-F238E27FC236}">
                <a16:creationId xmlns:a16="http://schemas.microsoft.com/office/drawing/2014/main" id="{F9C02874-5D7D-0E09-8A76-A5411FF60206}"/>
              </a:ext>
            </a:extLst>
          </p:cNvPr>
          <p:cNvSpPr txBox="1"/>
          <p:nvPr/>
        </p:nvSpPr>
        <p:spPr>
          <a:xfrm>
            <a:off x="783105" y="1883255"/>
            <a:ext cx="9228642"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Şartlı durur.</a:t>
            </a:r>
          </a:p>
        </p:txBody>
      </p:sp>
      <p:pic>
        <p:nvPicPr>
          <p:cNvPr id="10" name="Resim 9">
            <a:extLst>
              <a:ext uri="{FF2B5EF4-FFF2-40B4-BE49-F238E27FC236}">
                <a16:creationId xmlns:a16="http://schemas.microsoft.com/office/drawing/2014/main" id="{814EC045-B479-D45D-E3A9-7F0BFDD885A5}"/>
              </a:ext>
            </a:extLst>
          </p:cNvPr>
          <p:cNvPicPr>
            <a:picLocks noChangeAspect="1"/>
          </p:cNvPicPr>
          <p:nvPr/>
        </p:nvPicPr>
        <p:blipFill>
          <a:blip r:embed="rId4"/>
          <a:stretch>
            <a:fillRect/>
          </a:stretch>
        </p:blipFill>
        <p:spPr>
          <a:xfrm>
            <a:off x="685800" y="5067420"/>
            <a:ext cx="10016411" cy="1384284"/>
          </a:xfrm>
          <a:prstGeom prst="rect">
            <a:avLst/>
          </a:prstGeom>
        </p:spPr>
      </p:pic>
      <p:pic>
        <p:nvPicPr>
          <p:cNvPr id="7" name="Resim 6">
            <a:extLst>
              <a:ext uri="{FF2B5EF4-FFF2-40B4-BE49-F238E27FC236}">
                <a16:creationId xmlns:a16="http://schemas.microsoft.com/office/drawing/2014/main" id="{AF6F771A-B844-CB1E-2656-E3720D755B00}"/>
              </a:ext>
            </a:extLst>
          </p:cNvPr>
          <p:cNvPicPr>
            <a:picLocks noChangeAspect="1"/>
          </p:cNvPicPr>
          <p:nvPr/>
        </p:nvPicPr>
        <p:blipFill>
          <a:blip r:embed="rId5"/>
          <a:stretch>
            <a:fillRect/>
          </a:stretch>
        </p:blipFill>
        <p:spPr>
          <a:xfrm>
            <a:off x="5725093" y="3732935"/>
            <a:ext cx="6723803" cy="2197360"/>
          </a:xfrm>
          <a:prstGeom prst="rect">
            <a:avLst/>
          </a:prstGeom>
        </p:spPr>
      </p:pic>
    </p:spTree>
    <p:extLst>
      <p:ext uri="{BB962C8B-B14F-4D97-AF65-F5344CB8AC3E}">
        <p14:creationId xmlns:p14="http://schemas.microsoft.com/office/powerpoint/2010/main" val="1895683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Ana Olay">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na Olay">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a Olay">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TM04033927[[fn=Ana Olay]]</Template>
  <TotalTime>440</TotalTime>
  <Words>402</Words>
  <Application>Microsoft Office PowerPoint</Application>
  <PresentationFormat>Geniş ekran</PresentationFormat>
  <Paragraphs>54</Paragraphs>
  <Slides>19</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19</vt:i4>
      </vt:variant>
    </vt:vector>
  </HeadingPairs>
  <TitlesOfParts>
    <vt:vector size="24" baseType="lpstr">
      <vt:lpstr>Arial</vt:lpstr>
      <vt:lpstr>Calibri</vt:lpstr>
      <vt:lpstr>Impact</vt:lpstr>
      <vt:lpstr>source-serif-pro</vt:lpstr>
      <vt:lpstr>Ana Olay</vt:lpstr>
      <vt:lpstr>debug</vt:lpstr>
      <vt:lpstr>Debug nedir ?</vt:lpstr>
      <vt:lpstr>hata türleri</vt:lpstr>
      <vt:lpstr>Hata tespit yöntemleri:</vt:lpstr>
      <vt:lpstr>Neden debuggıng öğrenmeliyiz ?</vt:lpstr>
      <vt:lpstr>Debug nasıl yapılır ?</vt:lpstr>
      <vt:lpstr>PowerPoint Sunusu</vt:lpstr>
      <vt:lpstr>Breakpoınt</vt:lpstr>
      <vt:lpstr>Condıtıonal Breakpoınt</vt:lpstr>
      <vt:lpstr>Wındows (Locals, autos, watch, ımmedıate)</vt:lpstr>
      <vt:lpstr>locals wındow</vt:lpstr>
      <vt:lpstr>autos</vt:lpstr>
      <vt:lpstr>Watch wındow</vt:lpstr>
      <vt:lpstr>ımmedıate</vt:lpstr>
      <vt:lpstr>Make object ıd</vt:lpstr>
      <vt:lpstr>Call stack</vt:lpstr>
      <vt:lpstr>Thread wındow</vt:lpstr>
      <vt:lpstr>Thread wındow</vt:lpstr>
      <vt:lpstr>ıntellıtrace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dc:title>
  <dc:creator>Samet Özalp</dc:creator>
  <cp:lastModifiedBy>Samet Özalp</cp:lastModifiedBy>
  <cp:revision>61</cp:revision>
  <dcterms:created xsi:type="dcterms:W3CDTF">2023-09-11T10:41:45Z</dcterms:created>
  <dcterms:modified xsi:type="dcterms:W3CDTF">2023-09-12T14:20:34Z</dcterms:modified>
</cp:coreProperties>
</file>