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2F864EE2-6EDC-49E8-A103-CACC677F555A}">
          <p14:sldIdLst>
            <p14:sldId id="256"/>
            <p14:sldId id="257"/>
            <p14:sldId id="258"/>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tr-TR"/>
              <a:t>Asıl başlık stilini düzenlemek için tıklayın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1778D8B3-7438-4766-93E9-18E85ADA547E}" type="datetimeFigureOut">
              <a:rPr lang="tr-TR" smtClean="0"/>
              <a:t>11.09.2023</a:t>
            </a:fld>
            <a:endParaRPr lang="tr-T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tr-T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C899A136-AEBE-42B3-84A8-004F3DB6A3E6}" type="slidenum">
              <a:rPr lang="tr-TR" smtClean="0"/>
              <a:t>‹#›</a:t>
            </a:fld>
            <a:endParaRPr lang="tr-T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9730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083537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58761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4137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516937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tr-TR"/>
              <a:t>Asıl başlık stilini düzenlemek için tıklayın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778D8B3-7438-4766-93E9-18E85ADA547E}" type="datetimeFigureOut">
              <a:rPr lang="tr-TR" smtClean="0"/>
              <a:t>11.09.2023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7228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tr-TR"/>
              <a:t>Asıl başlık stilini düzenlemek için tıklayın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778D8B3-7438-4766-93E9-18E85ADA547E}" type="datetimeFigureOut">
              <a:rPr lang="tr-TR" smtClean="0"/>
              <a:t>11.09.2023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423817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tr-TR"/>
              <a:t>Asıl başlık stilini düzenlemek için tıklayın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11.09.2023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536021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tr-TR"/>
              <a:t>Asıl başlık stilini düzenlemek için tıklayın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11.09.2023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895014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11.09.2023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97808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778D8B3-7438-4766-93E9-18E85ADA547E}" type="datetimeFigureOut">
              <a:rPr lang="tr-TR" smtClean="0"/>
              <a:t>11.09.2023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65302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778D8B3-7438-4766-93E9-18E85ADA547E}" type="datetimeFigureOut">
              <a:rPr lang="tr-TR" smtClean="0"/>
              <a:t>11.09.2023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06453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Content Placeholder 3"/>
          <p:cNvSpPr>
            <a:spLocks noGrp="1"/>
          </p:cNvSpPr>
          <p:nvPr>
            <p:ph sz="quarter" idx="13"/>
          </p:nvPr>
        </p:nvSpPr>
        <p:spPr>
          <a:xfrm>
            <a:off x="685802" y="2861733"/>
            <a:ext cx="5088712"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3" name="Content Placeholder 5"/>
          <p:cNvSpPr>
            <a:spLocks noGrp="1"/>
          </p:cNvSpPr>
          <p:nvPr>
            <p:ph sz="quarter" idx="14"/>
          </p:nvPr>
        </p:nvSpPr>
        <p:spPr>
          <a:xfrm>
            <a:off x="5993969" y="2861733"/>
            <a:ext cx="5088713" cy="2512852"/>
          </a:xfrm>
        </p:spPr>
        <p:txBody>
          <a:bodyPr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778D8B3-7438-4766-93E9-18E85ADA547E}" type="datetimeFigureOut">
              <a:rPr lang="tr-TR" smtClean="0"/>
              <a:t>11.09.2023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038038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778D8B3-7438-4766-93E9-18E85ADA547E}" type="datetimeFigureOut">
              <a:rPr lang="tr-TR" smtClean="0"/>
              <a:t>11.09.2023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86038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D8B3-7438-4766-93E9-18E85ADA547E}" type="datetimeFigureOut">
              <a:rPr lang="tr-TR" smtClean="0"/>
              <a:t>11.09.2023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133104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tr-TR"/>
              <a:t>Asıl başlık stilini düzenlemek için tıklayın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43490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11.09.2023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23927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1778D8B3-7438-4766-93E9-18E85ADA547E}" type="datetimeFigureOut">
              <a:rPr lang="tr-TR" smtClean="0"/>
              <a:t>11.09.2023</a:t>
            </a:fld>
            <a:endParaRPr lang="tr-T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tr-T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C899A136-AEBE-42B3-84A8-004F3DB6A3E6}" type="slidenum">
              <a:rPr lang="tr-TR" smtClean="0"/>
              <a:t>‹#›</a:t>
            </a:fld>
            <a:endParaRPr lang="tr-TR"/>
          </a:p>
        </p:txBody>
      </p:sp>
    </p:spTree>
    <p:extLst>
      <p:ext uri="{BB962C8B-B14F-4D97-AF65-F5344CB8AC3E}">
        <p14:creationId xmlns:p14="http://schemas.microsoft.com/office/powerpoint/2010/main" val="1318388088"/>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9B166-9039-032B-5ABE-894F5ABDEF3C}"/>
              </a:ext>
            </a:extLst>
          </p:cNvPr>
          <p:cNvSpPr>
            <a:spLocks noGrp="1"/>
          </p:cNvSpPr>
          <p:nvPr>
            <p:ph type="ctrTitle"/>
          </p:nvPr>
        </p:nvSpPr>
        <p:spPr>
          <a:xfrm rot="21420000">
            <a:off x="1031160" y="1642371"/>
            <a:ext cx="9755187" cy="2766528"/>
          </a:xfrm>
        </p:spPr>
        <p:txBody>
          <a:bodyPr/>
          <a:lstStyle/>
          <a:p>
            <a:r>
              <a:rPr lang="tr-TR" dirty="0" err="1"/>
              <a:t>debug</a:t>
            </a:r>
            <a:endParaRPr lang="tr-TR" dirty="0"/>
          </a:p>
        </p:txBody>
      </p:sp>
    </p:spTree>
    <p:extLst>
      <p:ext uri="{BB962C8B-B14F-4D97-AF65-F5344CB8AC3E}">
        <p14:creationId xmlns:p14="http://schemas.microsoft.com/office/powerpoint/2010/main" val="406793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75FC1-5CBE-E60A-6906-4B1E6DCD61D8}"/>
              </a:ext>
            </a:extLst>
          </p:cNvPr>
          <p:cNvSpPr>
            <a:spLocks noGrp="1"/>
          </p:cNvSpPr>
          <p:nvPr>
            <p:ph type="title"/>
          </p:nvPr>
        </p:nvSpPr>
        <p:spPr>
          <a:xfrm>
            <a:off x="683625" y="961008"/>
            <a:ext cx="10396882" cy="1151965"/>
          </a:xfrm>
        </p:spPr>
        <p:txBody>
          <a:bodyPr/>
          <a:lstStyle/>
          <a:p>
            <a:r>
              <a:rPr lang="tr-TR" dirty="0" err="1"/>
              <a:t>Debug</a:t>
            </a:r>
            <a:r>
              <a:rPr lang="tr-TR" dirty="0"/>
              <a:t> nedir ?</a:t>
            </a:r>
          </a:p>
        </p:txBody>
      </p:sp>
      <p:sp>
        <p:nvSpPr>
          <p:cNvPr id="3" name="İçerik Yer Tutucusu 2">
            <a:extLst>
              <a:ext uri="{FF2B5EF4-FFF2-40B4-BE49-F238E27FC236}">
                <a16:creationId xmlns:a16="http://schemas.microsoft.com/office/drawing/2014/main" id="{E16C8214-CC0A-1F84-D74D-CAFDEF6E93A5}"/>
              </a:ext>
            </a:extLst>
          </p:cNvPr>
          <p:cNvSpPr>
            <a:spLocks noGrp="1"/>
          </p:cNvSpPr>
          <p:nvPr>
            <p:ph sz="quarter" idx="13"/>
          </p:nvPr>
        </p:nvSpPr>
        <p:spPr>
          <a:xfrm>
            <a:off x="685800" y="1773405"/>
            <a:ext cx="10394707" cy="3311189"/>
          </a:xfrm>
        </p:spPr>
        <p:txBody>
          <a:bodyPr/>
          <a:lstStyle/>
          <a:p>
            <a:r>
              <a:rPr lang="tr-TR" cap="none" dirty="0">
                <a:latin typeface="Calibri" panose="020F0502020204030204" pitchFamily="34" charset="0"/>
                <a:cs typeface="Calibri" panose="020F0502020204030204" pitchFamily="34" charset="0"/>
              </a:rPr>
              <a:t>"</a:t>
            </a:r>
            <a:r>
              <a:rPr lang="tr-TR" cap="none" dirty="0" err="1">
                <a:latin typeface="Calibri" panose="020F0502020204030204" pitchFamily="34" charset="0"/>
                <a:cs typeface="Calibri" panose="020F0502020204030204" pitchFamily="34" charset="0"/>
              </a:rPr>
              <a:t>Debug</a:t>
            </a:r>
            <a:r>
              <a:rPr lang="tr-TR" cap="none" dirty="0">
                <a:latin typeface="Calibri" panose="020F0502020204030204" pitchFamily="34" charset="0"/>
                <a:cs typeface="Calibri" panose="020F0502020204030204" pitchFamily="34" charset="0"/>
              </a:rPr>
              <a:t>," bilgisayar programlama ve yazılım geliştirme terimlerinden biridir ve genellikle bir yazılımın veya programın hatalarını bulma ve düzeltme sürecini ifade eder. Bu terim, bilgisayar programlamasında çok yaygın olarak kullanılır ve yazılımın hatasız ve istenen şekilde çalışmasını sağlamak için önemlidir.</a:t>
            </a:r>
          </a:p>
        </p:txBody>
      </p:sp>
    </p:spTree>
    <p:extLst>
      <p:ext uri="{BB962C8B-B14F-4D97-AF65-F5344CB8AC3E}">
        <p14:creationId xmlns:p14="http://schemas.microsoft.com/office/powerpoint/2010/main" val="259069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6F5BA-4F37-5A91-5911-7FF472A91621}"/>
              </a:ext>
            </a:extLst>
          </p:cNvPr>
          <p:cNvSpPr>
            <a:spLocks noGrp="1"/>
          </p:cNvSpPr>
          <p:nvPr>
            <p:ph type="title"/>
          </p:nvPr>
        </p:nvSpPr>
        <p:spPr/>
        <p:txBody>
          <a:bodyPr>
            <a:normAutofit/>
          </a:bodyPr>
          <a:lstStyle/>
          <a:p>
            <a:r>
              <a:rPr lang="tr-TR" dirty="0"/>
              <a:t>hata türleri</a:t>
            </a:r>
          </a:p>
        </p:txBody>
      </p:sp>
      <p:sp>
        <p:nvSpPr>
          <p:cNvPr id="3" name="İçerik Yer Tutucusu 2">
            <a:extLst>
              <a:ext uri="{FF2B5EF4-FFF2-40B4-BE49-F238E27FC236}">
                <a16:creationId xmlns:a16="http://schemas.microsoft.com/office/drawing/2014/main" id="{84BBAE54-9B28-2E53-0E55-6E3B1E6E9460}"/>
              </a:ext>
            </a:extLst>
          </p:cNvPr>
          <p:cNvSpPr>
            <a:spLocks noGrp="1"/>
          </p:cNvSpPr>
          <p:nvPr>
            <p:ph sz="quarter" idx="13"/>
          </p:nvPr>
        </p:nvSpPr>
        <p:spPr>
          <a:xfrm>
            <a:off x="687975" y="2388093"/>
            <a:ext cx="10394707" cy="1219835"/>
          </a:xfrm>
        </p:spPr>
        <p:txBody>
          <a:bodyPr>
            <a:normAutofit fontScale="92500" lnSpcReduction="20000"/>
          </a:bodyPr>
          <a:lstStyle/>
          <a:p>
            <a:r>
              <a:rPr lang="tr-TR" cap="none" dirty="0" err="1">
                <a:latin typeface="Calibri" panose="020F0502020204030204" pitchFamily="34" charset="0"/>
                <a:cs typeface="Calibri" panose="020F0502020204030204" pitchFamily="34" charset="0"/>
              </a:rPr>
              <a:t>Syntax</a:t>
            </a:r>
            <a:endParaRPr lang="tr-TR" cap="none" dirty="0">
              <a:latin typeface="Calibri" panose="020F0502020204030204" pitchFamily="34" charset="0"/>
              <a:cs typeface="Calibri" panose="020F0502020204030204" pitchFamily="34" charset="0"/>
            </a:endParaRPr>
          </a:p>
          <a:p>
            <a:r>
              <a:rPr lang="tr-TR" cap="none" dirty="0">
                <a:latin typeface="Calibri" panose="020F0502020204030204" pitchFamily="34" charset="0"/>
                <a:cs typeface="Calibri" panose="020F0502020204030204" pitchFamily="34" charset="0"/>
              </a:rPr>
              <a:t>Semantik hatalar</a:t>
            </a:r>
          </a:p>
          <a:p>
            <a:r>
              <a:rPr lang="tr-TR" cap="none" dirty="0">
                <a:latin typeface="Calibri" panose="020F0502020204030204" pitchFamily="34" charset="0"/>
                <a:cs typeface="Calibri" panose="020F0502020204030204" pitchFamily="34" charset="0"/>
              </a:rPr>
              <a:t>Mantık hataları</a:t>
            </a:r>
          </a:p>
        </p:txBody>
      </p:sp>
    </p:spTree>
    <p:extLst>
      <p:ext uri="{BB962C8B-B14F-4D97-AF65-F5344CB8AC3E}">
        <p14:creationId xmlns:p14="http://schemas.microsoft.com/office/powerpoint/2010/main" val="389779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09C7CB-4117-3C5B-84B2-34949103C0AE}"/>
              </a:ext>
            </a:extLst>
          </p:cNvPr>
          <p:cNvSpPr>
            <a:spLocks noGrp="1"/>
          </p:cNvSpPr>
          <p:nvPr>
            <p:ph type="title"/>
          </p:nvPr>
        </p:nvSpPr>
        <p:spPr/>
        <p:txBody>
          <a:bodyPr/>
          <a:lstStyle/>
          <a:p>
            <a:r>
              <a:rPr lang="tr-TR" dirty="0"/>
              <a:t>Hata tespit yöntemleri:</a:t>
            </a:r>
          </a:p>
        </p:txBody>
      </p:sp>
      <p:sp>
        <p:nvSpPr>
          <p:cNvPr id="4" name="İçerik Yer Tutucusu 2">
            <a:extLst>
              <a:ext uri="{FF2B5EF4-FFF2-40B4-BE49-F238E27FC236}">
                <a16:creationId xmlns:a16="http://schemas.microsoft.com/office/drawing/2014/main" id="{58EE4D06-CE83-3CDC-685A-E915D15632AD}"/>
              </a:ext>
            </a:extLst>
          </p:cNvPr>
          <p:cNvSpPr>
            <a:spLocks noGrp="1"/>
          </p:cNvSpPr>
          <p:nvPr>
            <p:ph sz="quarter" idx="13"/>
          </p:nvPr>
        </p:nvSpPr>
        <p:spPr>
          <a:xfrm>
            <a:off x="685800" y="2063750"/>
            <a:ext cx="10394950" cy="3311525"/>
          </a:xfrm>
        </p:spPr>
        <p:txBody>
          <a:bodyPr>
            <a:normAutofit/>
          </a:bodyPr>
          <a:lstStyle/>
          <a:p>
            <a:r>
              <a:rPr lang="tr-TR" cap="none" dirty="0">
                <a:latin typeface="Calibri" panose="020F0502020204030204" pitchFamily="34" charset="0"/>
                <a:cs typeface="Calibri" panose="020F0502020204030204" pitchFamily="34" charset="0"/>
              </a:rPr>
              <a:t>Statik kod analizi</a:t>
            </a:r>
          </a:p>
          <a:p>
            <a:r>
              <a:rPr lang="tr-TR" cap="none" dirty="0">
                <a:latin typeface="Calibri" panose="020F0502020204030204" pitchFamily="34" charset="0"/>
                <a:cs typeface="Calibri" panose="020F0502020204030204" pitchFamily="34" charset="0"/>
              </a:rPr>
              <a:t>Test sürücüleri</a:t>
            </a:r>
          </a:p>
          <a:p>
            <a:r>
              <a:rPr lang="tr-TR" cap="none" dirty="0">
                <a:latin typeface="Calibri" panose="020F0502020204030204" pitchFamily="34" charset="0"/>
                <a:cs typeface="Calibri" panose="020F0502020204030204" pitchFamily="34" charset="0"/>
              </a:rPr>
              <a:t>Hata ayıklama araçları</a:t>
            </a:r>
          </a:p>
          <a:p>
            <a:r>
              <a:rPr lang="tr-TR" cap="none" dirty="0">
                <a:latin typeface="Calibri" panose="020F0502020204030204" pitchFamily="34" charset="0"/>
                <a:cs typeface="Calibri" panose="020F0502020204030204" pitchFamily="34" charset="0"/>
              </a:rPr>
              <a:t>Kaynak kodu denetleyicileri</a:t>
            </a:r>
          </a:p>
          <a:p>
            <a:r>
              <a:rPr lang="tr-TR" cap="none" dirty="0">
                <a:latin typeface="Calibri" panose="020F0502020204030204" pitchFamily="34" charset="0"/>
                <a:cs typeface="Calibri" panose="020F0502020204030204" pitchFamily="34" charset="0"/>
              </a:rPr>
              <a:t>Kod inceleme araçları</a:t>
            </a:r>
          </a:p>
        </p:txBody>
      </p:sp>
    </p:spTree>
    <p:extLst>
      <p:ext uri="{BB962C8B-B14F-4D97-AF65-F5344CB8AC3E}">
        <p14:creationId xmlns:p14="http://schemas.microsoft.com/office/powerpoint/2010/main" val="1116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5973F9-9FE3-F8D6-6FE9-7FB80D63E4D7}"/>
              </a:ext>
            </a:extLst>
          </p:cNvPr>
          <p:cNvSpPr>
            <a:spLocks noGrp="1"/>
          </p:cNvSpPr>
          <p:nvPr>
            <p:ph type="title"/>
          </p:nvPr>
        </p:nvSpPr>
        <p:spPr/>
        <p:txBody>
          <a:bodyPr/>
          <a:lstStyle/>
          <a:p>
            <a:r>
              <a:rPr lang="tr-TR" dirty="0"/>
              <a:t>Neden </a:t>
            </a:r>
            <a:r>
              <a:rPr lang="tr-TR" dirty="0" err="1"/>
              <a:t>debuggıng</a:t>
            </a:r>
            <a:r>
              <a:rPr lang="tr-TR" dirty="0"/>
              <a:t> öğrenmeliyiz ?</a:t>
            </a:r>
          </a:p>
        </p:txBody>
      </p:sp>
      <p:sp>
        <p:nvSpPr>
          <p:cNvPr id="4" name="İçerik Yer Tutucusu 2">
            <a:extLst>
              <a:ext uri="{FF2B5EF4-FFF2-40B4-BE49-F238E27FC236}">
                <a16:creationId xmlns:a16="http://schemas.microsoft.com/office/drawing/2014/main" id="{166BDC9E-2FE8-2E5F-B086-749D0D5CC55F}"/>
              </a:ext>
            </a:extLst>
          </p:cNvPr>
          <p:cNvSpPr>
            <a:spLocks noGrp="1"/>
          </p:cNvSpPr>
          <p:nvPr>
            <p:ph sz="quarter" idx="13"/>
          </p:nvPr>
        </p:nvSpPr>
        <p:spPr>
          <a:xfrm>
            <a:off x="685800" y="2063750"/>
            <a:ext cx="10394950" cy="3311525"/>
          </a:xfrm>
        </p:spPr>
        <p:txBody>
          <a:bodyPr>
            <a:normAutofit/>
          </a:bodyPr>
          <a:lstStyle/>
          <a:p>
            <a:r>
              <a:rPr lang="tr-TR" cap="none" dirty="0">
                <a:latin typeface="Calibri" panose="020F0502020204030204" pitchFamily="34" charset="0"/>
                <a:cs typeface="Calibri" panose="020F0502020204030204" pitchFamily="34" charset="0"/>
              </a:rPr>
              <a:t>Hataları bulmak, düzeltmek</a:t>
            </a:r>
          </a:p>
          <a:p>
            <a:r>
              <a:rPr lang="tr-TR" cap="none" dirty="0">
                <a:latin typeface="Calibri" panose="020F0502020204030204" pitchFamily="34" charset="0"/>
                <a:cs typeface="Calibri" panose="020F0502020204030204" pitchFamily="34" charset="0"/>
              </a:rPr>
              <a:t>Zaman ve maliyet tasarrufu</a:t>
            </a:r>
          </a:p>
          <a:p>
            <a:r>
              <a:rPr lang="tr-TR" cap="none" dirty="0">
                <a:latin typeface="Calibri" panose="020F0502020204030204" pitchFamily="34" charset="0"/>
                <a:cs typeface="Calibri" panose="020F0502020204030204" pitchFamily="34" charset="0"/>
              </a:rPr>
              <a:t>Geliştirici becerileri</a:t>
            </a:r>
          </a:p>
          <a:p>
            <a:r>
              <a:rPr lang="tr-TR" cap="none" dirty="0">
                <a:latin typeface="Calibri" panose="020F0502020204030204" pitchFamily="34" charset="0"/>
                <a:cs typeface="Calibri" panose="020F0502020204030204" pitchFamily="34" charset="0"/>
              </a:rPr>
              <a:t>Müşteri memnuniyeti</a:t>
            </a:r>
          </a:p>
        </p:txBody>
      </p:sp>
    </p:spTree>
    <p:extLst>
      <p:ext uri="{BB962C8B-B14F-4D97-AF65-F5344CB8AC3E}">
        <p14:creationId xmlns:p14="http://schemas.microsoft.com/office/powerpoint/2010/main" val="118401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A623A0-761D-074B-61D2-BEE88B54B885}"/>
              </a:ext>
            </a:extLst>
          </p:cNvPr>
          <p:cNvSpPr>
            <a:spLocks noGrp="1"/>
          </p:cNvSpPr>
          <p:nvPr>
            <p:ph type="title"/>
          </p:nvPr>
        </p:nvSpPr>
        <p:spPr/>
        <p:txBody>
          <a:bodyPr/>
          <a:lstStyle/>
          <a:p>
            <a:r>
              <a:rPr lang="tr-TR" dirty="0" err="1"/>
              <a:t>Debug</a:t>
            </a:r>
            <a:r>
              <a:rPr lang="tr-TR" dirty="0"/>
              <a:t> nasıl yapılır ?</a:t>
            </a:r>
          </a:p>
        </p:txBody>
      </p:sp>
      <p:pic>
        <p:nvPicPr>
          <p:cNvPr id="5" name="İçerik Yer Tutucusu 4">
            <a:extLst>
              <a:ext uri="{FF2B5EF4-FFF2-40B4-BE49-F238E27FC236}">
                <a16:creationId xmlns:a16="http://schemas.microsoft.com/office/drawing/2014/main" id="{C70CF950-A70F-EDF9-EAFD-A70B78D0DBA9}"/>
              </a:ext>
            </a:extLst>
          </p:cNvPr>
          <p:cNvPicPr>
            <a:picLocks noGrp="1" noChangeAspect="1"/>
          </p:cNvPicPr>
          <p:nvPr>
            <p:ph sz="quarter" idx="13"/>
          </p:nvPr>
        </p:nvPicPr>
        <p:blipFill>
          <a:blip r:embed="rId2"/>
          <a:stretch>
            <a:fillRect/>
          </a:stretch>
        </p:blipFill>
        <p:spPr>
          <a:xfrm>
            <a:off x="685801" y="1837765"/>
            <a:ext cx="2355380" cy="3311525"/>
          </a:xfrm>
        </p:spPr>
      </p:pic>
      <p:sp>
        <p:nvSpPr>
          <p:cNvPr id="6" name="Metin kutusu 5">
            <a:extLst>
              <a:ext uri="{FF2B5EF4-FFF2-40B4-BE49-F238E27FC236}">
                <a16:creationId xmlns:a16="http://schemas.microsoft.com/office/drawing/2014/main" id="{1C330485-C080-2CB4-2D97-448647CCF4E7}"/>
              </a:ext>
            </a:extLst>
          </p:cNvPr>
          <p:cNvSpPr txBox="1"/>
          <p:nvPr/>
        </p:nvSpPr>
        <p:spPr>
          <a:xfrm>
            <a:off x="4367814" y="2192784"/>
            <a:ext cx="5983549"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Burada </a:t>
            </a:r>
            <a:r>
              <a:rPr lang="tr-TR" dirty="0" err="1">
                <a:latin typeface="Calibri" panose="020F0502020204030204" pitchFamily="34" charset="0"/>
                <a:cs typeface="Calibri" panose="020F0502020204030204" pitchFamily="34" charset="0"/>
              </a:rPr>
              <a:t>breakpoint</a:t>
            </a:r>
            <a:r>
              <a:rPr lang="tr-TR" dirty="0">
                <a:latin typeface="Calibri" panose="020F0502020204030204" pitchFamily="34" charset="0"/>
                <a:cs typeface="Calibri" panose="020F0502020204030204" pitchFamily="34" charset="0"/>
              </a:rPr>
              <a:t> eklememiz gerekiyor. Seçtiğimiz yerler </a:t>
            </a:r>
            <a:r>
              <a:rPr lang="tr-TR" dirty="0" err="1">
                <a:latin typeface="Calibri" panose="020F0502020204030204" pitchFamily="34" charset="0"/>
                <a:cs typeface="Calibri" panose="020F0502020204030204" pitchFamily="34" charset="0"/>
              </a:rPr>
              <a:t>debug</a:t>
            </a:r>
            <a:r>
              <a:rPr lang="tr-TR" dirty="0">
                <a:latin typeface="Calibri" panose="020F0502020204030204" pitchFamily="34" charset="0"/>
                <a:cs typeface="Calibri" panose="020F0502020204030204" pitchFamily="34" charset="0"/>
              </a:rPr>
              <a:t> yaparken bize gösterilecek olan kısım oluyor.</a:t>
            </a:r>
          </a:p>
        </p:txBody>
      </p:sp>
    </p:spTree>
    <p:extLst>
      <p:ext uri="{BB962C8B-B14F-4D97-AF65-F5344CB8AC3E}">
        <p14:creationId xmlns:p14="http://schemas.microsoft.com/office/powerpoint/2010/main" val="2641085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9A1A07D-9BD6-4043-156A-7FDFF46A708E}"/>
              </a:ext>
            </a:extLst>
          </p:cNvPr>
          <p:cNvPicPr>
            <a:picLocks noChangeAspect="1"/>
          </p:cNvPicPr>
          <p:nvPr/>
        </p:nvPicPr>
        <p:blipFill>
          <a:blip r:embed="rId2"/>
          <a:stretch>
            <a:fillRect/>
          </a:stretch>
        </p:blipFill>
        <p:spPr>
          <a:xfrm>
            <a:off x="685800" y="859258"/>
            <a:ext cx="2382447" cy="535381"/>
          </a:xfrm>
          <a:prstGeom prst="rect">
            <a:avLst/>
          </a:prstGeom>
        </p:spPr>
      </p:pic>
      <p:pic>
        <p:nvPicPr>
          <p:cNvPr id="9" name="Resim 8">
            <a:extLst>
              <a:ext uri="{FF2B5EF4-FFF2-40B4-BE49-F238E27FC236}">
                <a16:creationId xmlns:a16="http://schemas.microsoft.com/office/drawing/2014/main" id="{AA1EA887-70C1-A14A-5D55-D46393D76921}"/>
              </a:ext>
            </a:extLst>
          </p:cNvPr>
          <p:cNvPicPr>
            <a:picLocks noChangeAspect="1"/>
          </p:cNvPicPr>
          <p:nvPr/>
        </p:nvPicPr>
        <p:blipFill>
          <a:blip r:embed="rId3"/>
          <a:stretch>
            <a:fillRect/>
          </a:stretch>
        </p:blipFill>
        <p:spPr>
          <a:xfrm>
            <a:off x="691718" y="2063396"/>
            <a:ext cx="438211" cy="523948"/>
          </a:xfrm>
          <a:prstGeom prst="rect">
            <a:avLst/>
          </a:prstGeom>
        </p:spPr>
      </p:pic>
      <p:sp>
        <p:nvSpPr>
          <p:cNvPr id="10" name="Metin kutusu 9">
            <a:extLst>
              <a:ext uri="{FF2B5EF4-FFF2-40B4-BE49-F238E27FC236}">
                <a16:creationId xmlns:a16="http://schemas.microsoft.com/office/drawing/2014/main" id="{84BEF499-70B1-C423-CAD1-153E2E0A3F28}"/>
              </a:ext>
            </a:extLst>
          </p:cNvPr>
          <p:cNvSpPr txBox="1"/>
          <p:nvPr/>
        </p:nvSpPr>
        <p:spPr>
          <a:xfrm>
            <a:off x="1393794" y="2063396"/>
            <a:ext cx="3693111"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bulunduğu adımı çalıştırıp bir sonraki yeri işaret eder.</a:t>
            </a:r>
          </a:p>
        </p:txBody>
      </p:sp>
      <p:pic>
        <p:nvPicPr>
          <p:cNvPr id="12" name="Resim 11">
            <a:extLst>
              <a:ext uri="{FF2B5EF4-FFF2-40B4-BE49-F238E27FC236}">
                <a16:creationId xmlns:a16="http://schemas.microsoft.com/office/drawing/2014/main" id="{BC61759F-AD16-0E6E-6128-2259125C5457}"/>
              </a:ext>
            </a:extLst>
          </p:cNvPr>
          <p:cNvPicPr>
            <a:picLocks noChangeAspect="1"/>
          </p:cNvPicPr>
          <p:nvPr/>
        </p:nvPicPr>
        <p:blipFill>
          <a:blip r:embed="rId4"/>
          <a:stretch>
            <a:fillRect/>
          </a:stretch>
        </p:blipFill>
        <p:spPr>
          <a:xfrm>
            <a:off x="665085" y="3176551"/>
            <a:ext cx="362001" cy="504895"/>
          </a:xfrm>
          <a:prstGeom prst="rect">
            <a:avLst/>
          </a:prstGeom>
        </p:spPr>
      </p:pic>
      <p:sp>
        <p:nvSpPr>
          <p:cNvPr id="13" name="Metin kutusu 12">
            <a:extLst>
              <a:ext uri="{FF2B5EF4-FFF2-40B4-BE49-F238E27FC236}">
                <a16:creationId xmlns:a16="http://schemas.microsoft.com/office/drawing/2014/main" id="{83561F18-7014-DD29-19C5-B6C105EAF2E9}"/>
              </a:ext>
            </a:extLst>
          </p:cNvPr>
          <p:cNvSpPr txBox="1"/>
          <p:nvPr/>
        </p:nvSpPr>
        <p:spPr>
          <a:xfrm>
            <a:off x="1221691" y="3105832"/>
            <a:ext cx="3693111" cy="1477328"/>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into</a:t>
            </a:r>
            <a:r>
              <a:rPr lang="tr-TR" dirty="0">
                <a:latin typeface="Calibri" panose="020F0502020204030204" pitchFamily="34" charset="0"/>
                <a:cs typeface="Calibri" panose="020F0502020204030204" pitchFamily="34" charset="0"/>
              </a:rPr>
              <a:t>: 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ile aynı mantıkla çalışır. Ondan farkı, onun gibi fonksiyonları atlamaz, sırada fonksiyon varsa onun da nasıl çalıştığını gösterir.</a:t>
            </a:r>
          </a:p>
        </p:txBody>
      </p:sp>
      <p:pic>
        <p:nvPicPr>
          <p:cNvPr id="15" name="Resim 14">
            <a:extLst>
              <a:ext uri="{FF2B5EF4-FFF2-40B4-BE49-F238E27FC236}">
                <a16:creationId xmlns:a16="http://schemas.microsoft.com/office/drawing/2014/main" id="{4A1F3A9E-07A1-A0FB-1FA6-0C7D0596A601}"/>
              </a:ext>
            </a:extLst>
          </p:cNvPr>
          <p:cNvPicPr>
            <a:picLocks noChangeAspect="1"/>
          </p:cNvPicPr>
          <p:nvPr/>
        </p:nvPicPr>
        <p:blipFill>
          <a:blip r:embed="rId5"/>
          <a:stretch>
            <a:fillRect/>
          </a:stretch>
        </p:blipFill>
        <p:spPr>
          <a:xfrm>
            <a:off x="6481873" y="2053870"/>
            <a:ext cx="400106" cy="533474"/>
          </a:xfrm>
          <a:prstGeom prst="rect">
            <a:avLst/>
          </a:prstGeom>
        </p:spPr>
      </p:pic>
      <p:sp>
        <p:nvSpPr>
          <p:cNvPr id="18" name="Metin kutusu 17">
            <a:extLst>
              <a:ext uri="{FF2B5EF4-FFF2-40B4-BE49-F238E27FC236}">
                <a16:creationId xmlns:a16="http://schemas.microsoft.com/office/drawing/2014/main" id="{FC52611C-BFDF-4FCC-AD60-842A450BC57B}"/>
              </a:ext>
            </a:extLst>
          </p:cNvPr>
          <p:cNvSpPr txBox="1"/>
          <p:nvPr/>
        </p:nvSpPr>
        <p:spPr>
          <a:xfrm>
            <a:off x="7268320" y="1786396"/>
            <a:ext cx="3693111" cy="1200329"/>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out</a:t>
            </a:r>
            <a:r>
              <a:rPr lang="tr-TR" dirty="0">
                <a:latin typeface="Calibri" panose="020F0502020204030204" pitchFamily="34" charset="0"/>
                <a:cs typeface="Calibri" panose="020F0502020204030204" pitchFamily="34" charset="0"/>
              </a:rPr>
              <a:t>: içinde bulunduğu parantezlerden çıkar, bir fonksiyonun içindeyse </a:t>
            </a:r>
            <a:r>
              <a:rPr lang="tr-TR" dirty="0" err="1">
                <a:latin typeface="Calibri" panose="020F0502020204030204" pitchFamily="34" charset="0"/>
                <a:cs typeface="Calibri" panose="020F0502020204030204" pitchFamily="34" charset="0"/>
              </a:rPr>
              <a:t>vs</a:t>
            </a:r>
            <a:r>
              <a:rPr lang="tr-TR" dirty="0">
                <a:latin typeface="Calibri" panose="020F0502020204030204" pitchFamily="34" charset="0"/>
                <a:cs typeface="Calibri" panose="020F0502020204030204" pitchFamily="34" charset="0"/>
              </a:rPr>
              <a:t> kaldığı yerden devam eder.</a:t>
            </a:r>
          </a:p>
        </p:txBody>
      </p:sp>
    </p:spTree>
    <p:extLst>
      <p:ext uri="{BB962C8B-B14F-4D97-AF65-F5344CB8AC3E}">
        <p14:creationId xmlns:p14="http://schemas.microsoft.com/office/powerpoint/2010/main" val="278612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6A1E2C-F1D6-C788-20C8-E26C46795466}"/>
              </a:ext>
            </a:extLst>
          </p:cNvPr>
          <p:cNvSpPr>
            <a:spLocks noGrp="1"/>
          </p:cNvSpPr>
          <p:nvPr>
            <p:ph type="title"/>
          </p:nvPr>
        </p:nvSpPr>
        <p:spPr/>
        <p:txBody>
          <a:bodyPr/>
          <a:lstStyle/>
          <a:p>
            <a:r>
              <a:rPr lang="tr-TR" b="1" i="0" u="none" strike="noStrike" dirty="0" err="1">
                <a:solidFill>
                  <a:srgbClr val="C00000"/>
                </a:solidFill>
                <a:effectLst/>
              </a:rPr>
              <a:t>Condıtıonal</a:t>
            </a:r>
            <a:r>
              <a:rPr lang="tr-TR" b="1" i="0" u="none" strike="noStrike" dirty="0">
                <a:solidFill>
                  <a:srgbClr val="C00000"/>
                </a:solidFill>
                <a:effectLst/>
              </a:rPr>
              <a:t> </a:t>
            </a:r>
            <a:r>
              <a:rPr lang="tr-TR" b="1" i="0" u="none" strike="noStrike" dirty="0" err="1">
                <a:solidFill>
                  <a:srgbClr val="C00000"/>
                </a:solidFill>
                <a:effectLst/>
              </a:rPr>
              <a:t>Breakpoınt</a:t>
            </a:r>
            <a:endParaRPr lang="tr-TR" b="1" dirty="0">
              <a:solidFill>
                <a:srgbClr val="C00000"/>
              </a:solidFill>
            </a:endParaRPr>
          </a:p>
        </p:txBody>
      </p:sp>
      <p:pic>
        <p:nvPicPr>
          <p:cNvPr id="5" name="İçerik Yer Tutucusu 4">
            <a:extLst>
              <a:ext uri="{FF2B5EF4-FFF2-40B4-BE49-F238E27FC236}">
                <a16:creationId xmlns:a16="http://schemas.microsoft.com/office/drawing/2014/main" id="{1CEBCB53-6D42-F245-F94C-E8253DA1EC7F}"/>
              </a:ext>
            </a:extLst>
          </p:cNvPr>
          <p:cNvPicPr>
            <a:picLocks noGrp="1" noChangeAspect="1"/>
          </p:cNvPicPr>
          <p:nvPr>
            <p:ph sz="quarter" idx="13"/>
          </p:nvPr>
        </p:nvPicPr>
        <p:blipFill>
          <a:blip r:embed="rId2"/>
          <a:stretch>
            <a:fillRect/>
          </a:stretch>
        </p:blipFill>
        <p:spPr>
          <a:xfrm>
            <a:off x="685801" y="2528596"/>
            <a:ext cx="6935168" cy="2067213"/>
          </a:xfrm>
        </p:spPr>
      </p:pic>
      <p:sp>
        <p:nvSpPr>
          <p:cNvPr id="8" name="Metin kutusu 7">
            <a:extLst>
              <a:ext uri="{FF2B5EF4-FFF2-40B4-BE49-F238E27FC236}">
                <a16:creationId xmlns:a16="http://schemas.microsoft.com/office/drawing/2014/main" id="{F9C02874-5D7D-0E09-8A76-A5411FF60206}"/>
              </a:ext>
            </a:extLst>
          </p:cNvPr>
          <p:cNvSpPr txBox="1"/>
          <p:nvPr/>
        </p:nvSpPr>
        <p:spPr>
          <a:xfrm>
            <a:off x="783105" y="1883255"/>
            <a:ext cx="9228642" cy="369332"/>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Şartlı durur.</a:t>
            </a:r>
          </a:p>
        </p:txBody>
      </p:sp>
      <p:pic>
        <p:nvPicPr>
          <p:cNvPr id="10" name="Resim 9">
            <a:extLst>
              <a:ext uri="{FF2B5EF4-FFF2-40B4-BE49-F238E27FC236}">
                <a16:creationId xmlns:a16="http://schemas.microsoft.com/office/drawing/2014/main" id="{814EC045-B479-D45D-E3A9-7F0BFDD885A5}"/>
              </a:ext>
            </a:extLst>
          </p:cNvPr>
          <p:cNvPicPr>
            <a:picLocks noChangeAspect="1"/>
          </p:cNvPicPr>
          <p:nvPr/>
        </p:nvPicPr>
        <p:blipFill>
          <a:blip r:embed="rId3"/>
          <a:stretch>
            <a:fillRect/>
          </a:stretch>
        </p:blipFill>
        <p:spPr>
          <a:xfrm>
            <a:off x="685800" y="5067420"/>
            <a:ext cx="10016411" cy="1384284"/>
          </a:xfrm>
          <a:prstGeom prst="rect">
            <a:avLst/>
          </a:prstGeom>
        </p:spPr>
      </p:pic>
      <p:pic>
        <p:nvPicPr>
          <p:cNvPr id="7" name="Resim 6">
            <a:extLst>
              <a:ext uri="{FF2B5EF4-FFF2-40B4-BE49-F238E27FC236}">
                <a16:creationId xmlns:a16="http://schemas.microsoft.com/office/drawing/2014/main" id="{AF6F771A-B844-CB1E-2656-E3720D755B00}"/>
              </a:ext>
            </a:extLst>
          </p:cNvPr>
          <p:cNvPicPr>
            <a:picLocks noChangeAspect="1"/>
          </p:cNvPicPr>
          <p:nvPr/>
        </p:nvPicPr>
        <p:blipFill>
          <a:blip r:embed="rId4"/>
          <a:stretch>
            <a:fillRect/>
          </a:stretch>
        </p:blipFill>
        <p:spPr>
          <a:xfrm>
            <a:off x="5725093" y="3732935"/>
            <a:ext cx="6723803" cy="2197360"/>
          </a:xfrm>
          <a:prstGeom prst="rect">
            <a:avLst/>
          </a:prstGeom>
        </p:spPr>
      </p:pic>
    </p:spTree>
    <p:extLst>
      <p:ext uri="{BB962C8B-B14F-4D97-AF65-F5344CB8AC3E}">
        <p14:creationId xmlns:p14="http://schemas.microsoft.com/office/powerpoint/2010/main" val="18956838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a Olay">
  <a:themeElements>
    <a:clrScheme name="Ana Olay">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Ana Olay">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a Olay">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TM04033927[[fn=Ana Olay]]</Template>
  <TotalTime>97</TotalTime>
  <Words>169</Words>
  <Application>Microsoft Office PowerPoint</Application>
  <PresentationFormat>Geniş ekran</PresentationFormat>
  <Paragraphs>25</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Impact</vt:lpstr>
      <vt:lpstr>Ana Olay</vt:lpstr>
      <vt:lpstr>debug</vt:lpstr>
      <vt:lpstr>Debug nedir ?</vt:lpstr>
      <vt:lpstr>hata türleri</vt:lpstr>
      <vt:lpstr>Hata tespit yöntemleri:</vt:lpstr>
      <vt:lpstr>Neden debuggıng öğrenmeliyiz ?</vt:lpstr>
      <vt:lpstr>Debug nasıl yapılır ?</vt:lpstr>
      <vt:lpstr>PowerPoint Sunusu</vt:lpstr>
      <vt:lpstr>Condıtıonal Breakpoınt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dc:title>
  <dc:creator>Samet Özalp</dc:creator>
  <cp:lastModifiedBy>Samet Özalp</cp:lastModifiedBy>
  <cp:revision>24</cp:revision>
  <dcterms:created xsi:type="dcterms:W3CDTF">2023-09-11T10:41:45Z</dcterms:created>
  <dcterms:modified xsi:type="dcterms:W3CDTF">2023-09-11T12:18:49Z</dcterms:modified>
</cp:coreProperties>
</file>