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9" r:id="rId9"/>
    <p:sldId id="263" r:id="rId10"/>
    <p:sldId id="264" r:id="rId11"/>
    <p:sldId id="265" r:id="rId12"/>
    <p:sldId id="266" r:id="rId13"/>
    <p:sldId id="267" r:id="rId14"/>
    <p:sldId id="268" r:id="rId15"/>
    <p:sldId id="270" r:id="rId16"/>
    <p:sldId id="271" r:id="rId17"/>
    <p:sldId id="272" r:id="rId18"/>
    <p:sldId id="273" r:id="rId19"/>
    <p:sldId id="275" r:id="rId20"/>
    <p:sldId id="276" r:id="rId21"/>
    <p:sldId id="277" r:id="rId22"/>
    <p:sldId id="274"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E52B031F-6207-404D-88BD-A4FA8101569D}" type="datetimeFigureOut">
              <a:rPr lang="tr-TR" smtClean="0"/>
              <a:t>1.09.2023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949BCBE-C09D-452A-8A72-48ABA2F933FC}" type="slidenum">
              <a:rPr lang="tr-TR" smtClean="0"/>
              <a:t>‹#›</a:t>
            </a:fld>
            <a:endParaRPr lang="tr-TR"/>
          </a:p>
        </p:txBody>
      </p:sp>
    </p:spTree>
    <p:extLst>
      <p:ext uri="{BB962C8B-B14F-4D97-AF65-F5344CB8AC3E}">
        <p14:creationId xmlns:p14="http://schemas.microsoft.com/office/powerpoint/2010/main" val="736774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52B031F-6207-404D-88BD-A4FA8101569D}" type="datetimeFigureOut">
              <a:rPr lang="tr-TR" smtClean="0"/>
              <a:t>1.09.2023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949BCBE-C09D-452A-8A72-48ABA2F933FC}" type="slidenum">
              <a:rPr lang="tr-TR" smtClean="0"/>
              <a:t>‹#›</a:t>
            </a:fld>
            <a:endParaRPr lang="tr-TR"/>
          </a:p>
        </p:txBody>
      </p:sp>
    </p:spTree>
    <p:extLst>
      <p:ext uri="{BB962C8B-B14F-4D97-AF65-F5344CB8AC3E}">
        <p14:creationId xmlns:p14="http://schemas.microsoft.com/office/powerpoint/2010/main" val="1553053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52B031F-6207-404D-88BD-A4FA8101569D}" type="datetimeFigureOut">
              <a:rPr lang="tr-TR" smtClean="0"/>
              <a:t>1.09.2023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949BCBE-C09D-452A-8A72-48ABA2F933FC}" type="slidenum">
              <a:rPr lang="tr-TR" smtClean="0"/>
              <a:t>‹#›</a:t>
            </a:fld>
            <a:endParaRPr lang="tr-TR"/>
          </a:p>
        </p:txBody>
      </p:sp>
    </p:spTree>
    <p:extLst>
      <p:ext uri="{BB962C8B-B14F-4D97-AF65-F5344CB8AC3E}">
        <p14:creationId xmlns:p14="http://schemas.microsoft.com/office/powerpoint/2010/main" val="1886918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52B031F-6207-404D-88BD-A4FA8101569D}" type="datetimeFigureOut">
              <a:rPr lang="tr-TR" smtClean="0"/>
              <a:t>1.09.2023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949BCBE-C09D-452A-8A72-48ABA2F933FC}" type="slidenum">
              <a:rPr lang="tr-TR" smtClean="0"/>
              <a:t>‹#›</a:t>
            </a:fld>
            <a:endParaRPr lang="tr-TR"/>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93843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52B031F-6207-404D-88BD-A4FA8101569D}" type="datetimeFigureOut">
              <a:rPr lang="tr-TR" smtClean="0"/>
              <a:t>1.09.2023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949BCBE-C09D-452A-8A72-48ABA2F933FC}" type="slidenum">
              <a:rPr lang="tr-TR" smtClean="0"/>
              <a:t>‹#›</a:t>
            </a:fld>
            <a:endParaRPr lang="tr-TR"/>
          </a:p>
        </p:txBody>
      </p:sp>
    </p:spTree>
    <p:extLst>
      <p:ext uri="{BB962C8B-B14F-4D97-AF65-F5344CB8AC3E}">
        <p14:creationId xmlns:p14="http://schemas.microsoft.com/office/powerpoint/2010/main" val="22511594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E52B031F-6207-404D-88BD-A4FA8101569D}" type="datetimeFigureOut">
              <a:rPr lang="tr-TR" smtClean="0"/>
              <a:t>1.09.2023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949BCBE-C09D-452A-8A72-48ABA2F933FC}" type="slidenum">
              <a:rPr lang="tr-TR" smtClean="0"/>
              <a:t>‹#›</a:t>
            </a:fld>
            <a:endParaRPr lang="tr-TR"/>
          </a:p>
        </p:txBody>
      </p:sp>
    </p:spTree>
    <p:extLst>
      <p:ext uri="{BB962C8B-B14F-4D97-AF65-F5344CB8AC3E}">
        <p14:creationId xmlns:p14="http://schemas.microsoft.com/office/powerpoint/2010/main" val="2749056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E52B031F-6207-404D-88BD-A4FA8101569D}" type="datetimeFigureOut">
              <a:rPr lang="tr-TR" smtClean="0"/>
              <a:t>1.09.2023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949BCBE-C09D-452A-8A72-48ABA2F933FC}" type="slidenum">
              <a:rPr lang="tr-TR" smtClean="0"/>
              <a:t>‹#›</a:t>
            </a:fld>
            <a:endParaRPr lang="tr-TR"/>
          </a:p>
        </p:txBody>
      </p:sp>
    </p:spTree>
    <p:extLst>
      <p:ext uri="{BB962C8B-B14F-4D97-AF65-F5344CB8AC3E}">
        <p14:creationId xmlns:p14="http://schemas.microsoft.com/office/powerpoint/2010/main" val="911764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52B031F-6207-404D-88BD-A4FA8101569D}" type="datetimeFigureOut">
              <a:rPr lang="tr-TR" smtClean="0"/>
              <a:t>1.09.2023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949BCBE-C09D-452A-8A72-48ABA2F933FC}" type="slidenum">
              <a:rPr lang="tr-TR" smtClean="0"/>
              <a:t>‹#›</a:t>
            </a:fld>
            <a:endParaRPr lang="tr-TR"/>
          </a:p>
        </p:txBody>
      </p:sp>
    </p:spTree>
    <p:extLst>
      <p:ext uri="{BB962C8B-B14F-4D97-AF65-F5344CB8AC3E}">
        <p14:creationId xmlns:p14="http://schemas.microsoft.com/office/powerpoint/2010/main" val="20884831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tr-TR"/>
              <a:t>Asıl başlık stilini düzenlemek için tıklayın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52B031F-6207-404D-88BD-A4FA8101569D}" type="datetimeFigureOut">
              <a:rPr lang="tr-TR" smtClean="0"/>
              <a:t>1.09.2023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949BCBE-C09D-452A-8A72-48ABA2F933FC}" type="slidenum">
              <a:rPr lang="tr-TR" smtClean="0"/>
              <a:t>‹#›</a:t>
            </a:fld>
            <a:endParaRPr lang="tr-TR"/>
          </a:p>
        </p:txBody>
      </p:sp>
    </p:spTree>
    <p:extLst>
      <p:ext uri="{BB962C8B-B14F-4D97-AF65-F5344CB8AC3E}">
        <p14:creationId xmlns:p14="http://schemas.microsoft.com/office/powerpoint/2010/main" val="1300180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52B031F-6207-404D-88BD-A4FA8101569D}" type="datetimeFigureOut">
              <a:rPr lang="tr-TR" smtClean="0"/>
              <a:t>1.09.2023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949BCBE-C09D-452A-8A72-48ABA2F933FC}" type="slidenum">
              <a:rPr lang="tr-TR" smtClean="0"/>
              <a:t>‹#›</a:t>
            </a:fld>
            <a:endParaRPr lang="tr-TR"/>
          </a:p>
        </p:txBody>
      </p:sp>
    </p:spTree>
    <p:extLst>
      <p:ext uri="{BB962C8B-B14F-4D97-AF65-F5344CB8AC3E}">
        <p14:creationId xmlns:p14="http://schemas.microsoft.com/office/powerpoint/2010/main" val="1564473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E52B031F-6207-404D-88BD-A4FA8101569D}" type="datetimeFigureOut">
              <a:rPr lang="tr-TR" smtClean="0"/>
              <a:t>1.09.2023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949BCBE-C09D-452A-8A72-48ABA2F933FC}" type="slidenum">
              <a:rPr lang="tr-TR" smtClean="0"/>
              <a:t>‹#›</a:t>
            </a:fld>
            <a:endParaRPr lang="tr-TR"/>
          </a:p>
        </p:txBody>
      </p:sp>
    </p:spTree>
    <p:extLst>
      <p:ext uri="{BB962C8B-B14F-4D97-AF65-F5344CB8AC3E}">
        <p14:creationId xmlns:p14="http://schemas.microsoft.com/office/powerpoint/2010/main" val="3115081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tr-TR"/>
              <a:t>Asıl başlık stilini düzenlemek için tıklayın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52B031F-6207-404D-88BD-A4FA8101569D}" type="datetimeFigureOut">
              <a:rPr lang="tr-TR" smtClean="0"/>
              <a:t>1.09.2023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949BCBE-C09D-452A-8A72-48ABA2F933FC}" type="slidenum">
              <a:rPr lang="tr-TR" smtClean="0"/>
              <a:t>‹#›</a:t>
            </a:fld>
            <a:endParaRPr lang="tr-TR"/>
          </a:p>
        </p:txBody>
      </p:sp>
    </p:spTree>
    <p:extLst>
      <p:ext uri="{BB962C8B-B14F-4D97-AF65-F5344CB8AC3E}">
        <p14:creationId xmlns:p14="http://schemas.microsoft.com/office/powerpoint/2010/main" val="305498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Content Placeholder 3"/>
          <p:cNvSpPr>
            <a:spLocks noGrp="1"/>
          </p:cNvSpPr>
          <p:nvPr>
            <p:ph sz="quarter" idx="13"/>
          </p:nvPr>
        </p:nvSpPr>
        <p:spPr>
          <a:xfrm>
            <a:off x="913774" y="3051012"/>
            <a:ext cx="5106027" cy="274018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3" name="Content Placeholder 5"/>
          <p:cNvSpPr>
            <a:spLocks noGrp="1"/>
          </p:cNvSpPr>
          <p:nvPr>
            <p:ph sz="quarter" idx="14"/>
          </p:nvPr>
        </p:nvSpPr>
        <p:spPr>
          <a:xfrm>
            <a:off x="6172200" y="3051012"/>
            <a:ext cx="5105401" cy="274018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E52B031F-6207-404D-88BD-A4FA8101569D}" type="datetimeFigureOut">
              <a:rPr lang="tr-TR" smtClean="0"/>
              <a:t>1.09.2023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2949BCBE-C09D-452A-8A72-48ABA2F933FC}" type="slidenum">
              <a:rPr lang="tr-TR" smtClean="0"/>
              <a:t>‹#›</a:t>
            </a:fld>
            <a:endParaRPr lang="tr-TR"/>
          </a:p>
        </p:txBody>
      </p:sp>
    </p:spTree>
    <p:extLst>
      <p:ext uri="{BB962C8B-B14F-4D97-AF65-F5344CB8AC3E}">
        <p14:creationId xmlns:p14="http://schemas.microsoft.com/office/powerpoint/2010/main" val="2094954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E52B031F-6207-404D-88BD-A4FA8101569D}" type="datetimeFigureOut">
              <a:rPr lang="tr-TR" smtClean="0"/>
              <a:t>1.09.2023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949BCBE-C09D-452A-8A72-48ABA2F933FC}" type="slidenum">
              <a:rPr lang="tr-TR" smtClean="0"/>
              <a:t>‹#›</a:t>
            </a:fld>
            <a:endParaRPr lang="tr-TR"/>
          </a:p>
        </p:txBody>
      </p:sp>
    </p:spTree>
    <p:extLst>
      <p:ext uri="{BB962C8B-B14F-4D97-AF65-F5344CB8AC3E}">
        <p14:creationId xmlns:p14="http://schemas.microsoft.com/office/powerpoint/2010/main" val="989109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52B031F-6207-404D-88BD-A4FA8101569D}" type="datetimeFigureOut">
              <a:rPr lang="tr-TR" smtClean="0"/>
              <a:t>1.09.2023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2949BCBE-C09D-452A-8A72-48ABA2F933FC}" type="slidenum">
              <a:rPr lang="tr-TR" smtClean="0"/>
              <a:t>‹#›</a:t>
            </a:fld>
            <a:endParaRPr lang="tr-TR"/>
          </a:p>
        </p:txBody>
      </p:sp>
    </p:spTree>
    <p:extLst>
      <p:ext uri="{BB962C8B-B14F-4D97-AF65-F5344CB8AC3E}">
        <p14:creationId xmlns:p14="http://schemas.microsoft.com/office/powerpoint/2010/main" val="2031765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tr-TR"/>
              <a:t>Asıl başlık stilini düzenlemek için tıklayın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52B031F-6207-404D-88BD-A4FA8101569D}" type="datetimeFigureOut">
              <a:rPr lang="tr-TR" smtClean="0"/>
              <a:t>1.09.2023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949BCBE-C09D-452A-8A72-48ABA2F933FC}" type="slidenum">
              <a:rPr lang="tr-TR" smtClean="0"/>
              <a:t>‹#›</a:t>
            </a:fld>
            <a:endParaRPr lang="tr-TR"/>
          </a:p>
        </p:txBody>
      </p:sp>
    </p:spTree>
    <p:extLst>
      <p:ext uri="{BB962C8B-B14F-4D97-AF65-F5344CB8AC3E}">
        <p14:creationId xmlns:p14="http://schemas.microsoft.com/office/powerpoint/2010/main" val="943146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52B031F-6207-404D-88BD-A4FA8101569D}" type="datetimeFigureOut">
              <a:rPr lang="tr-TR" smtClean="0"/>
              <a:t>1.09.2023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949BCBE-C09D-452A-8A72-48ABA2F933FC}" type="slidenum">
              <a:rPr lang="tr-TR" smtClean="0"/>
              <a:t>‹#›</a:t>
            </a:fld>
            <a:endParaRPr lang="tr-TR"/>
          </a:p>
        </p:txBody>
      </p:sp>
    </p:spTree>
    <p:extLst>
      <p:ext uri="{BB962C8B-B14F-4D97-AF65-F5344CB8AC3E}">
        <p14:creationId xmlns:p14="http://schemas.microsoft.com/office/powerpoint/2010/main" val="130916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52B031F-6207-404D-88BD-A4FA8101569D}" type="datetimeFigureOut">
              <a:rPr lang="tr-TR" smtClean="0"/>
              <a:t>1.09.2023</a:t>
            </a:fld>
            <a:endParaRPr lang="tr-TR"/>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tr-T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949BCBE-C09D-452A-8A72-48ABA2F933FC}" type="slidenum">
              <a:rPr lang="tr-TR" smtClean="0"/>
              <a:t>‹#›</a:t>
            </a:fld>
            <a:endParaRPr lang="tr-TR"/>
          </a:p>
        </p:txBody>
      </p:sp>
    </p:spTree>
    <p:extLst>
      <p:ext uri="{BB962C8B-B14F-4D97-AF65-F5344CB8AC3E}">
        <p14:creationId xmlns:p14="http://schemas.microsoft.com/office/powerpoint/2010/main" val="326578734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86C991-F5CA-F6C4-B59C-3BCB7E61E413}"/>
              </a:ext>
            </a:extLst>
          </p:cNvPr>
          <p:cNvSpPr>
            <a:spLocks noGrp="1"/>
          </p:cNvSpPr>
          <p:nvPr>
            <p:ph type="ctrTitle"/>
          </p:nvPr>
        </p:nvSpPr>
        <p:spPr/>
        <p:txBody>
          <a:bodyPr/>
          <a:lstStyle/>
          <a:p>
            <a:r>
              <a:rPr lang="tr-TR" dirty="0" err="1"/>
              <a:t>uart</a:t>
            </a:r>
            <a:endParaRPr lang="tr-TR" dirty="0"/>
          </a:p>
        </p:txBody>
      </p:sp>
    </p:spTree>
    <p:extLst>
      <p:ext uri="{BB962C8B-B14F-4D97-AF65-F5344CB8AC3E}">
        <p14:creationId xmlns:p14="http://schemas.microsoft.com/office/powerpoint/2010/main" val="1064667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descr="ekran görüntüsü, metin, dikdörtgen, yazı tipi içeren bir resim&#10;&#10;Açıklama otomatik olarak oluşturuldu">
            <a:extLst>
              <a:ext uri="{FF2B5EF4-FFF2-40B4-BE49-F238E27FC236}">
                <a16:creationId xmlns:a16="http://schemas.microsoft.com/office/drawing/2014/main" id="{2D01BE5E-08EC-3892-72EB-E3EC3A57B132}"/>
              </a:ext>
            </a:extLst>
          </p:cNvPr>
          <p:cNvPicPr>
            <a:picLocks noChangeAspect="1"/>
          </p:cNvPicPr>
          <p:nvPr/>
        </p:nvPicPr>
        <p:blipFill>
          <a:blip r:embed="rId2"/>
          <a:stretch>
            <a:fillRect/>
          </a:stretch>
        </p:blipFill>
        <p:spPr>
          <a:xfrm>
            <a:off x="1928378" y="818794"/>
            <a:ext cx="7840824" cy="2199614"/>
          </a:xfrm>
          <a:prstGeom prst="rect">
            <a:avLst/>
          </a:prstGeom>
        </p:spPr>
      </p:pic>
      <p:sp>
        <p:nvSpPr>
          <p:cNvPr id="5" name="Metin kutusu 4">
            <a:extLst>
              <a:ext uri="{FF2B5EF4-FFF2-40B4-BE49-F238E27FC236}">
                <a16:creationId xmlns:a16="http://schemas.microsoft.com/office/drawing/2014/main" id="{F12161A2-5DA3-82F8-BFE7-3CF255601A40}"/>
              </a:ext>
            </a:extLst>
          </p:cNvPr>
          <p:cNvSpPr txBox="1"/>
          <p:nvPr/>
        </p:nvSpPr>
        <p:spPr>
          <a:xfrm>
            <a:off x="1384916" y="3429000"/>
            <a:ext cx="9934113" cy="2660472"/>
          </a:xfrm>
          <a:prstGeom prst="rect">
            <a:avLst/>
          </a:prstGeom>
          <a:noFill/>
        </p:spPr>
        <p:txBody>
          <a:bodyPr wrap="square" rtlCol="0">
            <a:spAutoFit/>
          </a:bodyPr>
          <a:lstStyle/>
          <a:p>
            <a:pPr indent="449580">
              <a:lnSpc>
                <a:spcPct val="107000"/>
              </a:lnSpc>
              <a:spcAft>
                <a:spcPts val="800"/>
              </a:spcAft>
            </a:pPr>
            <a:r>
              <a:rPr lang="tr-TR" sz="1800" b="1" kern="100" dirty="0">
                <a:effectLst/>
                <a:latin typeface="Calibri" panose="020F0502020204030204" pitchFamily="34" charset="0"/>
                <a:ea typeface="Calibri" panose="020F0502020204030204" pitchFamily="34" charset="0"/>
                <a:cs typeface="Times New Roman" panose="02020603050405020304" pitchFamily="18" charset="0"/>
              </a:rPr>
              <a:t>UART birimlerinde RX, TX ve GND uçları bulunur.</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b="1"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TX:</a:t>
            </a:r>
            <a:r>
              <a:rPr lang="tr-TR" sz="1800" b="1" kern="100" dirty="0">
                <a:effectLst/>
                <a:latin typeface="Calibri" panose="020F0502020204030204" pitchFamily="34" charset="0"/>
                <a:ea typeface="Calibri" panose="020F0502020204030204" pitchFamily="34" charset="0"/>
                <a:cs typeface="Times New Roman" panose="02020603050405020304" pitchFamily="18" charset="0"/>
              </a:rPr>
              <a:t> Veri iletim hattı.</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b="1"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RX: </a:t>
            </a:r>
            <a:r>
              <a:rPr lang="tr-TR" sz="1800" b="1" kern="100" dirty="0">
                <a:effectLst/>
                <a:latin typeface="Calibri" panose="020F0502020204030204" pitchFamily="34" charset="0"/>
                <a:ea typeface="Calibri" panose="020F0502020204030204" pitchFamily="34" charset="0"/>
                <a:cs typeface="Times New Roman" panose="02020603050405020304" pitchFamily="18" charset="0"/>
              </a:rPr>
              <a:t>Veri alma hattı.</a:t>
            </a:r>
            <a:r>
              <a:rPr lang="tr-TR" sz="1800" b="0" kern="100" dirty="0">
                <a:effectLst/>
                <a:latin typeface="Calibri" panose="020F0502020204030204" pitchFamily="34" charset="0"/>
                <a:ea typeface="Calibri" panose="020F0502020204030204" pitchFamily="34" charset="0"/>
                <a:cs typeface="Times New Roman" panose="02020603050405020304" pitchFamily="18" charset="0"/>
              </a:rPr>
              <a:t>	</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b="1"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GND: </a:t>
            </a:r>
            <a:r>
              <a:rPr lang="tr-TR" sz="1800" b="1" kern="100" dirty="0">
                <a:effectLst/>
                <a:latin typeface="Calibri" panose="020F0502020204030204" pitchFamily="34" charset="0"/>
                <a:ea typeface="Calibri" panose="020F0502020204030204" pitchFamily="34" charset="0"/>
                <a:cs typeface="Times New Roman" panose="02020603050405020304" pitchFamily="18" charset="0"/>
              </a:rPr>
              <a:t>Toprak bağlantısı. Verinin düzgün bir şekilde iletilmesini ve cihazlar arasındaki güç ve sinyallerin kararlı kalmasını sağlar.</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indent="449580">
              <a:lnSpc>
                <a:spcPct val="107000"/>
              </a:lnSpc>
              <a:spcAft>
                <a:spcPts val="800"/>
              </a:spcAft>
            </a:pPr>
            <a:r>
              <a:rPr lang="tr-TR" sz="1800" b="1" kern="100" dirty="0">
                <a:effectLst/>
                <a:latin typeface="Calibri" panose="020F0502020204030204" pitchFamily="34" charset="0"/>
                <a:ea typeface="Calibri" panose="020F0502020204030204" pitchFamily="34" charset="0"/>
                <a:cs typeface="Times New Roman" panose="02020603050405020304" pitchFamily="18" charset="0"/>
              </a:rPr>
              <a:t>Haberleşecek birimlerin RX ve TX uçları çapraz olarak bağlanır. GND bağlantıları </a:t>
            </a:r>
            <a:r>
              <a:rPr lang="tr-TR" sz="1800" b="1" kern="100" dirty="0" err="1">
                <a:effectLst/>
                <a:latin typeface="Calibri" panose="020F0502020204030204" pitchFamily="34" charset="0"/>
                <a:ea typeface="Calibri" panose="020F0502020204030204" pitchFamily="34" charset="0"/>
                <a:cs typeface="Times New Roman" panose="02020603050405020304" pitchFamily="18" charset="0"/>
              </a:rPr>
              <a:t>ortaklanır</a:t>
            </a:r>
            <a:r>
              <a:rPr lang="tr-TR" sz="18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3678301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A0484BD-7FD2-90A8-C035-162F5FBF1E15}"/>
              </a:ext>
            </a:extLst>
          </p:cNvPr>
          <p:cNvSpPr>
            <a:spLocks noGrp="1"/>
          </p:cNvSpPr>
          <p:nvPr>
            <p:ph sz="quarter" idx="13"/>
          </p:nvPr>
        </p:nvSpPr>
        <p:spPr>
          <a:xfrm>
            <a:off x="1117961" y="2127394"/>
            <a:ext cx="10363826" cy="3424107"/>
          </a:xfrm>
        </p:spPr>
        <p:txBody>
          <a:bodyPr/>
          <a:lstStyle/>
          <a:p>
            <a:pPr>
              <a:lnSpc>
                <a:spcPct val="107000"/>
              </a:lnSpc>
              <a:spcAft>
                <a:spcPts val="800"/>
              </a:spcAft>
            </a:pPr>
            <a:r>
              <a:rPr lang="tr-TR" sz="1800" b="1" kern="100" cap="none" dirty="0">
                <a:solidFill>
                  <a:srgbClr val="ED7D31"/>
                </a:solidFill>
                <a:effectLst/>
                <a:latin typeface="Calibri" panose="020F0502020204030204" pitchFamily="34" charset="0"/>
                <a:ea typeface="Calibri" panose="020F0502020204030204" pitchFamily="34" charset="0"/>
                <a:cs typeface="Calibri" panose="020F0502020204030204" pitchFamily="34" charset="0"/>
              </a:rPr>
              <a:t>Full </a:t>
            </a:r>
            <a:r>
              <a:rPr lang="tr-TR" sz="1800" b="1" kern="100" cap="none" dirty="0" err="1">
                <a:solidFill>
                  <a:srgbClr val="ED7D31"/>
                </a:solidFill>
                <a:effectLst/>
                <a:latin typeface="Calibri" panose="020F0502020204030204" pitchFamily="34" charset="0"/>
                <a:ea typeface="Calibri" panose="020F0502020204030204" pitchFamily="34" charset="0"/>
                <a:cs typeface="Calibri" panose="020F0502020204030204" pitchFamily="34" charset="0"/>
              </a:rPr>
              <a:t>duplex</a:t>
            </a:r>
            <a:r>
              <a:rPr lang="tr-TR" sz="1800" b="1" kern="100" cap="none" dirty="0">
                <a:solidFill>
                  <a:srgbClr val="ED7D31"/>
                </a:solidFill>
                <a:effectLst/>
                <a:latin typeface="Calibri" panose="020F0502020204030204" pitchFamily="34" charset="0"/>
                <a:ea typeface="Calibri" panose="020F0502020204030204" pitchFamily="34" charset="0"/>
                <a:cs typeface="Calibri" panose="020F0502020204030204" pitchFamily="34" charset="0"/>
              </a:rPr>
              <a:t>: </a:t>
            </a:r>
            <a:r>
              <a:rPr lang="tr-TR" sz="1800" kern="100" cap="none" dirty="0">
                <a:effectLst/>
                <a:latin typeface="Calibri" panose="020F0502020204030204" pitchFamily="34" charset="0"/>
                <a:ea typeface="Calibri" panose="020F0502020204030204" pitchFamily="34" charset="0"/>
                <a:cs typeface="Calibri" panose="020F0502020204030204" pitchFamily="34" charset="0"/>
              </a:rPr>
              <a:t>iki tarafın da aynı anda konuşabileceği haberleşme yapısıdır. İki tarafta veri iletebilir ve veri alabilir.</a:t>
            </a:r>
          </a:p>
          <a:p>
            <a:pPr>
              <a:lnSpc>
                <a:spcPct val="107000"/>
              </a:lnSpc>
              <a:spcAft>
                <a:spcPts val="800"/>
              </a:spcAft>
            </a:pPr>
            <a:r>
              <a:rPr lang="tr-TR" sz="1800" b="1" kern="100" cap="none" dirty="0" err="1">
                <a:solidFill>
                  <a:srgbClr val="ED7D31"/>
                </a:solidFill>
                <a:effectLst/>
                <a:latin typeface="Calibri" panose="020F0502020204030204" pitchFamily="34" charset="0"/>
                <a:ea typeface="Calibri" panose="020F0502020204030204" pitchFamily="34" charset="0"/>
                <a:cs typeface="Calibri" panose="020F0502020204030204" pitchFamily="34" charset="0"/>
              </a:rPr>
              <a:t>Half</a:t>
            </a:r>
            <a:r>
              <a:rPr lang="tr-TR" sz="1800" b="1" kern="100" cap="none" dirty="0">
                <a:solidFill>
                  <a:srgbClr val="ED7D31"/>
                </a:solidFill>
                <a:effectLst/>
                <a:latin typeface="Calibri" panose="020F0502020204030204" pitchFamily="34" charset="0"/>
                <a:ea typeface="Calibri" panose="020F0502020204030204" pitchFamily="34" charset="0"/>
                <a:cs typeface="Calibri" panose="020F0502020204030204" pitchFamily="34" charset="0"/>
              </a:rPr>
              <a:t> </a:t>
            </a:r>
            <a:r>
              <a:rPr lang="tr-TR" sz="1800" b="1" kern="100" cap="none" dirty="0" err="1">
                <a:solidFill>
                  <a:srgbClr val="ED7D31"/>
                </a:solidFill>
                <a:effectLst/>
                <a:latin typeface="Calibri" panose="020F0502020204030204" pitchFamily="34" charset="0"/>
                <a:ea typeface="Calibri" panose="020F0502020204030204" pitchFamily="34" charset="0"/>
                <a:cs typeface="Calibri" panose="020F0502020204030204" pitchFamily="34" charset="0"/>
              </a:rPr>
              <a:t>duplex</a:t>
            </a:r>
            <a:r>
              <a:rPr lang="tr-TR" sz="1800" b="1" kern="100" cap="none" dirty="0">
                <a:solidFill>
                  <a:srgbClr val="ED7D31"/>
                </a:solidFill>
                <a:effectLst/>
                <a:latin typeface="Calibri" panose="020F0502020204030204" pitchFamily="34" charset="0"/>
                <a:ea typeface="Calibri" panose="020F0502020204030204" pitchFamily="34" charset="0"/>
                <a:cs typeface="Calibri" panose="020F0502020204030204" pitchFamily="34" charset="0"/>
              </a:rPr>
              <a:t>: </a:t>
            </a:r>
            <a:r>
              <a:rPr lang="tr-TR" sz="1800" kern="100" cap="none" dirty="0">
                <a:effectLst/>
                <a:latin typeface="Calibri" panose="020F0502020204030204" pitchFamily="34" charset="0"/>
                <a:ea typeface="Calibri" panose="020F0502020204030204" pitchFamily="34" charset="0"/>
                <a:cs typeface="Calibri" panose="020F0502020204030204" pitchFamily="34" charset="0"/>
              </a:rPr>
              <a:t>telsiz mantığı. Biri konuşur diğeri dinler. Aynı anda gerçekleşmez.</a:t>
            </a:r>
          </a:p>
          <a:p>
            <a:pPr>
              <a:lnSpc>
                <a:spcPct val="107000"/>
              </a:lnSpc>
              <a:spcAft>
                <a:spcPts val="800"/>
              </a:spcAft>
            </a:pPr>
            <a:r>
              <a:rPr lang="tr-TR" sz="1800" b="1" kern="100" cap="none" dirty="0" err="1">
                <a:solidFill>
                  <a:srgbClr val="ED7D31"/>
                </a:solidFill>
                <a:effectLst/>
                <a:latin typeface="Calibri" panose="020F0502020204030204" pitchFamily="34" charset="0"/>
                <a:ea typeface="Calibri" panose="020F0502020204030204" pitchFamily="34" charset="0"/>
                <a:cs typeface="Calibri" panose="020F0502020204030204" pitchFamily="34" charset="0"/>
              </a:rPr>
              <a:t>Simplex</a:t>
            </a:r>
            <a:r>
              <a:rPr lang="tr-TR" sz="1800" b="1" kern="100" cap="none" dirty="0">
                <a:solidFill>
                  <a:srgbClr val="ED7D31"/>
                </a:solidFill>
                <a:effectLst/>
                <a:latin typeface="Calibri" panose="020F0502020204030204" pitchFamily="34" charset="0"/>
                <a:ea typeface="Calibri" panose="020F0502020204030204" pitchFamily="34" charset="0"/>
                <a:cs typeface="Calibri" panose="020F0502020204030204" pitchFamily="34" charset="0"/>
              </a:rPr>
              <a:t>:</a:t>
            </a:r>
            <a:r>
              <a:rPr lang="tr-TR" sz="1800" b="1" kern="100" cap="none" dirty="0">
                <a:effectLst/>
                <a:latin typeface="Calibri" panose="020F0502020204030204" pitchFamily="34" charset="0"/>
                <a:ea typeface="Calibri" panose="020F0502020204030204" pitchFamily="34" charset="0"/>
                <a:cs typeface="Calibri" panose="020F0502020204030204" pitchFamily="34" charset="0"/>
              </a:rPr>
              <a:t> </a:t>
            </a:r>
            <a:r>
              <a:rPr lang="tr-TR" sz="1800" kern="100" cap="none" dirty="0">
                <a:effectLst/>
                <a:latin typeface="Calibri" panose="020F0502020204030204" pitchFamily="34" charset="0"/>
                <a:ea typeface="Calibri" panose="020F0502020204030204" pitchFamily="34" charset="0"/>
                <a:cs typeface="Calibri" panose="020F0502020204030204" pitchFamily="34" charset="0"/>
              </a:rPr>
              <a:t>biri konuşur diğeri dinler.</a:t>
            </a:r>
          </a:p>
          <a:p>
            <a:endParaRPr lang="tr-TR"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3266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197DA1-D003-B666-95E3-B51813529DC3}"/>
              </a:ext>
            </a:extLst>
          </p:cNvPr>
          <p:cNvSpPr>
            <a:spLocks noGrp="1"/>
          </p:cNvSpPr>
          <p:nvPr>
            <p:ph type="title"/>
          </p:nvPr>
        </p:nvSpPr>
        <p:spPr/>
        <p:txBody>
          <a:bodyPr/>
          <a:lstStyle/>
          <a:p>
            <a:r>
              <a:rPr lang="tr-TR" dirty="0" err="1"/>
              <a:t>usart</a:t>
            </a:r>
            <a:endParaRPr lang="tr-TR" dirty="0"/>
          </a:p>
        </p:txBody>
      </p:sp>
      <p:sp>
        <p:nvSpPr>
          <p:cNvPr id="3" name="İçerik Yer Tutucusu 2">
            <a:extLst>
              <a:ext uri="{FF2B5EF4-FFF2-40B4-BE49-F238E27FC236}">
                <a16:creationId xmlns:a16="http://schemas.microsoft.com/office/drawing/2014/main" id="{0BB389A7-A327-D78A-B72F-A41D706D9313}"/>
              </a:ext>
            </a:extLst>
          </p:cNvPr>
          <p:cNvSpPr>
            <a:spLocks noGrp="1"/>
          </p:cNvSpPr>
          <p:nvPr>
            <p:ph sz="quarter" idx="13"/>
          </p:nvPr>
        </p:nvSpPr>
        <p:spPr/>
        <p:txBody>
          <a:bodyPr>
            <a:normAutofit fontScale="77500" lnSpcReduction="20000"/>
          </a:bodyPr>
          <a:lstStyle/>
          <a:p>
            <a:pPr marL="342900" lvl="0" indent="-342900">
              <a:lnSpc>
                <a:spcPct val="115000"/>
              </a:lnSpc>
              <a:buFont typeface="Symbol" panose="05050102010706020507" pitchFamily="18" charset="2"/>
              <a:buChar char=""/>
            </a:pPr>
            <a:r>
              <a:rPr lang="tr-TR" sz="1800" b="0" kern="100" cap="none" dirty="0">
                <a:solidFill>
                  <a:srgbClr val="181D31"/>
                </a:solidFill>
                <a:effectLst/>
                <a:latin typeface="Calibri" panose="020F0502020204030204" pitchFamily="34" charset="0"/>
                <a:ea typeface="Calibri" panose="020F0502020204030204" pitchFamily="34" charset="0"/>
                <a:cs typeface="Calibri" panose="020F0502020204030204" pitchFamily="34" charset="0"/>
              </a:rPr>
              <a:t>USART seri iletişim kurmak için </a:t>
            </a:r>
            <a:r>
              <a:rPr lang="tr-TR" sz="1800" b="1" kern="100" cap="none" dirty="0">
                <a:solidFill>
                  <a:srgbClr val="181D31"/>
                </a:solidFill>
                <a:effectLst/>
                <a:latin typeface="Calibri" panose="020F0502020204030204" pitchFamily="34" charset="0"/>
                <a:ea typeface="Calibri" panose="020F0502020204030204" pitchFamily="34" charset="0"/>
                <a:cs typeface="Calibri" panose="020F0502020204030204" pitchFamily="34" charset="0"/>
              </a:rPr>
              <a:t>mikrodenetleyiciler içerisinde bulunan çevre biriminin adıdır.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b="1" kern="100" cap="none" dirty="0" err="1">
                <a:solidFill>
                  <a:srgbClr val="181D31"/>
                </a:solidFill>
                <a:effectLst/>
                <a:latin typeface="Calibri" panose="020F0502020204030204" pitchFamily="34" charset="0"/>
                <a:ea typeface="Calibri" panose="020F0502020204030204" pitchFamily="34" charset="0"/>
                <a:cs typeface="Calibri" panose="020F0502020204030204" pitchFamily="34" charset="0"/>
              </a:rPr>
              <a:t>Usart</a:t>
            </a:r>
            <a:r>
              <a:rPr lang="tr-TR" sz="1800" kern="100" cap="none" dirty="0">
                <a:solidFill>
                  <a:srgbClr val="181D31"/>
                </a:solidFill>
                <a:effectLst/>
                <a:latin typeface="Calibri" panose="020F0502020204030204" pitchFamily="34" charset="0"/>
                <a:ea typeface="Calibri" panose="020F0502020204030204" pitchFamily="34" charset="0"/>
                <a:cs typeface="Calibri" panose="020F0502020204030204" pitchFamily="34" charset="0"/>
              </a:rPr>
              <a:t> ise hem senkron hem de asenkron olarak çalışabilir. </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kern="100" cap="none" dirty="0" err="1">
                <a:solidFill>
                  <a:srgbClr val="181D31"/>
                </a:solidFill>
                <a:effectLst/>
                <a:latin typeface="Calibri" panose="020F0502020204030204" pitchFamily="34" charset="0"/>
                <a:ea typeface="Calibri" panose="020F0502020204030204" pitchFamily="34" charset="0"/>
                <a:cs typeface="Calibri" panose="020F0502020204030204" pitchFamily="34" charset="0"/>
              </a:rPr>
              <a:t>Uart’a</a:t>
            </a:r>
            <a:r>
              <a:rPr lang="tr-TR" sz="1800" kern="100" cap="none" dirty="0">
                <a:solidFill>
                  <a:srgbClr val="181D31"/>
                </a:solidFill>
                <a:effectLst/>
                <a:latin typeface="Calibri" panose="020F0502020204030204" pitchFamily="34" charset="0"/>
                <a:ea typeface="Calibri" panose="020F0502020204030204" pitchFamily="34" charset="0"/>
                <a:cs typeface="Calibri" panose="020F0502020204030204" pitchFamily="34" charset="0"/>
              </a:rPr>
              <a:t> göre </a:t>
            </a:r>
            <a:r>
              <a:rPr lang="tr-TR" sz="1800" b="1" kern="100" cap="none" dirty="0">
                <a:solidFill>
                  <a:srgbClr val="181D31"/>
                </a:solidFill>
                <a:effectLst/>
                <a:latin typeface="Calibri" panose="020F0502020204030204" pitchFamily="34" charset="0"/>
                <a:ea typeface="Calibri" panose="020F0502020204030204" pitchFamily="34" charset="0"/>
                <a:cs typeface="Calibri" panose="020F0502020204030204" pitchFamily="34" charset="0"/>
              </a:rPr>
              <a:t>daha gelişmiş</a:t>
            </a:r>
            <a:r>
              <a:rPr lang="tr-TR" sz="1800" kern="100" cap="none" dirty="0">
                <a:solidFill>
                  <a:srgbClr val="181D31"/>
                </a:solidFill>
                <a:effectLst/>
                <a:latin typeface="Calibri" panose="020F0502020204030204" pitchFamily="34" charset="0"/>
                <a:ea typeface="Calibri" panose="020F0502020204030204" pitchFamily="34" charset="0"/>
                <a:cs typeface="Calibri" panose="020F0502020204030204" pitchFamily="34" charset="0"/>
              </a:rPr>
              <a:t> bir protokoldür. </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kern="100" cap="none" dirty="0">
                <a:solidFill>
                  <a:srgbClr val="181D31"/>
                </a:solidFill>
                <a:effectLst/>
                <a:latin typeface="Calibri" panose="020F0502020204030204" pitchFamily="34" charset="0"/>
                <a:ea typeface="Calibri" panose="020F0502020204030204" pitchFamily="34" charset="0"/>
                <a:cs typeface="Calibri" panose="020F0502020204030204" pitchFamily="34" charset="0"/>
              </a:rPr>
              <a:t>Haberleşme mantığı aynı şekilde çalışır ancak </a:t>
            </a:r>
            <a:r>
              <a:rPr lang="tr-TR" sz="1800" kern="100" cap="none" dirty="0" err="1">
                <a:solidFill>
                  <a:srgbClr val="181D31"/>
                </a:solidFill>
                <a:effectLst/>
                <a:latin typeface="Calibri" panose="020F0502020204030204" pitchFamily="34" charset="0"/>
                <a:ea typeface="Calibri" panose="020F0502020204030204" pitchFamily="34" charset="0"/>
                <a:cs typeface="Calibri" panose="020F0502020204030204" pitchFamily="34" charset="0"/>
              </a:rPr>
              <a:t>usart</a:t>
            </a:r>
            <a:r>
              <a:rPr lang="tr-TR" sz="1800" kern="100" cap="none" dirty="0">
                <a:solidFill>
                  <a:srgbClr val="181D31"/>
                </a:solidFill>
                <a:effectLst/>
                <a:latin typeface="Calibri" panose="020F0502020204030204" pitchFamily="34" charset="0"/>
                <a:ea typeface="Calibri" panose="020F0502020204030204" pitchFamily="34" charset="0"/>
                <a:cs typeface="Calibri" panose="020F0502020204030204" pitchFamily="34" charset="0"/>
              </a:rPr>
              <a:t> aynı zamanda </a:t>
            </a:r>
            <a:r>
              <a:rPr lang="tr-TR" sz="1800" b="1" kern="100" cap="none" dirty="0">
                <a:solidFill>
                  <a:srgbClr val="181D31"/>
                </a:solidFill>
                <a:effectLst/>
                <a:latin typeface="Calibri" panose="020F0502020204030204" pitchFamily="34" charset="0"/>
                <a:ea typeface="Calibri" panose="020F0502020204030204" pitchFamily="34" charset="0"/>
                <a:cs typeface="Calibri" panose="020F0502020204030204" pitchFamily="34" charset="0"/>
              </a:rPr>
              <a:t>senkron haberleşmeleri de gerçekleştirebilir. </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b="1" kern="100" cap="none" dirty="0">
                <a:solidFill>
                  <a:srgbClr val="181D31"/>
                </a:solidFill>
                <a:effectLst/>
                <a:latin typeface="Calibri" panose="020F0502020204030204" pitchFamily="34" charset="0"/>
                <a:ea typeface="Calibri" panose="020F0502020204030204" pitchFamily="34" charset="0"/>
                <a:cs typeface="Calibri" panose="020F0502020204030204" pitchFamily="34" charset="0"/>
              </a:rPr>
              <a:t>Yeni çıkan bir mikroişlemcinin</a:t>
            </a:r>
            <a:r>
              <a:rPr lang="tr-TR" sz="1800" kern="100" cap="none" dirty="0">
                <a:solidFill>
                  <a:srgbClr val="181D31"/>
                </a:solidFill>
                <a:effectLst/>
                <a:latin typeface="Calibri" panose="020F0502020204030204" pitchFamily="34" charset="0"/>
                <a:ea typeface="Calibri" panose="020F0502020204030204" pitchFamily="34" charset="0"/>
                <a:cs typeface="Calibri" panose="020F0502020204030204" pitchFamily="34" charset="0"/>
              </a:rPr>
              <a:t> </a:t>
            </a:r>
            <a:r>
              <a:rPr lang="tr-TR" sz="1800" kern="100" cap="none" dirty="0" err="1">
                <a:solidFill>
                  <a:srgbClr val="181D31"/>
                </a:solidFill>
                <a:effectLst/>
                <a:latin typeface="Calibri" panose="020F0502020204030204" pitchFamily="34" charset="0"/>
                <a:ea typeface="Calibri" panose="020F0502020204030204" pitchFamily="34" charset="0"/>
                <a:cs typeface="Calibri" panose="020F0502020204030204" pitchFamily="34" charset="0"/>
              </a:rPr>
              <a:t>datasheet’ine</a:t>
            </a:r>
            <a:r>
              <a:rPr lang="tr-TR" sz="1800" kern="100" cap="none" dirty="0">
                <a:solidFill>
                  <a:srgbClr val="181D31"/>
                </a:solidFill>
                <a:effectLst/>
                <a:latin typeface="Calibri" panose="020F0502020204030204" pitchFamily="34" charset="0"/>
                <a:ea typeface="Calibri" panose="020F0502020204030204" pitchFamily="34" charset="0"/>
                <a:cs typeface="Calibri" panose="020F0502020204030204" pitchFamily="34" charset="0"/>
              </a:rPr>
              <a:t> (elektronik ve teknolojik ürünlerin teknik özellikleri, ayrıntıları vs.) Baktığınız zaman bu birimleri genelde USART birimi olarak görüyoruz çünkü USART aynı zamanda </a:t>
            </a:r>
            <a:r>
              <a:rPr lang="tr-TR" sz="1800" kern="100" cap="none" dirty="0" err="1">
                <a:solidFill>
                  <a:srgbClr val="181D31"/>
                </a:solidFill>
                <a:effectLst/>
                <a:latin typeface="Calibri" panose="020F0502020204030204" pitchFamily="34" charset="0"/>
                <a:ea typeface="Calibri" panose="020F0502020204030204" pitchFamily="34" charset="0"/>
                <a:cs typeface="Calibri" panose="020F0502020204030204" pitchFamily="34" charset="0"/>
              </a:rPr>
              <a:t>uart’ı</a:t>
            </a:r>
            <a:r>
              <a:rPr lang="tr-TR" sz="1800" kern="100" cap="none" dirty="0">
                <a:solidFill>
                  <a:srgbClr val="181D31"/>
                </a:solidFill>
                <a:effectLst/>
                <a:latin typeface="Calibri" panose="020F0502020204030204" pitchFamily="34" charset="0"/>
                <a:ea typeface="Calibri" panose="020F0502020204030204" pitchFamily="34" charset="0"/>
                <a:cs typeface="Calibri" panose="020F0502020204030204" pitchFamily="34" charset="0"/>
              </a:rPr>
              <a:t> da kapsayan bir birim olarak tasarlanmıştır.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b="1" kern="100" cap="none" dirty="0">
                <a:solidFill>
                  <a:srgbClr val="181D31"/>
                </a:solidFill>
                <a:effectLst/>
                <a:latin typeface="Calibri" panose="020F0502020204030204" pitchFamily="34" charset="0"/>
                <a:ea typeface="Calibri" panose="020F0502020204030204" pitchFamily="34" charset="0"/>
                <a:cs typeface="Calibri" panose="020F0502020204030204" pitchFamily="34" charset="0"/>
              </a:rPr>
              <a:t>Rs232</a:t>
            </a:r>
            <a:r>
              <a:rPr lang="tr-TR" sz="1800" kern="100" cap="none" dirty="0">
                <a:solidFill>
                  <a:srgbClr val="181D31"/>
                </a:solidFill>
                <a:effectLst/>
                <a:latin typeface="Calibri" panose="020F0502020204030204" pitchFamily="34" charset="0"/>
                <a:ea typeface="Calibri" panose="020F0502020204030204" pitchFamily="34" charset="0"/>
                <a:cs typeface="Calibri" panose="020F0502020204030204" pitchFamily="34" charset="0"/>
              </a:rPr>
              <a:t> ise fiziki bir katmandır.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kern="100" cap="none" dirty="0">
                <a:solidFill>
                  <a:srgbClr val="181D31"/>
                </a:solidFill>
                <a:effectLst/>
                <a:latin typeface="Calibri" panose="020F0502020204030204" pitchFamily="34" charset="0"/>
                <a:ea typeface="Calibri" panose="020F0502020204030204" pitchFamily="34" charset="0"/>
                <a:cs typeface="Calibri" panose="020F0502020204030204" pitchFamily="34" charset="0"/>
              </a:rPr>
              <a:t>Genellikle işlemcinin </a:t>
            </a:r>
            <a:r>
              <a:rPr lang="tr-TR" sz="1800" b="1" kern="100" cap="none" dirty="0" err="1">
                <a:solidFill>
                  <a:srgbClr val="181D31"/>
                </a:solidFill>
                <a:effectLst/>
                <a:latin typeface="Calibri" panose="020F0502020204030204" pitchFamily="34" charset="0"/>
                <a:ea typeface="Calibri" panose="020F0502020204030204" pitchFamily="34" charset="0"/>
                <a:cs typeface="Calibri" panose="020F0502020204030204" pitchFamily="34" charset="0"/>
              </a:rPr>
              <a:t>uart</a:t>
            </a:r>
            <a:r>
              <a:rPr lang="tr-TR" sz="1800" b="1" kern="100" cap="none" dirty="0">
                <a:solidFill>
                  <a:srgbClr val="181D31"/>
                </a:solidFill>
                <a:effectLst/>
                <a:latin typeface="Calibri" panose="020F0502020204030204" pitchFamily="34" charset="0"/>
                <a:ea typeface="Calibri" panose="020F0502020204030204" pitchFamily="34" charset="0"/>
                <a:cs typeface="Calibri" panose="020F0502020204030204" pitchFamily="34" charset="0"/>
              </a:rPr>
              <a:t> çıkışları 3.3V veya 5V</a:t>
            </a:r>
            <a:r>
              <a:rPr lang="tr-TR" sz="1800" kern="100" cap="none" dirty="0">
                <a:solidFill>
                  <a:srgbClr val="181D31"/>
                </a:solidFill>
                <a:effectLst/>
                <a:latin typeface="Calibri" panose="020F0502020204030204" pitchFamily="34" charset="0"/>
                <a:ea typeface="Calibri" panose="020F0502020204030204" pitchFamily="34" charset="0"/>
                <a:cs typeface="Calibri" panose="020F0502020204030204" pitchFamily="34" charset="0"/>
              </a:rPr>
              <a:t> seviyelerindedir.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b="1" kern="100" cap="none" dirty="0">
                <a:solidFill>
                  <a:srgbClr val="181D31"/>
                </a:solidFill>
                <a:effectLst/>
                <a:latin typeface="Calibri" panose="020F0502020204030204" pitchFamily="34" charset="0"/>
                <a:ea typeface="Calibri" panose="020F0502020204030204" pitchFamily="34" charset="0"/>
                <a:cs typeface="Calibri" panose="020F0502020204030204" pitchFamily="34" charset="0"/>
              </a:rPr>
              <a:t>Uzun mesafelerde</a:t>
            </a:r>
            <a:r>
              <a:rPr lang="tr-TR" sz="1800" kern="100" cap="none" dirty="0">
                <a:solidFill>
                  <a:srgbClr val="181D31"/>
                </a:solidFill>
                <a:effectLst/>
                <a:latin typeface="Calibri" panose="020F0502020204030204" pitchFamily="34" charset="0"/>
                <a:ea typeface="Calibri" panose="020F0502020204030204" pitchFamily="34" charset="0"/>
                <a:cs typeface="Calibri" panose="020F0502020204030204" pitchFamily="34" charset="0"/>
              </a:rPr>
              <a:t> elektriksel olarak daha iyi bir şekilde iletebilmek için rs232 çeviriciler kullanılır. </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spcAft>
                <a:spcPts val="800"/>
              </a:spcAft>
              <a:buFont typeface="Symbol" panose="05050102010706020507" pitchFamily="18" charset="2"/>
              <a:buChar char=""/>
            </a:pPr>
            <a:r>
              <a:rPr lang="tr-TR" sz="1800" kern="100" cap="none" dirty="0">
                <a:solidFill>
                  <a:srgbClr val="181D31"/>
                </a:solidFill>
                <a:effectLst/>
                <a:latin typeface="Calibri" panose="020F0502020204030204" pitchFamily="34" charset="0"/>
                <a:ea typeface="Calibri" panose="020F0502020204030204" pitchFamily="34" charset="0"/>
                <a:cs typeface="Calibri" panose="020F0502020204030204" pitchFamily="34" charset="0"/>
              </a:rPr>
              <a:t>İki işlemciyi </a:t>
            </a:r>
            <a:r>
              <a:rPr lang="tr-TR" sz="1800" kern="100" cap="none" dirty="0" err="1">
                <a:solidFill>
                  <a:srgbClr val="181D31"/>
                </a:solidFill>
                <a:effectLst/>
                <a:latin typeface="Calibri" panose="020F0502020204030204" pitchFamily="34" charset="0"/>
                <a:ea typeface="Calibri" panose="020F0502020204030204" pitchFamily="34" charset="0"/>
                <a:cs typeface="Calibri" panose="020F0502020204030204" pitchFamily="34" charset="0"/>
              </a:rPr>
              <a:t>usart</a:t>
            </a:r>
            <a:r>
              <a:rPr lang="tr-TR" sz="1800" kern="100" cap="none" dirty="0">
                <a:solidFill>
                  <a:srgbClr val="181D31"/>
                </a:solidFill>
                <a:effectLst/>
                <a:latin typeface="Calibri" panose="020F0502020204030204" pitchFamily="34" charset="0"/>
                <a:ea typeface="Calibri" panose="020F0502020204030204" pitchFamily="34" charset="0"/>
                <a:cs typeface="Calibri" panose="020F0502020204030204" pitchFamily="34" charset="0"/>
              </a:rPr>
              <a:t> üzerinden haberleştirebiliriz. </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endParaRPr lang="tr-TR"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4255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3" name="Rectangle 12">
            <a:extLst>
              <a:ext uri="{FF2B5EF4-FFF2-40B4-BE49-F238E27FC236}">
                <a16:creationId xmlns:a16="http://schemas.microsoft.com/office/drawing/2014/main" id="{7E2BA2D5-46A3-46C0-98C9-A072D543B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descr="metin, ekran görüntüsü, yazı tipi, sayı, numara içeren bir resim&#10;&#10;Açıklama otomatik olarak oluşturuldu">
            <a:extLst>
              <a:ext uri="{FF2B5EF4-FFF2-40B4-BE49-F238E27FC236}">
                <a16:creationId xmlns:a16="http://schemas.microsoft.com/office/drawing/2014/main" id="{FCD31F4E-779F-4AAF-B587-CCD01801E3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277116" y="957486"/>
            <a:ext cx="7293263" cy="5469947"/>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5" name="Picture 14">
            <a:extLst>
              <a:ext uri="{FF2B5EF4-FFF2-40B4-BE49-F238E27FC236}">
                <a16:creationId xmlns:a16="http://schemas.microsoft.com/office/drawing/2014/main" id="{3573895B-DA42-4260-AE1E-182BA41232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a:extLst>
              <a:ext uri="{FF2B5EF4-FFF2-40B4-BE49-F238E27FC236}">
                <a16:creationId xmlns:a16="http://schemas.microsoft.com/office/drawing/2014/main" id="{41ABED4C-8AE5-16D4-405F-389C6DA19A56}"/>
              </a:ext>
            </a:extLst>
          </p:cNvPr>
          <p:cNvSpPr>
            <a:spLocks noGrp="1"/>
          </p:cNvSpPr>
          <p:nvPr>
            <p:ph type="title"/>
          </p:nvPr>
        </p:nvSpPr>
        <p:spPr>
          <a:xfrm>
            <a:off x="7570382" y="957486"/>
            <a:ext cx="4485494" cy="3286040"/>
          </a:xfrm>
        </p:spPr>
        <p:txBody>
          <a:bodyPr vert="horz" lIns="91440" tIns="45720" rIns="91440" bIns="45720" rtlCol="0" anchor="b">
            <a:normAutofit/>
          </a:bodyPr>
          <a:lstStyle/>
          <a:p>
            <a:r>
              <a:rPr lang="en-US" sz="4800" dirty="0" err="1"/>
              <a:t>Uart</a:t>
            </a:r>
            <a:r>
              <a:rPr lang="en-US" sz="4800" dirty="0"/>
              <a:t> </a:t>
            </a:r>
            <a:r>
              <a:rPr lang="en-US" sz="4800" dirty="0" err="1"/>
              <a:t>ve</a:t>
            </a:r>
            <a:r>
              <a:rPr lang="en-US" sz="4800" dirty="0"/>
              <a:t> </a:t>
            </a:r>
            <a:r>
              <a:rPr lang="en-US" sz="4800" dirty="0" err="1"/>
              <a:t>usart</a:t>
            </a:r>
            <a:r>
              <a:rPr lang="en-US" sz="4800" dirty="0"/>
              <a:t> </a:t>
            </a:r>
            <a:r>
              <a:rPr lang="en-US" sz="4800" dirty="0" err="1"/>
              <a:t>nasıl</a:t>
            </a:r>
            <a:r>
              <a:rPr lang="en-US" sz="4800" dirty="0"/>
              <a:t> </a:t>
            </a:r>
            <a:r>
              <a:rPr lang="en-US" sz="4800" dirty="0" err="1"/>
              <a:t>çalışır</a:t>
            </a:r>
            <a:r>
              <a:rPr lang="en-US" sz="4800" dirty="0"/>
              <a:t> ?</a:t>
            </a:r>
          </a:p>
        </p:txBody>
      </p:sp>
      <p:sp>
        <p:nvSpPr>
          <p:cNvPr id="5" name="Metin kutusu 4">
            <a:extLst>
              <a:ext uri="{FF2B5EF4-FFF2-40B4-BE49-F238E27FC236}">
                <a16:creationId xmlns:a16="http://schemas.microsoft.com/office/drawing/2014/main" id="{05FFC667-207A-F5E1-9B52-F95536282F8D}"/>
              </a:ext>
            </a:extLst>
          </p:cNvPr>
          <p:cNvSpPr txBox="1"/>
          <p:nvPr/>
        </p:nvSpPr>
        <p:spPr>
          <a:xfrm>
            <a:off x="7927760" y="5980413"/>
            <a:ext cx="2947386" cy="369332"/>
          </a:xfrm>
          <a:prstGeom prst="rect">
            <a:avLst/>
          </a:prstGeom>
          <a:noFill/>
        </p:spPr>
        <p:txBody>
          <a:bodyPr wrap="square" rtlCol="0">
            <a:spAutoFit/>
          </a:bodyPr>
          <a:lstStyle/>
          <a:p>
            <a:r>
              <a:rPr lang="tr-TR" dirty="0"/>
              <a:t>1 byte göndermek için…</a:t>
            </a:r>
          </a:p>
        </p:txBody>
      </p:sp>
    </p:spTree>
    <p:extLst>
      <p:ext uri="{BB962C8B-B14F-4D97-AF65-F5344CB8AC3E}">
        <p14:creationId xmlns:p14="http://schemas.microsoft.com/office/powerpoint/2010/main" val="4194724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BF14A3B-D2CC-7523-6469-92A08A4E2486}"/>
              </a:ext>
            </a:extLst>
          </p:cNvPr>
          <p:cNvSpPr>
            <a:spLocks noGrp="1"/>
          </p:cNvSpPr>
          <p:nvPr>
            <p:ph sz="quarter" idx="13"/>
          </p:nvPr>
        </p:nvSpPr>
        <p:spPr>
          <a:xfrm>
            <a:off x="1224493" y="1976475"/>
            <a:ext cx="10363826" cy="3424107"/>
          </a:xfrm>
        </p:spPr>
        <p:txBody>
          <a:bodyPr>
            <a:normAutofit fontScale="92500" lnSpcReduction="20000"/>
          </a:bodyPr>
          <a:lstStyle/>
          <a:p>
            <a:pPr marL="0" indent="0">
              <a:lnSpc>
                <a:spcPct val="115000"/>
              </a:lnSpc>
              <a:spcAft>
                <a:spcPts val="800"/>
              </a:spcAft>
              <a:buNone/>
            </a:pPr>
            <a:r>
              <a:rPr lang="tr-TR" sz="1800" kern="100" cap="none" dirty="0">
                <a:solidFill>
                  <a:srgbClr val="3B3838"/>
                </a:solidFill>
                <a:latin typeface="Calibri" panose="020F0502020204030204" pitchFamily="34" charset="0"/>
                <a:ea typeface="Calibri" panose="020F0502020204030204" pitchFamily="34" charset="0"/>
                <a:cs typeface="Calibri" panose="020F0502020204030204" pitchFamily="34" charset="0"/>
              </a:rPr>
              <a:t>	</a:t>
            </a:r>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Haberleşme bir start bitiyle başlar. </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800"/>
              </a:spcAft>
            </a:pPr>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Start biti </a:t>
            </a:r>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 1 bit</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800"/>
              </a:spcAft>
            </a:pPr>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Stop biti </a:t>
            </a:r>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 1 veya 2 bit</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800"/>
              </a:spcAft>
            </a:pPr>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Veri gönderdiğimiz yapı bir byte olmak zorunda değil. 5,6,7,8 veya 9 bit olabilir. Ama </a:t>
            </a:r>
            <a:r>
              <a:rPr lang="tr-TR" sz="1800" b="1"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en çok kullanılan 8 bitlik yapıdır. </a:t>
            </a:r>
            <a:endParaRPr lang="tr-TR" sz="1800" b="1" kern="100" cap="none" dirty="0">
              <a:effectLst/>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800"/>
              </a:spcAft>
            </a:pPr>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Parite biti </a:t>
            </a:r>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 hata kontrolünde kullanılır.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800"/>
              </a:spcAft>
            </a:pPr>
            <a:r>
              <a:rPr lang="tr-TR" sz="1800" kern="100" cap="none" dirty="0" err="1">
                <a:solidFill>
                  <a:srgbClr val="3B3838"/>
                </a:solidFill>
                <a:effectLst/>
                <a:latin typeface="Calibri" panose="020F0502020204030204" pitchFamily="34" charset="0"/>
                <a:ea typeface="Calibri" panose="020F0502020204030204" pitchFamily="34" charset="0"/>
                <a:cs typeface="Calibri" panose="020F0502020204030204" pitchFamily="34" charset="0"/>
              </a:rPr>
              <a:t>Idle</a:t>
            </a:r>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 </a:t>
            </a:r>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 iletişim hattının boş olduğunu ifade eder. Veri gönderilmediğinde veya alınmadığında USART hattı idle durumundadır.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endParaRPr lang="tr-TR"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3977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028DEA-7379-BF31-6BFE-997E0D3DDE7B}"/>
              </a:ext>
            </a:extLst>
          </p:cNvPr>
          <p:cNvSpPr>
            <a:spLocks noGrp="1"/>
          </p:cNvSpPr>
          <p:nvPr>
            <p:ph type="title"/>
          </p:nvPr>
        </p:nvSpPr>
        <p:spPr/>
        <p:txBody>
          <a:bodyPr/>
          <a:lstStyle/>
          <a:p>
            <a:r>
              <a:rPr lang="tr-TR" dirty="0"/>
              <a:t>Neden stop biti 2 tane ?</a:t>
            </a:r>
          </a:p>
        </p:txBody>
      </p:sp>
      <p:sp>
        <p:nvSpPr>
          <p:cNvPr id="3" name="İçerik Yer Tutucusu 2">
            <a:extLst>
              <a:ext uri="{FF2B5EF4-FFF2-40B4-BE49-F238E27FC236}">
                <a16:creationId xmlns:a16="http://schemas.microsoft.com/office/drawing/2014/main" id="{F72DF4C8-7425-80DA-49E7-3AE5008055B1}"/>
              </a:ext>
            </a:extLst>
          </p:cNvPr>
          <p:cNvSpPr>
            <a:spLocks noGrp="1"/>
          </p:cNvSpPr>
          <p:nvPr>
            <p:ph sz="quarter" idx="13"/>
          </p:nvPr>
        </p:nvSpPr>
        <p:spPr/>
        <p:txBody>
          <a:bodyPr/>
          <a:lstStyle/>
          <a:p>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Stop bitinden iki tane kullanmak, birinci stop bitinin ek bir veri biti olarak algılanması gibi problemlerin önüne geçer ama iletişim hızını yavaşlatır.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endParaRPr lang="tr-TR"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8062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26AA3B-B292-1FD9-9D85-DD7C5A42551E}"/>
              </a:ext>
            </a:extLst>
          </p:cNvPr>
          <p:cNvSpPr>
            <a:spLocks noGrp="1"/>
          </p:cNvSpPr>
          <p:nvPr>
            <p:ph type="title"/>
          </p:nvPr>
        </p:nvSpPr>
        <p:spPr/>
        <p:txBody>
          <a:bodyPr/>
          <a:lstStyle/>
          <a:p>
            <a:r>
              <a:rPr lang="tr-TR" dirty="0"/>
              <a:t>Start ve stop bitleri</a:t>
            </a:r>
          </a:p>
        </p:txBody>
      </p:sp>
      <p:sp>
        <p:nvSpPr>
          <p:cNvPr id="3" name="İçerik Yer Tutucusu 2">
            <a:extLst>
              <a:ext uri="{FF2B5EF4-FFF2-40B4-BE49-F238E27FC236}">
                <a16:creationId xmlns:a16="http://schemas.microsoft.com/office/drawing/2014/main" id="{2C058396-72B9-7C96-EADF-0C751EE3C945}"/>
              </a:ext>
            </a:extLst>
          </p:cNvPr>
          <p:cNvSpPr>
            <a:spLocks noGrp="1"/>
          </p:cNvSpPr>
          <p:nvPr>
            <p:ph sz="quarter" idx="13"/>
          </p:nvPr>
        </p:nvSpPr>
        <p:spPr/>
        <p:txBody>
          <a:bodyPr/>
          <a:lstStyle/>
          <a:p>
            <a:r>
              <a:rPr lang="tr-TR" sz="1800" kern="0" cap="none"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Kullanıcı verilerinin nerede başladığını ve bittiğini belirtmek veya verileri “</a:t>
            </a:r>
            <a:r>
              <a:rPr lang="tr-TR" sz="1800" i="1" kern="0" cap="none"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çerçevelemek</a:t>
            </a:r>
            <a:r>
              <a:rPr lang="tr-TR" sz="1800" kern="0" cap="none"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için kullanılır.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endParaRPr lang="tr-TR"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3673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4368BB-F7F1-1095-CFA7-CBBD3960ADC2}"/>
              </a:ext>
            </a:extLst>
          </p:cNvPr>
          <p:cNvSpPr>
            <a:spLocks noGrp="1"/>
          </p:cNvSpPr>
          <p:nvPr>
            <p:ph type="title"/>
          </p:nvPr>
        </p:nvSpPr>
        <p:spPr/>
        <p:txBody>
          <a:bodyPr/>
          <a:lstStyle/>
          <a:p>
            <a:r>
              <a:rPr lang="tr-TR" dirty="0"/>
              <a:t>Asenkron</a:t>
            </a:r>
          </a:p>
        </p:txBody>
      </p:sp>
      <p:sp>
        <p:nvSpPr>
          <p:cNvPr id="3" name="İçerik Yer Tutucusu 2">
            <a:extLst>
              <a:ext uri="{FF2B5EF4-FFF2-40B4-BE49-F238E27FC236}">
                <a16:creationId xmlns:a16="http://schemas.microsoft.com/office/drawing/2014/main" id="{5C96E6F4-44CF-3B02-D241-23D0B13D5F40}"/>
              </a:ext>
            </a:extLst>
          </p:cNvPr>
          <p:cNvSpPr>
            <a:spLocks noGrp="1"/>
          </p:cNvSpPr>
          <p:nvPr>
            <p:ph sz="quarter" idx="13"/>
          </p:nvPr>
        </p:nvSpPr>
        <p:spPr/>
        <p:txBody>
          <a:bodyPr/>
          <a:lstStyle/>
          <a:p>
            <a:r>
              <a:rPr lang="tr-TR" sz="1800" kern="0" cap="none"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Paylaşılan saat olmadığı anlamına gelir, bu nedenle </a:t>
            </a:r>
            <a:r>
              <a:rPr lang="tr-TR" sz="1800" kern="0" cap="none" dirty="0" err="1">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uart’ın</a:t>
            </a:r>
            <a:r>
              <a:rPr lang="tr-TR" sz="1800" kern="0" cap="none"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çalışması için bağlantının her iki tarafında aynı bit veya baud hızı yapılandırılmalıdır.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endParaRPr lang="tr-TR"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4206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C42F66-CCD0-620D-F544-11CEE4FB4941}"/>
              </a:ext>
            </a:extLst>
          </p:cNvPr>
          <p:cNvSpPr>
            <a:spLocks noGrp="1"/>
          </p:cNvSpPr>
          <p:nvPr>
            <p:ph type="title"/>
          </p:nvPr>
        </p:nvSpPr>
        <p:spPr/>
        <p:txBody>
          <a:bodyPr/>
          <a:lstStyle/>
          <a:p>
            <a:r>
              <a:rPr lang="tr-TR" dirty="0"/>
              <a:t>Baud rate</a:t>
            </a:r>
          </a:p>
        </p:txBody>
      </p:sp>
      <p:sp>
        <p:nvSpPr>
          <p:cNvPr id="3" name="İçerik Yer Tutucusu 2">
            <a:extLst>
              <a:ext uri="{FF2B5EF4-FFF2-40B4-BE49-F238E27FC236}">
                <a16:creationId xmlns:a16="http://schemas.microsoft.com/office/drawing/2014/main" id="{87052ECA-D519-3AE8-4968-8B9E418C5F51}"/>
              </a:ext>
            </a:extLst>
          </p:cNvPr>
          <p:cNvSpPr>
            <a:spLocks noGrp="1"/>
          </p:cNvSpPr>
          <p:nvPr>
            <p:ph sz="quarter" idx="13"/>
          </p:nvPr>
        </p:nvSpPr>
        <p:spPr/>
        <p:txBody>
          <a:bodyPr/>
          <a:lstStyle/>
          <a:p>
            <a:r>
              <a:rPr lang="tr-TR" sz="1800" kern="100" cap="none" dirty="0">
                <a:effectLst/>
                <a:latin typeface="Calibri" panose="020F0502020204030204" pitchFamily="34" charset="0"/>
                <a:ea typeface="Calibri" panose="020F0502020204030204" pitchFamily="34" charset="0"/>
                <a:cs typeface="Calibri" panose="020F0502020204030204" pitchFamily="34" charset="0"/>
              </a:rPr>
              <a:t>UART ile iletilen verilen hızı bu şekilde adlandırılır. </a:t>
            </a:r>
            <a:r>
              <a:rPr lang="tr-TR" sz="1800" b="1" kern="100" cap="none" dirty="0">
                <a:effectLst/>
                <a:latin typeface="Calibri" panose="020F0502020204030204" pitchFamily="34" charset="0"/>
                <a:ea typeface="Calibri" panose="020F0502020204030204" pitchFamily="34" charset="0"/>
                <a:cs typeface="Calibri" panose="020F0502020204030204" pitchFamily="34" charset="0"/>
              </a:rPr>
              <a:t>Saniyede iletilen bit sayısını</a:t>
            </a:r>
            <a:r>
              <a:rPr lang="tr-TR" sz="1800" kern="100" cap="none" dirty="0">
                <a:effectLst/>
                <a:latin typeface="Calibri" panose="020F0502020204030204" pitchFamily="34" charset="0"/>
                <a:ea typeface="Calibri" panose="020F0502020204030204" pitchFamily="34" charset="0"/>
                <a:cs typeface="Calibri" panose="020F0502020204030204" pitchFamily="34" charset="0"/>
              </a:rPr>
              <a:t> ifade eder. (Genellikle 300-115200 </a:t>
            </a:r>
            <a:r>
              <a:rPr lang="tr-TR" sz="1800" kern="100" cap="none" dirty="0" err="1">
                <a:effectLst/>
                <a:latin typeface="Calibri" panose="020F0502020204030204" pitchFamily="34" charset="0"/>
                <a:ea typeface="Calibri" panose="020F0502020204030204" pitchFamily="34" charset="0"/>
                <a:cs typeface="Calibri" panose="020F0502020204030204" pitchFamily="34" charset="0"/>
              </a:rPr>
              <a:t>bps</a:t>
            </a:r>
            <a:r>
              <a:rPr lang="tr-TR" sz="1800" kern="100" cap="none" dirty="0">
                <a:effectLst/>
                <a:latin typeface="Calibri" panose="020F0502020204030204" pitchFamily="34" charset="0"/>
                <a:ea typeface="Calibri" panose="020F0502020204030204" pitchFamily="34" charset="0"/>
                <a:cs typeface="Calibri" panose="020F0502020204030204" pitchFamily="34" charset="0"/>
              </a:rPr>
              <a:t> 300’ün katları arasında değişir)</a:t>
            </a:r>
          </a:p>
          <a:p>
            <a:endParaRPr lang="tr-TR"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21066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EE1611-C016-BCEE-74C3-1B63F562A498}"/>
              </a:ext>
            </a:extLst>
          </p:cNvPr>
          <p:cNvSpPr>
            <a:spLocks noGrp="1"/>
          </p:cNvSpPr>
          <p:nvPr>
            <p:ph type="title"/>
          </p:nvPr>
        </p:nvSpPr>
        <p:spPr/>
        <p:txBody>
          <a:bodyPr/>
          <a:lstStyle/>
          <a:p>
            <a:r>
              <a:rPr lang="tr-TR" dirty="0" err="1"/>
              <a:t>Parıte</a:t>
            </a:r>
            <a:r>
              <a:rPr lang="tr-TR" dirty="0"/>
              <a:t> biti (Eşlenik biti)</a:t>
            </a:r>
          </a:p>
        </p:txBody>
      </p:sp>
      <p:sp>
        <p:nvSpPr>
          <p:cNvPr id="3" name="İçerik Yer Tutucusu 2">
            <a:extLst>
              <a:ext uri="{FF2B5EF4-FFF2-40B4-BE49-F238E27FC236}">
                <a16:creationId xmlns:a16="http://schemas.microsoft.com/office/drawing/2014/main" id="{F7316503-F88F-DF24-1DD2-504BCE31A206}"/>
              </a:ext>
            </a:extLst>
          </p:cNvPr>
          <p:cNvSpPr>
            <a:spLocks noGrp="1"/>
          </p:cNvSpPr>
          <p:nvPr>
            <p:ph sz="quarter" idx="13"/>
          </p:nvPr>
        </p:nvSpPr>
        <p:spPr/>
        <p:txBody>
          <a:bodyPr/>
          <a:lstStyle/>
          <a:p>
            <a:pPr marL="342900" lvl="0" indent="-342900">
              <a:lnSpc>
                <a:spcPct val="115000"/>
              </a:lnSpc>
              <a:spcAft>
                <a:spcPts val="750"/>
              </a:spcAft>
              <a:buFont typeface="Symbol" panose="05050102010706020507" pitchFamily="18" charset="2"/>
              <a:buChar char=""/>
            </a:pPr>
            <a:r>
              <a:rPr lang="tr-TR" sz="1800" kern="0" cap="none"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Tek bit hatalarını algılamak için isteğe bağlı bir </a:t>
            </a:r>
            <a:r>
              <a:rPr lang="tr-TR" sz="1800" b="1" kern="0" cap="none"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eşlik biti (parite biti)</a:t>
            </a:r>
            <a:r>
              <a:rPr lang="tr-TR" sz="1800" kern="0" cap="none"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kullanılabilir. Veri bütünlüğünü korumak için kullanılır. </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spcAft>
                <a:spcPts val="750"/>
              </a:spcAft>
              <a:buFont typeface="Symbol" panose="05050102010706020507" pitchFamily="18" charset="2"/>
              <a:buChar char=""/>
            </a:pPr>
            <a:r>
              <a:rPr lang="tr-TR" sz="1800" kern="0" cap="none"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Eşlik biti kullanılarak </a:t>
            </a:r>
            <a:r>
              <a:rPr lang="tr-TR" sz="1800" b="1" kern="0" cap="none"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çok güvenli olmayan hata denetimleri</a:t>
            </a:r>
            <a:r>
              <a:rPr lang="tr-TR" sz="1800" kern="0" cap="none"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yapılabilir. Çok güvenli olmamasının sebebi iki bit birden bozulmaya uğrarsa bunu tespit edemez.</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r>
              <a:rPr lang="tr-TR" sz="1800" cap="none" dirty="0">
                <a:latin typeface="Calibri" panose="020F0502020204030204" pitchFamily="34" charset="0"/>
                <a:cs typeface="Calibri" panose="020F0502020204030204" pitchFamily="34" charset="0"/>
              </a:rPr>
              <a:t>Eğer iki veya daha fazla eşlik biti aynı anda bozulursa, bu durum eşlik bitlerinin hata tespitini yapamayacağı anlamına gelir ve bu nedenle hata denetimi güvenilir olmaz.</a:t>
            </a:r>
          </a:p>
        </p:txBody>
      </p:sp>
    </p:spTree>
    <p:extLst>
      <p:ext uri="{BB962C8B-B14F-4D97-AF65-F5344CB8AC3E}">
        <p14:creationId xmlns:p14="http://schemas.microsoft.com/office/powerpoint/2010/main" val="4158783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C3A8C1-3B44-6D98-0FF1-009689988C7E}"/>
              </a:ext>
            </a:extLst>
          </p:cNvPr>
          <p:cNvSpPr>
            <a:spLocks noGrp="1"/>
          </p:cNvSpPr>
          <p:nvPr>
            <p:ph type="title"/>
          </p:nvPr>
        </p:nvSpPr>
        <p:spPr/>
        <p:txBody>
          <a:bodyPr/>
          <a:lstStyle/>
          <a:p>
            <a:r>
              <a:rPr lang="tr-TR" dirty="0"/>
              <a:t>Seri ve paralel iletişim</a:t>
            </a:r>
          </a:p>
        </p:txBody>
      </p:sp>
      <p:pic>
        <p:nvPicPr>
          <p:cNvPr id="1026" name="Picture 2" descr="Seri ve Paralel Haberleşme Nedir? - UrhobA">
            <a:extLst>
              <a:ext uri="{FF2B5EF4-FFF2-40B4-BE49-F238E27FC236}">
                <a16:creationId xmlns:a16="http://schemas.microsoft.com/office/drawing/2014/main" id="{D4E56F88-074C-B223-01AF-124A29D757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3779" y="2214694"/>
            <a:ext cx="6673527" cy="3374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422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6CB73F-5EB2-CD8E-999D-0F7ABB49DC4C}"/>
              </a:ext>
            </a:extLst>
          </p:cNvPr>
          <p:cNvSpPr>
            <a:spLocks noGrp="1"/>
          </p:cNvSpPr>
          <p:nvPr>
            <p:ph type="title"/>
          </p:nvPr>
        </p:nvSpPr>
        <p:spPr/>
        <p:txBody>
          <a:bodyPr/>
          <a:lstStyle/>
          <a:p>
            <a:r>
              <a:rPr lang="tr-TR" dirty="0" err="1"/>
              <a:t>Parıte</a:t>
            </a:r>
            <a:r>
              <a:rPr lang="tr-TR" dirty="0"/>
              <a:t> biti kullanım mantığı</a:t>
            </a:r>
          </a:p>
        </p:txBody>
      </p:sp>
      <p:sp>
        <p:nvSpPr>
          <p:cNvPr id="3" name="İçerik Yer Tutucusu 2">
            <a:extLst>
              <a:ext uri="{FF2B5EF4-FFF2-40B4-BE49-F238E27FC236}">
                <a16:creationId xmlns:a16="http://schemas.microsoft.com/office/drawing/2014/main" id="{6D33F78D-F229-EB25-EDEB-470051FB72E4}"/>
              </a:ext>
            </a:extLst>
          </p:cNvPr>
          <p:cNvSpPr>
            <a:spLocks noGrp="1"/>
          </p:cNvSpPr>
          <p:nvPr>
            <p:ph sz="quarter" idx="13"/>
          </p:nvPr>
        </p:nvSpPr>
        <p:spPr>
          <a:xfrm>
            <a:off x="594178" y="3227317"/>
            <a:ext cx="4261908" cy="2955980"/>
          </a:xfrm>
        </p:spPr>
        <p:txBody>
          <a:bodyPr>
            <a:normAutofit/>
          </a:bodyPr>
          <a:lstStyle/>
          <a:p>
            <a:pPr indent="228600">
              <a:lnSpc>
                <a:spcPct val="115000"/>
              </a:lnSpc>
              <a:spcAft>
                <a:spcPts val="800"/>
              </a:spcAft>
            </a:pPr>
            <a:r>
              <a:rPr lang="tr-TR" sz="1800" b="1" u="sng" kern="0" cap="none"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Çift parite:</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kern="0" cap="none"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Gönderici veriyi belirler.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kern="0" cap="none"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“1”lerin sayısını sayar: 4</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kern="0" cap="none"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Dört bir çift sayıdır. Dolayısıyla çift parite bitini “0” olarak ayarlar.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kern="0" cap="none"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Gönderici parite bitini verinin sonuna ekler: 10110100</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endParaRPr lang="tr-TR" cap="none" dirty="0">
              <a:latin typeface="Calibri" panose="020F0502020204030204" pitchFamily="34" charset="0"/>
              <a:cs typeface="Calibri" panose="020F0502020204030204" pitchFamily="34" charset="0"/>
            </a:endParaRPr>
          </a:p>
        </p:txBody>
      </p:sp>
      <p:sp>
        <p:nvSpPr>
          <p:cNvPr id="4" name="Metin kutusu 3">
            <a:extLst>
              <a:ext uri="{FF2B5EF4-FFF2-40B4-BE49-F238E27FC236}">
                <a16:creationId xmlns:a16="http://schemas.microsoft.com/office/drawing/2014/main" id="{FA1D667B-EF48-0A02-299D-C8BA702483AC}"/>
              </a:ext>
            </a:extLst>
          </p:cNvPr>
          <p:cNvSpPr txBox="1"/>
          <p:nvPr/>
        </p:nvSpPr>
        <p:spPr>
          <a:xfrm>
            <a:off x="5353861" y="3704521"/>
            <a:ext cx="6243961" cy="3020314"/>
          </a:xfrm>
          <a:prstGeom prst="rect">
            <a:avLst/>
          </a:prstGeom>
          <a:noFill/>
        </p:spPr>
        <p:txBody>
          <a:bodyPr wrap="square" rtlCol="0">
            <a:spAutoFit/>
          </a:bodyPr>
          <a:lstStyle/>
          <a:p>
            <a:pPr marL="457200">
              <a:lnSpc>
                <a:spcPct val="115000"/>
              </a:lnSpc>
            </a:pPr>
            <a:r>
              <a:rPr lang="tr-TR" sz="1800" i="1" kern="0" cap="none"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Veri paketi alıcıya ulaştığı zaman…</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kern="0" cap="none"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Alıcı veri paketini alır.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kern="0" cap="none"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“1”lerin sayısını sayar.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kern="0" cap="none"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İçinde dört tane bir olduğunu görür.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kern="0" cap="none"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Alıcı çift parite bitini kontrol eder. </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kern="0" cap="none"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Göndericinin çift parite kullandığını görür.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spcAft>
                <a:spcPts val="800"/>
              </a:spcAft>
              <a:buFont typeface="Symbol" panose="05050102010706020507" pitchFamily="18" charset="2"/>
              <a:buChar char=""/>
            </a:pPr>
            <a:r>
              <a:rPr lang="tr-TR" sz="1800" kern="0" cap="none"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Veri içindeki “1”lerin sayısı çift olduğu için ve çift parite de “0” olduğu için verinin doğru iletilmiş olduğuna karar verilir.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endParaRPr lang="tr-TR" dirty="0"/>
          </a:p>
        </p:txBody>
      </p:sp>
      <p:sp>
        <p:nvSpPr>
          <p:cNvPr id="5" name="Metin kutusu 4">
            <a:extLst>
              <a:ext uri="{FF2B5EF4-FFF2-40B4-BE49-F238E27FC236}">
                <a16:creationId xmlns:a16="http://schemas.microsoft.com/office/drawing/2014/main" id="{2CA1F582-D5B7-CCA9-D6DC-BD9855578101}"/>
              </a:ext>
            </a:extLst>
          </p:cNvPr>
          <p:cNvSpPr txBox="1"/>
          <p:nvPr/>
        </p:nvSpPr>
        <p:spPr>
          <a:xfrm>
            <a:off x="913774" y="1879882"/>
            <a:ext cx="11091169" cy="1632755"/>
          </a:xfrm>
          <a:prstGeom prst="rect">
            <a:avLst/>
          </a:prstGeom>
          <a:noFill/>
        </p:spPr>
        <p:txBody>
          <a:bodyPr wrap="square" rtlCol="0">
            <a:spAutoFit/>
          </a:bodyPr>
          <a:lstStyle/>
          <a:p>
            <a:pPr indent="228600">
              <a:lnSpc>
                <a:spcPct val="115000"/>
              </a:lnSpc>
              <a:spcAft>
                <a:spcPts val="800"/>
              </a:spcAft>
            </a:pPr>
            <a:r>
              <a:rPr lang="tr-TR" sz="1800" kern="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Sistem kurulurken parite bitinin tek veya çift olma durumuna göre karar verilir.</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indent="228600">
              <a:lnSpc>
                <a:spcPct val="115000"/>
              </a:lnSpc>
              <a:spcAft>
                <a:spcPts val="800"/>
              </a:spcAft>
            </a:pPr>
            <a:r>
              <a:rPr lang="tr-TR" sz="1800" b="1" i="1" kern="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Örnek;</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tr-TR" sz="1800" kern="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Elimizde “1011010” verisi olsun. Çift veya tek pariteye göre veri gönderim doğruluğunu inceleyelim.</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813806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ADEACD4-EE63-FAF4-1DBE-EAAFDEB47F81}"/>
              </a:ext>
            </a:extLst>
          </p:cNvPr>
          <p:cNvSpPr>
            <a:spLocks noGrp="1"/>
          </p:cNvSpPr>
          <p:nvPr>
            <p:ph sz="quarter" idx="13"/>
          </p:nvPr>
        </p:nvSpPr>
        <p:spPr>
          <a:xfrm>
            <a:off x="807241" y="1716946"/>
            <a:ext cx="4226397" cy="3424107"/>
          </a:xfrm>
        </p:spPr>
        <p:txBody>
          <a:bodyPr>
            <a:normAutofit/>
          </a:bodyPr>
          <a:lstStyle/>
          <a:p>
            <a:pPr marL="228600">
              <a:lnSpc>
                <a:spcPct val="115000"/>
              </a:lnSpc>
              <a:spcAft>
                <a:spcPts val="800"/>
              </a:spcAft>
            </a:pPr>
            <a:r>
              <a:rPr lang="tr-TR" sz="1800" b="1" u="sng" kern="0" cap="none"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Tek parite:</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kern="0" cap="none"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Gönderici veriyi belirler.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kern="0" cap="none"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“1”lerin sayısını sayar: 4</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kern="0" cap="none"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Tek parite olduğu için parite biti “1” olarak ayarlanır ve verinin sonuna eklenir.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kern="0" cap="none"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Parite biti verinin sonuna konulur: 10110101</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4" name="Metin kutusu 3">
            <a:extLst>
              <a:ext uri="{FF2B5EF4-FFF2-40B4-BE49-F238E27FC236}">
                <a16:creationId xmlns:a16="http://schemas.microsoft.com/office/drawing/2014/main" id="{705C37B6-BED7-6515-F69F-ACCADF30CE34}"/>
              </a:ext>
            </a:extLst>
          </p:cNvPr>
          <p:cNvSpPr txBox="1"/>
          <p:nvPr/>
        </p:nvSpPr>
        <p:spPr>
          <a:xfrm>
            <a:off x="6294268" y="2087902"/>
            <a:ext cx="5548544" cy="3020314"/>
          </a:xfrm>
          <a:prstGeom prst="rect">
            <a:avLst/>
          </a:prstGeom>
          <a:noFill/>
        </p:spPr>
        <p:txBody>
          <a:bodyPr wrap="square" rtlCol="0">
            <a:spAutoFit/>
          </a:bodyPr>
          <a:lstStyle/>
          <a:p>
            <a:pPr marL="457200">
              <a:lnSpc>
                <a:spcPct val="115000"/>
              </a:lnSpc>
            </a:pPr>
            <a:r>
              <a:rPr lang="tr-TR" sz="1800" i="1" kern="0"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Veri paketi alıcıya ulaştığı zaman…</a:t>
            </a:r>
            <a:endParaRPr lang="tr-TR"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kern="0"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Alıcı veri paketini alır.</a:t>
            </a:r>
            <a:endParaRPr lang="tr-TR"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kern="0"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İçinde dört tane bir olduğunu görür.</a:t>
            </a:r>
            <a:endParaRPr lang="tr-TR"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kern="0"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Tek parite biti kontrol edilir. Gönderici tek parite göndermiştir bu nedenle tek parite biti “1” olmalıdır.</a:t>
            </a:r>
            <a:endParaRPr lang="tr-TR"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spcAft>
                <a:spcPts val="800"/>
              </a:spcAft>
              <a:buFont typeface="Symbol" panose="05050102010706020507" pitchFamily="18" charset="2"/>
              <a:buChar char=""/>
            </a:pPr>
            <a:r>
              <a:rPr lang="tr-TR" sz="1800" kern="0"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Alıcı veri içindeki “1”lerin sayısı çift olduğu (dört tane) ve tek paritesinin “1” olduğunu görünce verinin hatalı bir şekilde geldiğine karar verir.</a:t>
            </a:r>
            <a:endParaRPr lang="tr-TR" sz="1800" kern="100" dirty="0">
              <a:effectLst/>
              <a:latin typeface="Calibri" panose="020F0502020204030204" pitchFamily="34" charset="0"/>
              <a:ea typeface="Calibri" panose="020F0502020204030204" pitchFamily="34" charset="0"/>
              <a:cs typeface="Calibri" panose="020F0502020204030204" pitchFamily="34" charset="0"/>
            </a:endParaRPr>
          </a:p>
          <a:p>
            <a:endParaRPr lang="tr-TR" dirty="0">
              <a:latin typeface="Calibri" panose="020F0502020204030204" pitchFamily="34" charset="0"/>
              <a:cs typeface="Calibri" panose="020F0502020204030204" pitchFamily="34" charset="0"/>
            </a:endParaRPr>
          </a:p>
        </p:txBody>
      </p:sp>
      <p:sp>
        <p:nvSpPr>
          <p:cNvPr id="5" name="Metin kutusu 4">
            <a:extLst>
              <a:ext uri="{FF2B5EF4-FFF2-40B4-BE49-F238E27FC236}">
                <a16:creationId xmlns:a16="http://schemas.microsoft.com/office/drawing/2014/main" id="{A43933A4-3C14-26ED-F746-929040355FC7}"/>
              </a:ext>
            </a:extLst>
          </p:cNvPr>
          <p:cNvSpPr txBox="1"/>
          <p:nvPr/>
        </p:nvSpPr>
        <p:spPr>
          <a:xfrm>
            <a:off x="3059837" y="5108216"/>
            <a:ext cx="6072326" cy="1211614"/>
          </a:xfrm>
          <a:prstGeom prst="rect">
            <a:avLst/>
          </a:prstGeom>
          <a:noFill/>
        </p:spPr>
        <p:txBody>
          <a:bodyPr wrap="square" rtlCol="0">
            <a:spAutoFit/>
          </a:bodyPr>
          <a:lstStyle/>
          <a:p>
            <a:pPr>
              <a:lnSpc>
                <a:spcPct val="115000"/>
              </a:lnSpc>
              <a:spcAft>
                <a:spcPts val="800"/>
              </a:spcAft>
            </a:pPr>
            <a:r>
              <a:rPr lang="tr-TR" sz="1800" kern="0"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Paritede “1” tek sayıyı, “0” çift sayıyı temsil eder.</a:t>
            </a:r>
            <a:endParaRPr lang="tr-TR" sz="18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800"/>
              </a:spcAft>
            </a:pPr>
            <a:r>
              <a:rPr lang="tr-TR" sz="1800" kern="0"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Yani çift pariteyse “1”, tek pariteyse “0” gönderiyor.</a:t>
            </a:r>
            <a:endParaRPr lang="tr-TR" sz="1800" kern="100" dirty="0">
              <a:effectLst/>
              <a:latin typeface="Calibri" panose="020F0502020204030204" pitchFamily="34" charset="0"/>
              <a:ea typeface="Calibri" panose="020F0502020204030204" pitchFamily="34" charset="0"/>
              <a:cs typeface="Calibri" panose="020F0502020204030204" pitchFamily="34" charset="0"/>
            </a:endParaRPr>
          </a:p>
          <a:p>
            <a:endParaRPr lang="tr-T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1681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AC110E-4283-C549-30E1-5D986551DA84}"/>
              </a:ext>
            </a:extLst>
          </p:cNvPr>
          <p:cNvSpPr>
            <a:spLocks noGrp="1"/>
          </p:cNvSpPr>
          <p:nvPr>
            <p:ph type="title"/>
          </p:nvPr>
        </p:nvSpPr>
        <p:spPr/>
        <p:txBody>
          <a:bodyPr/>
          <a:lstStyle/>
          <a:p>
            <a:r>
              <a:rPr lang="tr-TR" dirty="0" err="1"/>
              <a:t>Uart</a:t>
            </a:r>
            <a:r>
              <a:rPr lang="tr-TR" dirty="0"/>
              <a:t> avantajları</a:t>
            </a:r>
          </a:p>
        </p:txBody>
      </p:sp>
      <p:sp>
        <p:nvSpPr>
          <p:cNvPr id="3" name="İçerik Yer Tutucusu 2">
            <a:extLst>
              <a:ext uri="{FF2B5EF4-FFF2-40B4-BE49-F238E27FC236}">
                <a16:creationId xmlns:a16="http://schemas.microsoft.com/office/drawing/2014/main" id="{F8552773-5152-EB9F-E49C-E1482D7DB1DB}"/>
              </a:ext>
            </a:extLst>
          </p:cNvPr>
          <p:cNvSpPr>
            <a:spLocks noGrp="1"/>
          </p:cNvSpPr>
          <p:nvPr>
            <p:ph sz="quarter" idx="13"/>
          </p:nvPr>
        </p:nvSpPr>
        <p:spPr>
          <a:xfrm>
            <a:off x="913773" y="2367092"/>
            <a:ext cx="10618320" cy="4149118"/>
          </a:xfrm>
        </p:spPr>
        <p:txBody>
          <a:bodyPr>
            <a:normAutofit fontScale="85000" lnSpcReduction="10000"/>
          </a:bodyPr>
          <a:lstStyle/>
          <a:p>
            <a:pPr marL="342900" lvl="0" indent="-342900">
              <a:lnSpc>
                <a:spcPct val="115000"/>
              </a:lnSpc>
              <a:buFont typeface="Symbol" panose="05050102010706020507" pitchFamily="18" charset="2"/>
              <a:buChar char=""/>
            </a:pPr>
            <a:r>
              <a:rPr lang="tr-TR" sz="1800" b="1"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Basit ve yaygın:</a:t>
            </a:r>
            <a:r>
              <a:rPr lang="tr-TR" sz="1800"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 iki kablo kullanır.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b="1"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Seri iletişim:</a:t>
            </a:r>
            <a:r>
              <a:rPr lang="tr-TR" sz="1800"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 daha az hat kullanır ve verileri sırasıyla iletir.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b="1"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Asenkron:</a:t>
            </a:r>
            <a:r>
              <a:rPr lang="tr-TR" sz="1800"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 veri noktaları arasındaki zamanlamayı belirlemek için özel bir saat hattına ihtiyaç duymaz.</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b="1"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Veride hata ayıklama:</a:t>
            </a:r>
            <a:r>
              <a:rPr lang="tr-TR" sz="1800"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 çok kullanışlı olmasa da bir hata ayıklama yönteminin bulunması bir artıdır.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b="1"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Donanım ve yazılım desteği:</a:t>
            </a:r>
            <a:r>
              <a:rPr lang="tr-TR" sz="1800"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 birçok bilgisayar ve mikrodenetleyici </a:t>
            </a:r>
            <a:r>
              <a:rPr lang="tr-TR" sz="1800" kern="100" cap="none" dirty="0" err="1">
                <a:solidFill>
                  <a:srgbClr val="404040"/>
                </a:solidFill>
                <a:effectLst/>
                <a:latin typeface="Calibri" panose="020F0502020204030204" pitchFamily="34" charset="0"/>
                <a:ea typeface="Calibri" panose="020F0502020204030204" pitchFamily="34" charset="0"/>
                <a:cs typeface="Calibri" panose="020F0502020204030204" pitchFamily="34" charset="0"/>
              </a:rPr>
              <a:t>uart</a:t>
            </a:r>
            <a:r>
              <a:rPr lang="tr-TR" sz="1800"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 iletişimi için özel donanım ve sürücüler sağlar.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b="1"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Düşük maliyet:</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b="1"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Veri aktarım mesafesi:</a:t>
            </a:r>
            <a:r>
              <a:rPr lang="tr-TR" sz="1800"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 UART ile veri, uzun mesafelere iletilmesi gerektiğinde bile kullanılabilir. Çevirici ve yükselticilerle iletim mesafesi artabilir.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b="1" kern="100" cap="none" dirty="0">
                <a:effectLst/>
                <a:latin typeface="Calibri" panose="020F0502020204030204" pitchFamily="34" charset="0"/>
                <a:ea typeface="Calibri" panose="020F0502020204030204" pitchFamily="34" charset="0"/>
                <a:cs typeface="Calibri" panose="020F0502020204030204" pitchFamily="34" charset="0"/>
              </a:rPr>
              <a:t>Gerçek zamanlı: </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800" b="1" kern="100" cap="none" dirty="0">
                <a:effectLst/>
                <a:latin typeface="Calibri" panose="020F0502020204030204" pitchFamily="34" charset="0"/>
                <a:ea typeface="Calibri" panose="020F0502020204030204" pitchFamily="34" charset="0"/>
                <a:cs typeface="Calibri" panose="020F0502020204030204" pitchFamily="34" charset="0"/>
              </a:rPr>
              <a:t>İyi belgelenmiş: </a:t>
            </a:r>
            <a:r>
              <a:rPr lang="tr-TR" sz="1800" kern="1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çok iyi belgelenmiş olan </a:t>
            </a:r>
            <a:r>
              <a:rPr lang="tr-TR" sz="1800" kern="1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uart</a:t>
            </a:r>
            <a:r>
              <a:rPr lang="tr-TR" sz="1800" kern="1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ve </a:t>
            </a:r>
            <a:r>
              <a:rPr lang="tr-TR" sz="1800" kern="1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usart</a:t>
            </a:r>
            <a:r>
              <a:rPr lang="tr-TR" sz="1800" kern="1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haberleşme protokolleri çok sık kullanılmaktadır.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spcAft>
                <a:spcPts val="800"/>
              </a:spcAft>
              <a:buFont typeface="Symbol" panose="05050102010706020507" pitchFamily="18" charset="2"/>
              <a:buChar char=""/>
            </a:pPr>
            <a:r>
              <a:rPr lang="tr-TR" sz="1800" b="1" kern="100" cap="none" dirty="0">
                <a:effectLst/>
                <a:latin typeface="Calibri" panose="020F0502020204030204" pitchFamily="34" charset="0"/>
                <a:ea typeface="Calibri" panose="020F0502020204030204" pitchFamily="34" charset="0"/>
                <a:cs typeface="Calibri" panose="020F0502020204030204" pitchFamily="34" charset="0"/>
              </a:rPr>
              <a:t>Paket yapısı: </a:t>
            </a:r>
            <a:r>
              <a:rPr lang="tr-TR" sz="1800" kern="1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kullanımında değişken özellikte veri paketi yer almaktadır. Veri paket yapısı da her iki taraf da aynı ayarlandığı sürece değişiklik yapılabilir.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1772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445AC7-7994-E69E-6B02-0A4DBD2A5075}"/>
              </a:ext>
            </a:extLst>
          </p:cNvPr>
          <p:cNvSpPr>
            <a:spLocks noGrp="1"/>
          </p:cNvSpPr>
          <p:nvPr>
            <p:ph type="title"/>
          </p:nvPr>
        </p:nvSpPr>
        <p:spPr/>
        <p:txBody>
          <a:bodyPr/>
          <a:lstStyle/>
          <a:p>
            <a:r>
              <a:rPr lang="tr-TR" dirty="0" err="1"/>
              <a:t>Uart</a:t>
            </a:r>
            <a:r>
              <a:rPr lang="tr-TR" dirty="0"/>
              <a:t> dezavantajları</a:t>
            </a:r>
          </a:p>
        </p:txBody>
      </p:sp>
      <p:sp>
        <p:nvSpPr>
          <p:cNvPr id="3" name="İçerik Yer Tutucusu 2">
            <a:extLst>
              <a:ext uri="{FF2B5EF4-FFF2-40B4-BE49-F238E27FC236}">
                <a16:creationId xmlns:a16="http://schemas.microsoft.com/office/drawing/2014/main" id="{45CCF21F-E3CA-1503-4F48-C97B52F33244}"/>
              </a:ext>
            </a:extLst>
          </p:cNvPr>
          <p:cNvSpPr>
            <a:spLocks noGrp="1"/>
          </p:cNvSpPr>
          <p:nvPr>
            <p:ph sz="quarter" idx="13"/>
          </p:nvPr>
        </p:nvSpPr>
        <p:spPr/>
        <p:txBody>
          <a:bodyPr/>
          <a:lstStyle/>
          <a:p>
            <a:pPr marL="342900" lvl="0" indent="-342900">
              <a:lnSpc>
                <a:spcPct val="115000"/>
              </a:lnSpc>
              <a:buFont typeface="Symbol" panose="05050102010706020507" pitchFamily="18" charset="2"/>
              <a:buChar char=""/>
            </a:pPr>
            <a:r>
              <a:rPr lang="tr-TR" sz="1800" kern="100" cap="none" dirty="0" err="1">
                <a:effectLst/>
                <a:latin typeface="Calibri" panose="020F0502020204030204" pitchFamily="34" charset="0"/>
                <a:ea typeface="Calibri" panose="020F0502020204030204" pitchFamily="34" charset="0"/>
                <a:cs typeface="Calibri" panose="020F0502020204030204" pitchFamily="34" charset="0"/>
              </a:rPr>
              <a:t>Frame</a:t>
            </a:r>
            <a:r>
              <a:rPr lang="tr-TR" sz="1800" kern="100" cap="none" dirty="0">
                <a:effectLst/>
                <a:latin typeface="Calibri" panose="020F0502020204030204" pitchFamily="34" charset="0"/>
                <a:ea typeface="Calibri" panose="020F0502020204030204" pitchFamily="34" charset="0"/>
                <a:cs typeface="Calibri" panose="020F0502020204030204" pitchFamily="34" charset="0"/>
              </a:rPr>
              <a:t> boyutu </a:t>
            </a:r>
            <a:r>
              <a:rPr lang="tr-TR" sz="1800" b="1" kern="100" cap="none" dirty="0">
                <a:effectLst/>
                <a:latin typeface="Calibri" panose="020F0502020204030204" pitchFamily="34" charset="0"/>
                <a:ea typeface="Calibri" panose="020F0502020204030204" pitchFamily="34" charset="0"/>
                <a:cs typeface="Calibri" panose="020F0502020204030204" pitchFamily="34" charset="0"/>
              </a:rPr>
              <a:t>9 bit ile sınırlıdır. </a:t>
            </a:r>
          </a:p>
          <a:p>
            <a:pPr marL="342900" lvl="0" indent="-342900">
              <a:lnSpc>
                <a:spcPct val="115000"/>
              </a:lnSpc>
              <a:buFont typeface="Symbol" panose="05050102010706020507" pitchFamily="18" charset="2"/>
              <a:buChar char=""/>
            </a:pPr>
            <a:r>
              <a:rPr lang="tr-TR" sz="1800" kern="100" cap="none" dirty="0">
                <a:effectLst/>
                <a:latin typeface="Calibri" panose="020F0502020204030204" pitchFamily="34" charset="0"/>
                <a:ea typeface="Calibri" panose="020F0502020204030204" pitchFamily="34" charset="0"/>
                <a:cs typeface="Calibri" panose="020F0502020204030204" pitchFamily="34" charset="0"/>
              </a:rPr>
              <a:t>Birden çok ana sistemi </a:t>
            </a:r>
            <a:r>
              <a:rPr lang="tr-TR" sz="1800" b="1" kern="100" cap="none" dirty="0">
                <a:effectLst/>
                <a:latin typeface="Calibri" panose="020F0502020204030204" pitchFamily="34" charset="0"/>
                <a:ea typeface="Calibri" panose="020F0502020204030204" pitchFamily="34" charset="0"/>
                <a:cs typeface="Calibri" panose="020F0502020204030204" pitchFamily="34" charset="0"/>
              </a:rPr>
              <a:t>desteklemez</a:t>
            </a:r>
            <a:r>
              <a:rPr lang="tr-TR" sz="1800" kern="100" cap="none" dirty="0">
                <a:effectLst/>
                <a:latin typeface="Calibri" panose="020F0502020204030204" pitchFamily="34" charset="0"/>
                <a:ea typeface="Calibri" panose="020F0502020204030204" pitchFamily="34" charset="0"/>
                <a:cs typeface="Calibri" panose="020F0502020204030204" pitchFamily="34" charset="0"/>
              </a:rPr>
              <a:t>.</a:t>
            </a:r>
          </a:p>
          <a:p>
            <a:pPr marL="342900" lvl="0" indent="-342900">
              <a:lnSpc>
                <a:spcPct val="115000"/>
              </a:lnSpc>
              <a:buFont typeface="Symbol" panose="05050102010706020507" pitchFamily="18" charset="2"/>
              <a:buChar char=""/>
            </a:pPr>
            <a:r>
              <a:rPr lang="tr-TR" sz="1800" kern="100" cap="none" dirty="0">
                <a:effectLst/>
                <a:latin typeface="Calibri" panose="020F0502020204030204" pitchFamily="34" charset="0"/>
                <a:ea typeface="Calibri" panose="020F0502020204030204" pitchFamily="34" charset="0"/>
                <a:cs typeface="Calibri" panose="020F0502020204030204" pitchFamily="34" charset="0"/>
              </a:rPr>
              <a:t>Her </a:t>
            </a:r>
            <a:r>
              <a:rPr lang="tr-TR" sz="1800" kern="100" cap="none" dirty="0" err="1">
                <a:effectLst/>
                <a:latin typeface="Calibri" panose="020F0502020204030204" pitchFamily="34" charset="0"/>
                <a:ea typeface="Calibri" panose="020F0502020204030204" pitchFamily="34" charset="0"/>
                <a:cs typeface="Calibri" panose="020F0502020204030204" pitchFamily="34" charset="0"/>
              </a:rPr>
              <a:t>uart’ın</a:t>
            </a:r>
            <a:r>
              <a:rPr lang="tr-TR" sz="1800" kern="100" cap="none" dirty="0">
                <a:effectLst/>
                <a:latin typeface="Calibri" panose="020F0502020204030204" pitchFamily="34" charset="0"/>
                <a:ea typeface="Calibri" panose="020F0502020204030204" pitchFamily="34" charset="0"/>
                <a:cs typeface="Calibri" panose="020F0502020204030204" pitchFamily="34" charset="0"/>
              </a:rPr>
              <a:t> baud hızı birbirinin </a:t>
            </a:r>
            <a:r>
              <a:rPr lang="tr-TR" sz="1800" b="1" kern="100" cap="none" dirty="0">
                <a:effectLst/>
                <a:latin typeface="Calibri" panose="020F0502020204030204" pitchFamily="34" charset="0"/>
                <a:ea typeface="Calibri" panose="020F0502020204030204" pitchFamily="34" charset="0"/>
                <a:cs typeface="Calibri" panose="020F0502020204030204" pitchFamily="34" charset="0"/>
              </a:rPr>
              <a:t>yüzde 10’u </a:t>
            </a:r>
            <a:r>
              <a:rPr lang="tr-TR" sz="1800" kern="100" cap="none" dirty="0">
                <a:effectLst/>
                <a:latin typeface="Calibri" panose="020F0502020204030204" pitchFamily="34" charset="0"/>
                <a:ea typeface="Calibri" panose="020F0502020204030204" pitchFamily="34" charset="0"/>
                <a:cs typeface="Calibri" panose="020F0502020204030204" pitchFamily="34" charset="0"/>
              </a:rPr>
              <a:t>kadar değişebilir.</a:t>
            </a:r>
          </a:p>
          <a:p>
            <a:pPr marL="342900" lvl="0" indent="-342900">
              <a:lnSpc>
                <a:spcPct val="115000"/>
              </a:lnSpc>
              <a:spcAft>
                <a:spcPts val="800"/>
              </a:spcAft>
              <a:buFont typeface="Symbol" panose="05050102010706020507" pitchFamily="18" charset="2"/>
              <a:buChar char=""/>
            </a:pPr>
            <a:r>
              <a:rPr lang="tr-TR" sz="1800" kern="100" cap="none" dirty="0">
                <a:effectLst/>
                <a:latin typeface="Calibri" panose="020F0502020204030204" pitchFamily="34" charset="0"/>
                <a:ea typeface="Calibri" panose="020F0502020204030204" pitchFamily="34" charset="0"/>
                <a:cs typeface="Calibri" panose="020F0502020204030204" pitchFamily="34" charset="0"/>
              </a:rPr>
              <a:t>Ayrıca tek hattan veri iletimi gerçekleştiği için </a:t>
            </a:r>
            <a:r>
              <a:rPr lang="tr-TR" sz="1800" b="1" kern="100" cap="none" dirty="0">
                <a:effectLst/>
                <a:latin typeface="Calibri" panose="020F0502020204030204" pitchFamily="34" charset="0"/>
                <a:ea typeface="Calibri" panose="020F0502020204030204" pitchFamily="34" charset="0"/>
                <a:cs typeface="Calibri" panose="020F0502020204030204" pitchFamily="34" charset="0"/>
              </a:rPr>
              <a:t>yavaş olabilir.</a:t>
            </a:r>
          </a:p>
          <a:p>
            <a:endParaRPr lang="tr-TR"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0850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1A1998D9-4334-3EC7-CE74-720CFB9F80DE}"/>
              </a:ext>
            </a:extLst>
          </p:cNvPr>
          <p:cNvPicPr>
            <a:picLocks noChangeAspect="1"/>
          </p:cNvPicPr>
          <p:nvPr/>
        </p:nvPicPr>
        <p:blipFill rotWithShape="1">
          <a:blip r:embed="rId2"/>
          <a:srcRect t="10081" b="7802"/>
          <a:stretch/>
        </p:blipFill>
        <p:spPr>
          <a:xfrm>
            <a:off x="20" y="2754"/>
            <a:ext cx="12191980" cy="6858000"/>
          </a:xfrm>
          <a:prstGeom prst="rect">
            <a:avLst/>
          </a:prstGeom>
        </p:spPr>
      </p:pic>
      <p:sp>
        <p:nvSpPr>
          <p:cNvPr id="9" name="Rectangle 8">
            <a:extLst>
              <a:ext uri="{FF2B5EF4-FFF2-40B4-BE49-F238E27FC236}">
                <a16:creationId xmlns:a16="http://schemas.microsoft.com/office/drawing/2014/main" id="{23E246C7-AE23-4B78-B596-A021E638F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54"/>
            <a:ext cx="12192000" cy="6858000"/>
          </a:xfrm>
          <a:prstGeom prst="rect">
            <a:avLst/>
          </a:prstGeom>
          <a:gradFill>
            <a:gsLst>
              <a:gs pos="10000">
                <a:schemeClr val="bg1">
                  <a:alpha val="75000"/>
                </a:schemeClr>
              </a:gs>
              <a:gs pos="85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388652C-EA91-4836-8F81-08E05C74EB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a:extLst>
              <a:ext uri="{FF2B5EF4-FFF2-40B4-BE49-F238E27FC236}">
                <a16:creationId xmlns:a16="http://schemas.microsoft.com/office/drawing/2014/main" id="{52FFF514-0BAC-5046-8790-2E3C6735D82F}"/>
              </a:ext>
            </a:extLst>
          </p:cNvPr>
          <p:cNvSpPr>
            <a:spLocks noGrp="1"/>
          </p:cNvSpPr>
          <p:nvPr>
            <p:ph type="title"/>
          </p:nvPr>
        </p:nvSpPr>
        <p:spPr>
          <a:xfrm>
            <a:off x="913775" y="618517"/>
            <a:ext cx="10364451" cy="1596177"/>
          </a:xfrm>
        </p:spPr>
        <p:txBody>
          <a:bodyPr>
            <a:normAutofit/>
          </a:bodyPr>
          <a:lstStyle/>
          <a:p>
            <a:r>
              <a:rPr lang="tr-TR" dirty="0"/>
              <a:t>rs232</a:t>
            </a:r>
          </a:p>
        </p:txBody>
      </p:sp>
      <p:sp>
        <p:nvSpPr>
          <p:cNvPr id="3" name="İçerik Yer Tutucusu 2">
            <a:extLst>
              <a:ext uri="{FF2B5EF4-FFF2-40B4-BE49-F238E27FC236}">
                <a16:creationId xmlns:a16="http://schemas.microsoft.com/office/drawing/2014/main" id="{58A86D13-392D-5A04-BE2D-CCD5154CE229}"/>
              </a:ext>
            </a:extLst>
          </p:cNvPr>
          <p:cNvSpPr>
            <a:spLocks noGrp="1"/>
          </p:cNvSpPr>
          <p:nvPr>
            <p:ph sz="quarter" idx="13"/>
          </p:nvPr>
        </p:nvSpPr>
        <p:spPr>
          <a:xfrm>
            <a:off x="913774" y="2367092"/>
            <a:ext cx="10363826" cy="3424107"/>
          </a:xfrm>
        </p:spPr>
        <p:txBody>
          <a:bodyPr>
            <a:normAutofit/>
          </a:bodyPr>
          <a:lstStyle/>
          <a:p>
            <a:r>
              <a:rPr lang="tr-TR" kern="100" cap="none" dirty="0">
                <a:effectLst/>
                <a:latin typeface="Calibri" panose="020F0502020204030204" pitchFamily="34" charset="0"/>
                <a:ea typeface="Calibri" panose="020F0502020204030204" pitchFamily="34" charset="0"/>
                <a:cs typeface="Calibri" panose="020F0502020204030204" pitchFamily="34" charset="0"/>
              </a:rPr>
              <a:t>Geçmişte hemen hemen bütün </a:t>
            </a:r>
            <a:r>
              <a:rPr lang="tr-TR" kern="100" cap="none" dirty="0" err="1">
                <a:effectLst/>
                <a:latin typeface="Calibri" panose="020F0502020204030204" pitchFamily="34" charset="0"/>
                <a:ea typeface="Calibri" panose="020F0502020204030204" pitchFamily="34" charset="0"/>
                <a:cs typeface="Calibri" panose="020F0502020204030204" pitchFamily="34" charset="0"/>
              </a:rPr>
              <a:t>pc’lerde</a:t>
            </a:r>
            <a:r>
              <a:rPr lang="tr-TR" kern="100" cap="none" dirty="0">
                <a:effectLst/>
                <a:latin typeface="Calibri" panose="020F0502020204030204" pitchFamily="34" charset="0"/>
                <a:ea typeface="Calibri" panose="020F0502020204030204" pitchFamily="34" charset="0"/>
                <a:cs typeface="Calibri" panose="020F0502020204030204" pitchFamily="34" charset="0"/>
              </a:rPr>
              <a:t> bulunan bir </a:t>
            </a:r>
            <a:r>
              <a:rPr lang="tr-TR" b="1" kern="100" cap="none" dirty="0">
                <a:effectLst/>
                <a:latin typeface="Calibri" panose="020F0502020204030204" pitchFamily="34" charset="0"/>
                <a:ea typeface="Calibri" panose="020F0502020204030204" pitchFamily="34" charset="0"/>
                <a:cs typeface="Calibri" panose="020F0502020204030204" pitchFamily="34" charset="0"/>
              </a:rPr>
              <a:t>seri iletişim fiziksel standardıdır. </a:t>
            </a:r>
            <a:r>
              <a:rPr lang="tr-TR" kern="100" cap="none" dirty="0">
                <a:effectLst/>
                <a:latin typeface="Calibri" panose="020F0502020204030204" pitchFamily="34" charset="0"/>
                <a:ea typeface="Calibri" panose="020F0502020204030204" pitchFamily="34" charset="0"/>
                <a:cs typeface="Calibri" panose="020F0502020204030204" pitchFamily="34" charset="0"/>
              </a:rPr>
              <a:t>Noktadan noktaya iletişimde en yaygın kullanılan protokollerden birisi idi.</a:t>
            </a:r>
          </a:p>
          <a:p>
            <a:endParaRPr lang="tr-TR"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01942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668536-9CA0-EF81-27C5-6D6B492911CE}"/>
              </a:ext>
            </a:extLst>
          </p:cNvPr>
          <p:cNvSpPr>
            <a:spLocks noGrp="1"/>
          </p:cNvSpPr>
          <p:nvPr>
            <p:ph type="title"/>
          </p:nvPr>
        </p:nvSpPr>
        <p:spPr/>
        <p:txBody>
          <a:bodyPr/>
          <a:lstStyle/>
          <a:p>
            <a:r>
              <a:rPr lang="tr-TR" dirty="0"/>
              <a:t>Rs232 portu yokken mikrodenetleyicilerle nasıl haberleşebiliriz ?</a:t>
            </a:r>
          </a:p>
        </p:txBody>
      </p:sp>
      <p:sp>
        <p:nvSpPr>
          <p:cNvPr id="3" name="İçerik Yer Tutucusu 2">
            <a:extLst>
              <a:ext uri="{FF2B5EF4-FFF2-40B4-BE49-F238E27FC236}">
                <a16:creationId xmlns:a16="http://schemas.microsoft.com/office/drawing/2014/main" id="{23728E12-6007-427B-E9C2-1634FFC2C355}"/>
              </a:ext>
            </a:extLst>
          </p:cNvPr>
          <p:cNvSpPr>
            <a:spLocks noGrp="1"/>
          </p:cNvSpPr>
          <p:nvPr>
            <p:ph sz="quarter" idx="13"/>
          </p:nvPr>
        </p:nvSpPr>
        <p:spPr/>
        <p:txBody>
          <a:bodyPr/>
          <a:lstStyle/>
          <a:p>
            <a:r>
              <a:rPr lang="tr-TR" sz="1800" b="1" kern="100" cap="none" dirty="0" err="1">
                <a:solidFill>
                  <a:srgbClr val="404040"/>
                </a:solidFill>
                <a:effectLst/>
                <a:latin typeface="Calibri" panose="020F0502020204030204" pitchFamily="34" charset="0"/>
                <a:ea typeface="Calibri" panose="020F0502020204030204" pitchFamily="34" charset="0"/>
                <a:cs typeface="Calibri" panose="020F0502020204030204" pitchFamily="34" charset="0"/>
              </a:rPr>
              <a:t>Uart</a:t>
            </a:r>
            <a:r>
              <a:rPr lang="tr-TR" sz="1800" b="1"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 – USB </a:t>
            </a:r>
            <a:r>
              <a:rPr lang="tr-TR" sz="1800" b="1" kern="100" cap="none" dirty="0" err="1">
                <a:solidFill>
                  <a:srgbClr val="404040"/>
                </a:solidFill>
                <a:effectLst/>
                <a:latin typeface="Calibri" panose="020F0502020204030204" pitchFamily="34" charset="0"/>
                <a:ea typeface="Calibri" panose="020F0502020204030204" pitchFamily="34" charset="0"/>
                <a:cs typeface="Calibri" panose="020F0502020204030204" pitchFamily="34" charset="0"/>
              </a:rPr>
              <a:t>converter’lar</a:t>
            </a:r>
            <a:r>
              <a:rPr lang="tr-TR" sz="1800" b="1"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 </a:t>
            </a:r>
            <a:r>
              <a:rPr lang="tr-TR" sz="1800"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kullanabiliriz. Bunları kullandığımızda bilgisayarda sanal </a:t>
            </a:r>
            <a:r>
              <a:rPr lang="tr-TR" sz="1800" kern="100" cap="none" dirty="0" err="1">
                <a:solidFill>
                  <a:srgbClr val="404040"/>
                </a:solidFill>
                <a:effectLst/>
                <a:latin typeface="Calibri" panose="020F0502020204030204" pitchFamily="34" charset="0"/>
                <a:ea typeface="Calibri" panose="020F0502020204030204" pitchFamily="34" charset="0"/>
                <a:cs typeface="Calibri" panose="020F0502020204030204" pitchFamily="34" charset="0"/>
              </a:rPr>
              <a:t>comport</a:t>
            </a:r>
            <a:r>
              <a:rPr lang="tr-TR" sz="1800"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 oluşur ve biz bu şekilde mikrodenetleyicilerle iletişim kurabiliriz.</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endParaRPr lang="tr-TR"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3466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descr="elektronik donanım, elektronik bileşen, devre bileşeni, elektronik mühendisliği içeren bir resim&#10;&#10;Açıklama otomatik olarak oluşturuldu">
            <a:extLst>
              <a:ext uri="{FF2B5EF4-FFF2-40B4-BE49-F238E27FC236}">
                <a16:creationId xmlns:a16="http://schemas.microsoft.com/office/drawing/2014/main" id="{A16B6A9A-2CE2-B08E-79F2-18891824A2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992871" y="1122339"/>
            <a:ext cx="7852465" cy="4613322"/>
          </a:xfrm>
          <a:prstGeom prst="roundRect">
            <a:avLst>
              <a:gd name="adj" fmla="val 298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2" name="Picture 11">
            <a:extLst>
              <a:ext uri="{FF2B5EF4-FFF2-40B4-BE49-F238E27FC236}">
                <a16:creationId xmlns:a16="http://schemas.microsoft.com/office/drawing/2014/main" id="{E3265C2A-0A58-43AD-A406-8F4478E287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91425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0F5AB9E-90AE-E1F5-3EB9-6392BCC04060}"/>
              </a:ext>
            </a:extLst>
          </p:cNvPr>
          <p:cNvSpPr>
            <a:spLocks noGrp="1"/>
          </p:cNvSpPr>
          <p:nvPr>
            <p:ph sz="quarter" idx="13"/>
          </p:nvPr>
        </p:nvSpPr>
        <p:spPr>
          <a:xfrm>
            <a:off x="984795" y="1358283"/>
            <a:ext cx="10431888" cy="4989249"/>
          </a:xfrm>
        </p:spPr>
        <p:txBody>
          <a:bodyPr>
            <a:normAutofit fontScale="92500" lnSpcReduction="20000"/>
          </a:bodyPr>
          <a:lstStyle/>
          <a:p>
            <a:pPr>
              <a:lnSpc>
                <a:spcPct val="115000"/>
              </a:lnSpc>
              <a:spcAft>
                <a:spcPts val="800"/>
              </a:spcAft>
            </a:pPr>
            <a:r>
              <a:rPr lang="tr-TR" sz="1800" b="1" kern="100" cap="none" dirty="0" err="1">
                <a:solidFill>
                  <a:srgbClr val="4472C4"/>
                </a:solidFill>
                <a:effectLst/>
                <a:latin typeface="Calibri" panose="020F0502020204030204" pitchFamily="34" charset="0"/>
                <a:ea typeface="Calibri" panose="020F0502020204030204" pitchFamily="34" charset="0"/>
                <a:cs typeface="Calibri" panose="020F0502020204030204" pitchFamily="34" charset="0"/>
              </a:rPr>
              <a:t>Buffer</a:t>
            </a:r>
            <a:r>
              <a:rPr lang="tr-TR" sz="1800" b="1" kern="100" cap="none" dirty="0">
                <a:solidFill>
                  <a:srgbClr val="4472C4"/>
                </a:solidFill>
                <a:effectLst/>
                <a:latin typeface="Calibri" panose="020F0502020204030204" pitchFamily="34" charset="0"/>
                <a:ea typeface="Calibri" panose="020F0502020204030204" pitchFamily="34" charset="0"/>
                <a:cs typeface="Calibri" panose="020F0502020204030204" pitchFamily="34" charset="0"/>
              </a:rPr>
              <a:t>:</a:t>
            </a:r>
            <a:r>
              <a:rPr lang="tr-TR" sz="1800" kern="100" cap="none" dirty="0">
                <a:solidFill>
                  <a:srgbClr val="4472C4"/>
                </a:solidFill>
                <a:effectLst/>
                <a:latin typeface="Calibri" panose="020F0502020204030204" pitchFamily="34" charset="0"/>
                <a:ea typeface="Calibri" panose="020F0502020204030204" pitchFamily="34" charset="0"/>
                <a:cs typeface="Calibri" panose="020F0502020204030204" pitchFamily="34" charset="0"/>
              </a:rPr>
              <a:t> </a:t>
            </a:r>
            <a:r>
              <a:rPr lang="tr-TR" sz="1800" kern="100" cap="none" dirty="0" err="1">
                <a:solidFill>
                  <a:srgbClr val="404040"/>
                </a:solidFill>
                <a:effectLst/>
                <a:latin typeface="Calibri" panose="020F0502020204030204" pitchFamily="34" charset="0"/>
                <a:ea typeface="Calibri" panose="020F0502020204030204" pitchFamily="34" charset="0"/>
                <a:cs typeface="Calibri" panose="020F0502020204030204" pitchFamily="34" charset="0"/>
              </a:rPr>
              <a:t>uart’ta</a:t>
            </a:r>
            <a:r>
              <a:rPr lang="tr-TR" sz="1800"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 </a:t>
            </a:r>
            <a:r>
              <a:rPr lang="tr-TR" sz="1800" b="1"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gelen verilerin depolanacağı bellek alanıdır</a:t>
            </a:r>
            <a:r>
              <a:rPr lang="tr-TR" sz="1800"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 Veriler daha sonra fiziksel bir ortamda saklanabilir. Seri iletişimin ilk günlerinde bu özellik gerekli değildi. Ama çoklu göre yapan işletim sistemlerine vs. Geçince böyle bir ihtiyaç doğdu.</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800"/>
              </a:spcAft>
            </a:pPr>
            <a:r>
              <a:rPr lang="tr-TR" sz="1800" b="1" kern="100" cap="none" dirty="0" err="1">
                <a:solidFill>
                  <a:srgbClr val="4472C4"/>
                </a:solidFill>
                <a:effectLst/>
                <a:latin typeface="Calibri" panose="020F0502020204030204" pitchFamily="34" charset="0"/>
                <a:ea typeface="Calibri" panose="020F0502020204030204" pitchFamily="34" charset="0"/>
                <a:cs typeface="Calibri" panose="020F0502020204030204" pitchFamily="34" charset="0"/>
              </a:rPr>
              <a:t>Flow</a:t>
            </a:r>
            <a:r>
              <a:rPr lang="tr-TR" sz="1800" b="1" kern="100" cap="none" dirty="0">
                <a:solidFill>
                  <a:srgbClr val="4472C4"/>
                </a:solidFill>
                <a:effectLst/>
                <a:latin typeface="Calibri" panose="020F0502020204030204" pitchFamily="34" charset="0"/>
                <a:ea typeface="Calibri" panose="020F0502020204030204" pitchFamily="34" charset="0"/>
                <a:cs typeface="Calibri" panose="020F0502020204030204" pitchFamily="34" charset="0"/>
              </a:rPr>
              <a:t> </a:t>
            </a:r>
            <a:r>
              <a:rPr lang="tr-TR" sz="1800" b="1" kern="100" cap="none" dirty="0" err="1">
                <a:solidFill>
                  <a:srgbClr val="4472C4"/>
                </a:solidFill>
                <a:effectLst/>
                <a:latin typeface="Calibri" panose="020F0502020204030204" pitchFamily="34" charset="0"/>
                <a:ea typeface="Calibri" panose="020F0502020204030204" pitchFamily="34" charset="0"/>
                <a:cs typeface="Calibri" panose="020F0502020204030204" pitchFamily="34" charset="0"/>
              </a:rPr>
              <a:t>control</a:t>
            </a:r>
            <a:r>
              <a:rPr lang="tr-TR" sz="1800" b="1" kern="100" cap="none" dirty="0">
                <a:solidFill>
                  <a:srgbClr val="4472C4"/>
                </a:solidFill>
                <a:effectLst/>
                <a:latin typeface="Calibri" panose="020F0502020204030204" pitchFamily="34" charset="0"/>
                <a:ea typeface="Calibri" panose="020F0502020204030204" pitchFamily="34" charset="0"/>
                <a:cs typeface="Calibri" panose="020F0502020204030204" pitchFamily="34" charset="0"/>
              </a:rPr>
              <a:t> (akış kontrolü): </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800"/>
              </a:spcAft>
            </a:pPr>
            <a:r>
              <a:rPr lang="tr-TR" sz="1800" i="1" kern="100" cap="none" dirty="0">
                <a:solidFill>
                  <a:srgbClr val="4472C4"/>
                </a:solidFill>
                <a:effectLst/>
                <a:latin typeface="Calibri" panose="020F0502020204030204" pitchFamily="34" charset="0"/>
                <a:ea typeface="Calibri" panose="020F0502020204030204" pitchFamily="34" charset="0"/>
                <a:cs typeface="Calibri" panose="020F0502020204030204" pitchFamily="34" charset="0"/>
              </a:rPr>
              <a:t>Yazılımsal akış kontrolü:</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800"/>
              </a:spcAft>
            </a:pPr>
            <a:r>
              <a:rPr lang="tr-TR" sz="1800" b="1"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XON(17), XOF(19)</a:t>
            </a:r>
            <a:r>
              <a:rPr lang="tr-TR" sz="1800"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 </a:t>
            </a:r>
            <a:r>
              <a:rPr lang="tr-TR" sz="1800"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tr-TR" sz="1800" kern="100" cap="none"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 bu karakterler, haberleşmeyi durdurmayı ve tekrar başlatmayı sağlar. Alıcı tarafından kontrol edilir. </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800"/>
              </a:spcAft>
            </a:pPr>
            <a:r>
              <a:rPr lang="tr-TR" sz="1800" i="1" kern="100" cap="none" dirty="0">
                <a:solidFill>
                  <a:srgbClr val="4472C4"/>
                </a:solidFill>
                <a:effectLst/>
                <a:latin typeface="Calibri" panose="020F0502020204030204" pitchFamily="34" charset="0"/>
                <a:ea typeface="Calibri" panose="020F0502020204030204" pitchFamily="34" charset="0"/>
                <a:cs typeface="Calibri" panose="020F0502020204030204" pitchFamily="34" charset="0"/>
              </a:rPr>
              <a:t>Donanımsal akış kontrolü:</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indent="449580">
              <a:lnSpc>
                <a:spcPct val="115000"/>
              </a:lnSpc>
              <a:spcAft>
                <a:spcPts val="800"/>
              </a:spcAft>
            </a:pPr>
            <a:r>
              <a:rPr lang="tr-TR" sz="1800" kern="100" cap="none"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Donanımsal akış kontrolüne </a:t>
            </a:r>
            <a:r>
              <a:rPr lang="tr-TR" sz="1800" b="1" kern="100" cap="none"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RTS / CTS </a:t>
            </a:r>
            <a:r>
              <a:rPr lang="tr-TR" sz="1800" kern="100" cap="none"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akış </a:t>
            </a:r>
            <a:r>
              <a:rPr lang="tr-TR" sz="1800" kern="100" cap="none"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kontrolü'de</a:t>
            </a:r>
            <a:r>
              <a:rPr lang="tr-TR" sz="1800" kern="100" cap="none"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denilir. Haberleşmenin başlangıcında, bilgisayar RTS hattını aktif hale getirerek bilgi göndermek istediğini iletir ve CTS pinini kontrol ederek alıcının cevabını bekler. Eğer alıcı bilgi alımı için uygunsa CTS hattını aktif hale getirerek vericinin isteğini kabul eder ve haberleşmeyi başlatır.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800"/>
              </a:spcAft>
            </a:pPr>
            <a:r>
              <a:rPr lang="tr-TR" sz="1800" b="1" kern="100" cap="none" dirty="0" err="1">
                <a:solidFill>
                  <a:srgbClr val="4472C4"/>
                </a:solidFill>
                <a:effectLst/>
                <a:latin typeface="Calibri" panose="020F0502020204030204" pitchFamily="34" charset="0"/>
                <a:ea typeface="Calibri" panose="020F0502020204030204" pitchFamily="34" charset="0"/>
                <a:cs typeface="Calibri" panose="020F0502020204030204" pitchFamily="34" charset="0"/>
              </a:rPr>
              <a:t>Ttl</a:t>
            </a:r>
            <a:r>
              <a:rPr lang="tr-TR" sz="1800" b="1" kern="100" cap="none" dirty="0">
                <a:solidFill>
                  <a:srgbClr val="4472C4"/>
                </a:solidFill>
                <a:effectLst/>
                <a:latin typeface="Calibri" panose="020F0502020204030204" pitchFamily="34" charset="0"/>
                <a:ea typeface="Calibri" panose="020F0502020204030204" pitchFamily="34" charset="0"/>
                <a:cs typeface="Calibri" panose="020F0502020204030204" pitchFamily="34" charset="0"/>
              </a:rPr>
              <a:t>: </a:t>
            </a:r>
            <a:r>
              <a:rPr lang="tr-TR" sz="1800" kern="100" cap="none"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ttl</a:t>
            </a:r>
            <a:r>
              <a:rPr lang="tr-TR" sz="1800" kern="100" cap="none"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r>
              <a:rPr lang="tr-TR" sz="1800" kern="100" cap="none"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mikrokontrolcünün</a:t>
            </a:r>
            <a:r>
              <a:rPr lang="tr-TR" sz="1800" kern="100" cap="none"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r>
              <a:rPr lang="tr-TR" sz="1800" kern="100" cap="none"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uart</a:t>
            </a:r>
            <a:r>
              <a:rPr lang="tr-TR" sz="1800" kern="100" cap="none"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arabirimiyle gönderip aldığı </a:t>
            </a:r>
            <a:r>
              <a:rPr lang="tr-TR" sz="1800" b="1" kern="100" cap="none"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sinyallerdir.</a:t>
            </a:r>
            <a:endParaRPr lang="tr-TR" sz="1800" b="1" kern="100" cap="none" dirty="0">
              <a:effectLst/>
              <a:latin typeface="Calibri" panose="020F0502020204030204" pitchFamily="34" charset="0"/>
              <a:ea typeface="Calibri" panose="020F0502020204030204" pitchFamily="34" charset="0"/>
              <a:cs typeface="Calibri" panose="020F0502020204030204" pitchFamily="34" charset="0"/>
            </a:endParaRPr>
          </a:p>
          <a:p>
            <a:endParaRPr lang="tr-TR"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5389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descr="metin, devre, elektronik mühendisliği, yazı tipi içeren bir resim&#10;&#10;Açıklama otomatik olarak oluşturuldu">
            <a:extLst>
              <a:ext uri="{FF2B5EF4-FFF2-40B4-BE49-F238E27FC236}">
                <a16:creationId xmlns:a16="http://schemas.microsoft.com/office/drawing/2014/main" id="{22F44A0F-53AC-7707-D4D6-5594C70127EA}"/>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660219" y="1517877"/>
            <a:ext cx="9398604" cy="4285764"/>
          </a:xfrm>
          <a:prstGeom prst="rect">
            <a:avLst/>
          </a:prstGeom>
          <a:noFill/>
          <a:ln>
            <a:noFill/>
          </a:ln>
        </p:spPr>
      </p:pic>
      <p:sp>
        <p:nvSpPr>
          <p:cNvPr id="5" name="Metin kutusu 4">
            <a:extLst>
              <a:ext uri="{FF2B5EF4-FFF2-40B4-BE49-F238E27FC236}">
                <a16:creationId xmlns:a16="http://schemas.microsoft.com/office/drawing/2014/main" id="{017552F5-BBC3-5D48-0A2E-926774E6257B}"/>
              </a:ext>
            </a:extLst>
          </p:cNvPr>
          <p:cNvSpPr txBox="1"/>
          <p:nvPr/>
        </p:nvSpPr>
        <p:spPr>
          <a:xfrm>
            <a:off x="526687" y="2920481"/>
            <a:ext cx="2127379" cy="246221"/>
          </a:xfrm>
          <a:prstGeom prst="rect">
            <a:avLst/>
          </a:prstGeom>
          <a:noFill/>
        </p:spPr>
        <p:txBody>
          <a:bodyPr wrap="square" rtlCol="0">
            <a:spAutoFit/>
          </a:bodyPr>
          <a:lstStyle/>
          <a:p>
            <a:r>
              <a:rPr lang="tr-TR" sz="1000" dirty="0"/>
              <a:t>Pozitif güç kaynağı</a:t>
            </a:r>
          </a:p>
        </p:txBody>
      </p:sp>
      <p:sp>
        <p:nvSpPr>
          <p:cNvPr id="6" name="Metin kutusu 5">
            <a:extLst>
              <a:ext uri="{FF2B5EF4-FFF2-40B4-BE49-F238E27FC236}">
                <a16:creationId xmlns:a16="http://schemas.microsoft.com/office/drawing/2014/main" id="{C257A6C5-C830-D4B1-A8A3-F4C3AE18AA4F}"/>
              </a:ext>
            </a:extLst>
          </p:cNvPr>
          <p:cNvSpPr txBox="1"/>
          <p:nvPr/>
        </p:nvSpPr>
        <p:spPr>
          <a:xfrm>
            <a:off x="396059" y="4115840"/>
            <a:ext cx="2127379" cy="246221"/>
          </a:xfrm>
          <a:prstGeom prst="rect">
            <a:avLst/>
          </a:prstGeom>
          <a:noFill/>
        </p:spPr>
        <p:txBody>
          <a:bodyPr wrap="square" rtlCol="0">
            <a:spAutoFit/>
          </a:bodyPr>
          <a:lstStyle/>
          <a:p>
            <a:r>
              <a:rPr lang="tr-TR" sz="1000" dirty="0"/>
              <a:t>Negatif güç kaynağı</a:t>
            </a:r>
          </a:p>
        </p:txBody>
      </p:sp>
      <p:sp>
        <p:nvSpPr>
          <p:cNvPr id="7" name="Metin kutusu 6">
            <a:extLst>
              <a:ext uri="{FF2B5EF4-FFF2-40B4-BE49-F238E27FC236}">
                <a16:creationId xmlns:a16="http://schemas.microsoft.com/office/drawing/2014/main" id="{BD002AA0-14F7-83EF-A532-22F66E9A6B0B}"/>
              </a:ext>
            </a:extLst>
          </p:cNvPr>
          <p:cNvSpPr txBox="1"/>
          <p:nvPr/>
        </p:nvSpPr>
        <p:spPr>
          <a:xfrm>
            <a:off x="2974418" y="1196129"/>
            <a:ext cx="2127379" cy="246221"/>
          </a:xfrm>
          <a:prstGeom prst="rect">
            <a:avLst/>
          </a:prstGeom>
          <a:noFill/>
        </p:spPr>
        <p:txBody>
          <a:bodyPr wrap="square" rtlCol="0">
            <a:spAutoFit/>
          </a:bodyPr>
          <a:lstStyle/>
          <a:p>
            <a:r>
              <a:rPr lang="tr-TR" sz="1000" dirty="0"/>
              <a:t>Veri iletiminin gerçekleştiğini gösterir</a:t>
            </a:r>
          </a:p>
        </p:txBody>
      </p:sp>
      <p:sp>
        <p:nvSpPr>
          <p:cNvPr id="8" name="Metin kutusu 7">
            <a:extLst>
              <a:ext uri="{FF2B5EF4-FFF2-40B4-BE49-F238E27FC236}">
                <a16:creationId xmlns:a16="http://schemas.microsoft.com/office/drawing/2014/main" id="{C37DF955-F230-3D43-F0F7-73B393CD920E}"/>
              </a:ext>
            </a:extLst>
          </p:cNvPr>
          <p:cNvSpPr txBox="1"/>
          <p:nvPr/>
        </p:nvSpPr>
        <p:spPr>
          <a:xfrm>
            <a:off x="5720728" y="1196129"/>
            <a:ext cx="2127379" cy="246221"/>
          </a:xfrm>
          <a:prstGeom prst="rect">
            <a:avLst/>
          </a:prstGeom>
          <a:noFill/>
        </p:spPr>
        <p:txBody>
          <a:bodyPr wrap="square" rtlCol="0">
            <a:spAutoFit/>
          </a:bodyPr>
          <a:lstStyle/>
          <a:p>
            <a:r>
              <a:rPr lang="tr-TR" sz="1000" dirty="0"/>
              <a:t>Veri alımının gerçekleştiğini gösterir</a:t>
            </a:r>
          </a:p>
        </p:txBody>
      </p:sp>
      <p:sp>
        <p:nvSpPr>
          <p:cNvPr id="9" name="Metin kutusu 8">
            <a:extLst>
              <a:ext uri="{FF2B5EF4-FFF2-40B4-BE49-F238E27FC236}">
                <a16:creationId xmlns:a16="http://schemas.microsoft.com/office/drawing/2014/main" id="{DDC8E2B4-1D90-24F3-0FD4-06293D683AA1}"/>
              </a:ext>
            </a:extLst>
          </p:cNvPr>
          <p:cNvSpPr txBox="1"/>
          <p:nvPr/>
        </p:nvSpPr>
        <p:spPr>
          <a:xfrm>
            <a:off x="8075152" y="1693762"/>
            <a:ext cx="2127379" cy="246221"/>
          </a:xfrm>
          <a:prstGeom prst="rect">
            <a:avLst/>
          </a:prstGeom>
          <a:noFill/>
        </p:spPr>
        <p:txBody>
          <a:bodyPr wrap="square" rtlCol="0">
            <a:spAutoFit/>
          </a:bodyPr>
          <a:lstStyle/>
          <a:p>
            <a:r>
              <a:rPr lang="tr-TR" sz="1000" dirty="0"/>
              <a:t>Sigorta</a:t>
            </a:r>
          </a:p>
        </p:txBody>
      </p:sp>
      <p:sp>
        <p:nvSpPr>
          <p:cNvPr id="10" name="Metin kutusu 9">
            <a:extLst>
              <a:ext uri="{FF2B5EF4-FFF2-40B4-BE49-F238E27FC236}">
                <a16:creationId xmlns:a16="http://schemas.microsoft.com/office/drawing/2014/main" id="{55B9B43C-20E9-E472-11EB-EF0B2EF71327}"/>
              </a:ext>
            </a:extLst>
          </p:cNvPr>
          <p:cNvSpPr txBox="1"/>
          <p:nvPr/>
        </p:nvSpPr>
        <p:spPr>
          <a:xfrm>
            <a:off x="4672224" y="5340123"/>
            <a:ext cx="2847552" cy="400110"/>
          </a:xfrm>
          <a:prstGeom prst="rect">
            <a:avLst/>
          </a:prstGeom>
          <a:noFill/>
        </p:spPr>
        <p:txBody>
          <a:bodyPr wrap="square" rtlCol="0">
            <a:spAutoFit/>
          </a:bodyPr>
          <a:lstStyle/>
          <a:p>
            <a:r>
              <a:rPr lang="tr-TR" sz="1000" dirty="0"/>
              <a:t>Geçici voltaj dalgalanmalarına karşı korumak için tasarlanmış özel elektronik bileşenlerdir.</a:t>
            </a:r>
          </a:p>
        </p:txBody>
      </p:sp>
      <p:sp>
        <p:nvSpPr>
          <p:cNvPr id="12" name="Metin kutusu 11">
            <a:extLst>
              <a:ext uri="{FF2B5EF4-FFF2-40B4-BE49-F238E27FC236}">
                <a16:creationId xmlns:a16="http://schemas.microsoft.com/office/drawing/2014/main" id="{942A7F38-400B-FB5B-54EA-8D7F67987D61}"/>
              </a:ext>
            </a:extLst>
          </p:cNvPr>
          <p:cNvSpPr txBox="1"/>
          <p:nvPr/>
        </p:nvSpPr>
        <p:spPr>
          <a:xfrm>
            <a:off x="7519776" y="5362522"/>
            <a:ext cx="2847552" cy="246221"/>
          </a:xfrm>
          <a:prstGeom prst="rect">
            <a:avLst/>
          </a:prstGeom>
          <a:noFill/>
        </p:spPr>
        <p:txBody>
          <a:bodyPr wrap="square" rtlCol="0">
            <a:spAutoFit/>
          </a:bodyPr>
          <a:lstStyle/>
          <a:p>
            <a:r>
              <a:rPr lang="tr-TR" sz="1000" dirty="0"/>
              <a:t>Aynı veri hattına birden fazla cihaz ????</a:t>
            </a:r>
          </a:p>
        </p:txBody>
      </p:sp>
    </p:spTree>
    <p:extLst>
      <p:ext uri="{BB962C8B-B14F-4D97-AF65-F5344CB8AC3E}">
        <p14:creationId xmlns:p14="http://schemas.microsoft.com/office/powerpoint/2010/main" val="2606045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7652EB-FC39-FB1A-49BE-C206FDBAA0E6}"/>
              </a:ext>
            </a:extLst>
          </p:cNvPr>
          <p:cNvSpPr>
            <a:spLocks noGrp="1"/>
          </p:cNvSpPr>
          <p:nvPr>
            <p:ph type="title"/>
          </p:nvPr>
        </p:nvSpPr>
        <p:spPr/>
        <p:txBody>
          <a:bodyPr/>
          <a:lstStyle/>
          <a:p>
            <a:r>
              <a:rPr lang="tr-TR" dirty="0"/>
              <a:t>Senkron ve asenkron haberleşme</a:t>
            </a:r>
          </a:p>
        </p:txBody>
      </p:sp>
      <p:pic>
        <p:nvPicPr>
          <p:cNvPr id="2050" name="Picture 2" descr="Senkron ve Asenkron İletişim Nedir, Nerelerde Kullanılır – Kaizen 4.0">
            <a:extLst>
              <a:ext uri="{FF2B5EF4-FFF2-40B4-BE49-F238E27FC236}">
                <a16:creationId xmlns:a16="http://schemas.microsoft.com/office/drawing/2014/main" id="{EE0B9332-D0DA-3F38-7F4A-29BDCE2BEDE6}"/>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694088" y="2764908"/>
            <a:ext cx="9074645" cy="3127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877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721FA6-9AFD-EEED-AB17-61C395A9610D}"/>
              </a:ext>
            </a:extLst>
          </p:cNvPr>
          <p:cNvSpPr>
            <a:spLocks noGrp="1"/>
          </p:cNvSpPr>
          <p:nvPr>
            <p:ph type="title"/>
          </p:nvPr>
        </p:nvSpPr>
        <p:spPr/>
        <p:txBody>
          <a:bodyPr/>
          <a:lstStyle/>
          <a:p>
            <a:r>
              <a:rPr lang="tr-TR" dirty="0" err="1"/>
              <a:t>Uart</a:t>
            </a:r>
            <a:r>
              <a:rPr lang="tr-TR" dirty="0"/>
              <a:t> (</a:t>
            </a:r>
            <a:r>
              <a:rPr lang="tr-TR" dirty="0" err="1"/>
              <a:t>unıversal</a:t>
            </a:r>
            <a:r>
              <a:rPr lang="tr-TR" dirty="0"/>
              <a:t> </a:t>
            </a:r>
            <a:r>
              <a:rPr lang="tr-TR" dirty="0" err="1"/>
              <a:t>asynchronous</a:t>
            </a:r>
            <a:r>
              <a:rPr lang="tr-TR" dirty="0"/>
              <a:t> </a:t>
            </a:r>
            <a:r>
              <a:rPr lang="tr-TR" dirty="0" err="1"/>
              <a:t>receıver</a:t>
            </a:r>
            <a:r>
              <a:rPr lang="tr-TR" dirty="0"/>
              <a:t> </a:t>
            </a:r>
            <a:r>
              <a:rPr lang="tr-TR" dirty="0" err="1"/>
              <a:t>transmıtter</a:t>
            </a:r>
            <a:r>
              <a:rPr lang="tr-TR" dirty="0"/>
              <a:t>)</a:t>
            </a:r>
          </a:p>
        </p:txBody>
      </p:sp>
      <p:sp>
        <p:nvSpPr>
          <p:cNvPr id="3" name="İçerik Yer Tutucusu 2">
            <a:extLst>
              <a:ext uri="{FF2B5EF4-FFF2-40B4-BE49-F238E27FC236}">
                <a16:creationId xmlns:a16="http://schemas.microsoft.com/office/drawing/2014/main" id="{5FDA4F8D-10E9-1D64-00F9-B69519BD926F}"/>
              </a:ext>
            </a:extLst>
          </p:cNvPr>
          <p:cNvSpPr>
            <a:spLocks noGrp="1"/>
          </p:cNvSpPr>
          <p:nvPr>
            <p:ph sz="quarter" idx="13"/>
          </p:nvPr>
        </p:nvSpPr>
        <p:spPr>
          <a:xfrm>
            <a:off x="913774" y="2367092"/>
            <a:ext cx="10431888" cy="3872391"/>
          </a:xfrm>
        </p:spPr>
        <p:txBody>
          <a:bodyPr>
            <a:noAutofit/>
          </a:bodyPr>
          <a:lstStyle/>
          <a:p>
            <a:pPr marL="342900" lvl="0" indent="-342900">
              <a:lnSpc>
                <a:spcPct val="115000"/>
              </a:lnSpc>
              <a:buFont typeface="Symbol" panose="05050102010706020507" pitchFamily="18" charset="2"/>
              <a:buChar char=""/>
            </a:pPr>
            <a:r>
              <a:rPr lang="tr-TR" sz="1100" kern="10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Evrensel bir </a:t>
            </a:r>
            <a:r>
              <a:rPr lang="tr-TR" sz="1100" kern="100" dirty="0" err="1">
                <a:solidFill>
                  <a:srgbClr val="262626"/>
                </a:solidFill>
                <a:effectLst/>
                <a:latin typeface="Calibri" panose="020F0502020204030204" pitchFamily="34" charset="0"/>
                <a:ea typeface="Calibri" panose="020F0502020204030204" pitchFamily="34" charset="0"/>
                <a:cs typeface="Calibri" panose="020F0502020204030204" pitchFamily="34" charset="0"/>
              </a:rPr>
              <a:t>eşzamansız</a:t>
            </a:r>
            <a:r>
              <a:rPr lang="tr-TR" sz="1100" kern="10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 alıcı-verici, veri biçiminin ve iletim hızlarının yapılandırılabilir olduğu </a:t>
            </a:r>
            <a:r>
              <a:rPr lang="tr-TR" sz="1100" kern="100" dirty="0" err="1">
                <a:solidFill>
                  <a:srgbClr val="262626"/>
                </a:solidFill>
                <a:effectLst/>
                <a:latin typeface="Calibri" panose="020F0502020204030204" pitchFamily="34" charset="0"/>
                <a:ea typeface="Calibri" panose="020F0502020204030204" pitchFamily="34" charset="0"/>
                <a:cs typeface="Calibri" panose="020F0502020204030204" pitchFamily="34" charset="0"/>
              </a:rPr>
              <a:t>eşzamansız</a:t>
            </a:r>
            <a:r>
              <a:rPr lang="tr-TR" sz="1100" kern="10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 </a:t>
            </a:r>
            <a:r>
              <a:rPr lang="tr-TR" sz="1100" b="1" kern="10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seri iletişim için bir bilgisayar donanım aygıtıdır</a:t>
            </a:r>
            <a:r>
              <a:rPr lang="tr-TR" sz="1100" kern="10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a:t>
            </a:r>
            <a:endParaRPr lang="tr-TR" sz="11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100" kern="100" dirty="0" err="1">
                <a:solidFill>
                  <a:srgbClr val="262626"/>
                </a:solidFill>
                <a:effectLst/>
                <a:latin typeface="Calibri" panose="020F0502020204030204" pitchFamily="34" charset="0"/>
                <a:ea typeface="Calibri" panose="020F0502020204030204" pitchFamily="34" charset="0"/>
                <a:cs typeface="Calibri" panose="020F0502020204030204" pitchFamily="34" charset="0"/>
              </a:rPr>
              <a:t>UART'ın</a:t>
            </a:r>
            <a:r>
              <a:rPr lang="tr-TR" sz="1100" kern="10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 temel işlevi, </a:t>
            </a:r>
            <a:r>
              <a:rPr lang="tr-TR" sz="1100" b="1" kern="10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bilgisayarlar, mikrodenetleyiciler, sensörler ve diğer cihazlar </a:t>
            </a:r>
            <a:r>
              <a:rPr lang="tr-TR" sz="1100" kern="100" dirty="0">
                <a:solidFill>
                  <a:srgbClr val="262626"/>
                </a:solidFill>
                <a:effectLst/>
                <a:latin typeface="Calibri" panose="020F0502020204030204" pitchFamily="34" charset="0"/>
                <a:ea typeface="Calibri" panose="020F0502020204030204" pitchFamily="34" charset="0"/>
                <a:cs typeface="Calibri" panose="020F0502020204030204" pitchFamily="34" charset="0"/>
              </a:rPr>
              <a:t>arasında veri iletişimi sağlamaktır.</a:t>
            </a:r>
            <a:endParaRPr lang="tr-TR" sz="11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1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UART, </a:t>
            </a:r>
            <a:r>
              <a:rPr lang="tr-TR" sz="1100" b="1"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evrensel asenkron alıcı / verici</a:t>
            </a:r>
            <a:r>
              <a:rPr lang="tr-TR" sz="11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anlamına gelir ve iki cihaz arasında </a:t>
            </a:r>
            <a:r>
              <a:rPr lang="tr-TR" sz="1100" b="1"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seri veri alışverişi</a:t>
            </a:r>
            <a:r>
              <a:rPr lang="tr-TR" sz="11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için  basit, iki telli bir protokoldür.</a:t>
            </a:r>
            <a:endParaRPr lang="tr-TR" sz="11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1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Her iki uçta da </a:t>
            </a:r>
            <a:r>
              <a:rPr lang="tr-TR" sz="1100" b="1"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toprak bağlantısı</a:t>
            </a:r>
            <a:r>
              <a:rPr lang="tr-TR" sz="11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vardır.</a:t>
            </a:r>
            <a:endParaRPr lang="tr-TR" sz="11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100" kern="10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UART’taki</a:t>
            </a:r>
            <a:r>
              <a:rPr lang="tr-TR" sz="11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veriler </a:t>
            </a:r>
            <a:r>
              <a:rPr lang="tr-TR" sz="1100" b="1"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çerçeveler (</a:t>
            </a:r>
            <a:r>
              <a:rPr lang="tr-TR" sz="1100" b="1" kern="10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frame</a:t>
            </a:r>
            <a:r>
              <a:rPr lang="tr-TR" sz="1100" b="1"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a:t>
            </a:r>
            <a:r>
              <a:rPr lang="tr-TR" sz="11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şeklinde iletilir. </a:t>
            </a:r>
            <a:endParaRPr lang="tr-TR" sz="11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pPr>
            <a:r>
              <a:rPr lang="tr-TR" sz="1100" kern="10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UART’ın</a:t>
            </a:r>
            <a:r>
              <a:rPr lang="tr-TR" sz="11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en büyük avantajlarından biri </a:t>
            </a:r>
            <a:r>
              <a:rPr lang="tr-TR" sz="1100" b="1"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asenkron</a:t>
            </a:r>
            <a:r>
              <a:rPr lang="tr-TR" sz="11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olmasıdır – verici ve alıcı ortak bir saat sinyalini paylaşmaz. Bu, protokolü büyük ölçüde basitleştirse de, verici ve alıcıya belirli gereksinimler getirir. Bir saati paylaşmadıklarından, aynı bit zamanlamasına sahip olmak için her iki uç da aynı, önceden ayarlanmış hızda iletmelidir.</a:t>
            </a:r>
            <a:endParaRPr lang="tr-TR" sz="11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spcAft>
                <a:spcPts val="800"/>
              </a:spcAft>
              <a:buFont typeface="Symbol" panose="05050102010706020507" pitchFamily="18" charset="2"/>
              <a:buChar char=""/>
            </a:pPr>
            <a:r>
              <a:rPr lang="tr-TR" sz="11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Nerdeyse tüm mikrodenetleyicilerde bulunan bir birimdir.</a:t>
            </a:r>
            <a:endParaRPr lang="tr-TR" sz="1100" kern="100" dirty="0">
              <a:effectLst/>
              <a:latin typeface="Calibri" panose="020F0502020204030204" pitchFamily="34" charset="0"/>
              <a:ea typeface="Calibri" panose="020F0502020204030204" pitchFamily="34" charset="0"/>
              <a:cs typeface="Calibri" panose="020F0502020204030204" pitchFamily="34" charset="0"/>
            </a:endParaRPr>
          </a:p>
          <a:p>
            <a:endParaRPr lang="tr-TR" sz="11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42180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B7DC39-FD05-F0DA-690E-5D7167BECB26}"/>
              </a:ext>
            </a:extLst>
          </p:cNvPr>
          <p:cNvSpPr>
            <a:spLocks noGrp="1"/>
          </p:cNvSpPr>
          <p:nvPr>
            <p:ph type="title"/>
          </p:nvPr>
        </p:nvSpPr>
        <p:spPr/>
        <p:txBody>
          <a:bodyPr/>
          <a:lstStyle/>
          <a:p>
            <a:r>
              <a:rPr lang="tr-TR" dirty="0" err="1"/>
              <a:t>Uart</a:t>
            </a:r>
            <a:r>
              <a:rPr lang="tr-TR" dirty="0"/>
              <a:t> kullanım alanları</a:t>
            </a:r>
          </a:p>
        </p:txBody>
      </p:sp>
      <p:sp>
        <p:nvSpPr>
          <p:cNvPr id="3" name="İçerik Yer Tutucusu 2">
            <a:extLst>
              <a:ext uri="{FF2B5EF4-FFF2-40B4-BE49-F238E27FC236}">
                <a16:creationId xmlns:a16="http://schemas.microsoft.com/office/drawing/2014/main" id="{466853D7-1BBF-FE49-2E95-E275AC41644A}"/>
              </a:ext>
            </a:extLst>
          </p:cNvPr>
          <p:cNvSpPr>
            <a:spLocks noGrp="1"/>
          </p:cNvSpPr>
          <p:nvPr>
            <p:ph sz="quarter" idx="13"/>
          </p:nvPr>
        </p:nvSpPr>
        <p:spPr/>
        <p:txBody>
          <a:bodyPr/>
          <a:lstStyle/>
          <a:p>
            <a:pPr marL="342900" lvl="0" indent="-342900">
              <a:lnSpc>
                <a:spcPct val="115000"/>
              </a:lnSpc>
              <a:buFont typeface="Symbol" panose="05050102010706020507" pitchFamily="18" charset="2"/>
              <a:buChar char=""/>
            </a:pPr>
            <a:r>
              <a:rPr lang="tr-TR" sz="1800" kern="100" cap="none" dirty="0">
                <a:effectLst/>
                <a:latin typeface="Calibri" panose="020F0502020204030204" pitchFamily="34" charset="0"/>
                <a:ea typeface="Calibri" panose="020F0502020204030204" pitchFamily="34" charset="0"/>
                <a:cs typeface="Calibri" panose="020F0502020204030204" pitchFamily="34" charset="0"/>
              </a:rPr>
              <a:t>Seri veri iletişimi gerektiren mikrodenetleyiciler ve sensörler.</a:t>
            </a:r>
          </a:p>
          <a:p>
            <a:pPr marL="342900" lvl="0" indent="-342900">
              <a:lnSpc>
                <a:spcPct val="115000"/>
              </a:lnSpc>
              <a:buFont typeface="Symbol" panose="05050102010706020507" pitchFamily="18" charset="2"/>
              <a:buChar char=""/>
            </a:pPr>
            <a:r>
              <a:rPr lang="tr-TR" sz="1800" kern="100" cap="none" dirty="0">
                <a:effectLst/>
                <a:latin typeface="Calibri" panose="020F0502020204030204" pitchFamily="34" charset="0"/>
                <a:ea typeface="Calibri" panose="020F0502020204030204" pitchFamily="34" charset="0"/>
                <a:cs typeface="Calibri" panose="020F0502020204030204" pitchFamily="34" charset="0"/>
              </a:rPr>
              <a:t>Bilgisayarlarla ve diğer cihazlarla seri port üzerinden iletişim.</a:t>
            </a:r>
          </a:p>
          <a:p>
            <a:pPr marL="342900" lvl="0" indent="-342900">
              <a:lnSpc>
                <a:spcPct val="115000"/>
              </a:lnSpc>
              <a:buFont typeface="Symbol" panose="05050102010706020507" pitchFamily="18" charset="2"/>
              <a:buChar char=""/>
            </a:pPr>
            <a:r>
              <a:rPr lang="tr-TR" sz="1800" kern="100" cap="none" dirty="0" err="1">
                <a:effectLst/>
                <a:latin typeface="Calibri" panose="020F0502020204030204" pitchFamily="34" charset="0"/>
                <a:ea typeface="Calibri" panose="020F0502020204030204" pitchFamily="34" charset="0"/>
                <a:cs typeface="Calibri" panose="020F0502020204030204" pitchFamily="34" charset="0"/>
              </a:rPr>
              <a:t>Gps</a:t>
            </a:r>
            <a:r>
              <a:rPr lang="tr-TR" sz="1800" kern="100" cap="none" dirty="0">
                <a:effectLst/>
                <a:latin typeface="Calibri" panose="020F0502020204030204" pitchFamily="34" charset="0"/>
                <a:ea typeface="Calibri" panose="020F0502020204030204" pitchFamily="34" charset="0"/>
                <a:cs typeface="Calibri" panose="020F0502020204030204" pitchFamily="34" charset="0"/>
              </a:rPr>
              <a:t> alıcıları, bluetooth modülleri, </a:t>
            </a:r>
            <a:r>
              <a:rPr lang="tr-TR" sz="1800" kern="100" cap="none" dirty="0" err="1">
                <a:effectLst/>
                <a:latin typeface="Calibri" panose="020F0502020204030204" pitchFamily="34" charset="0"/>
                <a:ea typeface="Calibri" panose="020F0502020204030204" pitchFamily="34" charset="0"/>
                <a:cs typeface="Calibri" panose="020F0502020204030204" pitchFamily="34" charset="0"/>
              </a:rPr>
              <a:t>wi</a:t>
            </a:r>
            <a:r>
              <a:rPr lang="tr-TR" sz="1800" kern="100" cap="none" dirty="0">
                <a:effectLst/>
                <a:latin typeface="Calibri" panose="020F0502020204030204" pitchFamily="34" charset="0"/>
                <a:ea typeface="Calibri" panose="020F0502020204030204" pitchFamily="34" charset="0"/>
                <a:cs typeface="Calibri" panose="020F0502020204030204" pitchFamily="34" charset="0"/>
              </a:rPr>
              <a:t>-fi modülleri gibi kablosuz iletişim cihazları.</a:t>
            </a:r>
          </a:p>
          <a:p>
            <a:pPr marL="342900" lvl="0" indent="-342900">
              <a:lnSpc>
                <a:spcPct val="115000"/>
              </a:lnSpc>
              <a:spcAft>
                <a:spcPts val="800"/>
              </a:spcAft>
              <a:buFont typeface="Symbol" panose="05050102010706020507" pitchFamily="18" charset="2"/>
              <a:buChar char=""/>
            </a:pPr>
            <a:r>
              <a:rPr lang="tr-TR" sz="1800" kern="100" cap="none" dirty="0">
                <a:effectLst/>
                <a:latin typeface="Calibri" panose="020F0502020204030204" pitchFamily="34" charset="0"/>
                <a:ea typeface="Calibri" panose="020F0502020204030204" pitchFamily="34" charset="0"/>
                <a:cs typeface="Calibri" panose="020F0502020204030204" pitchFamily="34" charset="0"/>
              </a:rPr>
              <a:t>Otomotiv sistemlerde, telemetri uygulamalarında ve daha birçok endüstriyel uygulamada.</a:t>
            </a:r>
          </a:p>
          <a:p>
            <a:endParaRPr lang="tr-TR" dirty="0"/>
          </a:p>
        </p:txBody>
      </p:sp>
      <p:pic>
        <p:nvPicPr>
          <p:cNvPr id="3074" name="Picture 2" descr="Microchip PIC18F87J50 I/pt Smd 8-Bit 48MHZ Mikrodenetleyici Fiyatı">
            <a:extLst>
              <a:ext uri="{FF2B5EF4-FFF2-40B4-BE49-F238E27FC236}">
                <a16:creationId xmlns:a16="http://schemas.microsoft.com/office/drawing/2014/main" id="{C42FBB7E-052A-B1FE-10F5-137619906B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5650" y="1564833"/>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FRobot URM07 - UART Düşük Güç Tüketimi Ultrasonik Sensör (20~750cm) :  Amazon.com.tr: Bilgisayar">
            <a:extLst>
              <a:ext uri="{FF2B5EF4-FFF2-40B4-BE49-F238E27FC236}">
                <a16:creationId xmlns:a16="http://schemas.microsoft.com/office/drawing/2014/main" id="{22F850F1-343C-498C-296A-9C16BC5F3E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126" y="4148296"/>
            <a:ext cx="2911929" cy="193934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GlobalSat BU-353 S4 USB GPS Alıcısı Fiyatı - Taksit Seçenekleri">
            <a:extLst>
              <a:ext uri="{FF2B5EF4-FFF2-40B4-BE49-F238E27FC236}">
                <a16:creationId xmlns:a16="http://schemas.microsoft.com/office/drawing/2014/main" id="{74F78639-C3EF-284F-B0BB-70777D434B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2908" y="4148296"/>
            <a:ext cx="2024743" cy="193934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C-06 Bluetooth Modül - Prototip Elektronik">
            <a:extLst>
              <a:ext uri="{FF2B5EF4-FFF2-40B4-BE49-F238E27FC236}">
                <a16:creationId xmlns:a16="http://schemas.microsoft.com/office/drawing/2014/main" id="{1B837027-EDFF-B074-F9FB-87AD4B764E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9537" y="4182214"/>
            <a:ext cx="2143125" cy="1939345"/>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a:extLst>
              <a:ext uri="{FF2B5EF4-FFF2-40B4-BE49-F238E27FC236}">
                <a16:creationId xmlns:a16="http://schemas.microsoft.com/office/drawing/2014/main" id="{B95804CE-5691-EA87-B122-2901DA692180}"/>
              </a:ext>
            </a:extLst>
          </p:cNvPr>
          <p:cNvSpPr txBox="1"/>
          <p:nvPr/>
        </p:nvSpPr>
        <p:spPr>
          <a:xfrm>
            <a:off x="7899976" y="6191285"/>
            <a:ext cx="2219574" cy="369332"/>
          </a:xfrm>
          <a:prstGeom prst="rect">
            <a:avLst/>
          </a:prstGeom>
          <a:noFill/>
        </p:spPr>
        <p:txBody>
          <a:bodyPr wrap="square" rtlCol="0">
            <a:spAutoFit/>
          </a:bodyPr>
          <a:lstStyle/>
          <a:p>
            <a:r>
              <a:rPr lang="tr-TR" dirty="0"/>
              <a:t>Bluetooth modülü</a:t>
            </a:r>
          </a:p>
        </p:txBody>
      </p:sp>
      <p:sp>
        <p:nvSpPr>
          <p:cNvPr id="5" name="Metin kutusu 4">
            <a:extLst>
              <a:ext uri="{FF2B5EF4-FFF2-40B4-BE49-F238E27FC236}">
                <a16:creationId xmlns:a16="http://schemas.microsoft.com/office/drawing/2014/main" id="{78CB55DF-CCD8-1EE8-E80E-5EC7A6C55688}"/>
              </a:ext>
            </a:extLst>
          </p:cNvPr>
          <p:cNvSpPr txBox="1"/>
          <p:nvPr/>
        </p:nvSpPr>
        <p:spPr>
          <a:xfrm>
            <a:off x="4615036" y="6236786"/>
            <a:ext cx="2219574" cy="369332"/>
          </a:xfrm>
          <a:prstGeom prst="rect">
            <a:avLst/>
          </a:prstGeom>
          <a:noFill/>
        </p:spPr>
        <p:txBody>
          <a:bodyPr wrap="square" rtlCol="0">
            <a:spAutoFit/>
          </a:bodyPr>
          <a:lstStyle/>
          <a:p>
            <a:r>
              <a:rPr lang="tr-TR" dirty="0"/>
              <a:t>GPS alıcısı</a:t>
            </a:r>
          </a:p>
        </p:txBody>
      </p:sp>
      <p:sp>
        <p:nvSpPr>
          <p:cNvPr id="6" name="Metin kutusu 5">
            <a:extLst>
              <a:ext uri="{FF2B5EF4-FFF2-40B4-BE49-F238E27FC236}">
                <a16:creationId xmlns:a16="http://schemas.microsoft.com/office/drawing/2014/main" id="{07A83F1F-376D-51FF-B23F-3139D8BAD957}"/>
              </a:ext>
            </a:extLst>
          </p:cNvPr>
          <p:cNvSpPr txBox="1"/>
          <p:nvPr/>
        </p:nvSpPr>
        <p:spPr>
          <a:xfrm>
            <a:off x="1191015" y="6236786"/>
            <a:ext cx="2219574" cy="369332"/>
          </a:xfrm>
          <a:prstGeom prst="rect">
            <a:avLst/>
          </a:prstGeom>
          <a:noFill/>
        </p:spPr>
        <p:txBody>
          <a:bodyPr wrap="square" rtlCol="0">
            <a:spAutoFit/>
          </a:bodyPr>
          <a:lstStyle/>
          <a:p>
            <a:r>
              <a:rPr lang="tr-TR" dirty="0"/>
              <a:t>Ultrasonik sensör</a:t>
            </a:r>
          </a:p>
        </p:txBody>
      </p:sp>
      <p:sp>
        <p:nvSpPr>
          <p:cNvPr id="7" name="Metin kutusu 6">
            <a:extLst>
              <a:ext uri="{FF2B5EF4-FFF2-40B4-BE49-F238E27FC236}">
                <a16:creationId xmlns:a16="http://schemas.microsoft.com/office/drawing/2014/main" id="{6D294DD5-711E-D629-7E38-DEC0CF69A461}"/>
              </a:ext>
            </a:extLst>
          </p:cNvPr>
          <p:cNvSpPr txBox="1"/>
          <p:nvPr/>
        </p:nvSpPr>
        <p:spPr>
          <a:xfrm>
            <a:off x="9922662" y="3743833"/>
            <a:ext cx="2219574" cy="369332"/>
          </a:xfrm>
          <a:prstGeom prst="rect">
            <a:avLst/>
          </a:prstGeom>
          <a:noFill/>
        </p:spPr>
        <p:txBody>
          <a:bodyPr wrap="square" rtlCol="0">
            <a:spAutoFit/>
          </a:bodyPr>
          <a:lstStyle/>
          <a:p>
            <a:r>
              <a:rPr lang="tr-TR" dirty="0"/>
              <a:t>Mikrodenetleyici</a:t>
            </a:r>
          </a:p>
        </p:txBody>
      </p:sp>
    </p:spTree>
    <p:extLst>
      <p:ext uri="{BB962C8B-B14F-4D97-AF65-F5344CB8AC3E}">
        <p14:creationId xmlns:p14="http://schemas.microsoft.com/office/powerpoint/2010/main" val="781782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8D445C-B960-BDEE-B297-4CD238EF9913}"/>
              </a:ext>
            </a:extLst>
          </p:cNvPr>
          <p:cNvSpPr>
            <a:spLocks noGrp="1"/>
          </p:cNvSpPr>
          <p:nvPr>
            <p:ph type="title"/>
          </p:nvPr>
        </p:nvSpPr>
        <p:spPr/>
        <p:txBody>
          <a:bodyPr/>
          <a:lstStyle/>
          <a:p>
            <a:r>
              <a:rPr lang="tr-TR" dirty="0"/>
              <a:t>Neden </a:t>
            </a:r>
            <a:r>
              <a:rPr lang="tr-TR" dirty="0" err="1"/>
              <a:t>uart</a:t>
            </a:r>
            <a:r>
              <a:rPr lang="tr-TR" dirty="0"/>
              <a:t> kullanmalıyız ?</a:t>
            </a:r>
          </a:p>
        </p:txBody>
      </p:sp>
      <p:sp>
        <p:nvSpPr>
          <p:cNvPr id="3" name="İçerik Yer Tutucusu 2">
            <a:extLst>
              <a:ext uri="{FF2B5EF4-FFF2-40B4-BE49-F238E27FC236}">
                <a16:creationId xmlns:a16="http://schemas.microsoft.com/office/drawing/2014/main" id="{E198943A-3AE9-5DBD-927C-6774CBAA7F5F}"/>
              </a:ext>
            </a:extLst>
          </p:cNvPr>
          <p:cNvSpPr>
            <a:spLocks noGrp="1"/>
          </p:cNvSpPr>
          <p:nvPr>
            <p:ph sz="quarter" idx="13"/>
          </p:nvPr>
        </p:nvSpPr>
        <p:spPr/>
        <p:txBody>
          <a:bodyPr/>
          <a:lstStyle/>
          <a:p>
            <a:r>
              <a:rPr lang="tr-TR" sz="2200" kern="0" cap="none"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Çünkü basit. Bir </a:t>
            </a:r>
            <a:r>
              <a:rPr lang="tr-TR" sz="2200" kern="0" cap="none" dirty="0" err="1">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uart’ın</a:t>
            </a:r>
            <a:r>
              <a:rPr lang="tr-TR" sz="2200" kern="0" cap="none"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 temel amacı veri </a:t>
            </a:r>
            <a:r>
              <a:rPr lang="tr-TR" sz="2200" b="1" kern="0" cap="none"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seri iletmek ve almaktır</a:t>
            </a:r>
            <a:r>
              <a:rPr lang="tr-TR" sz="2200" kern="0" cap="none"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 UART haberleşme ile ilgili en iyi şeylerden biri cihazlar arasında veri iletmek için </a:t>
            </a:r>
            <a:r>
              <a:rPr lang="tr-TR" sz="2200" b="1" kern="0" cap="none"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yalnızca iki kablo </a:t>
            </a:r>
            <a:r>
              <a:rPr lang="tr-TR" sz="2200" kern="0" cap="none"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rPr>
              <a:t>kullanmasıdır.</a:t>
            </a:r>
            <a:endParaRPr lang="tr-TR" sz="2200" kern="100" cap="none" dirty="0">
              <a:effectLst/>
              <a:latin typeface="Calibri" panose="020F0502020204030204" pitchFamily="34" charset="0"/>
              <a:ea typeface="Calibri" panose="020F0502020204030204" pitchFamily="34" charset="0"/>
              <a:cs typeface="Calibri" panose="020F0502020204030204" pitchFamily="34" charset="0"/>
            </a:endParaRPr>
          </a:p>
          <a:p>
            <a:endParaRPr lang="tr-TR" dirty="0"/>
          </a:p>
        </p:txBody>
      </p:sp>
    </p:spTree>
    <p:extLst>
      <p:ext uri="{BB962C8B-B14F-4D97-AF65-F5344CB8AC3E}">
        <p14:creationId xmlns:p14="http://schemas.microsoft.com/office/powerpoint/2010/main" val="4194902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320B4F-6832-D1CE-B6B4-11D88E03426E}"/>
              </a:ext>
            </a:extLst>
          </p:cNvPr>
          <p:cNvSpPr>
            <a:spLocks noGrp="1"/>
          </p:cNvSpPr>
          <p:nvPr>
            <p:ph type="title"/>
          </p:nvPr>
        </p:nvSpPr>
        <p:spPr/>
        <p:txBody>
          <a:bodyPr/>
          <a:lstStyle/>
          <a:p>
            <a:r>
              <a:rPr lang="tr-TR" dirty="0" err="1"/>
              <a:t>Uart</a:t>
            </a:r>
            <a:r>
              <a:rPr lang="tr-TR" dirty="0"/>
              <a:t> haberleşme protokolleri çalışma prensibi</a:t>
            </a:r>
          </a:p>
        </p:txBody>
      </p:sp>
      <p:pic>
        <p:nvPicPr>
          <p:cNvPr id="4" name="Resim 3" descr="metin, diyagram, çizgi, ekran görüntüsü içeren bir resim&#10;&#10;Açıklama otomatik olarak oluşturuldu">
            <a:extLst>
              <a:ext uri="{FF2B5EF4-FFF2-40B4-BE49-F238E27FC236}">
                <a16:creationId xmlns:a16="http://schemas.microsoft.com/office/drawing/2014/main" id="{ACA3D1C2-F62E-D986-676A-066A3D3FBF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79109" y="1817192"/>
            <a:ext cx="8433781" cy="4422291"/>
          </a:xfrm>
          <a:prstGeom prst="rect">
            <a:avLst/>
          </a:prstGeom>
          <a:noFill/>
          <a:ln>
            <a:noFill/>
          </a:ln>
        </p:spPr>
      </p:pic>
    </p:spTree>
    <p:extLst>
      <p:ext uri="{BB962C8B-B14F-4D97-AF65-F5344CB8AC3E}">
        <p14:creationId xmlns:p14="http://schemas.microsoft.com/office/powerpoint/2010/main" val="2848511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C56CCBB-1227-7031-8E54-BBA1C6BF8DA8}"/>
              </a:ext>
            </a:extLst>
          </p:cNvPr>
          <p:cNvSpPr>
            <a:spLocks noGrp="1"/>
          </p:cNvSpPr>
          <p:nvPr>
            <p:ph sz="quarter" idx="13"/>
          </p:nvPr>
        </p:nvSpPr>
        <p:spPr>
          <a:xfrm>
            <a:off x="443256" y="1580226"/>
            <a:ext cx="4652525" cy="4539448"/>
          </a:xfrm>
        </p:spPr>
        <p:txBody>
          <a:bodyPr>
            <a:normAutofit fontScale="85000" lnSpcReduction="10000"/>
          </a:bodyPr>
          <a:lstStyle/>
          <a:p>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Veri gönderecek UART, verileri bir veri yolundan alır. </a:t>
            </a:r>
          </a:p>
          <a:p>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Veriler, veri yolundan </a:t>
            </a:r>
            <a:r>
              <a:rPr lang="tr-TR" sz="1800" kern="100" cap="none" dirty="0" err="1">
                <a:solidFill>
                  <a:srgbClr val="3B3838"/>
                </a:solidFill>
                <a:effectLst/>
                <a:latin typeface="Calibri" panose="020F0502020204030204" pitchFamily="34" charset="0"/>
                <a:ea typeface="Calibri" panose="020F0502020204030204" pitchFamily="34" charset="0"/>
                <a:cs typeface="Calibri" panose="020F0502020204030204" pitchFamily="34" charset="0"/>
              </a:rPr>
              <a:t>uart’a</a:t>
            </a:r>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 </a:t>
            </a:r>
            <a:r>
              <a:rPr lang="tr-TR" sz="1800" b="1"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paralel olarak </a:t>
            </a:r>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aktarılır. </a:t>
            </a:r>
          </a:p>
          <a:p>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Verici UART, veri yolundan paralel verileri aldıktan sonra </a:t>
            </a:r>
            <a:r>
              <a:rPr lang="tr-TR" sz="1800" b="1"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bir başlangıç biti, bir eşlik biti, bir durdurma biti ekleyerek veri paketini oluşturur. </a:t>
            </a:r>
          </a:p>
          <a:p>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Daha sonra, veri paketi TX pininde bit bit </a:t>
            </a:r>
            <a:r>
              <a:rPr lang="tr-TR" sz="1800" b="1"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seri olarak </a:t>
            </a:r>
            <a:r>
              <a:rPr lang="tr-TR" sz="1800" kern="100" cap="none" dirty="0" err="1">
                <a:solidFill>
                  <a:srgbClr val="3B3838"/>
                </a:solidFill>
                <a:effectLst/>
                <a:latin typeface="Calibri" panose="020F0502020204030204" pitchFamily="34" charset="0"/>
                <a:ea typeface="Calibri" panose="020F0502020204030204" pitchFamily="34" charset="0"/>
                <a:cs typeface="Calibri" panose="020F0502020204030204" pitchFamily="34" charset="0"/>
              </a:rPr>
              <a:t>çıktılanır</a:t>
            </a:r>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 </a:t>
            </a:r>
          </a:p>
          <a:p>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Alıcı UART, veri paketini RX pininde bit bit okur. </a:t>
            </a:r>
          </a:p>
          <a:p>
            <a:r>
              <a:rPr lang="tr-TR" sz="1800" b="1"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Alıcı UART tekrar verileri paralel forma dönüştürür ve başlangıç bitini, eşlik bitini ve bitiş bitlerini kaldırır.</a:t>
            </a:r>
          </a:p>
          <a:p>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Son olarak alıcı UART veri paketini alıcı uçtaki veri yoluna </a:t>
            </a:r>
            <a:r>
              <a:rPr lang="tr-TR" sz="1800" b="1"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paralel</a:t>
            </a:r>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 </a:t>
            </a:r>
            <a:r>
              <a:rPr lang="tr-TR" sz="1800" b="1"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olarak</a:t>
            </a:r>
            <a:r>
              <a:rPr lang="tr-TR" sz="1800" kern="100" cap="none" dirty="0">
                <a:solidFill>
                  <a:srgbClr val="3B3838"/>
                </a:solidFill>
                <a:effectLst/>
                <a:latin typeface="Calibri" panose="020F0502020204030204" pitchFamily="34" charset="0"/>
                <a:ea typeface="Calibri" panose="020F0502020204030204" pitchFamily="34" charset="0"/>
                <a:cs typeface="Calibri" panose="020F0502020204030204" pitchFamily="34" charset="0"/>
              </a:rPr>
              <a:t> aktarır.</a:t>
            </a:r>
            <a:endParaRPr lang="tr-TR" sz="1800" kern="100" cap="none" dirty="0">
              <a:effectLst/>
              <a:latin typeface="Calibri" panose="020F0502020204030204" pitchFamily="34" charset="0"/>
              <a:ea typeface="Calibri" panose="020F0502020204030204" pitchFamily="34" charset="0"/>
              <a:cs typeface="Calibri" panose="020F0502020204030204" pitchFamily="34" charset="0"/>
            </a:endParaRPr>
          </a:p>
          <a:p>
            <a:endParaRPr lang="tr-TR" cap="none" dirty="0">
              <a:latin typeface="Calibri" panose="020F0502020204030204" pitchFamily="34" charset="0"/>
              <a:cs typeface="Calibri" panose="020F0502020204030204" pitchFamily="34" charset="0"/>
            </a:endParaRPr>
          </a:p>
        </p:txBody>
      </p:sp>
      <p:pic>
        <p:nvPicPr>
          <p:cNvPr id="4" name="Resim 3" descr="metin, diyagram, çizgi, ekran görüntüsü içeren bir resim&#10;&#10;Açıklama otomatik olarak oluşturuldu">
            <a:extLst>
              <a:ext uri="{FF2B5EF4-FFF2-40B4-BE49-F238E27FC236}">
                <a16:creationId xmlns:a16="http://schemas.microsoft.com/office/drawing/2014/main" id="{90F58BB8-158C-E02C-9486-068954F668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03543" y="1710363"/>
            <a:ext cx="6134672" cy="3216743"/>
          </a:xfrm>
          <a:prstGeom prst="rect">
            <a:avLst/>
          </a:prstGeom>
          <a:noFill/>
          <a:ln>
            <a:noFill/>
          </a:ln>
        </p:spPr>
      </p:pic>
    </p:spTree>
    <p:extLst>
      <p:ext uri="{BB962C8B-B14F-4D97-AF65-F5344CB8AC3E}">
        <p14:creationId xmlns:p14="http://schemas.microsoft.com/office/powerpoint/2010/main" val="415747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89562DD-77BD-00C0-E9EA-B300947B3167}"/>
              </a:ext>
            </a:extLst>
          </p:cNvPr>
          <p:cNvSpPr>
            <a:spLocks noGrp="1"/>
          </p:cNvSpPr>
          <p:nvPr>
            <p:ph sz="quarter" idx="13"/>
          </p:nvPr>
        </p:nvSpPr>
        <p:spPr>
          <a:xfrm>
            <a:off x="914087" y="1947766"/>
            <a:ext cx="10363826" cy="3424107"/>
          </a:xfrm>
        </p:spPr>
        <p:txBody>
          <a:bodyPr/>
          <a:lstStyle/>
          <a:p>
            <a:pPr indent="449580">
              <a:lnSpc>
                <a:spcPct val="107000"/>
              </a:lnSpc>
              <a:spcAft>
                <a:spcPts val="800"/>
              </a:spcAft>
            </a:pPr>
            <a:r>
              <a:rPr lang="tr-TR" sz="1800" kern="100" cap="none" dirty="0">
                <a:effectLst/>
                <a:latin typeface="Calibri" panose="020F0502020204030204" pitchFamily="34" charset="0"/>
                <a:ea typeface="Calibri" panose="020F0502020204030204" pitchFamily="34" charset="0"/>
                <a:cs typeface="Calibri" panose="020F0502020204030204" pitchFamily="34" charset="0"/>
              </a:rPr>
              <a:t>Genel olarak, UART </a:t>
            </a:r>
            <a:r>
              <a:rPr lang="tr-TR" sz="1800" b="1" kern="100" cap="none" dirty="0">
                <a:effectLst/>
                <a:latin typeface="Calibri" panose="020F0502020204030204" pitchFamily="34" charset="0"/>
                <a:ea typeface="Calibri" panose="020F0502020204030204" pitchFamily="34" charset="0"/>
                <a:cs typeface="Calibri" panose="020F0502020204030204" pitchFamily="34" charset="0"/>
              </a:rPr>
              <a:t>tam çift yönlü haberleşme modu </a:t>
            </a:r>
            <a:r>
              <a:rPr lang="tr-TR" sz="1800" kern="100" cap="none" dirty="0">
                <a:effectLst/>
                <a:latin typeface="Calibri" panose="020F0502020204030204" pitchFamily="34" charset="0"/>
                <a:ea typeface="Calibri" panose="020F0502020204030204" pitchFamily="34" charset="0"/>
                <a:cs typeface="Calibri" panose="020F0502020204030204" pitchFamily="34" charset="0"/>
              </a:rPr>
              <a:t>şeklinde çalışmaktadır. Kısacası, </a:t>
            </a:r>
            <a:r>
              <a:rPr lang="tr-TR" sz="1800" b="1" kern="100" cap="none" dirty="0">
                <a:effectLst/>
                <a:latin typeface="Calibri" panose="020F0502020204030204" pitchFamily="34" charset="0"/>
                <a:ea typeface="Calibri" panose="020F0502020204030204" pitchFamily="34" charset="0"/>
                <a:cs typeface="Calibri" panose="020F0502020204030204" pitchFamily="34" charset="0"/>
              </a:rPr>
              <a:t>aynı anda veri gönderebilir ya da alabilir.</a:t>
            </a:r>
            <a:r>
              <a:rPr lang="tr-TR" sz="1800" kern="100" cap="none" dirty="0">
                <a:effectLst/>
                <a:latin typeface="Calibri" panose="020F0502020204030204" pitchFamily="34" charset="0"/>
                <a:ea typeface="Calibri" panose="020F0502020204030204" pitchFamily="34" charset="0"/>
                <a:cs typeface="Calibri" panose="020F0502020204030204" pitchFamily="34" charset="0"/>
              </a:rPr>
              <a:t> USART, 5 ve 9 bit arasında olan data uzunluğuna sahip verileri taşıma özelliğine sahip olmaktadır. Fakat genelde 8 ya da 9 bitlik kullanımlar tercih edilmektedir.</a:t>
            </a:r>
          </a:p>
          <a:p>
            <a:pPr indent="449580">
              <a:lnSpc>
                <a:spcPct val="107000"/>
              </a:lnSpc>
              <a:spcAft>
                <a:spcPts val="800"/>
              </a:spcAft>
            </a:pPr>
            <a:r>
              <a:rPr lang="tr-TR" sz="1800" kern="100" cap="none" dirty="0" err="1">
                <a:effectLst/>
                <a:latin typeface="Calibri" panose="020F0502020204030204" pitchFamily="34" charset="0"/>
                <a:ea typeface="Calibri" panose="020F0502020204030204" pitchFamily="34" charset="0"/>
                <a:cs typeface="Calibri" panose="020F0502020204030204" pitchFamily="34" charset="0"/>
              </a:rPr>
              <a:t>Uart</a:t>
            </a:r>
            <a:r>
              <a:rPr lang="tr-TR" sz="1800" kern="100" cap="none" dirty="0">
                <a:effectLst/>
                <a:latin typeface="Calibri" panose="020F0502020204030204" pitchFamily="34" charset="0"/>
                <a:ea typeface="Calibri" panose="020F0502020204030204" pitchFamily="34" charset="0"/>
                <a:cs typeface="Calibri" panose="020F0502020204030204" pitchFamily="34" charset="0"/>
              </a:rPr>
              <a:t>, saatleri kullanmamaktadır.</a:t>
            </a:r>
          </a:p>
          <a:p>
            <a:endParaRPr lang="tr-TR"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62280200"/>
      </p:ext>
    </p:extLst>
  </p:cSld>
  <p:clrMapOvr>
    <a:masterClrMapping/>
  </p:clrMapOvr>
</p:sld>
</file>

<file path=ppt/theme/theme1.xml><?xml version="1.0" encoding="utf-8"?>
<a:theme xmlns:a="http://schemas.openxmlformats.org/drawingml/2006/main" name="Damla">
  <a:themeElements>
    <a:clrScheme name="Daml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aml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l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TM04033925[[fn=Damla]]</Template>
  <TotalTime>123</TotalTime>
  <Words>1542</Words>
  <Application>Microsoft Office PowerPoint</Application>
  <PresentationFormat>Geniş ekran</PresentationFormat>
  <Paragraphs>132</Paragraphs>
  <Slides>28</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28</vt:i4>
      </vt:variant>
    </vt:vector>
  </HeadingPairs>
  <TitlesOfParts>
    <vt:vector size="34" baseType="lpstr">
      <vt:lpstr>Arial</vt:lpstr>
      <vt:lpstr>Calibri</vt:lpstr>
      <vt:lpstr>Symbol</vt:lpstr>
      <vt:lpstr>Times New Roman</vt:lpstr>
      <vt:lpstr>Tw Cen MT</vt:lpstr>
      <vt:lpstr>Damla</vt:lpstr>
      <vt:lpstr>uart</vt:lpstr>
      <vt:lpstr>Seri ve paralel iletişim</vt:lpstr>
      <vt:lpstr>Senkron ve asenkron haberleşme</vt:lpstr>
      <vt:lpstr>Uart (unıversal asynchronous receıver transmıtter)</vt:lpstr>
      <vt:lpstr>Uart kullanım alanları</vt:lpstr>
      <vt:lpstr>Neden uart kullanmalıyız ?</vt:lpstr>
      <vt:lpstr>Uart haberleşme protokolleri çalışma prensibi</vt:lpstr>
      <vt:lpstr>PowerPoint Sunusu</vt:lpstr>
      <vt:lpstr>PowerPoint Sunusu</vt:lpstr>
      <vt:lpstr>PowerPoint Sunusu</vt:lpstr>
      <vt:lpstr>PowerPoint Sunusu</vt:lpstr>
      <vt:lpstr>usart</vt:lpstr>
      <vt:lpstr>Uart ve usart nasıl çalışır ?</vt:lpstr>
      <vt:lpstr>PowerPoint Sunusu</vt:lpstr>
      <vt:lpstr>Neden stop biti 2 tane ?</vt:lpstr>
      <vt:lpstr>Start ve stop bitleri</vt:lpstr>
      <vt:lpstr>Asenkron</vt:lpstr>
      <vt:lpstr>Baud rate</vt:lpstr>
      <vt:lpstr>Parıte biti (Eşlenik biti)</vt:lpstr>
      <vt:lpstr>Parıte biti kullanım mantığı</vt:lpstr>
      <vt:lpstr>PowerPoint Sunusu</vt:lpstr>
      <vt:lpstr>Uart avantajları</vt:lpstr>
      <vt:lpstr>Uart dezavantajları</vt:lpstr>
      <vt:lpstr>rs232</vt:lpstr>
      <vt:lpstr>Rs232 portu yokken mikrodenetleyicilerle nasıl haberleşebiliriz ?</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uart</dc:title>
  <dc:creator>Samet</dc:creator>
  <cp:lastModifiedBy>Samet Özalp</cp:lastModifiedBy>
  <cp:revision>49</cp:revision>
  <dcterms:created xsi:type="dcterms:W3CDTF">2023-09-01T05:44:43Z</dcterms:created>
  <dcterms:modified xsi:type="dcterms:W3CDTF">2023-09-01T07:47:54Z</dcterms:modified>
</cp:coreProperties>
</file>