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17FD7-2B91-41C5-B27D-EA41E27D4EA2}" type="datetimeFigureOut">
              <a:rPr lang="tr-TR" smtClean="0"/>
              <a:t>4.09.2023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A5BE9-7992-431C-9675-39588C68C5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651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AC57-18D5-446F-AD41-2549780C6555}" type="datetimeFigureOut">
              <a:rPr lang="tr-TR" smtClean="0"/>
              <a:t>4.09.2023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28F6DE7-793A-45DF-B793-CC8E0ABD1EE4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69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AC57-18D5-446F-AD41-2549780C6555}" type="datetimeFigureOut">
              <a:rPr lang="tr-TR" smtClean="0"/>
              <a:t>4.09.2023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F6DE7-793A-45DF-B793-CC8E0ABD1EE4}" type="slidenum">
              <a:rPr lang="tr-TR" smtClean="0"/>
              <a:t>‹#›</a:t>
            </a:fld>
            <a:endParaRPr lang="tr-T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1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AC57-18D5-446F-AD41-2549780C6555}" type="datetimeFigureOut">
              <a:rPr lang="tr-TR" smtClean="0"/>
              <a:t>4.09.2023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F6DE7-793A-45DF-B793-CC8E0ABD1EE4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897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AC57-18D5-446F-AD41-2549780C6555}" type="datetimeFigureOut">
              <a:rPr lang="tr-TR" smtClean="0"/>
              <a:t>4.09.2023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F6DE7-793A-45DF-B793-CC8E0ABD1EE4}" type="slidenum">
              <a:rPr lang="tr-TR" smtClean="0"/>
              <a:t>‹#›</a:t>
            </a:fld>
            <a:endParaRPr lang="tr-T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280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AC57-18D5-446F-AD41-2549780C6555}" type="datetimeFigureOut">
              <a:rPr lang="tr-TR" smtClean="0"/>
              <a:t>4.09.2023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F6DE7-793A-45DF-B793-CC8E0ABD1EE4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135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AC57-18D5-446F-AD41-2549780C6555}" type="datetimeFigureOut">
              <a:rPr lang="tr-TR" smtClean="0"/>
              <a:t>4.09.2023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F6DE7-793A-45DF-B793-CC8E0ABD1EE4}" type="slidenum">
              <a:rPr lang="tr-TR" smtClean="0"/>
              <a:t>‹#›</a:t>
            </a:fld>
            <a:endParaRPr lang="tr-T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38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AC57-18D5-446F-AD41-2549780C6555}" type="datetimeFigureOut">
              <a:rPr lang="tr-TR" smtClean="0"/>
              <a:t>4.09.2023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F6DE7-793A-45DF-B793-CC8E0ABD1EE4}" type="slidenum">
              <a:rPr lang="tr-TR" smtClean="0"/>
              <a:t>‹#›</a:t>
            </a:fld>
            <a:endParaRPr lang="tr-T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90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AC57-18D5-446F-AD41-2549780C6555}" type="datetimeFigureOut">
              <a:rPr lang="tr-TR" smtClean="0"/>
              <a:t>4.09.2023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F6DE7-793A-45DF-B793-CC8E0ABD1EE4}" type="slidenum">
              <a:rPr lang="tr-TR" smtClean="0"/>
              <a:t>‹#›</a:t>
            </a:fld>
            <a:endParaRPr lang="tr-T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108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AC57-18D5-446F-AD41-2549780C6555}" type="datetimeFigureOut">
              <a:rPr lang="tr-TR" smtClean="0"/>
              <a:t>4.09.2023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F6DE7-793A-45DF-B793-CC8E0ABD1E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5094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AC57-18D5-446F-AD41-2549780C6555}" type="datetimeFigureOut">
              <a:rPr lang="tr-TR" smtClean="0"/>
              <a:t>4.09.2023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F6DE7-793A-45DF-B793-CC8E0ABD1EE4}" type="slidenum">
              <a:rPr lang="tr-TR" smtClean="0"/>
              <a:t>‹#›</a:t>
            </a:fld>
            <a:endParaRPr lang="tr-T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272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127AC57-18D5-446F-AD41-2549780C6555}" type="datetimeFigureOut">
              <a:rPr lang="tr-TR" smtClean="0"/>
              <a:t>4.09.2023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F6DE7-793A-45DF-B793-CC8E0ABD1EE4}" type="slidenum">
              <a:rPr lang="tr-TR" smtClean="0"/>
              <a:t>‹#›</a:t>
            </a:fld>
            <a:endParaRPr lang="tr-T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480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7AC57-18D5-446F-AD41-2549780C6555}" type="datetimeFigureOut">
              <a:rPr lang="tr-TR" smtClean="0"/>
              <a:t>4.09.2023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28F6DE7-793A-45DF-B793-CC8E0ABD1EE4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841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20A5570-B949-126E-B77F-8AD103C110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Desıgn</a:t>
            </a:r>
            <a:r>
              <a:rPr lang="tr-TR" dirty="0"/>
              <a:t> </a:t>
            </a:r>
            <a:r>
              <a:rPr lang="tr-TR" dirty="0" err="1"/>
              <a:t>patterns</a:t>
            </a:r>
            <a:endParaRPr lang="tr-TR" dirty="0"/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731941D1-1D16-2B10-0C90-A9FBC9C1ECC3}"/>
              </a:ext>
            </a:extLst>
          </p:cNvPr>
          <p:cNvSpPr txBox="1">
            <a:spLocks/>
          </p:cNvSpPr>
          <p:nvPr/>
        </p:nvSpPr>
        <p:spPr>
          <a:xfrm>
            <a:off x="2417779" y="2073013"/>
            <a:ext cx="8637073" cy="2541431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(Tasarım Kalıpları)</a:t>
            </a:r>
          </a:p>
        </p:txBody>
      </p:sp>
    </p:spTree>
    <p:extLst>
      <p:ext uri="{BB962C8B-B14F-4D97-AF65-F5344CB8AC3E}">
        <p14:creationId xmlns:p14="http://schemas.microsoft.com/office/powerpoint/2010/main" val="3632070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7300E014-48E2-7286-82A5-1F93E5206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66" y="461547"/>
            <a:ext cx="5667791" cy="5934903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6C26A8D1-BFC7-55ED-8EFC-F8F96397E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974" y="461548"/>
            <a:ext cx="5096586" cy="593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86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FE4600-FCD6-C5E3-A96E-4950E67C5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Şimdi nesne oluşturmak için bir fabrika tanımlamamız gerekiyor.</a:t>
            </a:r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99FFDA2C-B550-0DB9-A1F0-8CA022F2BB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5949" y="1853754"/>
            <a:ext cx="7280101" cy="4524886"/>
          </a:xfrm>
        </p:spPr>
      </p:pic>
    </p:spTree>
    <p:extLst>
      <p:ext uri="{BB962C8B-B14F-4D97-AF65-F5344CB8AC3E}">
        <p14:creationId xmlns:p14="http://schemas.microsoft.com/office/powerpoint/2010/main" val="422628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771BBB5-1DB6-2467-3B13-3AED52A28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u="sng" dirty="0" err="1"/>
              <a:t>buılder</a:t>
            </a:r>
            <a:endParaRPr lang="tr-TR" u="sng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1D1D00D-31E6-1D53-FE3F-51AA364FF4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1620" y="3331099"/>
            <a:ext cx="3641064" cy="1135931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E676DE66-91F2-7BD7-AA93-564BDB5AB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830" y="2013151"/>
            <a:ext cx="6033757" cy="377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05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20768F2-E0D7-EFEB-C15F-7865A7E25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200" b="0" i="0" cap="none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Bir de aynı sınıfın yirmi tane alanı olduğunu düşünelim. Bu durumda </a:t>
            </a:r>
            <a:r>
              <a:rPr lang="tr-TR" sz="2200" b="0" i="0" cap="none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builder</a:t>
            </a:r>
            <a:r>
              <a:rPr lang="tr-TR" sz="2200" b="0" i="0" cap="none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200" b="0" i="0" cap="none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design</a:t>
            </a:r>
            <a:r>
              <a:rPr lang="tr-TR" sz="2200" b="0" i="0" cap="none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200" b="0" i="0" cap="none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pattern</a:t>
            </a:r>
            <a:r>
              <a:rPr lang="tr-TR" sz="2200" b="0" i="0" cap="none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kullanmak güzel bir çözüm olacaktır.</a:t>
            </a:r>
            <a:endParaRPr lang="tr-TR" sz="22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0A0AEA25-6690-C787-AC37-7442D5084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118" y="1779109"/>
            <a:ext cx="7163764" cy="4834015"/>
          </a:xfrm>
        </p:spPr>
      </p:pic>
    </p:spTree>
    <p:extLst>
      <p:ext uri="{BB962C8B-B14F-4D97-AF65-F5344CB8AC3E}">
        <p14:creationId xmlns:p14="http://schemas.microsoft.com/office/powerpoint/2010/main" val="1997531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E9CDE94-CF4F-E4D4-481D-0F38C8F10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tr-TR" dirty="0"/>
            </a:br>
            <a:r>
              <a:rPr lang="tr-TR" dirty="0"/>
              <a:t>Nesne oluşturmak…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77567D6-095D-A3C4-8A07-3B2813E04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0" i="0" dirty="0" err="1">
                <a:solidFill>
                  <a:srgbClr val="242424"/>
                </a:solidFill>
                <a:effectLst/>
                <a:latin typeface="source-serif-pro"/>
              </a:rPr>
              <a:t>Person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 p1 = 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serif-pro"/>
              </a:rPr>
              <a:t>new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serif-pro"/>
              </a:rPr>
              <a:t>Person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(“1234”, “Samet”, 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serif-pro"/>
              </a:rPr>
              <a:t>null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, 35, 1);</a:t>
            </a:r>
            <a:br>
              <a:rPr lang="tr-TR" dirty="0"/>
            </a:br>
            <a:r>
              <a:rPr lang="tr-TR" b="0" i="0" dirty="0" err="1">
                <a:solidFill>
                  <a:srgbClr val="242424"/>
                </a:solidFill>
                <a:effectLst/>
                <a:latin typeface="source-serif-pro"/>
              </a:rPr>
              <a:t>Person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 p2 = 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serif-pro"/>
              </a:rPr>
              <a:t>new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serif-pro"/>
              </a:rPr>
              <a:t>Person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(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serif-pro"/>
              </a:rPr>
              <a:t>null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, “Ahmet”, “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serif-pro"/>
              </a:rPr>
              <a:t>Ozalp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”, 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serif-pro"/>
              </a:rPr>
              <a:t>null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serif-pro"/>
              </a:rPr>
              <a:t>null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);</a:t>
            </a:r>
            <a:br>
              <a:rPr lang="tr-TR" dirty="0"/>
            </a:br>
            <a:r>
              <a:rPr lang="tr-TR" b="0" i="0" dirty="0" err="1">
                <a:solidFill>
                  <a:srgbClr val="242424"/>
                </a:solidFill>
                <a:effectLst/>
                <a:latin typeface="source-serif-pro"/>
              </a:rPr>
              <a:t>Person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 p3 = 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serif-pro"/>
              </a:rPr>
              <a:t>new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serif-pro"/>
              </a:rPr>
              <a:t>Person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(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serif-pro"/>
              </a:rPr>
              <a:t>null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serif-pro"/>
              </a:rPr>
              <a:t>null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, “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serif-pro"/>
              </a:rPr>
              <a:t>Aln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”, 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serif-pro"/>
              </a:rPr>
              <a:t>null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serif-pro"/>
              </a:rPr>
              <a:t>null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);</a:t>
            </a:r>
            <a:br>
              <a:rPr lang="tr-TR" dirty="0"/>
            </a:br>
            <a:r>
              <a:rPr lang="tr-TR" b="0" i="0" dirty="0" err="1">
                <a:solidFill>
                  <a:srgbClr val="242424"/>
                </a:solidFill>
                <a:effectLst/>
                <a:latin typeface="source-serif-pro"/>
              </a:rPr>
              <a:t>Person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 p4 = 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serif-pro"/>
              </a:rPr>
              <a:t>new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serif-pro"/>
              </a:rPr>
              <a:t>Person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(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serif-pro"/>
              </a:rPr>
              <a:t>null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, “Mehmet”, “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serif-pro"/>
              </a:rPr>
              <a:t>Ozalp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”, 35, 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serif-pro"/>
              </a:rPr>
              <a:t>null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);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24969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8A3482EC-BAE9-3926-ACCF-E77106AB4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57148"/>
            <a:ext cx="5958413" cy="3143703"/>
          </a:xfr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D112F4B4-ADC6-144A-086D-34EEB9129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153" y="316567"/>
            <a:ext cx="6162847" cy="6224863"/>
          </a:xfrm>
          <a:prstGeom prst="rect">
            <a:avLst/>
          </a:prstGeom>
        </p:spPr>
      </p:pic>
      <p:sp>
        <p:nvSpPr>
          <p:cNvPr id="14" name="Metin kutusu 13">
            <a:extLst>
              <a:ext uri="{FF2B5EF4-FFF2-40B4-BE49-F238E27FC236}">
                <a16:creationId xmlns:a16="http://schemas.microsoft.com/office/drawing/2014/main" id="{38FECCF4-E904-5507-E492-73EEE0A3D2CC}"/>
              </a:ext>
            </a:extLst>
          </p:cNvPr>
          <p:cNvSpPr txBox="1"/>
          <p:nvPr/>
        </p:nvSpPr>
        <p:spPr>
          <a:xfrm>
            <a:off x="9110576" y="754602"/>
            <a:ext cx="2521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Person</a:t>
            </a:r>
            <a:r>
              <a:rPr lang="tr-TR" dirty="0"/>
              <a:t> sınıfı içerisinde bir Builder sınıfı tanımlandı.</a:t>
            </a:r>
          </a:p>
        </p:txBody>
      </p:sp>
    </p:spTree>
    <p:extLst>
      <p:ext uri="{BB962C8B-B14F-4D97-AF65-F5344CB8AC3E}">
        <p14:creationId xmlns:p14="http://schemas.microsoft.com/office/powerpoint/2010/main" val="2598360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2A9B3A9-E24D-B2F0-F288-AAFB769CA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413" y="1609425"/>
            <a:ext cx="5462643" cy="3449638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2DE0E450-EA5C-14DF-99A6-9B4707DF7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38129"/>
            <a:ext cx="5820587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413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8A787398-BF52-F3DB-9982-3F0FD9558A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7238" y="293142"/>
            <a:ext cx="6917524" cy="5822865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6926335D-EEE9-7E7A-C863-8021BAB3D966}"/>
              </a:ext>
            </a:extLst>
          </p:cNvPr>
          <p:cNvSpPr txBox="1"/>
          <p:nvPr/>
        </p:nvSpPr>
        <p:spPr>
          <a:xfrm>
            <a:off x="3368351" y="6195526"/>
            <a:ext cx="5455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Artık bir </a:t>
            </a:r>
            <a:r>
              <a:rPr lang="tr-TR" dirty="0" err="1"/>
              <a:t>builder</a:t>
            </a:r>
            <a:r>
              <a:rPr lang="tr-TR" dirty="0"/>
              <a:t> yapısı kullanarak nesne üretebiliriz.</a:t>
            </a:r>
          </a:p>
        </p:txBody>
      </p:sp>
    </p:spTree>
    <p:extLst>
      <p:ext uri="{BB962C8B-B14F-4D97-AF65-F5344CB8AC3E}">
        <p14:creationId xmlns:p14="http://schemas.microsoft.com/office/powerpoint/2010/main" val="1587895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AF4B7E-AB7B-389F-AD55-2DC2EBFCE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tr-TR" dirty="0"/>
            </a:br>
            <a:r>
              <a:rPr lang="tr-TR" dirty="0" err="1"/>
              <a:t>sturctural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43C06F9-63EB-2E97-9234-459F2A59B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rgbClr val="555555"/>
                </a:solidFill>
                <a:latin typeface="Rubik"/>
              </a:rPr>
              <a:t>N</a:t>
            </a:r>
            <a:r>
              <a:rPr lang="tr-TR" b="0" i="0" dirty="0">
                <a:solidFill>
                  <a:srgbClr val="555555"/>
                </a:solidFill>
                <a:effectLst/>
                <a:latin typeface="Rubik"/>
              </a:rPr>
              <a:t>esnelerin ve sınıfların daha büyük yapılara nasıl monte edileceği ile ilgilenir.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24649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4AAB4D5-4303-24C2-A7C7-DF637B4BB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tr-TR" dirty="0"/>
            </a:br>
            <a:r>
              <a:rPr lang="tr-TR" dirty="0" err="1"/>
              <a:t>adapter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A0D10C3-A10E-6234-9D23-CF23F49E7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İki uyumsuz 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serif-pro"/>
              </a:rPr>
              <a:t>interface’i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 beraber kullanmamızı sağlar.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4E341E1-6575-B38F-F349-2F5E8A9CD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886912"/>
            <a:ext cx="2545418" cy="141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663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D67002F-157E-88BE-1FF4-E8AE2435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Desıgn</a:t>
            </a:r>
            <a:r>
              <a:rPr lang="tr-TR" dirty="0"/>
              <a:t> </a:t>
            </a:r>
            <a:r>
              <a:rPr lang="tr-TR" dirty="0" err="1"/>
              <a:t>patterns</a:t>
            </a:r>
            <a:r>
              <a:rPr lang="tr-TR" dirty="0"/>
              <a:t> Nedir 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54208E1-BE2E-62EF-830C-512F5597F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Yazılım geliştirirken </a:t>
            </a:r>
            <a:r>
              <a:rPr lang="tr-TR" dirty="0" err="1"/>
              <a:t>karışılaşılan</a:t>
            </a:r>
            <a:r>
              <a:rPr lang="tr-TR" dirty="0"/>
              <a:t> sorunları çözer. </a:t>
            </a:r>
          </a:p>
          <a:p>
            <a:r>
              <a:rPr lang="tr-TR" dirty="0"/>
              <a:t>Yazılım geliştirme sürecini anlaşılır kılar.</a:t>
            </a:r>
          </a:p>
          <a:p>
            <a:r>
              <a:rPr lang="tr-TR" dirty="0"/>
              <a:t>Bir kod veya </a:t>
            </a:r>
            <a:r>
              <a:rPr lang="tr-TR" dirty="0" err="1"/>
              <a:t>framework</a:t>
            </a:r>
            <a:r>
              <a:rPr lang="tr-TR" dirty="0"/>
              <a:t> değildir. </a:t>
            </a:r>
          </a:p>
          <a:p>
            <a:r>
              <a:rPr lang="tr-TR" dirty="0"/>
              <a:t>Bir düşünce tekniğidir.</a:t>
            </a:r>
          </a:p>
        </p:txBody>
      </p:sp>
    </p:spTree>
    <p:extLst>
      <p:ext uri="{BB962C8B-B14F-4D97-AF65-F5344CB8AC3E}">
        <p14:creationId xmlns:p14="http://schemas.microsoft.com/office/powerpoint/2010/main" val="3055542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C86B0FE2-28C1-C9B4-154B-5DA72D76B2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3835" y="237859"/>
            <a:ext cx="4305901" cy="3124636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397819F9-EC20-F558-F53E-E07B21838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975" y="237859"/>
            <a:ext cx="4097576" cy="3124636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C0F12859-8DEE-6274-1D50-E9C325ABED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6812" y="3476452"/>
            <a:ext cx="4658375" cy="3143689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FBE02126-2EF1-9E05-614D-21302FC94C85}"/>
              </a:ext>
            </a:extLst>
          </p:cNvPr>
          <p:cNvSpPr txBox="1"/>
          <p:nvPr/>
        </p:nvSpPr>
        <p:spPr>
          <a:xfrm>
            <a:off x="8873412" y="5131837"/>
            <a:ext cx="2649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Burası uyumsuz sınıf. </a:t>
            </a:r>
            <a:r>
              <a:rPr lang="tr-TR" dirty="0" err="1"/>
              <a:t>Implement</a:t>
            </a:r>
            <a:r>
              <a:rPr lang="tr-TR" dirty="0"/>
              <a:t> etmiyor.</a:t>
            </a:r>
          </a:p>
        </p:txBody>
      </p:sp>
    </p:spTree>
    <p:extLst>
      <p:ext uri="{BB962C8B-B14F-4D97-AF65-F5344CB8AC3E}">
        <p14:creationId xmlns:p14="http://schemas.microsoft.com/office/powerpoint/2010/main" val="2019305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8EFDB6-C643-E4A2-DF96-540C0AE12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311220"/>
            <a:ext cx="9603275" cy="1047064"/>
          </a:xfrm>
        </p:spPr>
        <p:txBody>
          <a:bodyPr/>
          <a:lstStyle/>
          <a:p>
            <a:r>
              <a:rPr lang="tr-TR" b="0" i="0" dirty="0" err="1">
                <a:solidFill>
                  <a:srgbClr val="242424"/>
                </a:solidFill>
                <a:effectLst/>
                <a:latin typeface="source-serif-pro"/>
              </a:rPr>
              <a:t>Crypt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serif-pro"/>
              </a:rPr>
              <a:t>interface’i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 kullanılarak türetilmediğinden 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serif-pro"/>
              </a:rPr>
              <a:t>metodları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 farklıdır. Bu 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serif-pro"/>
              </a:rPr>
              <a:t>class’ın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serif-pro"/>
              </a:rPr>
              <a:t>adapter’ını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 yazarak 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serif-pro"/>
              </a:rPr>
              <a:t>CryptA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 ve 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serif-pro"/>
              </a:rPr>
              <a:t>CryptB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serif-pro"/>
              </a:rPr>
              <a:t>class’larının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 kullanıldığı gibi kullanılabilir.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B8F8B75-23F6-2E40-05C9-1DE682C12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538" y="1393036"/>
            <a:ext cx="4096322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137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4FBB8ED2-510B-D2AA-55D5-05B60EAC51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4235" y="321906"/>
            <a:ext cx="4823530" cy="6214188"/>
          </a:xfrm>
        </p:spPr>
      </p:pic>
    </p:spTree>
    <p:extLst>
      <p:ext uri="{BB962C8B-B14F-4D97-AF65-F5344CB8AC3E}">
        <p14:creationId xmlns:p14="http://schemas.microsoft.com/office/powerpoint/2010/main" val="177388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Rectangle 103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pic>
        <p:nvPicPr>
          <p:cNvPr id="1055" name="Picture 103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56" name="Straight Connector 103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Straight Connector 1036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058" name="Rectangle 1038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9" name="Rectangle 1040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3946CCD-ADB2-0B88-A4DD-4296114BC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100"/>
              <a:t>Yazılım Geliştirmede 23 Tasarım Kalıbı</a:t>
            </a:r>
          </a:p>
        </p:txBody>
      </p:sp>
      <p:cxnSp>
        <p:nvCxnSpPr>
          <p:cNvPr id="1060" name="Straight Connector 1042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061" name="Group 1044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1062" name="Rectangle 1045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3" name="Rectangle 1046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4" name="Rectangle 1048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metin, ekran görüntüsü, yazı tipi, çizgi içeren bir resim&#10;&#10;Açıklama otomatik olarak oluşturuldu">
            <a:extLst>
              <a:ext uri="{FF2B5EF4-FFF2-40B4-BE49-F238E27FC236}">
                <a16:creationId xmlns:a16="http://schemas.microsoft.com/office/drawing/2014/main" id="{9AE8ECE9-275B-8720-132A-8C4E54EF026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52667" y="1116345"/>
            <a:ext cx="5414332" cy="386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5" name="Picture 1050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53" name="Straight Connector 1052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356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44418A4-8D90-5874-F823-B8F91C382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creatıonal</a:t>
            </a:r>
            <a:r>
              <a:rPr lang="tr-TR" dirty="0"/>
              <a:t> tasarım kalıpları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F1BD43-1D00-1B05-CEED-96D90B0D9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Nesne oluşturma ve başlatmayla ilgilenir.</a:t>
            </a:r>
          </a:p>
        </p:txBody>
      </p:sp>
    </p:spTree>
    <p:extLst>
      <p:ext uri="{BB962C8B-B14F-4D97-AF65-F5344CB8AC3E}">
        <p14:creationId xmlns:p14="http://schemas.microsoft.com/office/powerpoint/2010/main" val="2143411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178F121-605E-5DB3-3BBD-DAA864059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0" dirty="0" err="1">
                <a:solidFill>
                  <a:srgbClr val="555555"/>
                </a:solidFill>
                <a:effectLst/>
                <a:latin typeface="Rubik"/>
              </a:rPr>
              <a:t>Sıngleton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10A3282-8181-2C66-3118-5D27CF38E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0" i="0" dirty="0">
                <a:solidFill>
                  <a:srgbClr val="555555"/>
                </a:solidFill>
                <a:effectLst/>
                <a:latin typeface="Rubik"/>
              </a:rPr>
              <a:t>Bir sınıf için nesne oluşturmayı yalnızca bir örnekle sınırlar.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2852263-F72C-93D8-D813-69F791A97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916" y="2878170"/>
            <a:ext cx="6030167" cy="2324424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C2AC4020-1D41-2397-E8A2-DC411B572B6A}"/>
              </a:ext>
            </a:extLst>
          </p:cNvPr>
          <p:cNvSpPr txBox="1"/>
          <p:nvPr/>
        </p:nvSpPr>
        <p:spPr>
          <a:xfrm>
            <a:off x="3750906" y="5466345"/>
            <a:ext cx="497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Normal şartlarda nesne oluşumu</a:t>
            </a:r>
          </a:p>
        </p:txBody>
      </p:sp>
    </p:spTree>
    <p:extLst>
      <p:ext uri="{BB962C8B-B14F-4D97-AF65-F5344CB8AC3E}">
        <p14:creationId xmlns:p14="http://schemas.microsoft.com/office/powerpoint/2010/main" val="578235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C3B3F781-028B-5DF2-5FFD-466D90A8F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96" y="452345"/>
            <a:ext cx="7187402" cy="3877059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74FD018C-51D4-D1A4-8D15-729BEBC1A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306" y="1955767"/>
            <a:ext cx="6831997" cy="3896576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25481F5D-938F-DD0A-FFF0-12D2F4B7EF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9349" y="4329404"/>
            <a:ext cx="2597954" cy="152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44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422E4F0-8C5A-A0EF-B2C6-909F91DB6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0" dirty="0" err="1">
                <a:solidFill>
                  <a:srgbClr val="555555"/>
                </a:solidFill>
                <a:effectLst/>
                <a:latin typeface="Rubik"/>
              </a:rPr>
              <a:t>Prototype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FE6FC66-38B9-A84C-2DD8-44DBCEF84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0" i="0" dirty="0">
                <a:solidFill>
                  <a:srgbClr val="555555"/>
                </a:solidFill>
                <a:effectLst/>
                <a:latin typeface="Rubik"/>
              </a:rPr>
              <a:t>Kod sınıflara bağımlı hale gelmeden mevcut nesnelerin kopyalanmasını destekler.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27EBE7D-4AA9-2B7B-5A22-6EEE7EBAE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153" y="2448795"/>
            <a:ext cx="7125694" cy="3524742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A74E08D1-1952-C56D-8BE9-7DF1D958ED4C}"/>
              </a:ext>
            </a:extLst>
          </p:cNvPr>
          <p:cNvSpPr txBox="1"/>
          <p:nvPr/>
        </p:nvSpPr>
        <p:spPr>
          <a:xfrm>
            <a:off x="5316528" y="6221934"/>
            <a:ext cx="5738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highlight>
                  <a:srgbClr val="00FFFF"/>
                </a:highlight>
              </a:rPr>
              <a:t>Sıradan kod: </a:t>
            </a:r>
          </a:p>
        </p:txBody>
      </p:sp>
    </p:spTree>
    <p:extLst>
      <p:ext uri="{BB962C8B-B14F-4D97-AF65-F5344CB8AC3E}">
        <p14:creationId xmlns:p14="http://schemas.microsoft.com/office/powerpoint/2010/main" val="3859574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>
            <a:extLst>
              <a:ext uri="{FF2B5EF4-FFF2-40B4-BE49-F238E27FC236}">
                <a16:creationId xmlns:a16="http://schemas.microsoft.com/office/drawing/2014/main" id="{B8FB161F-D80D-3D23-173C-F836B628B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981" y="0"/>
            <a:ext cx="7026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227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86A3979-560C-2ACE-133F-5C4227ED5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0" dirty="0" err="1">
                <a:solidFill>
                  <a:srgbClr val="555555"/>
                </a:solidFill>
                <a:effectLst/>
                <a:latin typeface="Rubik"/>
              </a:rPr>
              <a:t>Factory</a:t>
            </a:r>
            <a:r>
              <a:rPr lang="tr-TR" b="1" i="0" dirty="0">
                <a:solidFill>
                  <a:srgbClr val="555555"/>
                </a:solidFill>
                <a:effectLst/>
                <a:latin typeface="Rubik"/>
              </a:rPr>
              <a:t> </a:t>
            </a:r>
            <a:r>
              <a:rPr lang="tr-TR" b="1" i="0" dirty="0" err="1">
                <a:solidFill>
                  <a:srgbClr val="555555"/>
                </a:solidFill>
                <a:effectLst/>
                <a:latin typeface="Rubik"/>
              </a:rPr>
              <a:t>method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CAD5DC5-9431-2861-C058-734AE24A9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56439"/>
            <a:ext cx="9603275" cy="3450613"/>
          </a:xfrm>
        </p:spPr>
        <p:txBody>
          <a:bodyPr/>
          <a:lstStyle/>
          <a:p>
            <a:r>
              <a:rPr lang="tr-TR" b="0" i="0" dirty="0">
                <a:solidFill>
                  <a:srgbClr val="555555"/>
                </a:solidFill>
                <a:effectLst/>
                <a:latin typeface="Rubik"/>
              </a:rPr>
              <a:t>Ortak bir </a:t>
            </a:r>
            <a:r>
              <a:rPr lang="tr-TR" b="1" dirty="0" err="1">
                <a:solidFill>
                  <a:srgbClr val="555555"/>
                </a:solidFill>
                <a:latin typeface="Rubik"/>
              </a:rPr>
              <a:t>I</a:t>
            </a:r>
            <a:r>
              <a:rPr lang="tr-TR" b="1" i="0" dirty="0" err="1">
                <a:solidFill>
                  <a:srgbClr val="555555"/>
                </a:solidFill>
                <a:effectLst/>
                <a:latin typeface="Rubik"/>
              </a:rPr>
              <a:t>nterface’e</a:t>
            </a:r>
            <a:r>
              <a:rPr lang="tr-TR" b="0" i="0" dirty="0">
                <a:solidFill>
                  <a:srgbClr val="555555"/>
                </a:solidFill>
                <a:effectLst/>
                <a:latin typeface="Rubik"/>
              </a:rPr>
              <a:t> sahip nesneler oluşturur ve bir sınıfın somutlaştırmayı alt sınıflara ertelemesine izin verir.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243904B-5090-1F86-170F-6F7E0FF38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2487013"/>
            <a:ext cx="3680259" cy="132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610555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">
  <a:themeElements>
    <a:clrScheme name="Galeri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Galeri</Template>
  <TotalTime>356</TotalTime>
  <Words>266</Words>
  <Application>Microsoft Office PowerPoint</Application>
  <PresentationFormat>Geniş ekran</PresentationFormat>
  <Paragraphs>31</Paragraphs>
  <Slides>22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28" baseType="lpstr">
      <vt:lpstr>Arial</vt:lpstr>
      <vt:lpstr>Calibri</vt:lpstr>
      <vt:lpstr>Gill Sans MT</vt:lpstr>
      <vt:lpstr>Rubik</vt:lpstr>
      <vt:lpstr>source-serif-pro</vt:lpstr>
      <vt:lpstr>Galeri</vt:lpstr>
      <vt:lpstr>Desıgn patterns</vt:lpstr>
      <vt:lpstr>Desıgn patterns Nedir ?</vt:lpstr>
      <vt:lpstr>Yazılım Geliştirmede 23 Tasarım Kalıbı</vt:lpstr>
      <vt:lpstr>creatıonal tasarım kalıpları</vt:lpstr>
      <vt:lpstr>Sıngleton</vt:lpstr>
      <vt:lpstr>PowerPoint Sunusu</vt:lpstr>
      <vt:lpstr>Prototype</vt:lpstr>
      <vt:lpstr>PowerPoint Sunusu</vt:lpstr>
      <vt:lpstr>Factory method</vt:lpstr>
      <vt:lpstr>PowerPoint Sunusu</vt:lpstr>
      <vt:lpstr>Şimdi nesne oluşturmak için bir fabrika tanımlamamız gerekiyor.</vt:lpstr>
      <vt:lpstr>buılder</vt:lpstr>
      <vt:lpstr>Bir de aynı sınıfın yirmi tane alanı olduğunu düşünelim. Bu durumda builder design pattern kullanmak güzel bir çözüm olacaktır.</vt:lpstr>
      <vt:lpstr> Nesne oluşturmak…</vt:lpstr>
      <vt:lpstr>PowerPoint Sunusu</vt:lpstr>
      <vt:lpstr>PowerPoint Sunusu</vt:lpstr>
      <vt:lpstr>PowerPoint Sunusu</vt:lpstr>
      <vt:lpstr> sturctural</vt:lpstr>
      <vt:lpstr> adapter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Desıgn patterns</dc:title>
  <dc:creator>Samet Özalp</dc:creator>
  <cp:lastModifiedBy>Samet Özalp</cp:lastModifiedBy>
  <cp:revision>40</cp:revision>
  <dcterms:created xsi:type="dcterms:W3CDTF">2023-09-04T06:13:10Z</dcterms:created>
  <dcterms:modified xsi:type="dcterms:W3CDTF">2023-09-04T12:29:36Z</dcterms:modified>
</cp:coreProperties>
</file>