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2" r:id="rId25"/>
    <p:sldId id="283" r:id="rId26"/>
    <p:sldId id="284" r:id="rId27"/>
    <p:sldId id="285" r:id="rId28"/>
    <p:sldId id="28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17FD7-2B91-41C5-B27D-EA41E27D4EA2}" type="datetimeFigureOut">
              <a:rPr lang="tr-TR" smtClean="0"/>
              <a:t>5.09.2023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3A5BE9-7992-431C-9675-39588C68C538}" type="slidenum">
              <a:rPr lang="tr-TR" smtClean="0"/>
              <a:t>‹#›</a:t>
            </a:fld>
            <a:endParaRPr lang="tr-TR"/>
          </a:p>
        </p:txBody>
      </p:sp>
    </p:spTree>
    <p:extLst>
      <p:ext uri="{BB962C8B-B14F-4D97-AF65-F5344CB8AC3E}">
        <p14:creationId xmlns:p14="http://schemas.microsoft.com/office/powerpoint/2010/main" val="716519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tr-TR"/>
              <a:t>Asıl başlık stilini düzenlemek için tıklayın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0127AC57-18D5-446F-AD41-2549780C6555}" type="datetimeFigureOut">
              <a:rPr lang="tr-TR" smtClean="0"/>
              <a:t>5.09.2023</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A28F6DE7-793A-45DF-B793-CC8E0ABD1EE4}"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0696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127AC57-18D5-446F-AD41-2549780C6555}" type="datetimeFigureOut">
              <a:rPr lang="tr-TR" smtClean="0"/>
              <a:t>5.09.2023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28F6DE7-793A-45DF-B793-CC8E0ABD1EE4}"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514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127AC57-18D5-446F-AD41-2549780C6555}" type="datetimeFigureOut">
              <a:rPr lang="tr-TR" smtClean="0"/>
              <a:t>5.09.2023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28F6DE7-793A-45DF-B793-CC8E0ABD1EE4}"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9897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127AC57-18D5-446F-AD41-2549780C6555}" type="datetimeFigureOut">
              <a:rPr lang="tr-TR" smtClean="0"/>
              <a:t>5.09.2023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28F6DE7-793A-45DF-B793-CC8E0ABD1EE4}"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8280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127AC57-18D5-446F-AD41-2549780C6555}" type="datetimeFigureOut">
              <a:rPr lang="tr-TR" smtClean="0"/>
              <a:t>5.09.2023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28F6DE7-793A-45DF-B793-CC8E0ABD1EE4}"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6135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0127AC57-18D5-446F-AD41-2549780C6555}" type="datetimeFigureOut">
              <a:rPr lang="tr-TR" smtClean="0"/>
              <a:t>5.09.2023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28F6DE7-793A-45DF-B793-CC8E0ABD1EE4}"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438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447191" y="2824269"/>
            <a:ext cx="4645152" cy="264445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412362" y="2821491"/>
            <a:ext cx="4645152" cy="263737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0127AC57-18D5-446F-AD41-2549780C6555}" type="datetimeFigureOut">
              <a:rPr lang="tr-TR" smtClean="0"/>
              <a:t>5.09.2023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28F6DE7-793A-45DF-B793-CC8E0ABD1EE4}"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6909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0127AC57-18D5-446F-AD41-2549780C6555}" type="datetimeFigureOut">
              <a:rPr lang="tr-TR" smtClean="0"/>
              <a:t>5.09.2023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28F6DE7-793A-45DF-B793-CC8E0ABD1EE4}"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7108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27AC57-18D5-446F-AD41-2549780C6555}" type="datetimeFigureOut">
              <a:rPr lang="tr-TR" smtClean="0"/>
              <a:t>5.09.2023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A28F6DE7-793A-45DF-B793-CC8E0ABD1EE4}" type="slidenum">
              <a:rPr lang="tr-TR" smtClean="0"/>
              <a:t>‹#›</a:t>
            </a:fld>
            <a:endParaRPr lang="tr-TR"/>
          </a:p>
        </p:txBody>
      </p:sp>
    </p:spTree>
    <p:extLst>
      <p:ext uri="{BB962C8B-B14F-4D97-AF65-F5344CB8AC3E}">
        <p14:creationId xmlns:p14="http://schemas.microsoft.com/office/powerpoint/2010/main" val="745094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127AC57-18D5-446F-AD41-2549780C6555}" type="datetimeFigureOut">
              <a:rPr lang="tr-TR" smtClean="0"/>
              <a:t>5.09.2023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28F6DE7-793A-45DF-B793-CC8E0ABD1EE4}"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6272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127AC57-18D5-446F-AD41-2549780C6555}" type="datetimeFigureOut">
              <a:rPr lang="tr-TR" smtClean="0"/>
              <a:t>5.09.2023</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A28F6DE7-793A-45DF-B793-CC8E0ABD1EE4}"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2480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127AC57-18D5-446F-AD41-2549780C6555}" type="datetimeFigureOut">
              <a:rPr lang="tr-TR" smtClean="0"/>
              <a:t>5.09.2023</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28F6DE7-793A-45DF-B793-CC8E0ABD1EE4}"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7841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0A5570-B949-126E-B77F-8AD103C11028}"/>
              </a:ext>
            </a:extLst>
          </p:cNvPr>
          <p:cNvSpPr>
            <a:spLocks noGrp="1"/>
          </p:cNvSpPr>
          <p:nvPr>
            <p:ph type="ctrTitle"/>
          </p:nvPr>
        </p:nvSpPr>
        <p:spPr/>
        <p:txBody>
          <a:bodyPr/>
          <a:lstStyle/>
          <a:p>
            <a:r>
              <a:rPr lang="tr-TR" dirty="0" err="1"/>
              <a:t>Desıgn</a:t>
            </a:r>
            <a:r>
              <a:rPr lang="tr-TR" dirty="0"/>
              <a:t> </a:t>
            </a:r>
            <a:r>
              <a:rPr lang="tr-TR" dirty="0" err="1"/>
              <a:t>patterns</a:t>
            </a:r>
            <a:endParaRPr lang="tr-TR" dirty="0"/>
          </a:p>
        </p:txBody>
      </p:sp>
      <p:sp>
        <p:nvSpPr>
          <p:cNvPr id="4" name="Başlık 1">
            <a:extLst>
              <a:ext uri="{FF2B5EF4-FFF2-40B4-BE49-F238E27FC236}">
                <a16:creationId xmlns:a16="http://schemas.microsoft.com/office/drawing/2014/main" id="{731941D1-1D16-2B10-0C90-A9FBC9C1ECC3}"/>
              </a:ext>
            </a:extLst>
          </p:cNvPr>
          <p:cNvSpPr txBox="1">
            <a:spLocks/>
          </p:cNvSpPr>
          <p:nvPr/>
        </p:nvSpPr>
        <p:spPr>
          <a:xfrm>
            <a:off x="2417779" y="2073013"/>
            <a:ext cx="8637073" cy="2541431"/>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r>
              <a:rPr lang="tr-TR" dirty="0"/>
              <a:t>(Tasarım Kalıpları)</a:t>
            </a:r>
          </a:p>
        </p:txBody>
      </p:sp>
    </p:spTree>
    <p:extLst>
      <p:ext uri="{BB962C8B-B14F-4D97-AF65-F5344CB8AC3E}">
        <p14:creationId xmlns:p14="http://schemas.microsoft.com/office/powerpoint/2010/main" val="3632070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7300E014-48E2-7286-82A5-1F93E52061DA}"/>
              </a:ext>
            </a:extLst>
          </p:cNvPr>
          <p:cNvPicPr>
            <a:picLocks noChangeAspect="1"/>
          </p:cNvPicPr>
          <p:nvPr/>
        </p:nvPicPr>
        <p:blipFill>
          <a:blip r:embed="rId2"/>
          <a:stretch>
            <a:fillRect/>
          </a:stretch>
        </p:blipFill>
        <p:spPr>
          <a:xfrm>
            <a:off x="366166" y="461547"/>
            <a:ext cx="5667791" cy="5934903"/>
          </a:xfrm>
          <a:prstGeom prst="rect">
            <a:avLst/>
          </a:prstGeom>
        </p:spPr>
      </p:pic>
      <p:pic>
        <p:nvPicPr>
          <p:cNvPr id="6" name="Resim 5">
            <a:extLst>
              <a:ext uri="{FF2B5EF4-FFF2-40B4-BE49-F238E27FC236}">
                <a16:creationId xmlns:a16="http://schemas.microsoft.com/office/drawing/2014/main" id="{6C26A8D1-BFC7-55ED-8EFC-F8F96397E77B}"/>
              </a:ext>
            </a:extLst>
          </p:cNvPr>
          <p:cNvPicPr>
            <a:picLocks noChangeAspect="1"/>
          </p:cNvPicPr>
          <p:nvPr/>
        </p:nvPicPr>
        <p:blipFill>
          <a:blip r:embed="rId3"/>
          <a:stretch>
            <a:fillRect/>
          </a:stretch>
        </p:blipFill>
        <p:spPr>
          <a:xfrm>
            <a:off x="6523974" y="461548"/>
            <a:ext cx="5096586" cy="5934903"/>
          </a:xfrm>
          <a:prstGeom prst="rect">
            <a:avLst/>
          </a:prstGeom>
        </p:spPr>
      </p:pic>
    </p:spTree>
    <p:extLst>
      <p:ext uri="{BB962C8B-B14F-4D97-AF65-F5344CB8AC3E}">
        <p14:creationId xmlns:p14="http://schemas.microsoft.com/office/powerpoint/2010/main" val="221786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FE4600-FCD6-C5E3-A96E-4950E67C5FE7}"/>
              </a:ext>
            </a:extLst>
          </p:cNvPr>
          <p:cNvSpPr>
            <a:spLocks noGrp="1"/>
          </p:cNvSpPr>
          <p:nvPr>
            <p:ph type="title"/>
          </p:nvPr>
        </p:nvSpPr>
        <p:spPr/>
        <p:txBody>
          <a:bodyPr/>
          <a:lstStyle/>
          <a:p>
            <a:r>
              <a:rPr lang="tr-TR" dirty="0"/>
              <a:t>Şimdi nesne oluşturmak için bir fabrika tanımlamamız gerekiyor.</a:t>
            </a:r>
          </a:p>
        </p:txBody>
      </p:sp>
      <p:pic>
        <p:nvPicPr>
          <p:cNvPr id="7" name="İçerik Yer Tutucusu 6">
            <a:extLst>
              <a:ext uri="{FF2B5EF4-FFF2-40B4-BE49-F238E27FC236}">
                <a16:creationId xmlns:a16="http://schemas.microsoft.com/office/drawing/2014/main" id="{99FFDA2C-B550-0DB9-A1F0-8CA022F2BB12}"/>
              </a:ext>
            </a:extLst>
          </p:cNvPr>
          <p:cNvPicPr>
            <a:picLocks noGrp="1" noChangeAspect="1"/>
          </p:cNvPicPr>
          <p:nvPr>
            <p:ph idx="1"/>
          </p:nvPr>
        </p:nvPicPr>
        <p:blipFill>
          <a:blip r:embed="rId2"/>
          <a:stretch>
            <a:fillRect/>
          </a:stretch>
        </p:blipFill>
        <p:spPr>
          <a:xfrm>
            <a:off x="2455949" y="1853754"/>
            <a:ext cx="7280101" cy="4524886"/>
          </a:xfrm>
        </p:spPr>
      </p:pic>
    </p:spTree>
    <p:extLst>
      <p:ext uri="{BB962C8B-B14F-4D97-AF65-F5344CB8AC3E}">
        <p14:creationId xmlns:p14="http://schemas.microsoft.com/office/powerpoint/2010/main" val="422628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71BBB5-1DB6-2467-3B13-3AED52A2892A}"/>
              </a:ext>
            </a:extLst>
          </p:cNvPr>
          <p:cNvSpPr>
            <a:spLocks noGrp="1"/>
          </p:cNvSpPr>
          <p:nvPr>
            <p:ph type="title"/>
          </p:nvPr>
        </p:nvSpPr>
        <p:spPr/>
        <p:txBody>
          <a:bodyPr/>
          <a:lstStyle/>
          <a:p>
            <a:r>
              <a:rPr lang="tr-TR" u="sng" dirty="0" err="1"/>
              <a:t>buılder</a:t>
            </a:r>
            <a:endParaRPr lang="tr-TR" u="sng" dirty="0"/>
          </a:p>
        </p:txBody>
      </p:sp>
      <p:pic>
        <p:nvPicPr>
          <p:cNvPr id="5" name="İçerik Yer Tutucusu 4">
            <a:extLst>
              <a:ext uri="{FF2B5EF4-FFF2-40B4-BE49-F238E27FC236}">
                <a16:creationId xmlns:a16="http://schemas.microsoft.com/office/drawing/2014/main" id="{31D1D00D-31E6-1D53-FE3F-51AA364FF44F}"/>
              </a:ext>
            </a:extLst>
          </p:cNvPr>
          <p:cNvPicPr>
            <a:picLocks noGrp="1" noChangeAspect="1"/>
          </p:cNvPicPr>
          <p:nvPr>
            <p:ph idx="1"/>
          </p:nvPr>
        </p:nvPicPr>
        <p:blipFill>
          <a:blip r:embed="rId2"/>
          <a:stretch>
            <a:fillRect/>
          </a:stretch>
        </p:blipFill>
        <p:spPr>
          <a:xfrm>
            <a:off x="1311620" y="3331099"/>
            <a:ext cx="3641064" cy="1135931"/>
          </a:xfrm>
        </p:spPr>
      </p:pic>
      <p:pic>
        <p:nvPicPr>
          <p:cNvPr id="7" name="Resim 6">
            <a:extLst>
              <a:ext uri="{FF2B5EF4-FFF2-40B4-BE49-F238E27FC236}">
                <a16:creationId xmlns:a16="http://schemas.microsoft.com/office/drawing/2014/main" id="{E676DE66-91F2-7BD7-AA93-564BDB5AB339}"/>
              </a:ext>
            </a:extLst>
          </p:cNvPr>
          <p:cNvPicPr>
            <a:picLocks noChangeAspect="1"/>
          </p:cNvPicPr>
          <p:nvPr/>
        </p:nvPicPr>
        <p:blipFill>
          <a:blip r:embed="rId3"/>
          <a:stretch>
            <a:fillRect/>
          </a:stretch>
        </p:blipFill>
        <p:spPr>
          <a:xfrm>
            <a:off x="5666830" y="2013151"/>
            <a:ext cx="6033757" cy="3771829"/>
          </a:xfrm>
          <a:prstGeom prst="rect">
            <a:avLst/>
          </a:prstGeom>
        </p:spPr>
      </p:pic>
    </p:spTree>
    <p:extLst>
      <p:ext uri="{BB962C8B-B14F-4D97-AF65-F5344CB8AC3E}">
        <p14:creationId xmlns:p14="http://schemas.microsoft.com/office/powerpoint/2010/main" val="708205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0768F2-E0D7-EFEB-C15F-7865A7E25821}"/>
              </a:ext>
            </a:extLst>
          </p:cNvPr>
          <p:cNvSpPr>
            <a:spLocks noGrp="1"/>
          </p:cNvSpPr>
          <p:nvPr>
            <p:ph type="title"/>
          </p:nvPr>
        </p:nvSpPr>
        <p:spPr/>
        <p:txBody>
          <a:bodyPr>
            <a:normAutofit/>
          </a:bodyPr>
          <a:lstStyle/>
          <a:p>
            <a:r>
              <a:rPr lang="tr-TR" sz="2200" b="0" i="0" cap="none" dirty="0">
                <a:solidFill>
                  <a:srgbClr val="242424"/>
                </a:solidFill>
                <a:effectLst/>
                <a:latin typeface="Calibri" panose="020F0502020204030204" pitchFamily="34" charset="0"/>
                <a:cs typeface="Calibri" panose="020F0502020204030204" pitchFamily="34" charset="0"/>
              </a:rPr>
              <a:t>Bir de aynı sınıfın yirmi tane alanı olduğunu düşünelim. Bu durumda </a:t>
            </a:r>
            <a:r>
              <a:rPr lang="tr-TR" sz="2200" b="0" i="0" cap="none" dirty="0" err="1">
                <a:solidFill>
                  <a:srgbClr val="242424"/>
                </a:solidFill>
                <a:effectLst/>
                <a:latin typeface="Calibri" panose="020F0502020204030204" pitchFamily="34" charset="0"/>
                <a:cs typeface="Calibri" panose="020F0502020204030204" pitchFamily="34" charset="0"/>
              </a:rPr>
              <a:t>builder</a:t>
            </a:r>
            <a:r>
              <a:rPr lang="tr-TR" sz="2200" b="0" i="0" cap="none" dirty="0">
                <a:solidFill>
                  <a:srgbClr val="242424"/>
                </a:solidFill>
                <a:effectLst/>
                <a:latin typeface="Calibri" panose="020F0502020204030204" pitchFamily="34" charset="0"/>
                <a:cs typeface="Calibri" panose="020F0502020204030204" pitchFamily="34" charset="0"/>
              </a:rPr>
              <a:t> </a:t>
            </a:r>
            <a:r>
              <a:rPr lang="tr-TR" sz="2200" b="0" i="0" cap="none" dirty="0" err="1">
                <a:solidFill>
                  <a:srgbClr val="242424"/>
                </a:solidFill>
                <a:effectLst/>
                <a:latin typeface="Calibri" panose="020F0502020204030204" pitchFamily="34" charset="0"/>
                <a:cs typeface="Calibri" panose="020F0502020204030204" pitchFamily="34" charset="0"/>
              </a:rPr>
              <a:t>design</a:t>
            </a:r>
            <a:r>
              <a:rPr lang="tr-TR" sz="2200" b="0" i="0" cap="none" dirty="0">
                <a:solidFill>
                  <a:srgbClr val="242424"/>
                </a:solidFill>
                <a:effectLst/>
                <a:latin typeface="Calibri" panose="020F0502020204030204" pitchFamily="34" charset="0"/>
                <a:cs typeface="Calibri" panose="020F0502020204030204" pitchFamily="34" charset="0"/>
              </a:rPr>
              <a:t> </a:t>
            </a:r>
            <a:r>
              <a:rPr lang="tr-TR" sz="2200" b="0" i="0" cap="none" dirty="0" err="1">
                <a:solidFill>
                  <a:srgbClr val="242424"/>
                </a:solidFill>
                <a:effectLst/>
                <a:latin typeface="Calibri" panose="020F0502020204030204" pitchFamily="34" charset="0"/>
                <a:cs typeface="Calibri" panose="020F0502020204030204" pitchFamily="34" charset="0"/>
              </a:rPr>
              <a:t>pattern</a:t>
            </a:r>
            <a:r>
              <a:rPr lang="tr-TR" sz="2200" b="0" i="0" cap="none" dirty="0">
                <a:solidFill>
                  <a:srgbClr val="242424"/>
                </a:solidFill>
                <a:effectLst/>
                <a:latin typeface="Calibri" panose="020F0502020204030204" pitchFamily="34" charset="0"/>
                <a:cs typeface="Calibri" panose="020F0502020204030204" pitchFamily="34" charset="0"/>
              </a:rPr>
              <a:t> kullanmak güzel bir çözüm olacaktır.</a:t>
            </a:r>
            <a:endParaRPr lang="tr-TR" sz="2200" cap="none" dirty="0">
              <a:latin typeface="Calibri" panose="020F0502020204030204" pitchFamily="34" charset="0"/>
              <a:cs typeface="Calibri" panose="020F0502020204030204" pitchFamily="34" charset="0"/>
            </a:endParaRPr>
          </a:p>
        </p:txBody>
      </p:sp>
      <p:pic>
        <p:nvPicPr>
          <p:cNvPr id="5" name="İçerik Yer Tutucusu 4">
            <a:extLst>
              <a:ext uri="{FF2B5EF4-FFF2-40B4-BE49-F238E27FC236}">
                <a16:creationId xmlns:a16="http://schemas.microsoft.com/office/drawing/2014/main" id="{0A0AEA25-6690-C787-AC37-7442D5084200}"/>
              </a:ext>
            </a:extLst>
          </p:cNvPr>
          <p:cNvPicPr>
            <a:picLocks noGrp="1" noChangeAspect="1"/>
          </p:cNvPicPr>
          <p:nvPr>
            <p:ph idx="1"/>
          </p:nvPr>
        </p:nvPicPr>
        <p:blipFill>
          <a:blip r:embed="rId2"/>
          <a:stretch>
            <a:fillRect/>
          </a:stretch>
        </p:blipFill>
        <p:spPr>
          <a:xfrm>
            <a:off x="2514118" y="1779109"/>
            <a:ext cx="7163764" cy="4834015"/>
          </a:xfrm>
        </p:spPr>
      </p:pic>
    </p:spTree>
    <p:extLst>
      <p:ext uri="{BB962C8B-B14F-4D97-AF65-F5344CB8AC3E}">
        <p14:creationId xmlns:p14="http://schemas.microsoft.com/office/powerpoint/2010/main" val="1997531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9CDE94-CF4F-E4D4-481D-0F38C8F1049A}"/>
              </a:ext>
            </a:extLst>
          </p:cNvPr>
          <p:cNvSpPr>
            <a:spLocks noGrp="1"/>
          </p:cNvSpPr>
          <p:nvPr>
            <p:ph type="title"/>
          </p:nvPr>
        </p:nvSpPr>
        <p:spPr/>
        <p:txBody>
          <a:bodyPr/>
          <a:lstStyle/>
          <a:p>
            <a:br>
              <a:rPr lang="tr-TR" dirty="0"/>
            </a:br>
            <a:r>
              <a:rPr lang="tr-TR" dirty="0"/>
              <a:t>Nesne oluşturmak…</a:t>
            </a:r>
          </a:p>
        </p:txBody>
      </p:sp>
      <p:sp>
        <p:nvSpPr>
          <p:cNvPr id="3" name="İçerik Yer Tutucusu 2">
            <a:extLst>
              <a:ext uri="{FF2B5EF4-FFF2-40B4-BE49-F238E27FC236}">
                <a16:creationId xmlns:a16="http://schemas.microsoft.com/office/drawing/2014/main" id="{977567D6-095D-A3C4-8A07-3B2813E04D3E}"/>
              </a:ext>
            </a:extLst>
          </p:cNvPr>
          <p:cNvSpPr>
            <a:spLocks noGrp="1"/>
          </p:cNvSpPr>
          <p:nvPr>
            <p:ph idx="1"/>
          </p:nvPr>
        </p:nvSpPr>
        <p:spPr/>
        <p:txBody>
          <a:bodyPr/>
          <a:lstStyle/>
          <a:p>
            <a:r>
              <a:rPr lang="tr-TR" b="0" i="0" dirty="0" err="1">
                <a:solidFill>
                  <a:srgbClr val="242424"/>
                </a:solidFill>
                <a:effectLst/>
                <a:latin typeface="source-serif-pro"/>
              </a:rPr>
              <a:t>Person</a:t>
            </a:r>
            <a:r>
              <a:rPr lang="tr-TR" b="0" i="0" dirty="0">
                <a:solidFill>
                  <a:srgbClr val="242424"/>
                </a:solidFill>
                <a:effectLst/>
                <a:latin typeface="source-serif-pro"/>
              </a:rPr>
              <a:t> p1 = </a:t>
            </a:r>
            <a:r>
              <a:rPr lang="tr-TR" b="0" i="0" dirty="0" err="1">
                <a:solidFill>
                  <a:srgbClr val="242424"/>
                </a:solidFill>
                <a:effectLst/>
                <a:latin typeface="source-serif-pro"/>
              </a:rPr>
              <a:t>new</a:t>
            </a:r>
            <a:r>
              <a:rPr lang="tr-TR" b="0" i="0" dirty="0">
                <a:solidFill>
                  <a:srgbClr val="242424"/>
                </a:solidFill>
                <a:effectLst/>
                <a:latin typeface="source-serif-pro"/>
              </a:rPr>
              <a:t> </a:t>
            </a:r>
            <a:r>
              <a:rPr lang="tr-TR" b="0" i="0" dirty="0" err="1">
                <a:solidFill>
                  <a:srgbClr val="242424"/>
                </a:solidFill>
                <a:effectLst/>
                <a:latin typeface="source-serif-pro"/>
              </a:rPr>
              <a:t>Person</a:t>
            </a:r>
            <a:r>
              <a:rPr lang="tr-TR" b="0" i="0" dirty="0">
                <a:solidFill>
                  <a:srgbClr val="242424"/>
                </a:solidFill>
                <a:effectLst/>
                <a:latin typeface="source-serif-pro"/>
              </a:rPr>
              <a:t>(“1234”, “Samet”, </a:t>
            </a:r>
            <a:r>
              <a:rPr lang="tr-TR" b="0" i="0" dirty="0" err="1">
                <a:solidFill>
                  <a:srgbClr val="242424"/>
                </a:solidFill>
                <a:effectLst/>
                <a:latin typeface="source-serif-pro"/>
              </a:rPr>
              <a:t>null</a:t>
            </a:r>
            <a:r>
              <a:rPr lang="tr-TR" b="0" i="0" dirty="0">
                <a:solidFill>
                  <a:srgbClr val="242424"/>
                </a:solidFill>
                <a:effectLst/>
                <a:latin typeface="source-serif-pro"/>
              </a:rPr>
              <a:t>, 35, 1);</a:t>
            </a:r>
            <a:br>
              <a:rPr lang="tr-TR" dirty="0"/>
            </a:br>
            <a:r>
              <a:rPr lang="tr-TR" b="0" i="0" dirty="0" err="1">
                <a:solidFill>
                  <a:srgbClr val="242424"/>
                </a:solidFill>
                <a:effectLst/>
                <a:latin typeface="source-serif-pro"/>
              </a:rPr>
              <a:t>Person</a:t>
            </a:r>
            <a:r>
              <a:rPr lang="tr-TR" b="0" i="0" dirty="0">
                <a:solidFill>
                  <a:srgbClr val="242424"/>
                </a:solidFill>
                <a:effectLst/>
                <a:latin typeface="source-serif-pro"/>
              </a:rPr>
              <a:t> p2 = </a:t>
            </a:r>
            <a:r>
              <a:rPr lang="tr-TR" b="0" i="0" dirty="0" err="1">
                <a:solidFill>
                  <a:srgbClr val="242424"/>
                </a:solidFill>
                <a:effectLst/>
                <a:latin typeface="source-serif-pro"/>
              </a:rPr>
              <a:t>new</a:t>
            </a:r>
            <a:r>
              <a:rPr lang="tr-TR" b="0" i="0" dirty="0">
                <a:solidFill>
                  <a:srgbClr val="242424"/>
                </a:solidFill>
                <a:effectLst/>
                <a:latin typeface="source-serif-pro"/>
              </a:rPr>
              <a:t> </a:t>
            </a:r>
            <a:r>
              <a:rPr lang="tr-TR" b="0" i="0" dirty="0" err="1">
                <a:solidFill>
                  <a:srgbClr val="242424"/>
                </a:solidFill>
                <a:effectLst/>
                <a:latin typeface="source-serif-pro"/>
              </a:rPr>
              <a:t>Person</a:t>
            </a:r>
            <a:r>
              <a:rPr lang="tr-TR" b="0" i="0" dirty="0">
                <a:solidFill>
                  <a:srgbClr val="242424"/>
                </a:solidFill>
                <a:effectLst/>
                <a:latin typeface="source-serif-pro"/>
              </a:rPr>
              <a:t>(</a:t>
            </a:r>
            <a:r>
              <a:rPr lang="tr-TR" b="0" i="0" dirty="0" err="1">
                <a:solidFill>
                  <a:srgbClr val="242424"/>
                </a:solidFill>
                <a:effectLst/>
                <a:latin typeface="source-serif-pro"/>
              </a:rPr>
              <a:t>null</a:t>
            </a:r>
            <a:r>
              <a:rPr lang="tr-TR" b="0" i="0" dirty="0">
                <a:solidFill>
                  <a:srgbClr val="242424"/>
                </a:solidFill>
                <a:effectLst/>
                <a:latin typeface="source-serif-pro"/>
              </a:rPr>
              <a:t>, “Ahmet”, “</a:t>
            </a:r>
            <a:r>
              <a:rPr lang="tr-TR" b="0" i="0" dirty="0" err="1">
                <a:solidFill>
                  <a:srgbClr val="242424"/>
                </a:solidFill>
                <a:effectLst/>
                <a:latin typeface="source-serif-pro"/>
              </a:rPr>
              <a:t>Ozalp</a:t>
            </a:r>
            <a:r>
              <a:rPr lang="tr-TR" b="0" i="0" dirty="0">
                <a:solidFill>
                  <a:srgbClr val="242424"/>
                </a:solidFill>
                <a:effectLst/>
                <a:latin typeface="source-serif-pro"/>
              </a:rPr>
              <a:t>”, </a:t>
            </a:r>
            <a:r>
              <a:rPr lang="tr-TR" b="0" i="0" dirty="0" err="1">
                <a:solidFill>
                  <a:srgbClr val="242424"/>
                </a:solidFill>
                <a:effectLst/>
                <a:latin typeface="source-serif-pro"/>
              </a:rPr>
              <a:t>null</a:t>
            </a:r>
            <a:r>
              <a:rPr lang="tr-TR" b="0" i="0" dirty="0">
                <a:solidFill>
                  <a:srgbClr val="242424"/>
                </a:solidFill>
                <a:effectLst/>
                <a:latin typeface="source-serif-pro"/>
              </a:rPr>
              <a:t>, </a:t>
            </a:r>
            <a:r>
              <a:rPr lang="tr-TR" b="0" i="0" dirty="0" err="1">
                <a:solidFill>
                  <a:srgbClr val="242424"/>
                </a:solidFill>
                <a:effectLst/>
                <a:latin typeface="source-serif-pro"/>
              </a:rPr>
              <a:t>null</a:t>
            </a:r>
            <a:r>
              <a:rPr lang="tr-TR" b="0" i="0" dirty="0">
                <a:solidFill>
                  <a:srgbClr val="242424"/>
                </a:solidFill>
                <a:effectLst/>
                <a:latin typeface="source-serif-pro"/>
              </a:rPr>
              <a:t>);</a:t>
            </a:r>
            <a:br>
              <a:rPr lang="tr-TR" dirty="0"/>
            </a:br>
            <a:r>
              <a:rPr lang="tr-TR" b="0" i="0" dirty="0" err="1">
                <a:solidFill>
                  <a:srgbClr val="242424"/>
                </a:solidFill>
                <a:effectLst/>
                <a:latin typeface="source-serif-pro"/>
              </a:rPr>
              <a:t>Person</a:t>
            </a:r>
            <a:r>
              <a:rPr lang="tr-TR" b="0" i="0" dirty="0">
                <a:solidFill>
                  <a:srgbClr val="242424"/>
                </a:solidFill>
                <a:effectLst/>
                <a:latin typeface="source-serif-pro"/>
              </a:rPr>
              <a:t> p3 = </a:t>
            </a:r>
            <a:r>
              <a:rPr lang="tr-TR" b="0" i="0" dirty="0" err="1">
                <a:solidFill>
                  <a:srgbClr val="242424"/>
                </a:solidFill>
                <a:effectLst/>
                <a:latin typeface="source-serif-pro"/>
              </a:rPr>
              <a:t>new</a:t>
            </a:r>
            <a:r>
              <a:rPr lang="tr-TR" b="0" i="0" dirty="0">
                <a:solidFill>
                  <a:srgbClr val="242424"/>
                </a:solidFill>
                <a:effectLst/>
                <a:latin typeface="source-serif-pro"/>
              </a:rPr>
              <a:t> </a:t>
            </a:r>
            <a:r>
              <a:rPr lang="tr-TR" b="0" i="0" dirty="0" err="1">
                <a:solidFill>
                  <a:srgbClr val="242424"/>
                </a:solidFill>
                <a:effectLst/>
                <a:latin typeface="source-serif-pro"/>
              </a:rPr>
              <a:t>Person</a:t>
            </a:r>
            <a:r>
              <a:rPr lang="tr-TR" b="0" i="0" dirty="0">
                <a:solidFill>
                  <a:srgbClr val="242424"/>
                </a:solidFill>
                <a:effectLst/>
                <a:latin typeface="source-serif-pro"/>
              </a:rPr>
              <a:t>(</a:t>
            </a:r>
            <a:r>
              <a:rPr lang="tr-TR" b="0" i="0" dirty="0" err="1">
                <a:solidFill>
                  <a:srgbClr val="242424"/>
                </a:solidFill>
                <a:effectLst/>
                <a:latin typeface="source-serif-pro"/>
              </a:rPr>
              <a:t>null</a:t>
            </a:r>
            <a:r>
              <a:rPr lang="tr-TR" b="0" i="0" dirty="0">
                <a:solidFill>
                  <a:srgbClr val="242424"/>
                </a:solidFill>
                <a:effectLst/>
                <a:latin typeface="source-serif-pro"/>
              </a:rPr>
              <a:t>, </a:t>
            </a:r>
            <a:r>
              <a:rPr lang="tr-TR" b="0" i="0" dirty="0" err="1">
                <a:solidFill>
                  <a:srgbClr val="242424"/>
                </a:solidFill>
                <a:effectLst/>
                <a:latin typeface="source-serif-pro"/>
              </a:rPr>
              <a:t>null</a:t>
            </a:r>
            <a:r>
              <a:rPr lang="tr-TR" b="0" i="0" dirty="0">
                <a:solidFill>
                  <a:srgbClr val="242424"/>
                </a:solidFill>
                <a:effectLst/>
                <a:latin typeface="source-serif-pro"/>
              </a:rPr>
              <a:t>, “</a:t>
            </a:r>
            <a:r>
              <a:rPr lang="tr-TR" b="0" i="0" dirty="0" err="1">
                <a:solidFill>
                  <a:srgbClr val="242424"/>
                </a:solidFill>
                <a:effectLst/>
                <a:latin typeface="source-serif-pro"/>
              </a:rPr>
              <a:t>Aln</a:t>
            </a:r>
            <a:r>
              <a:rPr lang="tr-TR" b="0" i="0" dirty="0">
                <a:solidFill>
                  <a:srgbClr val="242424"/>
                </a:solidFill>
                <a:effectLst/>
                <a:latin typeface="source-serif-pro"/>
              </a:rPr>
              <a:t>”, </a:t>
            </a:r>
            <a:r>
              <a:rPr lang="tr-TR" b="0" i="0" dirty="0" err="1">
                <a:solidFill>
                  <a:srgbClr val="242424"/>
                </a:solidFill>
                <a:effectLst/>
                <a:latin typeface="source-serif-pro"/>
              </a:rPr>
              <a:t>null</a:t>
            </a:r>
            <a:r>
              <a:rPr lang="tr-TR" b="0" i="0" dirty="0">
                <a:solidFill>
                  <a:srgbClr val="242424"/>
                </a:solidFill>
                <a:effectLst/>
                <a:latin typeface="source-serif-pro"/>
              </a:rPr>
              <a:t>, </a:t>
            </a:r>
            <a:r>
              <a:rPr lang="tr-TR" b="0" i="0" dirty="0" err="1">
                <a:solidFill>
                  <a:srgbClr val="242424"/>
                </a:solidFill>
                <a:effectLst/>
                <a:latin typeface="source-serif-pro"/>
              </a:rPr>
              <a:t>null</a:t>
            </a:r>
            <a:r>
              <a:rPr lang="tr-TR" b="0" i="0" dirty="0">
                <a:solidFill>
                  <a:srgbClr val="242424"/>
                </a:solidFill>
                <a:effectLst/>
                <a:latin typeface="source-serif-pro"/>
              </a:rPr>
              <a:t>);</a:t>
            </a:r>
            <a:br>
              <a:rPr lang="tr-TR" dirty="0"/>
            </a:br>
            <a:r>
              <a:rPr lang="tr-TR" b="0" i="0" dirty="0" err="1">
                <a:solidFill>
                  <a:srgbClr val="242424"/>
                </a:solidFill>
                <a:effectLst/>
                <a:latin typeface="source-serif-pro"/>
              </a:rPr>
              <a:t>Person</a:t>
            </a:r>
            <a:r>
              <a:rPr lang="tr-TR" b="0" i="0" dirty="0">
                <a:solidFill>
                  <a:srgbClr val="242424"/>
                </a:solidFill>
                <a:effectLst/>
                <a:latin typeface="source-serif-pro"/>
              </a:rPr>
              <a:t> p4 = </a:t>
            </a:r>
            <a:r>
              <a:rPr lang="tr-TR" b="0" i="0" dirty="0" err="1">
                <a:solidFill>
                  <a:srgbClr val="242424"/>
                </a:solidFill>
                <a:effectLst/>
                <a:latin typeface="source-serif-pro"/>
              </a:rPr>
              <a:t>new</a:t>
            </a:r>
            <a:r>
              <a:rPr lang="tr-TR" b="0" i="0" dirty="0">
                <a:solidFill>
                  <a:srgbClr val="242424"/>
                </a:solidFill>
                <a:effectLst/>
                <a:latin typeface="source-serif-pro"/>
              </a:rPr>
              <a:t> </a:t>
            </a:r>
            <a:r>
              <a:rPr lang="tr-TR" b="0" i="0" dirty="0" err="1">
                <a:solidFill>
                  <a:srgbClr val="242424"/>
                </a:solidFill>
                <a:effectLst/>
                <a:latin typeface="source-serif-pro"/>
              </a:rPr>
              <a:t>Person</a:t>
            </a:r>
            <a:r>
              <a:rPr lang="tr-TR" b="0" i="0" dirty="0">
                <a:solidFill>
                  <a:srgbClr val="242424"/>
                </a:solidFill>
                <a:effectLst/>
                <a:latin typeface="source-serif-pro"/>
              </a:rPr>
              <a:t>(</a:t>
            </a:r>
            <a:r>
              <a:rPr lang="tr-TR" b="0" i="0" dirty="0" err="1">
                <a:solidFill>
                  <a:srgbClr val="242424"/>
                </a:solidFill>
                <a:effectLst/>
                <a:latin typeface="source-serif-pro"/>
              </a:rPr>
              <a:t>null</a:t>
            </a:r>
            <a:r>
              <a:rPr lang="tr-TR" b="0" i="0" dirty="0">
                <a:solidFill>
                  <a:srgbClr val="242424"/>
                </a:solidFill>
                <a:effectLst/>
                <a:latin typeface="source-serif-pro"/>
              </a:rPr>
              <a:t>, “Mehmet”, “</a:t>
            </a:r>
            <a:r>
              <a:rPr lang="tr-TR" b="0" i="0" dirty="0" err="1">
                <a:solidFill>
                  <a:srgbClr val="242424"/>
                </a:solidFill>
                <a:effectLst/>
                <a:latin typeface="source-serif-pro"/>
              </a:rPr>
              <a:t>Ozalp</a:t>
            </a:r>
            <a:r>
              <a:rPr lang="tr-TR" b="0" i="0" dirty="0">
                <a:solidFill>
                  <a:srgbClr val="242424"/>
                </a:solidFill>
                <a:effectLst/>
                <a:latin typeface="source-serif-pro"/>
              </a:rPr>
              <a:t>”, 35, </a:t>
            </a:r>
            <a:r>
              <a:rPr lang="tr-TR" b="0" i="0" dirty="0" err="1">
                <a:solidFill>
                  <a:srgbClr val="242424"/>
                </a:solidFill>
                <a:effectLst/>
                <a:latin typeface="source-serif-pro"/>
              </a:rPr>
              <a:t>null</a:t>
            </a:r>
            <a:r>
              <a:rPr lang="tr-TR" b="0" i="0" dirty="0">
                <a:solidFill>
                  <a:srgbClr val="242424"/>
                </a:solidFill>
                <a:effectLst/>
                <a:latin typeface="source-serif-pro"/>
              </a:rPr>
              <a:t>);</a:t>
            </a:r>
            <a:endParaRPr lang="tr-TR" dirty="0"/>
          </a:p>
        </p:txBody>
      </p:sp>
    </p:spTree>
    <p:extLst>
      <p:ext uri="{BB962C8B-B14F-4D97-AF65-F5344CB8AC3E}">
        <p14:creationId xmlns:p14="http://schemas.microsoft.com/office/powerpoint/2010/main" val="3724969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İçerik Yer Tutucusu 8">
            <a:extLst>
              <a:ext uri="{FF2B5EF4-FFF2-40B4-BE49-F238E27FC236}">
                <a16:creationId xmlns:a16="http://schemas.microsoft.com/office/drawing/2014/main" id="{8A3482EC-BAE9-3926-ACCF-E77106AB434A}"/>
              </a:ext>
            </a:extLst>
          </p:cNvPr>
          <p:cNvPicPr>
            <a:picLocks noGrp="1" noChangeAspect="1"/>
          </p:cNvPicPr>
          <p:nvPr>
            <p:ph idx="1"/>
          </p:nvPr>
        </p:nvPicPr>
        <p:blipFill>
          <a:blip r:embed="rId2"/>
          <a:stretch>
            <a:fillRect/>
          </a:stretch>
        </p:blipFill>
        <p:spPr>
          <a:xfrm>
            <a:off x="0" y="1857148"/>
            <a:ext cx="5958413" cy="3143703"/>
          </a:xfrm>
        </p:spPr>
      </p:pic>
      <p:pic>
        <p:nvPicPr>
          <p:cNvPr id="13" name="Resim 12">
            <a:extLst>
              <a:ext uri="{FF2B5EF4-FFF2-40B4-BE49-F238E27FC236}">
                <a16:creationId xmlns:a16="http://schemas.microsoft.com/office/drawing/2014/main" id="{D112F4B4-ADC6-144A-086D-34EEB91290AA}"/>
              </a:ext>
            </a:extLst>
          </p:cNvPr>
          <p:cNvPicPr>
            <a:picLocks noChangeAspect="1"/>
          </p:cNvPicPr>
          <p:nvPr/>
        </p:nvPicPr>
        <p:blipFill>
          <a:blip r:embed="rId3"/>
          <a:stretch>
            <a:fillRect/>
          </a:stretch>
        </p:blipFill>
        <p:spPr>
          <a:xfrm>
            <a:off x="6029153" y="316567"/>
            <a:ext cx="6162847" cy="6224863"/>
          </a:xfrm>
          <a:prstGeom prst="rect">
            <a:avLst/>
          </a:prstGeom>
        </p:spPr>
      </p:pic>
      <p:sp>
        <p:nvSpPr>
          <p:cNvPr id="14" name="Metin kutusu 13">
            <a:extLst>
              <a:ext uri="{FF2B5EF4-FFF2-40B4-BE49-F238E27FC236}">
                <a16:creationId xmlns:a16="http://schemas.microsoft.com/office/drawing/2014/main" id="{38FECCF4-E904-5507-E492-73EEE0A3D2CC}"/>
              </a:ext>
            </a:extLst>
          </p:cNvPr>
          <p:cNvSpPr txBox="1"/>
          <p:nvPr/>
        </p:nvSpPr>
        <p:spPr>
          <a:xfrm>
            <a:off x="9110576" y="754602"/>
            <a:ext cx="2521258" cy="923330"/>
          </a:xfrm>
          <a:prstGeom prst="rect">
            <a:avLst/>
          </a:prstGeom>
          <a:noFill/>
        </p:spPr>
        <p:txBody>
          <a:bodyPr wrap="square" rtlCol="0">
            <a:spAutoFit/>
          </a:bodyPr>
          <a:lstStyle/>
          <a:p>
            <a:r>
              <a:rPr lang="tr-TR" dirty="0" err="1"/>
              <a:t>Person</a:t>
            </a:r>
            <a:r>
              <a:rPr lang="tr-TR" dirty="0"/>
              <a:t> sınıfı içerisinde bir Builder sınıfı tanımlandı.</a:t>
            </a:r>
          </a:p>
        </p:txBody>
      </p:sp>
    </p:spTree>
    <p:extLst>
      <p:ext uri="{BB962C8B-B14F-4D97-AF65-F5344CB8AC3E}">
        <p14:creationId xmlns:p14="http://schemas.microsoft.com/office/powerpoint/2010/main" val="2598360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32A9B3A9-E24D-B2F0-F288-AAFB769CAF1E}"/>
              </a:ext>
            </a:extLst>
          </p:cNvPr>
          <p:cNvPicPr>
            <a:picLocks noGrp="1" noChangeAspect="1"/>
          </p:cNvPicPr>
          <p:nvPr>
            <p:ph idx="1"/>
          </p:nvPr>
        </p:nvPicPr>
        <p:blipFill>
          <a:blip r:embed="rId2"/>
          <a:stretch>
            <a:fillRect/>
          </a:stretch>
        </p:blipFill>
        <p:spPr>
          <a:xfrm>
            <a:off x="275413" y="1609425"/>
            <a:ext cx="5462643" cy="3449638"/>
          </a:xfrm>
        </p:spPr>
      </p:pic>
      <p:pic>
        <p:nvPicPr>
          <p:cNvPr id="7" name="Resim 6">
            <a:extLst>
              <a:ext uri="{FF2B5EF4-FFF2-40B4-BE49-F238E27FC236}">
                <a16:creationId xmlns:a16="http://schemas.microsoft.com/office/drawing/2014/main" id="{2DE0E450-EA5C-14DF-99A6-9B4707DF7580}"/>
              </a:ext>
            </a:extLst>
          </p:cNvPr>
          <p:cNvPicPr>
            <a:picLocks noChangeAspect="1"/>
          </p:cNvPicPr>
          <p:nvPr/>
        </p:nvPicPr>
        <p:blipFill>
          <a:blip r:embed="rId3"/>
          <a:stretch>
            <a:fillRect/>
          </a:stretch>
        </p:blipFill>
        <p:spPr>
          <a:xfrm>
            <a:off x="6096000" y="1938129"/>
            <a:ext cx="5820587" cy="2981741"/>
          </a:xfrm>
          <a:prstGeom prst="rect">
            <a:avLst/>
          </a:prstGeom>
        </p:spPr>
      </p:pic>
    </p:spTree>
    <p:extLst>
      <p:ext uri="{BB962C8B-B14F-4D97-AF65-F5344CB8AC3E}">
        <p14:creationId xmlns:p14="http://schemas.microsoft.com/office/powerpoint/2010/main" val="1640413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8A787398-BF52-F3DB-9982-3F0FD9558A36}"/>
              </a:ext>
            </a:extLst>
          </p:cNvPr>
          <p:cNvPicPr>
            <a:picLocks noGrp="1" noChangeAspect="1"/>
          </p:cNvPicPr>
          <p:nvPr>
            <p:ph idx="1"/>
          </p:nvPr>
        </p:nvPicPr>
        <p:blipFill>
          <a:blip r:embed="rId2"/>
          <a:stretch>
            <a:fillRect/>
          </a:stretch>
        </p:blipFill>
        <p:spPr>
          <a:xfrm>
            <a:off x="2637238" y="293142"/>
            <a:ext cx="6917524" cy="5822865"/>
          </a:xfrm>
        </p:spPr>
      </p:pic>
      <p:sp>
        <p:nvSpPr>
          <p:cNvPr id="6" name="Metin kutusu 5">
            <a:extLst>
              <a:ext uri="{FF2B5EF4-FFF2-40B4-BE49-F238E27FC236}">
                <a16:creationId xmlns:a16="http://schemas.microsoft.com/office/drawing/2014/main" id="{6926335D-EEE9-7E7A-C863-8021BAB3D966}"/>
              </a:ext>
            </a:extLst>
          </p:cNvPr>
          <p:cNvSpPr txBox="1"/>
          <p:nvPr/>
        </p:nvSpPr>
        <p:spPr>
          <a:xfrm>
            <a:off x="3368351" y="6195526"/>
            <a:ext cx="5455298" cy="369332"/>
          </a:xfrm>
          <a:prstGeom prst="rect">
            <a:avLst/>
          </a:prstGeom>
          <a:noFill/>
        </p:spPr>
        <p:txBody>
          <a:bodyPr wrap="square" rtlCol="0">
            <a:spAutoFit/>
          </a:bodyPr>
          <a:lstStyle/>
          <a:p>
            <a:r>
              <a:rPr lang="tr-TR" dirty="0"/>
              <a:t>Artık bir </a:t>
            </a:r>
            <a:r>
              <a:rPr lang="tr-TR" dirty="0" err="1"/>
              <a:t>builder</a:t>
            </a:r>
            <a:r>
              <a:rPr lang="tr-TR" dirty="0"/>
              <a:t> yapısı kullanarak nesne üretebiliriz.</a:t>
            </a:r>
          </a:p>
        </p:txBody>
      </p:sp>
    </p:spTree>
    <p:extLst>
      <p:ext uri="{BB962C8B-B14F-4D97-AF65-F5344CB8AC3E}">
        <p14:creationId xmlns:p14="http://schemas.microsoft.com/office/powerpoint/2010/main" val="1587895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AF4B7E-AB7B-389F-AD55-2DC2EBFCE752}"/>
              </a:ext>
            </a:extLst>
          </p:cNvPr>
          <p:cNvSpPr>
            <a:spLocks noGrp="1"/>
          </p:cNvSpPr>
          <p:nvPr>
            <p:ph type="title"/>
          </p:nvPr>
        </p:nvSpPr>
        <p:spPr/>
        <p:txBody>
          <a:bodyPr/>
          <a:lstStyle/>
          <a:p>
            <a:br>
              <a:rPr lang="tr-TR" dirty="0"/>
            </a:br>
            <a:r>
              <a:rPr lang="tr-TR" dirty="0" err="1"/>
              <a:t>sturctural</a:t>
            </a:r>
            <a:endParaRPr lang="tr-TR" dirty="0"/>
          </a:p>
        </p:txBody>
      </p:sp>
      <p:sp>
        <p:nvSpPr>
          <p:cNvPr id="3" name="İçerik Yer Tutucusu 2">
            <a:extLst>
              <a:ext uri="{FF2B5EF4-FFF2-40B4-BE49-F238E27FC236}">
                <a16:creationId xmlns:a16="http://schemas.microsoft.com/office/drawing/2014/main" id="{343C06F9-63EB-2E97-9234-459F2A59B52D}"/>
              </a:ext>
            </a:extLst>
          </p:cNvPr>
          <p:cNvSpPr>
            <a:spLocks noGrp="1"/>
          </p:cNvSpPr>
          <p:nvPr>
            <p:ph idx="1"/>
          </p:nvPr>
        </p:nvSpPr>
        <p:spPr/>
        <p:txBody>
          <a:bodyPr/>
          <a:lstStyle/>
          <a:p>
            <a:r>
              <a:rPr lang="tr-TR" dirty="0">
                <a:solidFill>
                  <a:srgbClr val="555555"/>
                </a:solidFill>
                <a:latin typeface="Rubik"/>
              </a:rPr>
              <a:t>N</a:t>
            </a:r>
            <a:r>
              <a:rPr lang="tr-TR" b="0" i="0" dirty="0">
                <a:solidFill>
                  <a:srgbClr val="555555"/>
                </a:solidFill>
                <a:effectLst/>
                <a:latin typeface="Rubik"/>
              </a:rPr>
              <a:t>esnelerin ve sınıfların daha büyük yapılara nasıl monte edileceği ile ilgilenir.</a:t>
            </a:r>
            <a:endParaRPr lang="tr-TR" dirty="0"/>
          </a:p>
        </p:txBody>
      </p:sp>
    </p:spTree>
    <p:extLst>
      <p:ext uri="{BB962C8B-B14F-4D97-AF65-F5344CB8AC3E}">
        <p14:creationId xmlns:p14="http://schemas.microsoft.com/office/powerpoint/2010/main" val="824649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AAB4D5-4303-24C2-A7C7-DF637B4BB725}"/>
              </a:ext>
            </a:extLst>
          </p:cNvPr>
          <p:cNvSpPr>
            <a:spLocks noGrp="1"/>
          </p:cNvSpPr>
          <p:nvPr>
            <p:ph type="title"/>
          </p:nvPr>
        </p:nvSpPr>
        <p:spPr/>
        <p:txBody>
          <a:bodyPr/>
          <a:lstStyle/>
          <a:p>
            <a:br>
              <a:rPr lang="tr-TR" dirty="0"/>
            </a:br>
            <a:r>
              <a:rPr lang="tr-TR" dirty="0" err="1"/>
              <a:t>adapter</a:t>
            </a:r>
            <a:endParaRPr lang="tr-TR" dirty="0"/>
          </a:p>
        </p:txBody>
      </p:sp>
      <p:sp>
        <p:nvSpPr>
          <p:cNvPr id="3" name="İçerik Yer Tutucusu 2">
            <a:extLst>
              <a:ext uri="{FF2B5EF4-FFF2-40B4-BE49-F238E27FC236}">
                <a16:creationId xmlns:a16="http://schemas.microsoft.com/office/drawing/2014/main" id="{8A0D10C3-A10E-6234-9D23-CF23F49E7F15}"/>
              </a:ext>
            </a:extLst>
          </p:cNvPr>
          <p:cNvSpPr>
            <a:spLocks noGrp="1"/>
          </p:cNvSpPr>
          <p:nvPr>
            <p:ph idx="1"/>
          </p:nvPr>
        </p:nvSpPr>
        <p:spPr/>
        <p:txBody>
          <a:bodyPr/>
          <a:lstStyle/>
          <a:p>
            <a:pPr algn="l">
              <a:buFont typeface="Arial" panose="020B0604020202020204" pitchFamily="34" charset="0"/>
              <a:buChar char="•"/>
            </a:pPr>
            <a:r>
              <a:rPr lang="tr-TR" b="0" i="0" dirty="0">
                <a:solidFill>
                  <a:srgbClr val="242424"/>
                </a:solidFill>
                <a:effectLst/>
                <a:latin typeface="source-serif-pro"/>
              </a:rPr>
              <a:t>İki uyumsuz </a:t>
            </a:r>
            <a:r>
              <a:rPr lang="tr-TR" b="0" i="0" dirty="0" err="1">
                <a:solidFill>
                  <a:srgbClr val="242424"/>
                </a:solidFill>
                <a:effectLst/>
                <a:latin typeface="source-serif-pro"/>
              </a:rPr>
              <a:t>interface’i</a:t>
            </a:r>
            <a:r>
              <a:rPr lang="tr-TR" b="0" i="0" dirty="0">
                <a:solidFill>
                  <a:srgbClr val="242424"/>
                </a:solidFill>
                <a:effectLst/>
                <a:latin typeface="source-serif-pro"/>
              </a:rPr>
              <a:t> beraber kullanmamızı sağlar.</a:t>
            </a:r>
          </a:p>
        </p:txBody>
      </p:sp>
      <p:pic>
        <p:nvPicPr>
          <p:cNvPr id="5" name="Resim 4">
            <a:extLst>
              <a:ext uri="{FF2B5EF4-FFF2-40B4-BE49-F238E27FC236}">
                <a16:creationId xmlns:a16="http://schemas.microsoft.com/office/drawing/2014/main" id="{E4E341E1-6575-B38F-F349-2F5E8A9CD09C}"/>
              </a:ext>
            </a:extLst>
          </p:cNvPr>
          <p:cNvPicPr>
            <a:picLocks noChangeAspect="1"/>
          </p:cNvPicPr>
          <p:nvPr/>
        </p:nvPicPr>
        <p:blipFill>
          <a:blip r:embed="rId2"/>
          <a:stretch>
            <a:fillRect/>
          </a:stretch>
        </p:blipFill>
        <p:spPr>
          <a:xfrm>
            <a:off x="1451579" y="2886912"/>
            <a:ext cx="2545418" cy="1418758"/>
          </a:xfrm>
          <a:prstGeom prst="rect">
            <a:avLst/>
          </a:prstGeom>
        </p:spPr>
      </p:pic>
    </p:spTree>
    <p:extLst>
      <p:ext uri="{BB962C8B-B14F-4D97-AF65-F5344CB8AC3E}">
        <p14:creationId xmlns:p14="http://schemas.microsoft.com/office/powerpoint/2010/main" val="3924663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67002F-157E-88BE-1FF4-E8AE24352428}"/>
              </a:ext>
            </a:extLst>
          </p:cNvPr>
          <p:cNvSpPr>
            <a:spLocks noGrp="1"/>
          </p:cNvSpPr>
          <p:nvPr>
            <p:ph type="title"/>
          </p:nvPr>
        </p:nvSpPr>
        <p:spPr/>
        <p:txBody>
          <a:bodyPr/>
          <a:lstStyle/>
          <a:p>
            <a:r>
              <a:rPr lang="tr-TR" dirty="0" err="1"/>
              <a:t>Desıgn</a:t>
            </a:r>
            <a:r>
              <a:rPr lang="tr-TR" dirty="0"/>
              <a:t> </a:t>
            </a:r>
            <a:r>
              <a:rPr lang="tr-TR" dirty="0" err="1"/>
              <a:t>patterns</a:t>
            </a:r>
            <a:r>
              <a:rPr lang="tr-TR" dirty="0"/>
              <a:t> Nedir ?</a:t>
            </a:r>
          </a:p>
        </p:txBody>
      </p:sp>
      <p:sp>
        <p:nvSpPr>
          <p:cNvPr id="3" name="İçerik Yer Tutucusu 2">
            <a:extLst>
              <a:ext uri="{FF2B5EF4-FFF2-40B4-BE49-F238E27FC236}">
                <a16:creationId xmlns:a16="http://schemas.microsoft.com/office/drawing/2014/main" id="{154208E1-BE2E-62EF-830C-512F5597F495}"/>
              </a:ext>
            </a:extLst>
          </p:cNvPr>
          <p:cNvSpPr>
            <a:spLocks noGrp="1"/>
          </p:cNvSpPr>
          <p:nvPr>
            <p:ph idx="1"/>
          </p:nvPr>
        </p:nvSpPr>
        <p:spPr/>
        <p:txBody>
          <a:bodyPr/>
          <a:lstStyle/>
          <a:p>
            <a:r>
              <a:rPr lang="tr-TR" dirty="0"/>
              <a:t>Yazılım geliştirirken </a:t>
            </a:r>
            <a:r>
              <a:rPr lang="tr-TR" dirty="0" err="1"/>
              <a:t>karışılaşılan</a:t>
            </a:r>
            <a:r>
              <a:rPr lang="tr-TR" dirty="0"/>
              <a:t> sorunları çözer. </a:t>
            </a:r>
          </a:p>
          <a:p>
            <a:r>
              <a:rPr lang="tr-TR" dirty="0"/>
              <a:t>Yazılım geliştirme sürecini anlaşılır kılar.</a:t>
            </a:r>
          </a:p>
          <a:p>
            <a:r>
              <a:rPr lang="tr-TR" dirty="0"/>
              <a:t>Bir kod veya </a:t>
            </a:r>
            <a:r>
              <a:rPr lang="tr-TR" dirty="0" err="1"/>
              <a:t>framework</a:t>
            </a:r>
            <a:r>
              <a:rPr lang="tr-TR" dirty="0"/>
              <a:t> değildir. </a:t>
            </a:r>
          </a:p>
          <a:p>
            <a:r>
              <a:rPr lang="tr-TR" dirty="0"/>
              <a:t>Bir düşünce tekniğidir.</a:t>
            </a:r>
          </a:p>
        </p:txBody>
      </p:sp>
    </p:spTree>
    <p:extLst>
      <p:ext uri="{BB962C8B-B14F-4D97-AF65-F5344CB8AC3E}">
        <p14:creationId xmlns:p14="http://schemas.microsoft.com/office/powerpoint/2010/main" val="3055542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C86B0FE2-28C1-C9B4-154B-5DA72D76B239}"/>
              </a:ext>
            </a:extLst>
          </p:cNvPr>
          <p:cNvPicPr>
            <a:picLocks noGrp="1" noChangeAspect="1"/>
          </p:cNvPicPr>
          <p:nvPr>
            <p:ph idx="1"/>
          </p:nvPr>
        </p:nvPicPr>
        <p:blipFill>
          <a:blip r:embed="rId2"/>
          <a:stretch>
            <a:fillRect/>
          </a:stretch>
        </p:blipFill>
        <p:spPr>
          <a:xfrm>
            <a:off x="1123835" y="237859"/>
            <a:ext cx="4305901" cy="3124636"/>
          </a:xfrm>
        </p:spPr>
      </p:pic>
      <p:pic>
        <p:nvPicPr>
          <p:cNvPr id="7" name="Resim 6">
            <a:extLst>
              <a:ext uri="{FF2B5EF4-FFF2-40B4-BE49-F238E27FC236}">
                <a16:creationId xmlns:a16="http://schemas.microsoft.com/office/drawing/2014/main" id="{397819F9-EC20-F558-F53E-E07B218387BC}"/>
              </a:ext>
            </a:extLst>
          </p:cNvPr>
          <p:cNvPicPr>
            <a:picLocks noChangeAspect="1"/>
          </p:cNvPicPr>
          <p:nvPr/>
        </p:nvPicPr>
        <p:blipFill>
          <a:blip r:embed="rId3"/>
          <a:stretch>
            <a:fillRect/>
          </a:stretch>
        </p:blipFill>
        <p:spPr>
          <a:xfrm>
            <a:off x="6612975" y="237859"/>
            <a:ext cx="4097576" cy="3124636"/>
          </a:xfrm>
          <a:prstGeom prst="rect">
            <a:avLst/>
          </a:prstGeom>
        </p:spPr>
      </p:pic>
      <p:pic>
        <p:nvPicPr>
          <p:cNvPr id="9" name="Resim 8">
            <a:extLst>
              <a:ext uri="{FF2B5EF4-FFF2-40B4-BE49-F238E27FC236}">
                <a16:creationId xmlns:a16="http://schemas.microsoft.com/office/drawing/2014/main" id="{C0F12859-8DEE-6274-1D50-E9C325ABEDEC}"/>
              </a:ext>
            </a:extLst>
          </p:cNvPr>
          <p:cNvPicPr>
            <a:picLocks noChangeAspect="1"/>
          </p:cNvPicPr>
          <p:nvPr/>
        </p:nvPicPr>
        <p:blipFill>
          <a:blip r:embed="rId4"/>
          <a:stretch>
            <a:fillRect/>
          </a:stretch>
        </p:blipFill>
        <p:spPr>
          <a:xfrm>
            <a:off x="3766812" y="3476452"/>
            <a:ext cx="4658375" cy="3143689"/>
          </a:xfrm>
          <a:prstGeom prst="rect">
            <a:avLst/>
          </a:prstGeom>
        </p:spPr>
      </p:pic>
      <p:sp>
        <p:nvSpPr>
          <p:cNvPr id="10" name="Metin kutusu 9">
            <a:extLst>
              <a:ext uri="{FF2B5EF4-FFF2-40B4-BE49-F238E27FC236}">
                <a16:creationId xmlns:a16="http://schemas.microsoft.com/office/drawing/2014/main" id="{FBE02126-2EF1-9E05-614D-21302FC94C85}"/>
              </a:ext>
            </a:extLst>
          </p:cNvPr>
          <p:cNvSpPr txBox="1"/>
          <p:nvPr/>
        </p:nvSpPr>
        <p:spPr>
          <a:xfrm>
            <a:off x="8873412" y="5131837"/>
            <a:ext cx="2649894" cy="646331"/>
          </a:xfrm>
          <a:prstGeom prst="rect">
            <a:avLst/>
          </a:prstGeom>
          <a:noFill/>
        </p:spPr>
        <p:txBody>
          <a:bodyPr wrap="square" rtlCol="0">
            <a:spAutoFit/>
          </a:bodyPr>
          <a:lstStyle/>
          <a:p>
            <a:r>
              <a:rPr lang="tr-TR" dirty="0"/>
              <a:t>Burası uyumsuz sınıf. </a:t>
            </a:r>
            <a:r>
              <a:rPr lang="tr-TR" dirty="0" err="1"/>
              <a:t>Implement</a:t>
            </a:r>
            <a:r>
              <a:rPr lang="tr-TR" dirty="0"/>
              <a:t> etmiyor.</a:t>
            </a:r>
          </a:p>
        </p:txBody>
      </p:sp>
    </p:spTree>
    <p:extLst>
      <p:ext uri="{BB962C8B-B14F-4D97-AF65-F5344CB8AC3E}">
        <p14:creationId xmlns:p14="http://schemas.microsoft.com/office/powerpoint/2010/main" val="2019305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28EFDB6-C643-E4A2-DF96-540C0AE12C74}"/>
              </a:ext>
            </a:extLst>
          </p:cNvPr>
          <p:cNvSpPr>
            <a:spLocks noGrp="1"/>
          </p:cNvSpPr>
          <p:nvPr>
            <p:ph idx="1"/>
          </p:nvPr>
        </p:nvSpPr>
        <p:spPr>
          <a:xfrm>
            <a:off x="1294362" y="311220"/>
            <a:ext cx="9603275" cy="1047064"/>
          </a:xfrm>
        </p:spPr>
        <p:txBody>
          <a:bodyPr/>
          <a:lstStyle/>
          <a:p>
            <a:r>
              <a:rPr lang="tr-TR" b="0" i="0" dirty="0" err="1">
                <a:solidFill>
                  <a:srgbClr val="242424"/>
                </a:solidFill>
                <a:effectLst/>
                <a:latin typeface="source-serif-pro"/>
              </a:rPr>
              <a:t>Crypt</a:t>
            </a:r>
            <a:r>
              <a:rPr lang="tr-TR" b="0" i="0" dirty="0">
                <a:solidFill>
                  <a:srgbClr val="242424"/>
                </a:solidFill>
                <a:effectLst/>
                <a:latin typeface="source-serif-pro"/>
              </a:rPr>
              <a:t> </a:t>
            </a:r>
            <a:r>
              <a:rPr lang="tr-TR" b="0" i="0" dirty="0" err="1">
                <a:solidFill>
                  <a:srgbClr val="242424"/>
                </a:solidFill>
                <a:effectLst/>
                <a:latin typeface="source-serif-pro"/>
              </a:rPr>
              <a:t>interface’i</a:t>
            </a:r>
            <a:r>
              <a:rPr lang="tr-TR" b="0" i="0" dirty="0">
                <a:solidFill>
                  <a:srgbClr val="242424"/>
                </a:solidFill>
                <a:effectLst/>
                <a:latin typeface="source-serif-pro"/>
              </a:rPr>
              <a:t> kullanılarak türetilmediğinden </a:t>
            </a:r>
            <a:r>
              <a:rPr lang="tr-TR" b="0" i="0" dirty="0" err="1">
                <a:solidFill>
                  <a:srgbClr val="242424"/>
                </a:solidFill>
                <a:effectLst/>
                <a:latin typeface="source-serif-pro"/>
              </a:rPr>
              <a:t>metodları</a:t>
            </a:r>
            <a:r>
              <a:rPr lang="tr-TR" b="0" i="0" dirty="0">
                <a:solidFill>
                  <a:srgbClr val="242424"/>
                </a:solidFill>
                <a:effectLst/>
                <a:latin typeface="source-serif-pro"/>
              </a:rPr>
              <a:t> farklıdır. Bu </a:t>
            </a:r>
            <a:r>
              <a:rPr lang="tr-TR" b="0" i="0" dirty="0" err="1">
                <a:solidFill>
                  <a:srgbClr val="242424"/>
                </a:solidFill>
                <a:effectLst/>
                <a:latin typeface="source-serif-pro"/>
              </a:rPr>
              <a:t>class’ın</a:t>
            </a:r>
            <a:r>
              <a:rPr lang="tr-TR" b="0" i="0" dirty="0">
                <a:solidFill>
                  <a:srgbClr val="242424"/>
                </a:solidFill>
                <a:effectLst/>
                <a:latin typeface="source-serif-pro"/>
              </a:rPr>
              <a:t> </a:t>
            </a:r>
            <a:r>
              <a:rPr lang="tr-TR" b="0" i="0" dirty="0" err="1">
                <a:solidFill>
                  <a:srgbClr val="242424"/>
                </a:solidFill>
                <a:effectLst/>
                <a:latin typeface="source-serif-pro"/>
              </a:rPr>
              <a:t>adapter’ını</a:t>
            </a:r>
            <a:r>
              <a:rPr lang="tr-TR" b="0" i="0" dirty="0">
                <a:solidFill>
                  <a:srgbClr val="242424"/>
                </a:solidFill>
                <a:effectLst/>
                <a:latin typeface="source-serif-pro"/>
              </a:rPr>
              <a:t> yazarak </a:t>
            </a:r>
            <a:r>
              <a:rPr lang="tr-TR" b="0" i="0" dirty="0" err="1">
                <a:solidFill>
                  <a:srgbClr val="242424"/>
                </a:solidFill>
                <a:effectLst/>
                <a:latin typeface="source-serif-pro"/>
              </a:rPr>
              <a:t>CryptA</a:t>
            </a:r>
            <a:r>
              <a:rPr lang="tr-TR" b="0" i="0" dirty="0">
                <a:solidFill>
                  <a:srgbClr val="242424"/>
                </a:solidFill>
                <a:effectLst/>
                <a:latin typeface="source-serif-pro"/>
              </a:rPr>
              <a:t> ve </a:t>
            </a:r>
            <a:r>
              <a:rPr lang="tr-TR" b="0" i="0" dirty="0" err="1">
                <a:solidFill>
                  <a:srgbClr val="242424"/>
                </a:solidFill>
                <a:effectLst/>
                <a:latin typeface="source-serif-pro"/>
              </a:rPr>
              <a:t>CryptB</a:t>
            </a:r>
            <a:r>
              <a:rPr lang="tr-TR" b="0" i="0" dirty="0">
                <a:solidFill>
                  <a:srgbClr val="242424"/>
                </a:solidFill>
                <a:effectLst/>
                <a:latin typeface="source-serif-pro"/>
              </a:rPr>
              <a:t> </a:t>
            </a:r>
            <a:r>
              <a:rPr lang="tr-TR" b="0" i="0" dirty="0" err="1">
                <a:solidFill>
                  <a:srgbClr val="242424"/>
                </a:solidFill>
                <a:effectLst/>
                <a:latin typeface="source-serif-pro"/>
              </a:rPr>
              <a:t>class’larının</a:t>
            </a:r>
            <a:r>
              <a:rPr lang="tr-TR" b="0" i="0" dirty="0">
                <a:solidFill>
                  <a:srgbClr val="242424"/>
                </a:solidFill>
                <a:effectLst/>
                <a:latin typeface="source-serif-pro"/>
              </a:rPr>
              <a:t> kullanıldığı gibi kullanılabilir.</a:t>
            </a:r>
            <a:endParaRPr lang="tr-TR" dirty="0"/>
          </a:p>
        </p:txBody>
      </p:sp>
      <p:pic>
        <p:nvPicPr>
          <p:cNvPr id="5" name="Resim 4">
            <a:extLst>
              <a:ext uri="{FF2B5EF4-FFF2-40B4-BE49-F238E27FC236}">
                <a16:creationId xmlns:a16="http://schemas.microsoft.com/office/drawing/2014/main" id="{AB8F8B75-23F6-2E40-05C9-1DE682C12C35}"/>
              </a:ext>
            </a:extLst>
          </p:cNvPr>
          <p:cNvPicPr>
            <a:picLocks noChangeAspect="1"/>
          </p:cNvPicPr>
          <p:nvPr/>
        </p:nvPicPr>
        <p:blipFill>
          <a:blip r:embed="rId2"/>
          <a:stretch>
            <a:fillRect/>
          </a:stretch>
        </p:blipFill>
        <p:spPr>
          <a:xfrm>
            <a:off x="3734538" y="1393036"/>
            <a:ext cx="4096322" cy="5153744"/>
          </a:xfrm>
          <a:prstGeom prst="rect">
            <a:avLst/>
          </a:prstGeom>
        </p:spPr>
      </p:pic>
    </p:spTree>
    <p:extLst>
      <p:ext uri="{BB962C8B-B14F-4D97-AF65-F5344CB8AC3E}">
        <p14:creationId xmlns:p14="http://schemas.microsoft.com/office/powerpoint/2010/main" val="3312137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4FBB8ED2-510B-D2AA-55D5-05B60EAC5133}"/>
              </a:ext>
            </a:extLst>
          </p:cNvPr>
          <p:cNvPicPr>
            <a:picLocks noGrp="1" noChangeAspect="1"/>
          </p:cNvPicPr>
          <p:nvPr>
            <p:ph idx="1"/>
          </p:nvPr>
        </p:nvPicPr>
        <p:blipFill>
          <a:blip r:embed="rId2"/>
          <a:stretch>
            <a:fillRect/>
          </a:stretch>
        </p:blipFill>
        <p:spPr>
          <a:xfrm>
            <a:off x="3684235" y="321906"/>
            <a:ext cx="4823530" cy="6214188"/>
          </a:xfrm>
        </p:spPr>
      </p:pic>
    </p:spTree>
    <p:extLst>
      <p:ext uri="{BB962C8B-B14F-4D97-AF65-F5344CB8AC3E}">
        <p14:creationId xmlns:p14="http://schemas.microsoft.com/office/powerpoint/2010/main" val="177388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67278F-02E0-2651-F3FF-97CDA710C773}"/>
              </a:ext>
            </a:extLst>
          </p:cNvPr>
          <p:cNvSpPr>
            <a:spLocks noGrp="1"/>
          </p:cNvSpPr>
          <p:nvPr>
            <p:ph type="title"/>
          </p:nvPr>
        </p:nvSpPr>
        <p:spPr/>
        <p:txBody>
          <a:bodyPr/>
          <a:lstStyle/>
          <a:p>
            <a:r>
              <a:rPr lang="tr-TR" dirty="0" err="1"/>
              <a:t>composıte</a:t>
            </a:r>
            <a:endParaRPr lang="tr-TR" dirty="0"/>
          </a:p>
        </p:txBody>
      </p:sp>
      <p:sp>
        <p:nvSpPr>
          <p:cNvPr id="3" name="İçerik Yer Tutucusu 2">
            <a:extLst>
              <a:ext uri="{FF2B5EF4-FFF2-40B4-BE49-F238E27FC236}">
                <a16:creationId xmlns:a16="http://schemas.microsoft.com/office/drawing/2014/main" id="{547F71DF-C867-EB09-9846-5F87FBB4A33D}"/>
              </a:ext>
            </a:extLst>
          </p:cNvPr>
          <p:cNvSpPr>
            <a:spLocks noGrp="1"/>
          </p:cNvSpPr>
          <p:nvPr>
            <p:ph idx="1"/>
          </p:nvPr>
        </p:nvSpPr>
        <p:spPr/>
        <p:txBody>
          <a:bodyPr/>
          <a:lstStyle/>
          <a:p>
            <a:r>
              <a:rPr lang="tr-TR" b="0" i="0" dirty="0">
                <a:solidFill>
                  <a:srgbClr val="666666"/>
                </a:solidFill>
                <a:effectLst/>
                <a:latin typeface="Georgia" panose="02040502050405020303" pitchFamily="18" charset="0"/>
              </a:rPr>
              <a:t>Bazen yazılım tasarımları süreçlerinde nesnelerin </a:t>
            </a:r>
            <a:r>
              <a:rPr lang="tr-TR" b="1" i="0" dirty="0">
                <a:solidFill>
                  <a:srgbClr val="666666"/>
                </a:solidFill>
                <a:effectLst/>
                <a:latin typeface="Georgia" panose="02040502050405020303" pitchFamily="18" charset="0"/>
              </a:rPr>
              <a:t>ağaç yapıları </a:t>
            </a:r>
            <a:r>
              <a:rPr lang="tr-TR" b="0" i="0" dirty="0">
                <a:solidFill>
                  <a:srgbClr val="666666"/>
                </a:solidFill>
                <a:effectLst/>
                <a:latin typeface="Georgia" panose="02040502050405020303" pitchFamily="18" charset="0"/>
              </a:rPr>
              <a:t>halinde oluşturulması ve ardından bu yapılarla tek tek nesnelermiş gibi çalışılması gerekebilir. İşte böyle durumlarda </a:t>
            </a:r>
            <a:r>
              <a:rPr lang="tr-TR" b="0" i="0" dirty="0" err="1">
                <a:solidFill>
                  <a:srgbClr val="666666"/>
                </a:solidFill>
                <a:effectLst/>
                <a:latin typeface="Georgia" panose="02040502050405020303" pitchFamily="18" charset="0"/>
              </a:rPr>
              <a:t>Composite</a:t>
            </a:r>
            <a:r>
              <a:rPr lang="tr-TR" b="0" i="0" dirty="0">
                <a:solidFill>
                  <a:srgbClr val="666666"/>
                </a:solidFill>
                <a:effectLst/>
                <a:latin typeface="Georgia" panose="02040502050405020303" pitchFamily="18" charset="0"/>
              </a:rPr>
              <a:t> </a:t>
            </a:r>
            <a:r>
              <a:rPr lang="tr-TR" b="0" i="0" dirty="0" err="1">
                <a:solidFill>
                  <a:srgbClr val="666666"/>
                </a:solidFill>
                <a:effectLst/>
                <a:latin typeface="Georgia" panose="02040502050405020303" pitchFamily="18" charset="0"/>
              </a:rPr>
              <a:t>pattern</a:t>
            </a:r>
            <a:r>
              <a:rPr lang="tr-TR" b="0" i="0" dirty="0">
                <a:solidFill>
                  <a:srgbClr val="666666"/>
                </a:solidFill>
                <a:effectLst/>
                <a:latin typeface="Georgia" panose="02040502050405020303" pitchFamily="18" charset="0"/>
              </a:rPr>
              <a:t> tasarımsal açıdan imdadınıza yetişebilir.</a:t>
            </a:r>
          </a:p>
          <a:p>
            <a:r>
              <a:rPr lang="tr-TR" b="1" dirty="0">
                <a:solidFill>
                  <a:srgbClr val="666666"/>
                </a:solidFill>
                <a:latin typeface="Georgia" panose="02040502050405020303" pitchFamily="18" charset="0"/>
              </a:rPr>
              <a:t>Bir grup nesneyi tek bir nesneymiş gibi kullanırız.</a:t>
            </a:r>
            <a:endParaRPr lang="tr-TR" b="1" dirty="0"/>
          </a:p>
        </p:txBody>
      </p:sp>
    </p:spTree>
    <p:extLst>
      <p:ext uri="{BB962C8B-B14F-4D97-AF65-F5344CB8AC3E}">
        <p14:creationId xmlns:p14="http://schemas.microsoft.com/office/powerpoint/2010/main" val="1783957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F677170-840A-E2BB-7420-AD0FAC7D96CB}"/>
              </a:ext>
            </a:extLst>
          </p:cNvPr>
          <p:cNvSpPr>
            <a:spLocks noGrp="1"/>
          </p:cNvSpPr>
          <p:nvPr>
            <p:ph idx="1"/>
          </p:nvPr>
        </p:nvSpPr>
        <p:spPr/>
        <p:txBody>
          <a:bodyPr/>
          <a:lstStyle/>
          <a:p>
            <a:r>
              <a:rPr lang="tr-TR" b="0" i="0" dirty="0">
                <a:solidFill>
                  <a:srgbClr val="242424"/>
                </a:solidFill>
                <a:effectLst/>
                <a:latin typeface="source-serif-pro"/>
              </a:rPr>
              <a:t>Uçağa binmeden önce valizinizin toplam kütlesini bulmak için uygulayabileceğimiz yöntemlerden biri valizi </a:t>
            </a:r>
            <a:r>
              <a:rPr lang="tr-TR" b="1" i="0" dirty="0">
                <a:solidFill>
                  <a:srgbClr val="242424"/>
                </a:solidFill>
                <a:effectLst/>
                <a:latin typeface="source-serif-pro"/>
              </a:rPr>
              <a:t>direkt olarak tartıya koymaktır</a:t>
            </a:r>
            <a:r>
              <a:rPr lang="tr-TR" b="0" i="0" dirty="0">
                <a:solidFill>
                  <a:srgbClr val="242424"/>
                </a:solidFill>
                <a:effectLst/>
                <a:latin typeface="source-serif-pro"/>
              </a:rPr>
              <a:t>. Bir diğeri ise valizin içindeki her bir kıyafeti, eşyayı vb. </a:t>
            </a:r>
            <a:r>
              <a:rPr lang="tr-TR" b="1" i="0" dirty="0">
                <a:solidFill>
                  <a:srgbClr val="242424"/>
                </a:solidFill>
                <a:effectLst/>
                <a:latin typeface="source-serif-pro"/>
              </a:rPr>
              <a:t>ayrı ayrı tartmak </a:t>
            </a:r>
            <a:r>
              <a:rPr lang="tr-TR" b="0" i="0" dirty="0">
                <a:solidFill>
                  <a:srgbClr val="242424"/>
                </a:solidFill>
                <a:effectLst/>
                <a:latin typeface="source-serif-pro"/>
              </a:rPr>
              <a:t>ve kütlelerini toplamaktır. Daha sonrasında elde edilen toplamı valizin boş kütlesi ile toplayarak valizin dolu kütlesi hesaplanabilir. Her iki sonuç da aynı olacaktır ancak iş yükü olarak valizi dolu bir şekilde tek seferde tartmak elbette ki en mantıklı yoldur. Aynı şekilde, istemcinin alt parçalar ile ayrı ayrı ilgilenmesindense hepsiyle </a:t>
            </a:r>
            <a:r>
              <a:rPr lang="tr-TR" b="1" i="0" dirty="0">
                <a:solidFill>
                  <a:srgbClr val="242424"/>
                </a:solidFill>
                <a:effectLst/>
                <a:latin typeface="source-serif-pro"/>
              </a:rPr>
              <a:t>bir bütün olarak ilgilenmesi </a:t>
            </a:r>
            <a:r>
              <a:rPr lang="tr-TR" b="0" i="0" dirty="0">
                <a:solidFill>
                  <a:srgbClr val="242424"/>
                </a:solidFill>
                <a:effectLst/>
                <a:latin typeface="source-serif-pro"/>
              </a:rPr>
              <a:t>daha rahat olacaktır. Benzer mantıktan dolayı, bu tasarım deseni aynı zamanda </a:t>
            </a:r>
            <a:r>
              <a:rPr lang="tr-TR" b="1" i="0" dirty="0">
                <a:solidFill>
                  <a:srgbClr val="242424"/>
                </a:solidFill>
                <a:effectLst/>
                <a:latin typeface="source-serif-pro"/>
              </a:rPr>
              <a:t>ağaç </a:t>
            </a:r>
            <a:r>
              <a:rPr lang="tr-TR" b="0" i="0" dirty="0">
                <a:solidFill>
                  <a:srgbClr val="242424"/>
                </a:solidFill>
                <a:effectLst/>
                <a:latin typeface="source-serif-pro"/>
              </a:rPr>
              <a:t>yapısına da benzetilmektedir. Bir ağacın dalları ve yaprakları da </a:t>
            </a:r>
            <a:r>
              <a:rPr lang="tr-TR" b="1" i="0" dirty="0">
                <a:solidFill>
                  <a:srgbClr val="242424"/>
                </a:solidFill>
                <a:effectLst/>
                <a:latin typeface="source-serif-pro"/>
              </a:rPr>
              <a:t>parça-bütün</a:t>
            </a:r>
            <a:r>
              <a:rPr lang="tr-TR" b="0" i="0" dirty="0">
                <a:solidFill>
                  <a:srgbClr val="242424"/>
                </a:solidFill>
                <a:effectLst/>
                <a:latin typeface="source-serif-pro"/>
              </a:rPr>
              <a:t> ilişkisine güzel bir örnek olacaktır.</a:t>
            </a:r>
            <a:endParaRPr lang="tr-TR" dirty="0"/>
          </a:p>
        </p:txBody>
      </p:sp>
    </p:spTree>
    <p:extLst>
      <p:ext uri="{BB962C8B-B14F-4D97-AF65-F5344CB8AC3E}">
        <p14:creationId xmlns:p14="http://schemas.microsoft.com/office/powerpoint/2010/main" val="2598116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İçerik Yer Tutucusu 6">
            <a:extLst>
              <a:ext uri="{FF2B5EF4-FFF2-40B4-BE49-F238E27FC236}">
                <a16:creationId xmlns:a16="http://schemas.microsoft.com/office/drawing/2014/main" id="{725CEF66-9F6F-16E8-51F2-D725B913ACD6}"/>
              </a:ext>
            </a:extLst>
          </p:cNvPr>
          <p:cNvPicPr>
            <a:picLocks noGrp="1" noChangeAspect="1"/>
          </p:cNvPicPr>
          <p:nvPr>
            <p:ph idx="1"/>
          </p:nvPr>
        </p:nvPicPr>
        <p:blipFill>
          <a:blip r:embed="rId2"/>
          <a:stretch>
            <a:fillRect/>
          </a:stretch>
        </p:blipFill>
        <p:spPr>
          <a:xfrm>
            <a:off x="100586" y="1734137"/>
            <a:ext cx="5820630" cy="4807978"/>
          </a:xfrm>
        </p:spPr>
      </p:pic>
      <p:pic>
        <p:nvPicPr>
          <p:cNvPr id="5" name="Resim 4">
            <a:extLst>
              <a:ext uri="{FF2B5EF4-FFF2-40B4-BE49-F238E27FC236}">
                <a16:creationId xmlns:a16="http://schemas.microsoft.com/office/drawing/2014/main" id="{43B5FACC-B021-60A8-52C3-15C5B7D12945}"/>
              </a:ext>
            </a:extLst>
          </p:cNvPr>
          <p:cNvPicPr>
            <a:picLocks noChangeAspect="1"/>
          </p:cNvPicPr>
          <p:nvPr/>
        </p:nvPicPr>
        <p:blipFill>
          <a:blip r:embed="rId3"/>
          <a:stretch>
            <a:fillRect/>
          </a:stretch>
        </p:blipFill>
        <p:spPr>
          <a:xfrm>
            <a:off x="4943093" y="501202"/>
            <a:ext cx="2143424" cy="790685"/>
          </a:xfrm>
          <a:prstGeom prst="rect">
            <a:avLst/>
          </a:prstGeom>
        </p:spPr>
      </p:pic>
      <p:pic>
        <p:nvPicPr>
          <p:cNvPr id="9" name="Resim 8">
            <a:extLst>
              <a:ext uri="{FF2B5EF4-FFF2-40B4-BE49-F238E27FC236}">
                <a16:creationId xmlns:a16="http://schemas.microsoft.com/office/drawing/2014/main" id="{13E31CE7-EF20-6237-F304-435E848C447B}"/>
              </a:ext>
            </a:extLst>
          </p:cNvPr>
          <p:cNvPicPr>
            <a:picLocks noChangeAspect="1"/>
          </p:cNvPicPr>
          <p:nvPr/>
        </p:nvPicPr>
        <p:blipFill>
          <a:blip r:embed="rId4"/>
          <a:stretch>
            <a:fillRect/>
          </a:stretch>
        </p:blipFill>
        <p:spPr>
          <a:xfrm>
            <a:off x="6096000" y="1734137"/>
            <a:ext cx="5989176" cy="4807978"/>
          </a:xfrm>
          <a:prstGeom prst="rect">
            <a:avLst/>
          </a:prstGeom>
        </p:spPr>
      </p:pic>
    </p:spTree>
    <p:extLst>
      <p:ext uri="{BB962C8B-B14F-4D97-AF65-F5344CB8AC3E}">
        <p14:creationId xmlns:p14="http://schemas.microsoft.com/office/powerpoint/2010/main" val="618450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4968D6A-70B2-86B4-7538-4AF03E90A852}"/>
              </a:ext>
            </a:extLst>
          </p:cNvPr>
          <p:cNvSpPr>
            <a:spLocks noGrp="1"/>
          </p:cNvSpPr>
          <p:nvPr>
            <p:ph idx="1"/>
          </p:nvPr>
        </p:nvSpPr>
        <p:spPr>
          <a:xfrm>
            <a:off x="840650" y="1703692"/>
            <a:ext cx="3787333" cy="3450613"/>
          </a:xfrm>
        </p:spPr>
        <p:txBody>
          <a:bodyPr>
            <a:normAutofit lnSpcReduction="10000"/>
          </a:bodyPr>
          <a:lstStyle/>
          <a:p>
            <a:r>
              <a:rPr lang="tr-TR" b="0" i="0" dirty="0">
                <a:solidFill>
                  <a:srgbClr val="242424"/>
                </a:solidFill>
                <a:effectLst/>
                <a:latin typeface="source-serif-pro"/>
              </a:rPr>
              <a:t>Artık bu sınıflardan üretilecek olan film nesnelerini içerecek (barındıracak, kapsayacak) olan bir sınıf yazmamız gerekmektedir. </a:t>
            </a:r>
          </a:p>
          <a:p>
            <a:r>
              <a:rPr lang="tr-TR" b="0" i="0" dirty="0">
                <a:solidFill>
                  <a:srgbClr val="242424"/>
                </a:solidFill>
                <a:effectLst/>
                <a:latin typeface="source-serif-pro"/>
              </a:rPr>
              <a:t>Diğer nesneleri içermesinden dolayı, gelenek olarak bu sınıflara </a:t>
            </a:r>
            <a:r>
              <a:rPr lang="tr-TR" b="1" i="0" dirty="0" err="1">
                <a:solidFill>
                  <a:srgbClr val="242424"/>
                </a:solidFill>
                <a:effectLst/>
                <a:latin typeface="source-serif-pro"/>
              </a:rPr>
              <a:t>XContainer</a:t>
            </a:r>
            <a:r>
              <a:rPr lang="tr-TR" b="1" i="0" dirty="0">
                <a:solidFill>
                  <a:srgbClr val="242424"/>
                </a:solidFill>
                <a:effectLst/>
                <a:latin typeface="source-serif-pro"/>
              </a:rPr>
              <a:t>, </a:t>
            </a:r>
            <a:r>
              <a:rPr lang="tr-TR" b="1" i="0" dirty="0" err="1">
                <a:solidFill>
                  <a:srgbClr val="242424"/>
                </a:solidFill>
                <a:effectLst/>
                <a:latin typeface="source-serif-pro"/>
              </a:rPr>
              <a:t>HeadY</a:t>
            </a:r>
            <a:r>
              <a:rPr lang="tr-TR" b="1" i="0" dirty="0">
                <a:solidFill>
                  <a:srgbClr val="242424"/>
                </a:solidFill>
                <a:effectLst/>
                <a:latin typeface="source-serif-pro"/>
              </a:rPr>
              <a:t> </a:t>
            </a:r>
            <a:r>
              <a:rPr lang="tr-TR" b="0" i="0" dirty="0">
                <a:solidFill>
                  <a:srgbClr val="242424"/>
                </a:solidFill>
                <a:effectLst/>
                <a:latin typeface="source-serif-pro"/>
              </a:rPr>
              <a:t>gibi isimler verilmektedir. </a:t>
            </a:r>
            <a:endParaRPr lang="tr-TR" dirty="0"/>
          </a:p>
        </p:txBody>
      </p:sp>
      <p:pic>
        <p:nvPicPr>
          <p:cNvPr id="5" name="Resim 4">
            <a:extLst>
              <a:ext uri="{FF2B5EF4-FFF2-40B4-BE49-F238E27FC236}">
                <a16:creationId xmlns:a16="http://schemas.microsoft.com/office/drawing/2014/main" id="{6FDF48D1-A785-F4B7-E4C7-6CD9019EF454}"/>
              </a:ext>
            </a:extLst>
          </p:cNvPr>
          <p:cNvPicPr>
            <a:picLocks noChangeAspect="1"/>
          </p:cNvPicPr>
          <p:nvPr/>
        </p:nvPicPr>
        <p:blipFill>
          <a:blip r:embed="rId2"/>
          <a:stretch>
            <a:fillRect/>
          </a:stretch>
        </p:blipFill>
        <p:spPr>
          <a:xfrm>
            <a:off x="5607698" y="564813"/>
            <a:ext cx="6294916" cy="5728373"/>
          </a:xfrm>
          <a:prstGeom prst="rect">
            <a:avLst/>
          </a:prstGeom>
        </p:spPr>
      </p:pic>
    </p:spTree>
    <p:extLst>
      <p:ext uri="{BB962C8B-B14F-4D97-AF65-F5344CB8AC3E}">
        <p14:creationId xmlns:p14="http://schemas.microsoft.com/office/powerpoint/2010/main" val="1322510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15594F-F8AE-776B-517D-DD4BAC001B5B}"/>
              </a:ext>
            </a:extLst>
          </p:cNvPr>
          <p:cNvSpPr>
            <a:spLocks noGrp="1"/>
          </p:cNvSpPr>
          <p:nvPr>
            <p:ph type="title"/>
          </p:nvPr>
        </p:nvSpPr>
        <p:spPr/>
        <p:txBody>
          <a:bodyPr/>
          <a:lstStyle/>
          <a:p>
            <a:r>
              <a:rPr lang="tr-TR" dirty="0"/>
              <a:t>Nesne üretelim</a:t>
            </a:r>
          </a:p>
        </p:txBody>
      </p:sp>
      <p:pic>
        <p:nvPicPr>
          <p:cNvPr id="5" name="İçerik Yer Tutucusu 4">
            <a:extLst>
              <a:ext uri="{FF2B5EF4-FFF2-40B4-BE49-F238E27FC236}">
                <a16:creationId xmlns:a16="http://schemas.microsoft.com/office/drawing/2014/main" id="{0216653E-59CE-B2B8-ABE7-B7184F7D85C8}"/>
              </a:ext>
            </a:extLst>
          </p:cNvPr>
          <p:cNvPicPr>
            <a:picLocks noGrp="1" noChangeAspect="1"/>
          </p:cNvPicPr>
          <p:nvPr>
            <p:ph idx="1"/>
          </p:nvPr>
        </p:nvPicPr>
        <p:blipFill>
          <a:blip r:embed="rId2"/>
          <a:stretch>
            <a:fillRect/>
          </a:stretch>
        </p:blipFill>
        <p:spPr>
          <a:xfrm>
            <a:off x="2515638" y="1669896"/>
            <a:ext cx="7160723" cy="4592012"/>
          </a:xfrm>
        </p:spPr>
      </p:pic>
    </p:spTree>
    <p:extLst>
      <p:ext uri="{BB962C8B-B14F-4D97-AF65-F5344CB8AC3E}">
        <p14:creationId xmlns:p14="http://schemas.microsoft.com/office/powerpoint/2010/main" val="568972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03D554-DD1B-F924-8181-CA1BC95A56FD}"/>
              </a:ext>
            </a:extLst>
          </p:cNvPr>
          <p:cNvSpPr>
            <a:spLocks noGrp="1"/>
          </p:cNvSpPr>
          <p:nvPr>
            <p:ph type="title"/>
          </p:nvPr>
        </p:nvSpPr>
        <p:spPr/>
        <p:txBody>
          <a:bodyPr/>
          <a:lstStyle/>
          <a:p>
            <a:r>
              <a:rPr lang="tr-TR" dirty="0" err="1"/>
              <a:t>observer</a:t>
            </a:r>
            <a:endParaRPr lang="tr-TR" dirty="0"/>
          </a:p>
        </p:txBody>
      </p:sp>
      <p:sp>
        <p:nvSpPr>
          <p:cNvPr id="3" name="İçerik Yer Tutucusu 2">
            <a:extLst>
              <a:ext uri="{FF2B5EF4-FFF2-40B4-BE49-F238E27FC236}">
                <a16:creationId xmlns:a16="http://schemas.microsoft.com/office/drawing/2014/main" id="{DF660721-0893-5673-6A0F-D37B45122977}"/>
              </a:ext>
            </a:extLst>
          </p:cNvPr>
          <p:cNvSpPr>
            <a:spLocks noGrp="1"/>
          </p:cNvSpPr>
          <p:nvPr>
            <p:ph idx="1"/>
          </p:nvPr>
        </p:nvSpPr>
        <p:spPr/>
        <p:txBody>
          <a:bodyPr/>
          <a:lstStyle/>
          <a:p>
            <a:r>
              <a:rPr lang="tr-TR" b="0" i="0" dirty="0">
                <a:solidFill>
                  <a:srgbClr val="4D5156"/>
                </a:solidFill>
                <a:effectLst/>
                <a:latin typeface="arial" panose="020B0604020202020204" pitchFamily="34" charset="0"/>
              </a:rPr>
              <a:t>Yazılım tasarımı ve mühendisliğinde, gözlemci modeli, özne olarak adlandırılan bir nesnenin, gözlemci adı verilen bağımlılarının bir listesini tuttuğu ve genellikle yöntemlerinden birini çağırarak herhangi bir durum değişikliğini onlara otomatik olarak bildirdiği bir yazılım tasarım modelidir.</a:t>
            </a:r>
            <a:endParaRPr lang="tr-TR" dirty="0"/>
          </a:p>
        </p:txBody>
      </p:sp>
    </p:spTree>
    <p:extLst>
      <p:ext uri="{BB962C8B-B14F-4D97-AF65-F5344CB8AC3E}">
        <p14:creationId xmlns:p14="http://schemas.microsoft.com/office/powerpoint/2010/main" val="2165502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54" name="Rectangle 103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pic>
        <p:nvPicPr>
          <p:cNvPr id="1055" name="Picture 103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56" name="Straight Connector 103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57" name="Straight Connector 103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058" name="Rectangle 1038">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9" name="Rectangle 1040">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Başlık 1">
            <a:extLst>
              <a:ext uri="{FF2B5EF4-FFF2-40B4-BE49-F238E27FC236}">
                <a16:creationId xmlns:a16="http://schemas.microsoft.com/office/drawing/2014/main" id="{93946CCD-ADB2-0B88-A4DD-4296114BCF24}"/>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100"/>
              <a:t>Yazılım Geliştirmede 23 Tasarım Kalıbı</a:t>
            </a:r>
          </a:p>
        </p:txBody>
      </p:sp>
      <p:cxnSp>
        <p:nvCxnSpPr>
          <p:cNvPr id="1060" name="Straight Connector 1042">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061" name="Group 1044">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1062" name="Rectangle 1045">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3" name="Rectangle 1046">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64" name="Rectangle 1048">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etin, ekran görüntüsü, yazı tipi, çizgi içeren bir resim&#10;&#10;Açıklama otomatik olarak oluşturuldu">
            <a:extLst>
              <a:ext uri="{FF2B5EF4-FFF2-40B4-BE49-F238E27FC236}">
                <a16:creationId xmlns:a16="http://schemas.microsoft.com/office/drawing/2014/main" id="{9AE8ECE9-275B-8720-132A-8C4E54EF026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052667" y="1116345"/>
            <a:ext cx="5414332" cy="3866172"/>
          </a:xfrm>
          <a:prstGeom prst="rect">
            <a:avLst/>
          </a:prstGeom>
          <a:noFill/>
          <a:extLst>
            <a:ext uri="{909E8E84-426E-40DD-AFC4-6F175D3DCCD1}">
              <a14:hiddenFill xmlns:a14="http://schemas.microsoft.com/office/drawing/2010/main">
                <a:solidFill>
                  <a:srgbClr val="FFFFFF"/>
                </a:solidFill>
              </a14:hiddenFill>
            </a:ext>
          </a:extLst>
        </p:spPr>
      </p:pic>
      <p:pic>
        <p:nvPicPr>
          <p:cNvPr id="1065" name="Picture 1050">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53" name="Straight Connector 1052">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356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4418A4-8D90-5874-F823-B8F91C38208D}"/>
              </a:ext>
            </a:extLst>
          </p:cNvPr>
          <p:cNvSpPr>
            <a:spLocks noGrp="1"/>
          </p:cNvSpPr>
          <p:nvPr>
            <p:ph type="title"/>
          </p:nvPr>
        </p:nvSpPr>
        <p:spPr/>
        <p:txBody>
          <a:bodyPr/>
          <a:lstStyle/>
          <a:p>
            <a:r>
              <a:rPr lang="tr-TR" dirty="0" err="1"/>
              <a:t>creatıonal</a:t>
            </a:r>
            <a:r>
              <a:rPr lang="tr-TR" dirty="0"/>
              <a:t> tasarım kalıpları</a:t>
            </a:r>
          </a:p>
        </p:txBody>
      </p:sp>
      <p:sp>
        <p:nvSpPr>
          <p:cNvPr id="3" name="İçerik Yer Tutucusu 2">
            <a:extLst>
              <a:ext uri="{FF2B5EF4-FFF2-40B4-BE49-F238E27FC236}">
                <a16:creationId xmlns:a16="http://schemas.microsoft.com/office/drawing/2014/main" id="{6BF1BD43-1D00-1B05-CEED-96D90B0D98B1}"/>
              </a:ext>
            </a:extLst>
          </p:cNvPr>
          <p:cNvSpPr>
            <a:spLocks noGrp="1"/>
          </p:cNvSpPr>
          <p:nvPr>
            <p:ph idx="1"/>
          </p:nvPr>
        </p:nvSpPr>
        <p:spPr/>
        <p:txBody>
          <a:bodyPr/>
          <a:lstStyle/>
          <a:p>
            <a:r>
              <a:rPr lang="tr-TR" dirty="0"/>
              <a:t>Nesne oluşturma ve başlatmayla ilgilenir.</a:t>
            </a:r>
          </a:p>
        </p:txBody>
      </p:sp>
    </p:spTree>
    <p:extLst>
      <p:ext uri="{BB962C8B-B14F-4D97-AF65-F5344CB8AC3E}">
        <p14:creationId xmlns:p14="http://schemas.microsoft.com/office/powerpoint/2010/main" val="2143411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178F121-605E-5DB3-3BBD-DAA864059A99}"/>
              </a:ext>
            </a:extLst>
          </p:cNvPr>
          <p:cNvSpPr>
            <a:spLocks noGrp="1"/>
          </p:cNvSpPr>
          <p:nvPr>
            <p:ph type="title"/>
          </p:nvPr>
        </p:nvSpPr>
        <p:spPr/>
        <p:txBody>
          <a:bodyPr/>
          <a:lstStyle/>
          <a:p>
            <a:r>
              <a:rPr lang="tr-TR" b="1" i="0" dirty="0" err="1">
                <a:solidFill>
                  <a:srgbClr val="555555"/>
                </a:solidFill>
                <a:effectLst/>
                <a:latin typeface="Rubik"/>
              </a:rPr>
              <a:t>Sıngleton</a:t>
            </a:r>
            <a:endParaRPr lang="tr-TR" dirty="0"/>
          </a:p>
        </p:txBody>
      </p:sp>
      <p:sp>
        <p:nvSpPr>
          <p:cNvPr id="3" name="İçerik Yer Tutucusu 2">
            <a:extLst>
              <a:ext uri="{FF2B5EF4-FFF2-40B4-BE49-F238E27FC236}">
                <a16:creationId xmlns:a16="http://schemas.microsoft.com/office/drawing/2014/main" id="{310A3282-8181-2C66-3118-5D27CF38E997}"/>
              </a:ext>
            </a:extLst>
          </p:cNvPr>
          <p:cNvSpPr>
            <a:spLocks noGrp="1"/>
          </p:cNvSpPr>
          <p:nvPr>
            <p:ph idx="1"/>
          </p:nvPr>
        </p:nvSpPr>
        <p:spPr/>
        <p:txBody>
          <a:bodyPr/>
          <a:lstStyle/>
          <a:p>
            <a:r>
              <a:rPr lang="tr-TR" b="0" i="0" dirty="0">
                <a:solidFill>
                  <a:srgbClr val="555555"/>
                </a:solidFill>
                <a:effectLst/>
                <a:latin typeface="Rubik"/>
              </a:rPr>
              <a:t>Bir sınıf için nesne oluşturmayı yalnızca bir örnekle sınırlar.</a:t>
            </a:r>
            <a:endParaRPr lang="tr-TR" dirty="0"/>
          </a:p>
        </p:txBody>
      </p:sp>
      <p:pic>
        <p:nvPicPr>
          <p:cNvPr id="5" name="Resim 4">
            <a:extLst>
              <a:ext uri="{FF2B5EF4-FFF2-40B4-BE49-F238E27FC236}">
                <a16:creationId xmlns:a16="http://schemas.microsoft.com/office/drawing/2014/main" id="{D2852263-F72C-93D8-D813-69F791A9754C}"/>
              </a:ext>
            </a:extLst>
          </p:cNvPr>
          <p:cNvPicPr>
            <a:picLocks noChangeAspect="1"/>
          </p:cNvPicPr>
          <p:nvPr/>
        </p:nvPicPr>
        <p:blipFill>
          <a:blip r:embed="rId2"/>
          <a:stretch>
            <a:fillRect/>
          </a:stretch>
        </p:blipFill>
        <p:spPr>
          <a:xfrm>
            <a:off x="3080916" y="2878170"/>
            <a:ext cx="6030167" cy="2324424"/>
          </a:xfrm>
          <a:prstGeom prst="rect">
            <a:avLst/>
          </a:prstGeom>
        </p:spPr>
      </p:pic>
      <p:sp>
        <p:nvSpPr>
          <p:cNvPr id="6" name="Metin kutusu 5">
            <a:extLst>
              <a:ext uri="{FF2B5EF4-FFF2-40B4-BE49-F238E27FC236}">
                <a16:creationId xmlns:a16="http://schemas.microsoft.com/office/drawing/2014/main" id="{C2AC4020-1D41-2397-E8A2-DC411B572B6A}"/>
              </a:ext>
            </a:extLst>
          </p:cNvPr>
          <p:cNvSpPr txBox="1"/>
          <p:nvPr/>
        </p:nvSpPr>
        <p:spPr>
          <a:xfrm>
            <a:off x="3750906" y="5466345"/>
            <a:ext cx="4973216" cy="369332"/>
          </a:xfrm>
          <a:prstGeom prst="rect">
            <a:avLst/>
          </a:prstGeom>
          <a:noFill/>
        </p:spPr>
        <p:txBody>
          <a:bodyPr wrap="square" rtlCol="0">
            <a:spAutoFit/>
          </a:bodyPr>
          <a:lstStyle/>
          <a:p>
            <a:r>
              <a:rPr lang="tr-TR" dirty="0"/>
              <a:t>Normal şartlarda nesne oluşumu</a:t>
            </a:r>
          </a:p>
        </p:txBody>
      </p:sp>
    </p:spTree>
    <p:extLst>
      <p:ext uri="{BB962C8B-B14F-4D97-AF65-F5344CB8AC3E}">
        <p14:creationId xmlns:p14="http://schemas.microsoft.com/office/powerpoint/2010/main" val="578235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C3B3F781-028B-5DF2-5FFD-466D90A8F601}"/>
              </a:ext>
            </a:extLst>
          </p:cNvPr>
          <p:cNvPicPr>
            <a:picLocks noChangeAspect="1"/>
          </p:cNvPicPr>
          <p:nvPr/>
        </p:nvPicPr>
        <p:blipFill>
          <a:blip r:embed="rId2"/>
          <a:stretch>
            <a:fillRect/>
          </a:stretch>
        </p:blipFill>
        <p:spPr>
          <a:xfrm>
            <a:off x="694696" y="452345"/>
            <a:ext cx="7187402" cy="3877059"/>
          </a:xfrm>
          <a:prstGeom prst="rect">
            <a:avLst/>
          </a:prstGeom>
        </p:spPr>
      </p:pic>
      <p:pic>
        <p:nvPicPr>
          <p:cNvPr id="7" name="Resim 6">
            <a:extLst>
              <a:ext uri="{FF2B5EF4-FFF2-40B4-BE49-F238E27FC236}">
                <a16:creationId xmlns:a16="http://schemas.microsoft.com/office/drawing/2014/main" id="{74FD018C-51D4-D1A4-8D15-729BEBC1A016}"/>
              </a:ext>
            </a:extLst>
          </p:cNvPr>
          <p:cNvPicPr>
            <a:picLocks noChangeAspect="1"/>
          </p:cNvPicPr>
          <p:nvPr/>
        </p:nvPicPr>
        <p:blipFill>
          <a:blip r:embed="rId3"/>
          <a:stretch>
            <a:fillRect/>
          </a:stretch>
        </p:blipFill>
        <p:spPr>
          <a:xfrm>
            <a:off x="4665306" y="1955767"/>
            <a:ext cx="6831997" cy="3896576"/>
          </a:xfrm>
          <a:prstGeom prst="rect">
            <a:avLst/>
          </a:prstGeom>
        </p:spPr>
      </p:pic>
      <p:pic>
        <p:nvPicPr>
          <p:cNvPr id="9" name="Resim 8">
            <a:extLst>
              <a:ext uri="{FF2B5EF4-FFF2-40B4-BE49-F238E27FC236}">
                <a16:creationId xmlns:a16="http://schemas.microsoft.com/office/drawing/2014/main" id="{25481F5D-938F-DD0A-FFF0-12D2F4B7EFED}"/>
              </a:ext>
            </a:extLst>
          </p:cNvPr>
          <p:cNvPicPr>
            <a:picLocks noChangeAspect="1"/>
          </p:cNvPicPr>
          <p:nvPr/>
        </p:nvPicPr>
        <p:blipFill>
          <a:blip r:embed="rId4"/>
          <a:stretch>
            <a:fillRect/>
          </a:stretch>
        </p:blipFill>
        <p:spPr>
          <a:xfrm>
            <a:off x="8899349" y="4329404"/>
            <a:ext cx="2597954" cy="1522939"/>
          </a:xfrm>
          <a:prstGeom prst="rect">
            <a:avLst/>
          </a:prstGeom>
        </p:spPr>
      </p:pic>
    </p:spTree>
    <p:extLst>
      <p:ext uri="{BB962C8B-B14F-4D97-AF65-F5344CB8AC3E}">
        <p14:creationId xmlns:p14="http://schemas.microsoft.com/office/powerpoint/2010/main" val="134944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22E4F0-8C5A-A0EF-B2C6-909F91DB6B61}"/>
              </a:ext>
            </a:extLst>
          </p:cNvPr>
          <p:cNvSpPr>
            <a:spLocks noGrp="1"/>
          </p:cNvSpPr>
          <p:nvPr>
            <p:ph type="title"/>
          </p:nvPr>
        </p:nvSpPr>
        <p:spPr/>
        <p:txBody>
          <a:bodyPr/>
          <a:lstStyle/>
          <a:p>
            <a:r>
              <a:rPr lang="tr-TR" b="1" i="0" dirty="0" err="1">
                <a:solidFill>
                  <a:srgbClr val="555555"/>
                </a:solidFill>
                <a:effectLst/>
                <a:latin typeface="Rubik"/>
              </a:rPr>
              <a:t>Prototype</a:t>
            </a:r>
            <a:endParaRPr lang="tr-TR" dirty="0"/>
          </a:p>
        </p:txBody>
      </p:sp>
      <p:sp>
        <p:nvSpPr>
          <p:cNvPr id="3" name="İçerik Yer Tutucusu 2">
            <a:extLst>
              <a:ext uri="{FF2B5EF4-FFF2-40B4-BE49-F238E27FC236}">
                <a16:creationId xmlns:a16="http://schemas.microsoft.com/office/drawing/2014/main" id="{BFE6FC66-38B9-A84C-2DD8-44DBCEF84C22}"/>
              </a:ext>
            </a:extLst>
          </p:cNvPr>
          <p:cNvSpPr>
            <a:spLocks noGrp="1"/>
          </p:cNvSpPr>
          <p:nvPr>
            <p:ph idx="1"/>
          </p:nvPr>
        </p:nvSpPr>
        <p:spPr/>
        <p:txBody>
          <a:bodyPr/>
          <a:lstStyle/>
          <a:p>
            <a:r>
              <a:rPr lang="tr-TR" b="0" i="0" dirty="0">
                <a:solidFill>
                  <a:srgbClr val="555555"/>
                </a:solidFill>
                <a:effectLst/>
                <a:latin typeface="Rubik"/>
              </a:rPr>
              <a:t>Kod sınıflara bağımlı hale gelmeden mevcut nesnelerin kopyalanmasını destekler.</a:t>
            </a:r>
            <a:endParaRPr lang="tr-TR" dirty="0"/>
          </a:p>
        </p:txBody>
      </p:sp>
      <p:pic>
        <p:nvPicPr>
          <p:cNvPr id="5" name="Resim 4">
            <a:extLst>
              <a:ext uri="{FF2B5EF4-FFF2-40B4-BE49-F238E27FC236}">
                <a16:creationId xmlns:a16="http://schemas.microsoft.com/office/drawing/2014/main" id="{827EBE7D-4AA9-2B7B-5A22-6EEE7EBAE734}"/>
              </a:ext>
            </a:extLst>
          </p:cNvPr>
          <p:cNvPicPr>
            <a:picLocks noChangeAspect="1"/>
          </p:cNvPicPr>
          <p:nvPr/>
        </p:nvPicPr>
        <p:blipFill>
          <a:blip r:embed="rId2"/>
          <a:stretch>
            <a:fillRect/>
          </a:stretch>
        </p:blipFill>
        <p:spPr>
          <a:xfrm>
            <a:off x="2533153" y="2448795"/>
            <a:ext cx="7125694" cy="3524742"/>
          </a:xfrm>
          <a:prstGeom prst="rect">
            <a:avLst/>
          </a:prstGeom>
        </p:spPr>
      </p:pic>
      <p:sp>
        <p:nvSpPr>
          <p:cNvPr id="6" name="Metin kutusu 5">
            <a:extLst>
              <a:ext uri="{FF2B5EF4-FFF2-40B4-BE49-F238E27FC236}">
                <a16:creationId xmlns:a16="http://schemas.microsoft.com/office/drawing/2014/main" id="{A74E08D1-1952-C56D-8BE9-7DF1D958ED4C}"/>
              </a:ext>
            </a:extLst>
          </p:cNvPr>
          <p:cNvSpPr txBox="1"/>
          <p:nvPr/>
        </p:nvSpPr>
        <p:spPr>
          <a:xfrm>
            <a:off x="5316528" y="6221934"/>
            <a:ext cx="5738326" cy="369332"/>
          </a:xfrm>
          <a:prstGeom prst="rect">
            <a:avLst/>
          </a:prstGeom>
          <a:noFill/>
        </p:spPr>
        <p:txBody>
          <a:bodyPr wrap="square" rtlCol="0">
            <a:spAutoFit/>
          </a:bodyPr>
          <a:lstStyle/>
          <a:p>
            <a:r>
              <a:rPr lang="tr-TR" dirty="0">
                <a:highlight>
                  <a:srgbClr val="00FFFF"/>
                </a:highlight>
              </a:rPr>
              <a:t>Sıradan kod: </a:t>
            </a:r>
          </a:p>
        </p:txBody>
      </p:sp>
    </p:spTree>
    <p:extLst>
      <p:ext uri="{BB962C8B-B14F-4D97-AF65-F5344CB8AC3E}">
        <p14:creationId xmlns:p14="http://schemas.microsoft.com/office/powerpoint/2010/main" val="3859574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9" name="Resim 8">
            <a:extLst>
              <a:ext uri="{FF2B5EF4-FFF2-40B4-BE49-F238E27FC236}">
                <a16:creationId xmlns:a16="http://schemas.microsoft.com/office/drawing/2014/main" id="{B8FB161F-D80D-3D23-173C-F836B628B042}"/>
              </a:ext>
            </a:extLst>
          </p:cNvPr>
          <p:cNvPicPr>
            <a:picLocks noChangeAspect="1"/>
          </p:cNvPicPr>
          <p:nvPr/>
        </p:nvPicPr>
        <p:blipFill>
          <a:blip r:embed="rId2"/>
          <a:stretch>
            <a:fillRect/>
          </a:stretch>
        </p:blipFill>
        <p:spPr>
          <a:xfrm>
            <a:off x="2582981" y="0"/>
            <a:ext cx="7026037" cy="6858000"/>
          </a:xfrm>
          <a:prstGeom prst="rect">
            <a:avLst/>
          </a:prstGeom>
        </p:spPr>
      </p:pic>
    </p:spTree>
    <p:extLst>
      <p:ext uri="{BB962C8B-B14F-4D97-AF65-F5344CB8AC3E}">
        <p14:creationId xmlns:p14="http://schemas.microsoft.com/office/powerpoint/2010/main" val="4178227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6A3979-560C-2ACE-133F-5C4227ED5DBE}"/>
              </a:ext>
            </a:extLst>
          </p:cNvPr>
          <p:cNvSpPr>
            <a:spLocks noGrp="1"/>
          </p:cNvSpPr>
          <p:nvPr>
            <p:ph type="title"/>
          </p:nvPr>
        </p:nvSpPr>
        <p:spPr/>
        <p:txBody>
          <a:bodyPr/>
          <a:lstStyle/>
          <a:p>
            <a:r>
              <a:rPr lang="tr-TR" b="1" i="0" dirty="0" err="1">
                <a:solidFill>
                  <a:srgbClr val="555555"/>
                </a:solidFill>
                <a:effectLst/>
                <a:latin typeface="Rubik"/>
              </a:rPr>
              <a:t>Factory</a:t>
            </a:r>
            <a:r>
              <a:rPr lang="tr-TR" b="1" i="0" dirty="0">
                <a:solidFill>
                  <a:srgbClr val="555555"/>
                </a:solidFill>
                <a:effectLst/>
                <a:latin typeface="Rubik"/>
              </a:rPr>
              <a:t> </a:t>
            </a:r>
            <a:r>
              <a:rPr lang="tr-TR" b="1" i="0" dirty="0" err="1">
                <a:solidFill>
                  <a:srgbClr val="555555"/>
                </a:solidFill>
                <a:effectLst/>
                <a:latin typeface="Rubik"/>
              </a:rPr>
              <a:t>method</a:t>
            </a:r>
            <a:endParaRPr lang="tr-TR" dirty="0"/>
          </a:p>
        </p:txBody>
      </p:sp>
      <p:sp>
        <p:nvSpPr>
          <p:cNvPr id="3" name="İçerik Yer Tutucusu 2">
            <a:extLst>
              <a:ext uri="{FF2B5EF4-FFF2-40B4-BE49-F238E27FC236}">
                <a16:creationId xmlns:a16="http://schemas.microsoft.com/office/drawing/2014/main" id="{0CAD5DC5-9431-2861-C058-734AE24A9BB7}"/>
              </a:ext>
            </a:extLst>
          </p:cNvPr>
          <p:cNvSpPr>
            <a:spLocks noGrp="1"/>
          </p:cNvSpPr>
          <p:nvPr>
            <p:ph idx="1"/>
          </p:nvPr>
        </p:nvSpPr>
        <p:spPr>
          <a:xfrm>
            <a:off x="1451579" y="1456439"/>
            <a:ext cx="9603275" cy="3450613"/>
          </a:xfrm>
        </p:spPr>
        <p:txBody>
          <a:bodyPr/>
          <a:lstStyle/>
          <a:p>
            <a:r>
              <a:rPr lang="tr-TR" b="0" i="0" dirty="0">
                <a:solidFill>
                  <a:srgbClr val="555555"/>
                </a:solidFill>
                <a:effectLst/>
                <a:latin typeface="Rubik"/>
              </a:rPr>
              <a:t>Ortak bir </a:t>
            </a:r>
            <a:r>
              <a:rPr lang="tr-TR" b="1" dirty="0" err="1">
                <a:solidFill>
                  <a:srgbClr val="555555"/>
                </a:solidFill>
                <a:latin typeface="Rubik"/>
              </a:rPr>
              <a:t>I</a:t>
            </a:r>
            <a:r>
              <a:rPr lang="tr-TR" b="1" i="0" dirty="0" err="1">
                <a:solidFill>
                  <a:srgbClr val="555555"/>
                </a:solidFill>
                <a:effectLst/>
                <a:latin typeface="Rubik"/>
              </a:rPr>
              <a:t>nterface’e</a:t>
            </a:r>
            <a:r>
              <a:rPr lang="tr-TR" b="0" i="0" dirty="0">
                <a:solidFill>
                  <a:srgbClr val="555555"/>
                </a:solidFill>
                <a:effectLst/>
                <a:latin typeface="Rubik"/>
              </a:rPr>
              <a:t> sahip nesneler oluşturur ve bir sınıfın somutlaştırmayı alt sınıflara ertelemesine izin verir.</a:t>
            </a:r>
            <a:endParaRPr lang="tr-TR" dirty="0"/>
          </a:p>
        </p:txBody>
      </p:sp>
      <p:pic>
        <p:nvPicPr>
          <p:cNvPr id="5" name="Resim 4">
            <a:extLst>
              <a:ext uri="{FF2B5EF4-FFF2-40B4-BE49-F238E27FC236}">
                <a16:creationId xmlns:a16="http://schemas.microsoft.com/office/drawing/2014/main" id="{6243904B-5090-1F86-170F-6F7E0FF38EB3}"/>
              </a:ext>
            </a:extLst>
          </p:cNvPr>
          <p:cNvPicPr>
            <a:picLocks noChangeAspect="1"/>
          </p:cNvPicPr>
          <p:nvPr/>
        </p:nvPicPr>
        <p:blipFill>
          <a:blip r:embed="rId2"/>
          <a:stretch>
            <a:fillRect/>
          </a:stretch>
        </p:blipFill>
        <p:spPr>
          <a:xfrm>
            <a:off x="1451578" y="2487013"/>
            <a:ext cx="3680259" cy="1326489"/>
          </a:xfrm>
          <a:prstGeom prst="rect">
            <a:avLst/>
          </a:prstGeom>
        </p:spPr>
      </p:pic>
    </p:spTree>
    <p:extLst>
      <p:ext uri="{BB962C8B-B14F-4D97-AF65-F5344CB8AC3E}">
        <p14:creationId xmlns:p14="http://schemas.microsoft.com/office/powerpoint/2010/main" val="438610555"/>
      </p:ext>
    </p:extLst>
  </p:cSld>
  <p:clrMapOvr>
    <a:masterClrMapping/>
  </p:clrMapOvr>
</p:sld>
</file>

<file path=ppt/theme/theme1.xml><?xml version="1.0" encoding="utf-8"?>
<a:theme xmlns:a="http://schemas.openxmlformats.org/drawingml/2006/main" name="Galeri">
  <a:themeElements>
    <a:clrScheme name="Galeri">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Galeri</Template>
  <TotalTime>406</TotalTime>
  <Words>503</Words>
  <Application>Microsoft Office PowerPoint</Application>
  <PresentationFormat>Geniş ekran</PresentationFormat>
  <Paragraphs>40</Paragraphs>
  <Slides>28</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28</vt:i4>
      </vt:variant>
    </vt:vector>
  </HeadingPairs>
  <TitlesOfParts>
    <vt:vector size="36" baseType="lpstr">
      <vt:lpstr>Arial</vt:lpstr>
      <vt:lpstr>Arial</vt:lpstr>
      <vt:lpstr>Calibri</vt:lpstr>
      <vt:lpstr>Georgia</vt:lpstr>
      <vt:lpstr>Gill Sans MT</vt:lpstr>
      <vt:lpstr>Rubik</vt:lpstr>
      <vt:lpstr>source-serif-pro</vt:lpstr>
      <vt:lpstr>Galeri</vt:lpstr>
      <vt:lpstr>Desıgn patterns</vt:lpstr>
      <vt:lpstr>Desıgn patterns Nedir ?</vt:lpstr>
      <vt:lpstr>Yazılım Geliştirmede 23 Tasarım Kalıbı</vt:lpstr>
      <vt:lpstr>creatıonal tasarım kalıpları</vt:lpstr>
      <vt:lpstr>Sıngleton</vt:lpstr>
      <vt:lpstr>PowerPoint Sunusu</vt:lpstr>
      <vt:lpstr>Prototype</vt:lpstr>
      <vt:lpstr>PowerPoint Sunusu</vt:lpstr>
      <vt:lpstr>Factory method</vt:lpstr>
      <vt:lpstr>PowerPoint Sunusu</vt:lpstr>
      <vt:lpstr>Şimdi nesne oluşturmak için bir fabrika tanımlamamız gerekiyor.</vt:lpstr>
      <vt:lpstr>buılder</vt:lpstr>
      <vt:lpstr>Bir de aynı sınıfın yirmi tane alanı olduğunu düşünelim. Bu durumda builder design pattern kullanmak güzel bir çözüm olacaktır.</vt:lpstr>
      <vt:lpstr> Nesne oluşturmak…</vt:lpstr>
      <vt:lpstr>PowerPoint Sunusu</vt:lpstr>
      <vt:lpstr>PowerPoint Sunusu</vt:lpstr>
      <vt:lpstr>PowerPoint Sunusu</vt:lpstr>
      <vt:lpstr> sturctural</vt:lpstr>
      <vt:lpstr> adapter</vt:lpstr>
      <vt:lpstr>PowerPoint Sunusu</vt:lpstr>
      <vt:lpstr>PowerPoint Sunusu</vt:lpstr>
      <vt:lpstr>PowerPoint Sunusu</vt:lpstr>
      <vt:lpstr>composıte</vt:lpstr>
      <vt:lpstr>PowerPoint Sunusu</vt:lpstr>
      <vt:lpstr>PowerPoint Sunusu</vt:lpstr>
      <vt:lpstr>PowerPoint Sunusu</vt:lpstr>
      <vt:lpstr>Nesne üretelim</vt:lpstr>
      <vt:lpstr>observer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Desıgn patterns</dc:title>
  <dc:creator>Samet Özalp</dc:creator>
  <cp:lastModifiedBy>Samet Özalp</cp:lastModifiedBy>
  <cp:revision>53</cp:revision>
  <dcterms:created xsi:type="dcterms:W3CDTF">2023-09-04T06:13:10Z</dcterms:created>
  <dcterms:modified xsi:type="dcterms:W3CDTF">2023-09-05T07:12:27Z</dcterms:modified>
</cp:coreProperties>
</file>