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111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995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898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145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E6D73EB-92AD-47F2-849B-1B77247550F6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8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2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805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421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55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73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24.09.2023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348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E6D73EB-92AD-47F2-849B-1B77247550F6}" type="datetimeFigureOut">
              <a:rPr lang="tr-TR" smtClean="0"/>
              <a:t>24.09.2023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578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2.wdp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779752-0A14-4F22-2183-DBA51E0D6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500" b="1" kern="100" dirty="0" err="1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SolId</a:t>
            </a:r>
            <a:r>
              <a:rPr lang="tr-TR" sz="4500" b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500" b="1" kern="100" dirty="0" err="1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PrIncIples</a:t>
            </a:r>
            <a:endParaRPr lang="tr-TR" sz="4500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65D4D72-A456-A669-75FD-44319145712F}"/>
              </a:ext>
            </a:extLst>
          </p:cNvPr>
          <p:cNvSpPr txBox="1"/>
          <p:nvPr/>
        </p:nvSpPr>
        <p:spPr>
          <a:xfrm>
            <a:off x="10422385" y="737396"/>
            <a:ext cx="71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EK 5</a:t>
            </a:r>
          </a:p>
        </p:txBody>
      </p:sp>
    </p:spTree>
    <p:extLst>
      <p:ext uri="{BB962C8B-B14F-4D97-AF65-F5344CB8AC3E}">
        <p14:creationId xmlns:p14="http://schemas.microsoft.com/office/powerpoint/2010/main" val="4042880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8F8484-63A9-6100-540F-0E7F6675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Daire alan hesabı eklememiz gerekti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F7AA71F-E626-CFD5-26C7-A9205E08C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234305"/>
            <a:ext cx="3120836" cy="1194695"/>
          </a:xfrm>
          <a:prstGeom prst="rect">
            <a:avLst/>
          </a:prstGeom>
        </p:spPr>
      </p:pic>
      <p:pic>
        <p:nvPicPr>
          <p:cNvPr id="5" name="Resim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F48AABBB-AAA5-92CD-E66D-AA6DA0D79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432" y="2093976"/>
            <a:ext cx="5760720" cy="317246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CEBE539-AD41-8887-422E-8F12E2F84CBC}"/>
              </a:ext>
            </a:extLst>
          </p:cNvPr>
          <p:cNvSpPr txBox="1"/>
          <p:nvPr/>
        </p:nvSpPr>
        <p:spPr>
          <a:xfrm>
            <a:off x="2308194" y="5486400"/>
            <a:ext cx="6471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Else </a:t>
            </a:r>
            <a:r>
              <a:rPr lang="tr-TR" dirty="0" err="1"/>
              <a:t>if</a:t>
            </a:r>
            <a:r>
              <a:rPr lang="tr-TR" dirty="0"/>
              <a:t> ile her seferinde kontrol etmek zorunda mıyım ? </a:t>
            </a:r>
          </a:p>
          <a:p>
            <a:r>
              <a:rPr lang="tr-TR" dirty="0"/>
              <a:t>Üstelik her yeni özellikte gelip burayı değiştirmek zorundayız..</a:t>
            </a:r>
          </a:p>
        </p:txBody>
      </p:sp>
    </p:spTree>
    <p:extLst>
      <p:ext uri="{BB962C8B-B14F-4D97-AF65-F5344CB8AC3E}">
        <p14:creationId xmlns:p14="http://schemas.microsoft.com/office/powerpoint/2010/main" val="80687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14295E-C713-7747-D29C-D433E84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Ortalık karışıyor: ya üçgen eklememiz gerekirse 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2B10AA0-625D-0E48-1849-BD2CDD38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782940"/>
            <a:ext cx="3848338" cy="105829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9508153C-3730-4693-6330-6CD66A9C0BF5}"/>
              </a:ext>
            </a:extLst>
          </p:cNvPr>
          <p:cNvSpPr txBox="1"/>
          <p:nvPr/>
        </p:nvSpPr>
        <p:spPr>
          <a:xfrm>
            <a:off x="1069848" y="4500980"/>
            <a:ext cx="96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Bunu bir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interface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ekleyerek her şeklin kendi içinde hesaplama fonksiyonunu yazmasını sağlayabiliriz.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3470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006963-3BAC-89DA-D699-0DCA4829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İşlemler kendi </a:t>
            </a:r>
            <a:r>
              <a:rPr lang="tr-TR" dirty="0" err="1"/>
              <a:t>classları</a:t>
            </a:r>
            <a:r>
              <a:rPr lang="tr-TR" dirty="0"/>
              <a:t> içerisinde yapıldı.</a:t>
            </a:r>
          </a:p>
        </p:txBody>
      </p:sp>
      <p:pic>
        <p:nvPicPr>
          <p:cNvPr id="4" name="Resim 3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448EC9C-CDBB-F5C2-512F-F58EE87DB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329047"/>
            <a:ext cx="4133850" cy="1933575"/>
          </a:xfrm>
          <a:prstGeom prst="rect">
            <a:avLst/>
          </a:prstGeom>
        </p:spPr>
      </p:pic>
      <p:pic>
        <p:nvPicPr>
          <p:cNvPr id="5" name="Resim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99DF27ED-744C-F411-55A6-A741FBEDE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442" y="2329047"/>
            <a:ext cx="5048885" cy="1876425"/>
          </a:xfrm>
          <a:prstGeom prst="rect">
            <a:avLst/>
          </a:prstGeom>
        </p:spPr>
      </p:pic>
      <p:pic>
        <p:nvPicPr>
          <p:cNvPr id="6" name="Resim 5" descr="metin, yazı tipi, ekran görüntüsü, cebir içeren bir resim&#10;&#10;Açıklama otomatik olarak oluşturuldu">
            <a:extLst>
              <a:ext uri="{FF2B5EF4-FFF2-40B4-BE49-F238E27FC236}">
                <a16:creationId xmlns:a16="http://schemas.microsoft.com/office/drawing/2014/main" id="{684890C8-EDF7-4379-51C7-45D459F5B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4497693"/>
            <a:ext cx="5429885" cy="174307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7677C73-9140-DC09-70F4-B120CF6D55AF}"/>
              </a:ext>
            </a:extLst>
          </p:cNvPr>
          <p:cNvSpPr txBox="1"/>
          <p:nvPr/>
        </p:nvSpPr>
        <p:spPr>
          <a:xfrm>
            <a:off x="6652968" y="4497693"/>
            <a:ext cx="5334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Else </a:t>
            </a:r>
            <a:r>
              <a:rPr lang="tr-TR" dirty="0" err="1"/>
              <a:t>if’ten</a:t>
            </a:r>
            <a:r>
              <a:rPr lang="tr-TR" dirty="0"/>
              <a:t> de kurtulduk.</a:t>
            </a:r>
          </a:p>
          <a:p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şekilde kod karmaşıklığından kurtulmuş oluyoruz.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5A19AD3-EF8A-444A-4C94-7F7174C16080}"/>
              </a:ext>
            </a:extLst>
          </p:cNvPr>
          <p:cNvSpPr txBox="1"/>
          <p:nvPr/>
        </p:nvSpPr>
        <p:spPr>
          <a:xfrm>
            <a:off x="6652967" y="5421023"/>
            <a:ext cx="533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koda yeni şekil eklense bile artık müdahale etmemiz gerekmiyor.</a:t>
            </a:r>
          </a:p>
        </p:txBody>
      </p:sp>
    </p:spTree>
    <p:extLst>
      <p:ext uri="{BB962C8B-B14F-4D97-AF65-F5344CB8AC3E}">
        <p14:creationId xmlns:p14="http://schemas.microsoft.com/office/powerpoint/2010/main" val="252608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5F95E7-0994-4D8D-137A-8D075A45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Lıskov</a:t>
            </a:r>
            <a:r>
              <a:rPr lang="tr-TR" dirty="0"/>
              <a:t> </a:t>
            </a:r>
            <a:r>
              <a:rPr lang="tr-TR" dirty="0" err="1"/>
              <a:t>substıtıon</a:t>
            </a:r>
            <a:r>
              <a:rPr lang="tr-TR" dirty="0"/>
              <a:t> </a:t>
            </a:r>
            <a:r>
              <a:rPr lang="tr-TR" dirty="0" err="1"/>
              <a:t>prıncıple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08165D-35E9-3DDE-1B8F-FD5A6689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kern="1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Kodlarımızda herhangi bir değişiklik yapmaya gerek duymadan alt sınıfları, türedikleri(üst) sınıfların yerine kullanabilmeliyiz.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kalıtım aldığı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gibi davranmalı.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BMW seyahat bilgilerini, SMS olarak sürücüye göndermek istemiyorsa fakat Mercedes göndermek istiyorsa (ki bu fonksiyon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BaseCar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içerisinde) bu fonksiyonları </a:t>
            </a:r>
            <a:r>
              <a:rPr lang="tr-T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kullanarak ayırmalıyız.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7857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9B8B1EC7-BFE1-7DFB-28A0-DE23965FB8CC}"/>
              </a:ext>
            </a:extLst>
          </p:cNvPr>
          <p:cNvSpPr/>
          <p:nvPr/>
        </p:nvSpPr>
        <p:spPr>
          <a:xfrm>
            <a:off x="4249444" y="1376778"/>
            <a:ext cx="3551068" cy="1349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209DB18-9F1C-6ECB-D787-E1F9D0796302}"/>
              </a:ext>
            </a:extLst>
          </p:cNvPr>
          <p:cNvSpPr/>
          <p:nvPr/>
        </p:nvSpPr>
        <p:spPr>
          <a:xfrm>
            <a:off x="1312414" y="3922618"/>
            <a:ext cx="3551068" cy="1349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4D10163E-1578-636A-67EC-B7DBDAD96CE1}"/>
              </a:ext>
            </a:extLst>
          </p:cNvPr>
          <p:cNvSpPr/>
          <p:nvPr/>
        </p:nvSpPr>
        <p:spPr>
          <a:xfrm>
            <a:off x="7047388" y="3954264"/>
            <a:ext cx="3551068" cy="1349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9B5CB3F-7958-3433-D92D-E7753D387312}"/>
              </a:ext>
            </a:extLst>
          </p:cNvPr>
          <p:cNvSpPr txBox="1"/>
          <p:nvPr/>
        </p:nvSpPr>
        <p:spPr>
          <a:xfrm>
            <a:off x="4429957" y="1554331"/>
            <a:ext cx="3195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BaseCar</a:t>
            </a:r>
            <a:endParaRPr lang="tr-TR" dirty="0">
              <a:solidFill>
                <a:schemeClr val="bg1"/>
              </a:solidFill>
            </a:endParaRPr>
          </a:p>
          <a:p>
            <a:pPr algn="ctr"/>
            <a:r>
              <a:rPr lang="tr-TR" dirty="0">
                <a:solidFill>
                  <a:schemeClr val="bg1"/>
                </a:solidFill>
              </a:rPr>
              <a:t>------------------------------</a:t>
            </a:r>
          </a:p>
          <a:p>
            <a:pPr algn="ctr"/>
            <a:r>
              <a:rPr lang="tr-TR" dirty="0" err="1">
                <a:solidFill>
                  <a:schemeClr val="bg1"/>
                </a:solidFill>
              </a:rPr>
              <a:t>sendSMS</a:t>
            </a:r>
            <a:r>
              <a:rPr lang="tr-TR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0E83402-D5F2-5C69-2F0B-8995326C4BF7}"/>
              </a:ext>
            </a:extLst>
          </p:cNvPr>
          <p:cNvSpPr txBox="1"/>
          <p:nvPr/>
        </p:nvSpPr>
        <p:spPr>
          <a:xfrm>
            <a:off x="1489967" y="4227988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Mercedes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744ADEC-99C6-92F9-93E7-694F157A765F}"/>
              </a:ext>
            </a:extLst>
          </p:cNvPr>
          <p:cNvSpPr txBox="1"/>
          <p:nvPr/>
        </p:nvSpPr>
        <p:spPr>
          <a:xfrm>
            <a:off x="7224941" y="4227988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BMW</a:t>
            </a:r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8CEDBEB7-784D-3679-4758-0C9DB7DCA4D6}"/>
              </a:ext>
            </a:extLst>
          </p:cNvPr>
          <p:cNvCxnSpPr/>
          <p:nvPr/>
        </p:nvCxnSpPr>
        <p:spPr>
          <a:xfrm flipV="1">
            <a:off x="3708647" y="2935382"/>
            <a:ext cx="1075679" cy="87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1527E1CF-4D61-EB3C-E4C6-5918CD50D0A1}"/>
              </a:ext>
            </a:extLst>
          </p:cNvPr>
          <p:cNvCxnSpPr/>
          <p:nvPr/>
        </p:nvCxnSpPr>
        <p:spPr>
          <a:xfrm flipH="1" flipV="1">
            <a:off x="7407676" y="2935382"/>
            <a:ext cx="1464815" cy="80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30C6DC2D-AADE-1F95-EE98-2BFF00CAE04C}"/>
              </a:ext>
            </a:extLst>
          </p:cNvPr>
          <p:cNvSpPr txBox="1"/>
          <p:nvPr/>
        </p:nvSpPr>
        <p:spPr>
          <a:xfrm>
            <a:off x="2900039" y="5701683"/>
            <a:ext cx="5972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BMW, sürücüyü bilgilendirme mesajı özelliğini kaldırdı..</a:t>
            </a:r>
          </a:p>
        </p:txBody>
      </p:sp>
    </p:spTree>
    <p:extLst>
      <p:ext uri="{BB962C8B-B14F-4D97-AF65-F5344CB8AC3E}">
        <p14:creationId xmlns:p14="http://schemas.microsoft.com/office/powerpoint/2010/main" val="62619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BD2D9DFA-02AC-A6DE-2425-77A8076B7B6A}"/>
              </a:ext>
            </a:extLst>
          </p:cNvPr>
          <p:cNvSpPr/>
          <p:nvPr/>
        </p:nvSpPr>
        <p:spPr>
          <a:xfrm>
            <a:off x="3672395" y="897384"/>
            <a:ext cx="3551068" cy="1349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BF979EEE-0DC9-7F98-174E-53104D29CA00}"/>
              </a:ext>
            </a:extLst>
          </p:cNvPr>
          <p:cNvSpPr/>
          <p:nvPr/>
        </p:nvSpPr>
        <p:spPr>
          <a:xfrm>
            <a:off x="735365" y="3443224"/>
            <a:ext cx="3551068" cy="1349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02EB53F-25AC-0CBD-DE25-6B847F00FF4F}"/>
              </a:ext>
            </a:extLst>
          </p:cNvPr>
          <p:cNvSpPr/>
          <p:nvPr/>
        </p:nvSpPr>
        <p:spPr>
          <a:xfrm>
            <a:off x="6470339" y="3474870"/>
            <a:ext cx="3551068" cy="1349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11DBA8EA-D238-4E3D-020D-3BEC6200E42A}"/>
              </a:ext>
            </a:extLst>
          </p:cNvPr>
          <p:cNvSpPr txBox="1"/>
          <p:nvPr/>
        </p:nvSpPr>
        <p:spPr>
          <a:xfrm>
            <a:off x="3849948" y="1287950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BaseCar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E9A98CB-F2C8-1E7E-D510-7AC5B85BE63D}"/>
              </a:ext>
            </a:extLst>
          </p:cNvPr>
          <p:cNvSpPr txBox="1"/>
          <p:nvPr/>
        </p:nvSpPr>
        <p:spPr>
          <a:xfrm>
            <a:off x="912918" y="3607930"/>
            <a:ext cx="3195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Mercedes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--------------------------------</a:t>
            </a:r>
          </a:p>
          <a:p>
            <a:pPr algn="ctr"/>
            <a:r>
              <a:rPr lang="tr-TR" dirty="0" err="1">
                <a:solidFill>
                  <a:schemeClr val="bg1"/>
                </a:solidFill>
              </a:rPr>
              <a:t>void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sendSMS</a:t>
            </a:r>
            <a:r>
              <a:rPr lang="tr-TR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EA43BD70-6393-D06D-EDD6-E6F81C72C535}"/>
              </a:ext>
            </a:extLst>
          </p:cNvPr>
          <p:cNvSpPr txBox="1"/>
          <p:nvPr/>
        </p:nvSpPr>
        <p:spPr>
          <a:xfrm>
            <a:off x="6647892" y="3748594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BMW</a:t>
            </a:r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6F63AE0F-FED9-3E2F-0603-2DA3001061E3}"/>
              </a:ext>
            </a:extLst>
          </p:cNvPr>
          <p:cNvCxnSpPr/>
          <p:nvPr/>
        </p:nvCxnSpPr>
        <p:spPr>
          <a:xfrm flipV="1">
            <a:off x="3131598" y="2455988"/>
            <a:ext cx="1075679" cy="87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7310A905-F2D3-222D-B4DD-B805FBB40C53}"/>
              </a:ext>
            </a:extLst>
          </p:cNvPr>
          <p:cNvCxnSpPr/>
          <p:nvPr/>
        </p:nvCxnSpPr>
        <p:spPr>
          <a:xfrm flipH="1" flipV="1">
            <a:off x="6830627" y="2455988"/>
            <a:ext cx="1464815" cy="80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4AD19BD0-DA67-8AF5-42DE-CDD7BF649628}"/>
              </a:ext>
            </a:extLst>
          </p:cNvPr>
          <p:cNvSpPr txBox="1"/>
          <p:nvPr/>
        </p:nvSpPr>
        <p:spPr>
          <a:xfrm>
            <a:off x="2322990" y="5222289"/>
            <a:ext cx="5972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BMW, sürücüyü bilgilendirme mesajı özelliğini kaldırdı..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BDD26FE6-3A9C-C822-CDEA-A645AEBE1BA4}"/>
              </a:ext>
            </a:extLst>
          </p:cNvPr>
          <p:cNvSpPr/>
          <p:nvPr/>
        </p:nvSpPr>
        <p:spPr>
          <a:xfrm>
            <a:off x="8380520" y="825624"/>
            <a:ext cx="2991775" cy="14211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051E717D-E3E4-E0E4-0AC3-4CD698013E03}"/>
              </a:ext>
            </a:extLst>
          </p:cNvPr>
          <p:cNvSpPr txBox="1"/>
          <p:nvPr/>
        </p:nvSpPr>
        <p:spPr>
          <a:xfrm>
            <a:off x="8245872" y="976556"/>
            <a:ext cx="3195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ISMSSendable</a:t>
            </a:r>
            <a:endParaRPr lang="tr-TR" dirty="0">
              <a:solidFill>
                <a:schemeClr val="bg1"/>
              </a:solidFill>
            </a:endParaRPr>
          </a:p>
          <a:p>
            <a:pPr algn="ctr"/>
            <a:r>
              <a:rPr lang="tr-TR" dirty="0">
                <a:solidFill>
                  <a:schemeClr val="bg1"/>
                </a:solidFill>
              </a:rPr>
              <a:t>------------------------------</a:t>
            </a:r>
          </a:p>
          <a:p>
            <a:pPr algn="ctr"/>
            <a:r>
              <a:rPr lang="tr-TR" dirty="0" err="1">
                <a:solidFill>
                  <a:schemeClr val="bg1"/>
                </a:solidFill>
              </a:rPr>
              <a:t>void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sendSMS</a:t>
            </a:r>
            <a:r>
              <a:rPr lang="tr-TR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0284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773076-014E-13ED-2AC9-A0F5E9DE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segregatıon</a:t>
            </a:r>
            <a:r>
              <a:rPr lang="tr-TR" dirty="0"/>
              <a:t> </a:t>
            </a:r>
            <a:r>
              <a:rPr lang="tr-TR" dirty="0" err="1"/>
              <a:t>prıncıple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779D93-1364-358B-97C5-3460E78D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2200" kern="1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Sorumlulukların hepsini tek bir arayüze toplamak yerine daha özelleştirilmiş birden fazla arayüz oluşturmalıyız.</a:t>
            </a:r>
            <a:endParaRPr lang="tr-TR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tr-T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içerisinde tanımlamanız gereken bir fonksiyonu diğer </a:t>
            </a:r>
            <a:r>
              <a:rPr lang="tr-TR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classlarda</a:t>
            </a:r>
            <a:r>
              <a:rPr lang="tr-T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kullanmayacaksak </a:t>
            </a:r>
            <a:r>
              <a:rPr lang="tr-TR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tr-T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içine eklememeliyiz. Yoksa diğer </a:t>
            </a:r>
            <a:r>
              <a:rPr lang="tr-TR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classlar</a:t>
            </a:r>
            <a:r>
              <a:rPr lang="tr-T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problem yaratacaktır. Bunun için yeni bir </a:t>
            </a:r>
            <a:r>
              <a:rPr lang="tr-TR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tr-T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açmalıyız.</a:t>
            </a:r>
          </a:p>
          <a:p>
            <a:endParaRPr lang="tr-T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52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20BCC4-CF92-C31A-B5DC-31774308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segregatıon</a:t>
            </a:r>
            <a:r>
              <a:rPr lang="tr-TR" dirty="0"/>
              <a:t> ile </a:t>
            </a:r>
            <a:r>
              <a:rPr lang="tr-TR" dirty="0" err="1"/>
              <a:t>Lıskov</a:t>
            </a:r>
            <a:r>
              <a:rPr lang="tr-TR" dirty="0"/>
              <a:t> </a:t>
            </a:r>
            <a:r>
              <a:rPr lang="tr-TR" dirty="0" err="1"/>
              <a:t>substıtıon</a:t>
            </a:r>
            <a:r>
              <a:rPr lang="tr-TR" dirty="0"/>
              <a:t> arasındaki fark nedir ?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6DB31C-01E4-1F91-DD2E-A6DE29AF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88092"/>
            <a:ext cx="10213670" cy="3784107"/>
          </a:xfrm>
        </p:spPr>
        <p:txBody>
          <a:bodyPr>
            <a:normAutofit/>
          </a:bodyPr>
          <a:lstStyle/>
          <a:p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ISP, bir arayüzün gereksiz özellikler içermemesini ve spesifik olmasını önerirken, LSP ise alt sınıfların üst sınıfların yerine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geçebilirliğini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ve davranışlarını aynı şekilde sürdürmesini gerektirir.</a:t>
            </a:r>
          </a:p>
        </p:txBody>
      </p:sp>
    </p:spTree>
    <p:extLst>
      <p:ext uri="{BB962C8B-B14F-4D97-AF65-F5344CB8AC3E}">
        <p14:creationId xmlns:p14="http://schemas.microsoft.com/office/powerpoint/2010/main" val="147332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441EC7-DAF8-F45F-75CD-36244F60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Dependency</a:t>
            </a:r>
            <a:r>
              <a:rPr lang="tr-TR" dirty="0"/>
              <a:t> </a:t>
            </a:r>
            <a:r>
              <a:rPr lang="tr-TR" dirty="0" err="1"/>
              <a:t>ınversıon</a:t>
            </a:r>
            <a:r>
              <a:rPr lang="tr-TR" dirty="0"/>
              <a:t> </a:t>
            </a:r>
            <a:r>
              <a:rPr lang="tr-TR" dirty="0" err="1"/>
              <a:t>prencıple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C28EE7-9A07-7C21-97F5-689C17918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093976"/>
            <a:ext cx="4396015" cy="4050792"/>
          </a:xfrm>
        </p:spPr>
        <p:txBody>
          <a:bodyPr>
            <a:noAutofit/>
          </a:bodyPr>
          <a:lstStyle/>
          <a:p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Daha üst seviyedeki bir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alt seviyedeki bir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classa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bağımlı olmamalı.</a:t>
            </a:r>
          </a:p>
          <a:p>
            <a:pPr marL="0" indent="0">
              <a:buNone/>
            </a:pP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Yüksek seviye sınıflarda bir davranış değiştiğinde, alt seviye davranışların bu değişime uyum sağlaması gerekir. Ancak, düşük seviye sınıflarda bir davranış değiştiğinde, üst seviye sınıfların davranışında bir bozulma meydana gelmemelidir.</a:t>
            </a:r>
          </a:p>
          <a:p>
            <a:endParaRPr lang="tr-TR" sz="1800" kern="100" dirty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Notification sınıfımız yüksek seviye bir sınıf olmasına rağmen daha düşük seviyeli olan </a:t>
            </a:r>
            <a:r>
              <a:rPr lang="tr-TR" sz="1800" b="0" i="0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tr-TR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ve SMS sınıflarına bağımlı halde.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7F9F38E-1E0B-3B14-E6E3-D06ED316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299" y="2093976"/>
            <a:ext cx="2550682" cy="113950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F281220-D096-8C67-8918-836D9AC2B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300" y="3429000"/>
            <a:ext cx="2205448" cy="95992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DE75890-1D9E-7E0C-48DD-21FB7EA71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299" y="4734707"/>
            <a:ext cx="3219899" cy="1934893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1B76E477-C393-F422-EA8A-443348AE2853}"/>
              </a:ext>
            </a:extLst>
          </p:cNvPr>
          <p:cNvSpPr txBox="1"/>
          <p:nvPr/>
        </p:nvSpPr>
        <p:spPr>
          <a:xfrm>
            <a:off x="6466114" y="5915608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Yanlış:</a:t>
            </a:r>
          </a:p>
        </p:txBody>
      </p:sp>
    </p:spTree>
    <p:extLst>
      <p:ext uri="{BB962C8B-B14F-4D97-AF65-F5344CB8AC3E}">
        <p14:creationId xmlns:p14="http://schemas.microsoft.com/office/powerpoint/2010/main" val="4105664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D5D3575F-6BD1-4889-A240-1A683CAAB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037193D-F8C4-4234-A7D1-A24AD3ACB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450CAB3-089A-49FB-8B72-B3ABD5A4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510F87B-4C36-4922-9DFC-5373F6D68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F4E2F9E-4DA4-4F83-9136-4D04AE769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1C5CFE5-AF0C-48ED-AB2C-40E04574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420BC8A8-BDBA-4DB2-B514-0ED54DD8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6A9FE45-0CC6-4C8D-9D48-B61A4E843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8524" y="653241"/>
            <a:ext cx="690372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4C686AE-DD57-4690-81EB-BC220FD75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69" y="822325"/>
            <a:ext cx="6900328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7C13B92-F474-F783-2F7E-EEE9D369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532" y="1054100"/>
            <a:ext cx="6383867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Ne yapmalıyız ?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86FBE91-D18E-4395-A796-7FD93274C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8524" y="5754986"/>
            <a:ext cx="690372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68B9994-7B13-4108-96FD-00A860CD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AFE25CC-F510-493E-A5F2-8C121B4F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5D4E154-9623-4F49-9FB1-EE2635B4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1" name="Resim 10">
            <a:extLst>
              <a:ext uri="{FF2B5EF4-FFF2-40B4-BE49-F238E27FC236}">
                <a16:creationId xmlns:a16="http://schemas.microsoft.com/office/drawing/2014/main" id="{CA34897B-E457-3C8B-6420-B12C83159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261" y="887689"/>
            <a:ext cx="3051508" cy="918514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E8663857-DE00-FB68-66B1-F1031AE7A7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475" y="2064340"/>
            <a:ext cx="3327962" cy="1903978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1FEAC340-D875-85BB-A7D9-50FF87CAE2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475" y="4222225"/>
            <a:ext cx="2837057" cy="1748086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172D4648-5DB1-6BC3-FD7F-EDD7A25529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0069" y="4137854"/>
            <a:ext cx="3798288" cy="222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2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3F067D-2314-8843-C03E-F8407D09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849" y="1625544"/>
            <a:ext cx="11211017" cy="4366881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Responsibility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(SRP)</a:t>
            </a:r>
            <a:endParaRPr lang="tr-T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 - Close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(OCP)</a:t>
            </a:r>
            <a:endParaRPr lang="tr-T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Liskov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Substition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(LSP)</a:t>
            </a:r>
            <a:endParaRPr lang="tr-T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Segregation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(ISP)</a:t>
            </a:r>
            <a:endParaRPr lang="tr-T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Dependency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Inversion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(DIP)</a:t>
            </a:r>
            <a:endParaRPr lang="tr-T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52519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54D233-DF3F-98C9-5924-D885A8D4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Amaç: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F36CE-9978-E9EF-C87D-F80583E7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524389" cy="393316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Solid prensibinde amaç, yazılımda sürdürülebilirliği sağlamaktır.</a:t>
            </a:r>
            <a:endParaRPr lang="tr-T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tr-TR" sz="24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Geliştirdiğimiz yazılımın gelecekte gereksinimlere kolayca adapte olması,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tr-TR" sz="24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Yeni özellikleri kodda bir değişikliğe gerek kalmadan kolayca ekleyebileceğimiz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tr-TR" sz="24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Yeni gereksinimlere karşın kodun üzerinde en az değişimi sağlaması,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tr-TR" sz="24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 üzerinde sürekli düzeltme hatta yeniden yazma gibi sorunların yol açtığı zaman kaybını da minimuma indirmektir.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78744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CB51B8-C7A9-9475-4EE3-89ABB877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Sıngle</a:t>
            </a:r>
            <a:r>
              <a:rPr lang="tr-TR" dirty="0"/>
              <a:t> </a:t>
            </a:r>
            <a:r>
              <a:rPr lang="tr-TR" dirty="0" err="1"/>
              <a:t>responsıbılıty</a:t>
            </a:r>
            <a:r>
              <a:rPr lang="tr-TR" dirty="0"/>
              <a:t> </a:t>
            </a:r>
            <a:r>
              <a:rPr lang="tr-TR" dirty="0" err="1"/>
              <a:t>prıncıple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ADFE2E-E7AE-0706-76F4-67F16013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360109" cy="4050792"/>
          </a:xfrm>
        </p:spPr>
        <p:txBody>
          <a:bodyPr>
            <a:normAutofit fontScale="92500"/>
          </a:bodyPr>
          <a:lstStyle/>
          <a:p>
            <a:r>
              <a:rPr lang="tr-T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 sınıf veya bir fonksiyon sadece bir işi yapmalıdır. Bir fonksiyon birden fazla amaca hitap edemez.</a:t>
            </a:r>
            <a:endParaRPr lang="tr-TR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 fonksiyonda iki ayrı işlem yapmamalıyız.</a:t>
            </a:r>
            <a:endParaRPr lang="tr-TR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Ayrıca iki araba </a:t>
            </a:r>
            <a:r>
              <a:rPr lang="tr-TR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classı</a:t>
            </a:r>
            <a:r>
              <a:rPr lang="tr-T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olduğunu düşünelim. Ortak parametreleri, fonksiyonları ortak </a:t>
            </a:r>
            <a:r>
              <a:rPr lang="tr-TR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tr-T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classa</a:t>
            </a:r>
            <a:r>
              <a:rPr lang="tr-T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taşımak gerekir.</a:t>
            </a:r>
            <a:endParaRPr lang="tr-TR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957D80CB-2CD4-8333-52E4-27D7B5D3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93771"/>
            <a:ext cx="5160885" cy="4253690"/>
          </a:xfrm>
          <a:prstGeom prst="rect">
            <a:avLst/>
          </a:prstGeom>
        </p:spPr>
      </p:pic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5458EE0D-20C3-D341-CA6B-855BF66C3B20}"/>
              </a:ext>
            </a:extLst>
          </p:cNvPr>
          <p:cNvSpPr txBox="1">
            <a:spLocks/>
          </p:cNvSpPr>
          <p:nvPr/>
        </p:nvSpPr>
        <p:spPr>
          <a:xfrm>
            <a:off x="8506199" y="6172200"/>
            <a:ext cx="2615953" cy="84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yanlış</a:t>
            </a:r>
            <a:endParaRPr lang="tr-TR" sz="1800" kern="1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601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ED7D0A-45DB-A5B5-CA9D-8BC291C6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Doğru olmayan bir kod</a:t>
            </a:r>
          </a:p>
        </p:txBody>
      </p:sp>
      <p:pic>
        <p:nvPicPr>
          <p:cNvPr id="4" name="Resim 3" descr="metin, ekran görüntüsü, yazı tipi, doküman, belge içeren bir resim&#10;&#10;Açıklama otomatik olarak oluşturuldu">
            <a:extLst>
              <a:ext uri="{FF2B5EF4-FFF2-40B4-BE49-F238E27FC236}">
                <a16:creationId xmlns:a16="http://schemas.microsoft.com/office/drawing/2014/main" id="{AE83C8B6-FC4E-7FAF-22F2-FFEA8EC1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093976"/>
            <a:ext cx="5488340" cy="390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1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ED7D0A-45DB-A5B5-CA9D-8BC291C6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Doğru olan kodlar</a:t>
            </a:r>
          </a:p>
        </p:txBody>
      </p:sp>
      <p:pic>
        <p:nvPicPr>
          <p:cNvPr id="3" name="Resim 2" descr="metin, yazı tipi, ekran görüntüsü, beyaz içeren bir resim&#10;&#10;Açıklama otomatik olarak oluşturuldu">
            <a:extLst>
              <a:ext uri="{FF2B5EF4-FFF2-40B4-BE49-F238E27FC236}">
                <a16:creationId xmlns:a16="http://schemas.microsoft.com/office/drawing/2014/main" id="{42B434FA-5F77-05B3-46FE-BD3FF9B4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457989"/>
            <a:ext cx="4315604" cy="194202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0F3CDA7-18D7-303A-39FB-F91EAE5F7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19" y="2434035"/>
            <a:ext cx="3800281" cy="21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4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CB51B8-C7A9-9475-4EE3-89ABB877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Open </a:t>
            </a:r>
            <a:r>
              <a:rPr lang="tr-TR" dirty="0" err="1"/>
              <a:t>close</a:t>
            </a:r>
            <a:r>
              <a:rPr lang="tr-TR" dirty="0"/>
              <a:t> </a:t>
            </a:r>
            <a:r>
              <a:rPr lang="tr-TR" dirty="0" err="1"/>
              <a:t>prıncıple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ADFE2E-E7AE-0706-76F4-67F16013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360109" cy="405079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Geliştirmeye açık, değiştirmeye kapalı olma durumu.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Buraya yeni bir araba eklersem </a:t>
            </a:r>
            <a:r>
              <a:rPr lang="tr-T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burdaki</a:t>
            </a: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kodu güncellemem gerekecek bu durumda bu istemeyeceğimiz bir olaydır. 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Bunun yerine </a:t>
            </a:r>
            <a:r>
              <a:rPr lang="tr-T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BaseCar</a:t>
            </a: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classını</a:t>
            </a: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tanımlarız ve bir </a:t>
            </a:r>
            <a:r>
              <a:rPr lang="tr-TR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tr-T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metotla kalıtım alan </a:t>
            </a:r>
            <a:r>
              <a:rPr lang="tr-TR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classlara</a:t>
            </a:r>
            <a:r>
              <a:rPr lang="tr-T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r>
              <a:rPr lang="tr-T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etmesini sağlarız. </a:t>
            </a:r>
            <a:endParaRPr lang="tr-TR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6" name="Resim 5" descr="metin, ekran görüntüsü, yazılım, yazı tipi içeren bir resim&#10;&#10;Açıklama otomatik olarak oluşturuldu">
            <a:extLst>
              <a:ext uri="{FF2B5EF4-FFF2-40B4-BE49-F238E27FC236}">
                <a16:creationId xmlns:a16="http://schemas.microsoft.com/office/drawing/2014/main" id="{9293DEBF-FDD5-231F-171F-61C80C93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20" y="1751980"/>
            <a:ext cx="5228661" cy="4438430"/>
          </a:xfrm>
          <a:prstGeom prst="rect">
            <a:avLst/>
          </a:prstGeom>
        </p:spPr>
      </p:pic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7CEDCEEF-E22C-2E66-E41F-8CFC88F15CFA}"/>
              </a:ext>
            </a:extLst>
          </p:cNvPr>
          <p:cNvSpPr txBox="1">
            <a:spLocks/>
          </p:cNvSpPr>
          <p:nvPr/>
        </p:nvSpPr>
        <p:spPr>
          <a:xfrm>
            <a:off x="8506199" y="6172200"/>
            <a:ext cx="2615953" cy="84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yanlış</a:t>
            </a:r>
            <a:endParaRPr lang="tr-TR" sz="1800" kern="1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040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5CB035-A5CC-5AAE-1F8C-48F0E496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doğru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62ED84-D376-328D-AC40-8AF5F56B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488024"/>
            <a:ext cx="9781654" cy="1684176"/>
          </a:xfrm>
        </p:spPr>
        <p:txBody>
          <a:bodyPr/>
          <a:lstStyle/>
          <a:p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Kısacası dinamiklik diye özetleyebiliriz. Var olan </a:t>
            </a:r>
            <a:r>
              <a:rPr lang="tr-T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classı</a:t>
            </a: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değiştirmeyiz, yeni ekleneni güncelleriz.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AE54AD3-99E6-4DAC-5456-F8CD2D926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502" y="2281206"/>
            <a:ext cx="6147673" cy="164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8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C53162-91A6-8D75-A15B-21F55B5F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örnek daha: alan hesaplama</a:t>
            </a:r>
          </a:p>
        </p:txBody>
      </p:sp>
      <p:pic>
        <p:nvPicPr>
          <p:cNvPr id="4" name="Resim 3" descr="metin, yazı tipi, ekran görüntüsü, beyaz içeren bir resim&#10;&#10;Açıklama otomatik olarak oluşturuldu">
            <a:extLst>
              <a:ext uri="{FF2B5EF4-FFF2-40B4-BE49-F238E27FC236}">
                <a16:creationId xmlns:a16="http://schemas.microsoft.com/office/drawing/2014/main" id="{606AA48D-08BA-C4EB-97BF-4A00072DC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62175"/>
            <a:ext cx="4222710" cy="1903798"/>
          </a:xfrm>
          <a:prstGeom prst="rect">
            <a:avLst/>
          </a:prstGeom>
        </p:spPr>
      </p:pic>
      <p:pic>
        <p:nvPicPr>
          <p:cNvPr id="5" name="Resim 4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27250277-8D89-6AAA-3F94-46A4B871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308" y="2162175"/>
            <a:ext cx="5391080" cy="193014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BFD13B9-D08A-A046-A29B-0618F720E3E1}"/>
              </a:ext>
            </a:extLst>
          </p:cNvPr>
          <p:cNvSpPr txBox="1"/>
          <p:nvPr/>
        </p:nvSpPr>
        <p:spPr>
          <a:xfrm>
            <a:off x="1069848" y="4764025"/>
            <a:ext cx="709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Elimizde bu şekilde bir kod var.</a:t>
            </a:r>
          </a:p>
        </p:txBody>
      </p:sp>
    </p:spTree>
    <p:extLst>
      <p:ext uri="{BB962C8B-B14F-4D97-AF65-F5344CB8AC3E}">
        <p14:creationId xmlns:p14="http://schemas.microsoft.com/office/powerpoint/2010/main" val="2180865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Tahta Yaz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ahta Yaz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ahta Yaz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TM03090434[[fn=Tahta Yazı]]</Template>
  <TotalTime>281</TotalTime>
  <Words>533</Words>
  <Application>Microsoft Office PowerPoint</Application>
  <PresentationFormat>Geniş ekran</PresentationFormat>
  <Paragraphs>70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7" baseType="lpstr">
      <vt:lpstr>Calibri</vt:lpstr>
      <vt:lpstr>Rockwell</vt:lpstr>
      <vt:lpstr>Rockwell Condensed</vt:lpstr>
      <vt:lpstr>Rockwell Extra Bold</vt:lpstr>
      <vt:lpstr>Symbol</vt:lpstr>
      <vt:lpstr>Times New Roman</vt:lpstr>
      <vt:lpstr>Wingdings</vt:lpstr>
      <vt:lpstr>Tahta Yazı</vt:lpstr>
      <vt:lpstr>SolId PrIncIples</vt:lpstr>
      <vt:lpstr>PowerPoint Sunusu</vt:lpstr>
      <vt:lpstr>Amaç:</vt:lpstr>
      <vt:lpstr>Sıngle responsıbılıty prıncıple</vt:lpstr>
      <vt:lpstr>Doğru olmayan bir kod</vt:lpstr>
      <vt:lpstr>Doğru olan kodlar</vt:lpstr>
      <vt:lpstr>Open close prıncıple</vt:lpstr>
      <vt:lpstr>doğru</vt:lpstr>
      <vt:lpstr>Bir örnek daha: alan hesaplama</vt:lpstr>
      <vt:lpstr>Daire alan hesabı eklememiz gerekti</vt:lpstr>
      <vt:lpstr>Ortalık karışıyor: ya üçgen eklememiz gerekirse ?</vt:lpstr>
      <vt:lpstr>İşlemler kendi classları içerisinde yapıldı.</vt:lpstr>
      <vt:lpstr>Lıskov substıtıon prıncıple</vt:lpstr>
      <vt:lpstr>PowerPoint Sunusu</vt:lpstr>
      <vt:lpstr>PowerPoint Sunusu</vt:lpstr>
      <vt:lpstr>Interface segregatıon prıncıple</vt:lpstr>
      <vt:lpstr>Interface segregatıon ile Lıskov substıtıon arasındaki fark nedir ? </vt:lpstr>
      <vt:lpstr>Dependency ınversıon prencıple</vt:lpstr>
      <vt:lpstr>Ne yapmalıyız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Samet Özalp</dc:creator>
  <cp:lastModifiedBy>Samet Özalp</cp:lastModifiedBy>
  <cp:revision>52</cp:revision>
  <dcterms:created xsi:type="dcterms:W3CDTF">2023-08-31T07:52:43Z</dcterms:created>
  <dcterms:modified xsi:type="dcterms:W3CDTF">2023-09-24T11:01:17Z</dcterms:modified>
</cp:coreProperties>
</file>