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0" r:id="rId16"/>
    <p:sldId id="271" r:id="rId17"/>
    <p:sldId id="272" r:id="rId18"/>
    <p:sldId id="273" r:id="rId19"/>
    <p:sldId id="275" r:id="rId20"/>
    <p:sldId id="276" r:id="rId21"/>
    <p:sldId id="277" r:id="rId22"/>
    <p:sldId id="274"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73677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55305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88691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384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25115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52B031F-6207-404D-88BD-A4FA8101569D}" type="datetimeFigureOut">
              <a:rPr lang="tr-TR" smtClean="0"/>
              <a:t>24.09.2023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749056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52B031F-6207-404D-88BD-A4FA8101569D}" type="datetimeFigureOut">
              <a:rPr lang="tr-TR" smtClean="0"/>
              <a:t>24.09.2023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1176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88483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30018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56447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52B031F-6207-404D-88BD-A4FA8101569D}"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31150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30549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52B031F-6207-404D-88BD-A4FA8101569D}" type="datetimeFigureOut">
              <a:rPr lang="tr-TR" smtClean="0"/>
              <a:t>24.09.2023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9495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52B031F-6207-404D-88BD-A4FA8101569D}" type="datetimeFigureOut">
              <a:rPr lang="tr-TR" smtClean="0"/>
              <a:t>24.09.2023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8910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2B031F-6207-404D-88BD-A4FA8101569D}" type="datetimeFigureOut">
              <a:rPr lang="tr-TR" smtClean="0"/>
              <a:t>24.09.2023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3176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431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3091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52B031F-6207-404D-88BD-A4FA8101569D}" type="datetimeFigureOut">
              <a:rPr lang="tr-TR" smtClean="0"/>
              <a:t>24.09.2023</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949BCBE-C09D-452A-8A72-48ABA2F933FC}" type="slidenum">
              <a:rPr lang="tr-TR" smtClean="0"/>
              <a:t>‹#›</a:t>
            </a:fld>
            <a:endParaRPr lang="tr-TR"/>
          </a:p>
        </p:txBody>
      </p:sp>
    </p:spTree>
    <p:extLst>
      <p:ext uri="{BB962C8B-B14F-4D97-AF65-F5344CB8AC3E}">
        <p14:creationId xmlns:p14="http://schemas.microsoft.com/office/powerpoint/2010/main" val="32657873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86C991-F5CA-F6C4-B59C-3BCB7E61E413}"/>
              </a:ext>
            </a:extLst>
          </p:cNvPr>
          <p:cNvSpPr>
            <a:spLocks noGrp="1"/>
          </p:cNvSpPr>
          <p:nvPr>
            <p:ph type="ctrTitle"/>
          </p:nvPr>
        </p:nvSpPr>
        <p:spPr/>
        <p:txBody>
          <a:bodyPr/>
          <a:lstStyle/>
          <a:p>
            <a:r>
              <a:rPr lang="tr-TR" dirty="0" err="1"/>
              <a:t>uart</a:t>
            </a:r>
            <a:endParaRPr lang="tr-TR" dirty="0"/>
          </a:p>
        </p:txBody>
      </p:sp>
      <p:sp>
        <p:nvSpPr>
          <p:cNvPr id="3" name="Metin kutusu 2">
            <a:extLst>
              <a:ext uri="{FF2B5EF4-FFF2-40B4-BE49-F238E27FC236}">
                <a16:creationId xmlns:a16="http://schemas.microsoft.com/office/drawing/2014/main" id="{9CB7B048-BDBF-13E0-6D0D-D0ECFBFEAD22}"/>
              </a:ext>
            </a:extLst>
          </p:cNvPr>
          <p:cNvSpPr txBox="1"/>
          <p:nvPr/>
        </p:nvSpPr>
        <p:spPr>
          <a:xfrm>
            <a:off x="10099198" y="931453"/>
            <a:ext cx="683580" cy="369332"/>
          </a:xfrm>
          <a:prstGeom prst="rect">
            <a:avLst/>
          </a:prstGeom>
          <a:noFill/>
        </p:spPr>
        <p:txBody>
          <a:bodyPr wrap="square" rtlCol="0">
            <a:spAutoFit/>
          </a:bodyPr>
          <a:lstStyle/>
          <a:p>
            <a:r>
              <a:rPr lang="tr-TR" b="1" dirty="0"/>
              <a:t>EK 6</a:t>
            </a:r>
          </a:p>
        </p:txBody>
      </p:sp>
    </p:spTree>
    <p:extLst>
      <p:ext uri="{BB962C8B-B14F-4D97-AF65-F5344CB8AC3E}">
        <p14:creationId xmlns:p14="http://schemas.microsoft.com/office/powerpoint/2010/main" val="106466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metin, dikdörtgen, yazı tipi içeren bir resim&#10;&#10;Açıklama otomatik olarak oluşturuldu">
            <a:extLst>
              <a:ext uri="{FF2B5EF4-FFF2-40B4-BE49-F238E27FC236}">
                <a16:creationId xmlns:a16="http://schemas.microsoft.com/office/drawing/2014/main" id="{2D01BE5E-08EC-3892-72EB-E3EC3A57B132}"/>
              </a:ext>
            </a:extLst>
          </p:cNvPr>
          <p:cNvPicPr>
            <a:picLocks noChangeAspect="1"/>
          </p:cNvPicPr>
          <p:nvPr/>
        </p:nvPicPr>
        <p:blipFill>
          <a:blip r:embed="rId2"/>
          <a:stretch>
            <a:fillRect/>
          </a:stretch>
        </p:blipFill>
        <p:spPr>
          <a:xfrm>
            <a:off x="1928378" y="818794"/>
            <a:ext cx="7840824" cy="2199614"/>
          </a:xfrm>
          <a:prstGeom prst="rect">
            <a:avLst/>
          </a:prstGeom>
        </p:spPr>
      </p:pic>
      <p:sp>
        <p:nvSpPr>
          <p:cNvPr id="5" name="Metin kutusu 4">
            <a:extLst>
              <a:ext uri="{FF2B5EF4-FFF2-40B4-BE49-F238E27FC236}">
                <a16:creationId xmlns:a16="http://schemas.microsoft.com/office/drawing/2014/main" id="{F12161A2-5DA3-82F8-BFE7-3CF255601A40}"/>
              </a:ext>
            </a:extLst>
          </p:cNvPr>
          <p:cNvSpPr txBox="1"/>
          <p:nvPr/>
        </p:nvSpPr>
        <p:spPr>
          <a:xfrm>
            <a:off x="1384916" y="3429000"/>
            <a:ext cx="9934113" cy="2660472"/>
          </a:xfrm>
          <a:prstGeom prst="rect">
            <a:avLst/>
          </a:prstGeom>
          <a:noFill/>
        </p:spPr>
        <p:txBody>
          <a:bodyPr wrap="square" rtlCol="0">
            <a:spAutoFit/>
          </a:bodyPr>
          <a:lstStyle/>
          <a:p>
            <a:pPr indent="449580">
              <a:lnSpc>
                <a:spcPct val="107000"/>
              </a:lnSpc>
              <a:spcAft>
                <a:spcPts val="800"/>
              </a:spcAf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UART birimlerinde RX, TX ve GND uçları bulunur.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TX:</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Veri iletim hattı.</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RX: </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Veri alma hattı.</a:t>
            </a:r>
            <a:r>
              <a:rPr lang="tr-TR" sz="1800" b="0" kern="1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GND: </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Toprak bağlantısı. Verinin düzgün bir şekilde iletilmesini ve cihazlar arasındaki güç ve sinyallerin kararlı kalmasını sağlar.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07000"/>
              </a:lnSpc>
              <a:spcAft>
                <a:spcPts val="800"/>
              </a:spcAf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Haberleşecek birimlerin RX ve TX uçları çapraz olarak bağlanır. GND bağlantıları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ortaklanır</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67830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0484BD-7FD2-90A8-C035-162F5FBF1E15}"/>
              </a:ext>
            </a:extLst>
          </p:cNvPr>
          <p:cNvSpPr>
            <a:spLocks noGrp="1"/>
          </p:cNvSpPr>
          <p:nvPr>
            <p:ph sz="quarter" idx="13"/>
          </p:nvPr>
        </p:nvSpPr>
        <p:spPr>
          <a:xfrm>
            <a:off x="1117961" y="2127394"/>
            <a:ext cx="10363826" cy="3424107"/>
          </a:xfrm>
        </p:spPr>
        <p:txBody>
          <a:bodyPr/>
          <a:lstStyle/>
          <a:p>
            <a:pPr>
              <a:lnSpc>
                <a:spcPct val="107000"/>
              </a:lnSpc>
              <a:spcAft>
                <a:spcPts val="800"/>
              </a:spcAft>
            </a:pP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Full </a:t>
            </a: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duplex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iki tarafın da aynı anda konuşabileceği haberleşme yapısıdır. İki tarafta veri iletebilir ve veri alabilir.</a:t>
            </a:r>
          </a:p>
          <a:p>
            <a:pPr>
              <a:lnSpc>
                <a:spcPct val="107000"/>
              </a:lnSpc>
              <a:spcAft>
                <a:spcPts val="800"/>
              </a:spcAft>
            </a:pP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Half</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duplex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telsiz mantığı. Biri konuşur diğeri dinler. Aynı anda gerçekleşmez.</a:t>
            </a:r>
          </a:p>
          <a:p>
            <a:pPr>
              <a:lnSpc>
                <a:spcPct val="107000"/>
              </a:lnSpc>
              <a:spcAft>
                <a:spcPts val="800"/>
              </a:spcAft>
            </a:pP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Simplex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biri konuşur diğeri dinler.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326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197DA1-D003-B666-95E3-B51813529DC3}"/>
              </a:ext>
            </a:extLst>
          </p:cNvPr>
          <p:cNvSpPr>
            <a:spLocks noGrp="1"/>
          </p:cNvSpPr>
          <p:nvPr>
            <p:ph type="title"/>
          </p:nvPr>
        </p:nvSpPr>
        <p:spPr/>
        <p:txBody>
          <a:bodyPr/>
          <a:lstStyle/>
          <a:p>
            <a:r>
              <a:rPr lang="tr-TR" dirty="0" err="1"/>
              <a:t>usart</a:t>
            </a:r>
            <a:endParaRPr lang="tr-TR" dirty="0"/>
          </a:p>
        </p:txBody>
      </p:sp>
      <p:sp>
        <p:nvSpPr>
          <p:cNvPr id="3" name="İçerik Yer Tutucusu 2">
            <a:extLst>
              <a:ext uri="{FF2B5EF4-FFF2-40B4-BE49-F238E27FC236}">
                <a16:creationId xmlns:a16="http://schemas.microsoft.com/office/drawing/2014/main" id="{0BB389A7-A327-D78A-B72F-A41D706D9313}"/>
              </a:ext>
            </a:extLst>
          </p:cNvPr>
          <p:cNvSpPr>
            <a:spLocks noGrp="1"/>
          </p:cNvSpPr>
          <p:nvPr>
            <p:ph sz="quarter" idx="13"/>
          </p:nvPr>
        </p:nvSpPr>
        <p:spPr/>
        <p:txBody>
          <a:bodyPr>
            <a:normAutofit fontScale="77500" lnSpcReduction="20000"/>
          </a:bodyPr>
          <a:lstStyle/>
          <a:p>
            <a:pPr marL="342900" lvl="0" indent="-342900">
              <a:lnSpc>
                <a:spcPct val="115000"/>
              </a:lnSpc>
              <a:buFont typeface="Symbol" panose="05050102010706020507" pitchFamily="18" charset="2"/>
              <a:buChar char=""/>
            </a:pPr>
            <a:r>
              <a:rPr lang="tr-TR" sz="1800" b="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USART seri iletişim kurmak için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mikrodenetleyiciler içerisinde bulunan çevre biriminin adıdır.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ise hem senkron hem de asenkron olarak çalışabilir.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Uart’a</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göre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daha gelişmiş</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bir protokoldür.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Haberleşme mantığı aynı şekilde çalışır ancak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aynı zamanda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senkron haberleşmeleri de gerçekleştirebilir.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Yeni çıkan bir mikroişlemcinin</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datasheet’ine</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(elektronik ve teknolojik ürünlerin teknik özellikleri, ayrıntıları vs.) Baktığınız zaman bu birimleri genelde USART birimi olarak görüyoruz çünkü USART aynı zamanda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uart’ı</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da kapsayan bir birim olarak tasarlanmıştır.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Rs232</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ise fiziki bir katmandır.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Genellikle işlemcinin </a:t>
            </a:r>
            <a:r>
              <a:rPr lang="tr-TR" sz="1800" b="1"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çıkışları 3.3V veya 5V</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seviyelerindedir.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Uzun mesafelerde</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elektriksel olarak daha iyi bir şekilde iletebilmek için rs232 çeviriciler kullanılır.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İki işlemciyi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üzerinden haberleştirebiliriz.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425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FCD31F4E-779F-4AAF-B587-CCD01801E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77116" y="957486"/>
            <a:ext cx="7293263" cy="546994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41ABED4C-8AE5-16D4-405F-389C6DA19A56}"/>
              </a:ext>
            </a:extLst>
          </p:cNvPr>
          <p:cNvSpPr>
            <a:spLocks noGrp="1"/>
          </p:cNvSpPr>
          <p:nvPr>
            <p:ph type="title"/>
          </p:nvPr>
        </p:nvSpPr>
        <p:spPr>
          <a:xfrm>
            <a:off x="7570382" y="957486"/>
            <a:ext cx="4485494" cy="3286040"/>
          </a:xfrm>
        </p:spPr>
        <p:txBody>
          <a:bodyPr vert="horz" lIns="91440" tIns="45720" rIns="91440" bIns="45720" rtlCol="0" anchor="b">
            <a:normAutofit/>
          </a:bodyPr>
          <a:lstStyle/>
          <a:p>
            <a:r>
              <a:rPr lang="en-US" sz="4800" dirty="0" err="1"/>
              <a:t>Uart</a:t>
            </a:r>
            <a:r>
              <a:rPr lang="en-US" sz="4800" dirty="0"/>
              <a:t> </a:t>
            </a:r>
            <a:r>
              <a:rPr lang="en-US" sz="4800" dirty="0" err="1"/>
              <a:t>ve</a:t>
            </a:r>
            <a:r>
              <a:rPr lang="en-US" sz="4800" dirty="0"/>
              <a:t> </a:t>
            </a:r>
            <a:r>
              <a:rPr lang="en-US" sz="4800" dirty="0" err="1"/>
              <a:t>usart</a:t>
            </a:r>
            <a:r>
              <a:rPr lang="en-US" sz="4800" dirty="0"/>
              <a:t> </a:t>
            </a:r>
            <a:r>
              <a:rPr lang="en-US" sz="4800" dirty="0" err="1"/>
              <a:t>nasıl</a:t>
            </a:r>
            <a:r>
              <a:rPr lang="en-US" sz="4800" dirty="0"/>
              <a:t> </a:t>
            </a:r>
            <a:r>
              <a:rPr lang="en-US" sz="4800" dirty="0" err="1"/>
              <a:t>çalışır</a:t>
            </a:r>
            <a:r>
              <a:rPr lang="en-US" sz="4800" dirty="0"/>
              <a:t> ?</a:t>
            </a:r>
          </a:p>
        </p:txBody>
      </p:sp>
      <p:sp>
        <p:nvSpPr>
          <p:cNvPr id="5" name="Metin kutusu 4">
            <a:extLst>
              <a:ext uri="{FF2B5EF4-FFF2-40B4-BE49-F238E27FC236}">
                <a16:creationId xmlns:a16="http://schemas.microsoft.com/office/drawing/2014/main" id="{05FFC667-207A-F5E1-9B52-F95536282F8D}"/>
              </a:ext>
            </a:extLst>
          </p:cNvPr>
          <p:cNvSpPr txBox="1"/>
          <p:nvPr/>
        </p:nvSpPr>
        <p:spPr>
          <a:xfrm>
            <a:off x="7927760" y="5980413"/>
            <a:ext cx="2947386" cy="369332"/>
          </a:xfrm>
          <a:prstGeom prst="rect">
            <a:avLst/>
          </a:prstGeom>
          <a:noFill/>
        </p:spPr>
        <p:txBody>
          <a:bodyPr wrap="square" rtlCol="0">
            <a:spAutoFit/>
          </a:bodyPr>
          <a:lstStyle/>
          <a:p>
            <a:r>
              <a:rPr lang="tr-TR" dirty="0"/>
              <a:t>1 byte göndermek için…</a:t>
            </a:r>
          </a:p>
        </p:txBody>
      </p:sp>
    </p:spTree>
    <p:extLst>
      <p:ext uri="{BB962C8B-B14F-4D97-AF65-F5344CB8AC3E}">
        <p14:creationId xmlns:p14="http://schemas.microsoft.com/office/powerpoint/2010/main" val="419472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F14A3B-D2CC-7523-6469-92A08A4E2486}"/>
              </a:ext>
            </a:extLst>
          </p:cNvPr>
          <p:cNvSpPr>
            <a:spLocks noGrp="1"/>
          </p:cNvSpPr>
          <p:nvPr>
            <p:ph sz="quarter" idx="13"/>
          </p:nvPr>
        </p:nvSpPr>
        <p:spPr>
          <a:xfrm>
            <a:off x="1224493" y="1976475"/>
            <a:ext cx="10363826" cy="3424107"/>
          </a:xfrm>
        </p:spPr>
        <p:txBody>
          <a:bodyPr>
            <a:normAutofit fontScale="92500" lnSpcReduction="20000"/>
          </a:bodyPr>
          <a:lstStyle/>
          <a:p>
            <a:pPr marL="0" indent="0">
              <a:lnSpc>
                <a:spcPct val="115000"/>
              </a:lnSpc>
              <a:spcAft>
                <a:spcPts val="800"/>
              </a:spcAft>
              <a:buNone/>
            </a:pPr>
            <a:r>
              <a:rPr lang="tr-TR" sz="1800" kern="100" cap="none" dirty="0">
                <a:solidFill>
                  <a:srgbClr val="3B3838"/>
                </a:solidFill>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Haberleşme bir start bitiyle başlar.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Start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1 bit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Stop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1 veya 2 bit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 gönderdiğimiz yapı bir byte olmak zorunda değil. 5,6,7,8 veya 9 bit olabilir. Ama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en çok kullanılan 8 bitlik yapıdır. </a:t>
            </a:r>
            <a:endParaRPr lang="tr-TR" sz="1800" b="1"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Parite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hata kontrolünde kullanılır.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Idle</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iletişim hattının boş olduğunu ifade eder. Veri gönderilmediğinde veya alınmadığında USART hattı idle durumundadır.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97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28DEA-7379-BF31-6BFE-997E0D3DDE7B}"/>
              </a:ext>
            </a:extLst>
          </p:cNvPr>
          <p:cNvSpPr>
            <a:spLocks noGrp="1"/>
          </p:cNvSpPr>
          <p:nvPr>
            <p:ph type="title"/>
          </p:nvPr>
        </p:nvSpPr>
        <p:spPr/>
        <p:txBody>
          <a:bodyPr/>
          <a:lstStyle/>
          <a:p>
            <a:r>
              <a:rPr lang="tr-TR" dirty="0"/>
              <a:t>Neden stop biti 2 tane ?</a:t>
            </a:r>
          </a:p>
        </p:txBody>
      </p:sp>
      <p:sp>
        <p:nvSpPr>
          <p:cNvPr id="3" name="İçerik Yer Tutucusu 2">
            <a:extLst>
              <a:ext uri="{FF2B5EF4-FFF2-40B4-BE49-F238E27FC236}">
                <a16:creationId xmlns:a16="http://schemas.microsoft.com/office/drawing/2014/main" id="{F72DF4C8-7425-80DA-49E7-3AE5008055B1}"/>
              </a:ext>
            </a:extLst>
          </p:cNvPr>
          <p:cNvSpPr>
            <a:spLocks noGrp="1"/>
          </p:cNvSpPr>
          <p:nvPr>
            <p:ph sz="quarter" idx="13"/>
          </p:nvPr>
        </p:nvSpPr>
        <p:spPr/>
        <p:txBody>
          <a:bodyPr/>
          <a:lstStyle/>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Stop bitinden iki tane kullanmak, birinci stop bitinin ek bir veri biti olarak algılanması gibi problemlerin önüne geçer ama iletişim hızını yavaşlatır.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06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26AA3B-B292-1FD9-9D85-DD7C5A42551E}"/>
              </a:ext>
            </a:extLst>
          </p:cNvPr>
          <p:cNvSpPr>
            <a:spLocks noGrp="1"/>
          </p:cNvSpPr>
          <p:nvPr>
            <p:ph type="title"/>
          </p:nvPr>
        </p:nvSpPr>
        <p:spPr/>
        <p:txBody>
          <a:bodyPr/>
          <a:lstStyle/>
          <a:p>
            <a:r>
              <a:rPr lang="tr-TR" dirty="0"/>
              <a:t>Start ve stop bitleri</a:t>
            </a:r>
          </a:p>
        </p:txBody>
      </p:sp>
      <p:sp>
        <p:nvSpPr>
          <p:cNvPr id="3" name="İçerik Yer Tutucusu 2">
            <a:extLst>
              <a:ext uri="{FF2B5EF4-FFF2-40B4-BE49-F238E27FC236}">
                <a16:creationId xmlns:a16="http://schemas.microsoft.com/office/drawing/2014/main" id="{2C058396-72B9-7C96-EADF-0C751EE3C945}"/>
              </a:ext>
            </a:extLst>
          </p:cNvPr>
          <p:cNvSpPr>
            <a:spLocks noGrp="1"/>
          </p:cNvSpPr>
          <p:nvPr>
            <p:ph sz="quarter" idx="13"/>
          </p:nvPr>
        </p:nvSpPr>
        <p:spPr/>
        <p:txBody>
          <a:bodyPr/>
          <a:lstStyle/>
          <a:p>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Kullanıcı verilerinin nerede başladığını ve bittiğini belirtmek veya verileri “</a:t>
            </a:r>
            <a:r>
              <a:rPr lang="tr-TR" sz="1800" i="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çerçevelemek</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için kullanılır.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67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368BB-F7F1-1095-CFA7-CBBD3960ADC2}"/>
              </a:ext>
            </a:extLst>
          </p:cNvPr>
          <p:cNvSpPr>
            <a:spLocks noGrp="1"/>
          </p:cNvSpPr>
          <p:nvPr>
            <p:ph type="title"/>
          </p:nvPr>
        </p:nvSpPr>
        <p:spPr/>
        <p:txBody>
          <a:bodyPr/>
          <a:lstStyle/>
          <a:p>
            <a:r>
              <a:rPr lang="tr-TR" dirty="0"/>
              <a:t>Asenkron</a:t>
            </a:r>
          </a:p>
        </p:txBody>
      </p:sp>
      <p:sp>
        <p:nvSpPr>
          <p:cNvPr id="3" name="İçerik Yer Tutucusu 2">
            <a:extLst>
              <a:ext uri="{FF2B5EF4-FFF2-40B4-BE49-F238E27FC236}">
                <a16:creationId xmlns:a16="http://schemas.microsoft.com/office/drawing/2014/main" id="{5C96E6F4-44CF-3B02-D241-23D0B13D5F40}"/>
              </a:ext>
            </a:extLst>
          </p:cNvPr>
          <p:cNvSpPr>
            <a:spLocks noGrp="1"/>
          </p:cNvSpPr>
          <p:nvPr>
            <p:ph sz="quarter" idx="13"/>
          </p:nvPr>
        </p:nvSpPr>
        <p:spPr/>
        <p:txBody>
          <a:bodyPr/>
          <a:lstStyle/>
          <a:p>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Paylaşılan saat olmadığı anlamına gelir, bu nedenle </a:t>
            </a:r>
            <a:r>
              <a:rPr lang="tr-TR" sz="1800" kern="0" cap="none"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uart’ın</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çalışması için bağlantının her iki tarafında aynı bit veya baud hızı yapılandırılmalıdır.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20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42F66-CCD0-620D-F544-11CEE4FB4941}"/>
              </a:ext>
            </a:extLst>
          </p:cNvPr>
          <p:cNvSpPr>
            <a:spLocks noGrp="1"/>
          </p:cNvSpPr>
          <p:nvPr>
            <p:ph type="title"/>
          </p:nvPr>
        </p:nvSpPr>
        <p:spPr/>
        <p:txBody>
          <a:bodyPr/>
          <a:lstStyle/>
          <a:p>
            <a:r>
              <a:rPr lang="tr-TR" dirty="0"/>
              <a:t>Baud rate</a:t>
            </a:r>
          </a:p>
        </p:txBody>
      </p:sp>
      <p:sp>
        <p:nvSpPr>
          <p:cNvPr id="3" name="İçerik Yer Tutucusu 2">
            <a:extLst>
              <a:ext uri="{FF2B5EF4-FFF2-40B4-BE49-F238E27FC236}">
                <a16:creationId xmlns:a16="http://schemas.microsoft.com/office/drawing/2014/main" id="{87052ECA-D519-3AE8-4968-8B9E418C5F51}"/>
              </a:ext>
            </a:extLst>
          </p:cNvPr>
          <p:cNvSpPr>
            <a:spLocks noGrp="1"/>
          </p:cNvSpPr>
          <p:nvPr>
            <p:ph sz="quarter" idx="13"/>
          </p:nvPr>
        </p:nvSpPr>
        <p:spPr/>
        <p:txBody>
          <a:bodyPr/>
          <a:lstStyle/>
          <a:p>
            <a:r>
              <a:rPr lang="tr-TR" sz="1800" kern="100" cap="none" dirty="0">
                <a:effectLst/>
                <a:latin typeface="Calibri" panose="020F0502020204030204" pitchFamily="34" charset="0"/>
                <a:ea typeface="Calibri" panose="020F0502020204030204" pitchFamily="34" charset="0"/>
                <a:cs typeface="Calibri" panose="020F0502020204030204" pitchFamily="34" charset="0"/>
              </a:rPr>
              <a:t>UART ile iletilen verilen hızı bu şekilde adlandırılır.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Saniyede iletilen bit sayısını</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ifade eder. (Genellikle 300-115200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bps</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300’ün katları arasında değişir)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0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EE1611-C016-BCEE-74C3-1B63F562A498}"/>
              </a:ext>
            </a:extLst>
          </p:cNvPr>
          <p:cNvSpPr>
            <a:spLocks noGrp="1"/>
          </p:cNvSpPr>
          <p:nvPr>
            <p:ph type="title"/>
          </p:nvPr>
        </p:nvSpPr>
        <p:spPr/>
        <p:txBody>
          <a:bodyPr/>
          <a:lstStyle/>
          <a:p>
            <a:r>
              <a:rPr lang="tr-TR" dirty="0" err="1"/>
              <a:t>Parıte</a:t>
            </a:r>
            <a:r>
              <a:rPr lang="tr-TR" dirty="0"/>
              <a:t> biti (Eşlenik biti)</a:t>
            </a:r>
          </a:p>
        </p:txBody>
      </p:sp>
      <p:sp>
        <p:nvSpPr>
          <p:cNvPr id="3" name="İçerik Yer Tutucusu 2">
            <a:extLst>
              <a:ext uri="{FF2B5EF4-FFF2-40B4-BE49-F238E27FC236}">
                <a16:creationId xmlns:a16="http://schemas.microsoft.com/office/drawing/2014/main" id="{F7316503-F88F-DF24-1DD2-504BCE31A206}"/>
              </a:ext>
            </a:extLst>
          </p:cNvPr>
          <p:cNvSpPr>
            <a:spLocks noGrp="1"/>
          </p:cNvSpPr>
          <p:nvPr>
            <p:ph sz="quarter" idx="13"/>
          </p:nvPr>
        </p:nvSpPr>
        <p:spPr/>
        <p:txBody>
          <a:bodyPr/>
          <a:lstStyle/>
          <a:p>
            <a:pPr marL="342900" lvl="0" indent="-342900">
              <a:lnSpc>
                <a:spcPct val="115000"/>
              </a:lnSpc>
              <a:spcAft>
                <a:spcPts val="750"/>
              </a:spcAft>
              <a:buFont typeface="Symbol" panose="05050102010706020507" pitchFamily="18" charset="2"/>
              <a:buChar char=""/>
            </a:pP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Tek bit hatalarını algılamak için isteğe bağlı bir </a:t>
            </a:r>
            <a:r>
              <a:rPr lang="tr-TR" sz="1800" b="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eşlik biti (parite biti)</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kullanılabilir. Veri bütünlüğünü korumak için kullanılır.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750"/>
              </a:spcAft>
              <a:buFont typeface="Symbol" panose="05050102010706020507" pitchFamily="18" charset="2"/>
              <a:buChar char=""/>
            </a:pP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Eşlik biti kullanılarak </a:t>
            </a:r>
            <a:r>
              <a:rPr lang="tr-TR" sz="1800" b="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çok güvenli olmayan hata denetimleri</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yapılabilir. Çok güvenli olmamasının sebebi iki bit birden bozulmaya uğrarsa bunu tespit edemez.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r>
              <a:rPr lang="tr-TR" sz="1800" cap="none" dirty="0">
                <a:latin typeface="Calibri" panose="020F0502020204030204" pitchFamily="34" charset="0"/>
                <a:cs typeface="Calibri" panose="020F0502020204030204" pitchFamily="34" charset="0"/>
              </a:rPr>
              <a:t>Eğer iki veya daha fazla eşlik biti aynı anda bozulursa, bu durum eşlik bitlerinin hata tespitini yapamayacağı anlamına gelir ve bu nedenle hata denetimi güvenilir olmaz.</a:t>
            </a:r>
          </a:p>
        </p:txBody>
      </p:sp>
    </p:spTree>
    <p:extLst>
      <p:ext uri="{BB962C8B-B14F-4D97-AF65-F5344CB8AC3E}">
        <p14:creationId xmlns:p14="http://schemas.microsoft.com/office/powerpoint/2010/main" val="41587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C3A8C1-3B44-6D98-0FF1-009689988C7E}"/>
              </a:ext>
            </a:extLst>
          </p:cNvPr>
          <p:cNvSpPr>
            <a:spLocks noGrp="1"/>
          </p:cNvSpPr>
          <p:nvPr>
            <p:ph type="title"/>
          </p:nvPr>
        </p:nvSpPr>
        <p:spPr/>
        <p:txBody>
          <a:bodyPr/>
          <a:lstStyle/>
          <a:p>
            <a:r>
              <a:rPr lang="tr-TR" dirty="0"/>
              <a:t>Seri ve paralel iletişim</a:t>
            </a:r>
          </a:p>
        </p:txBody>
      </p:sp>
      <p:pic>
        <p:nvPicPr>
          <p:cNvPr id="1026" name="Picture 2" descr="Seri ve Paralel Haberleşme Nedir? - UrhobA">
            <a:extLst>
              <a:ext uri="{FF2B5EF4-FFF2-40B4-BE49-F238E27FC236}">
                <a16:creationId xmlns:a16="http://schemas.microsoft.com/office/drawing/2014/main" id="{D4E56F88-074C-B223-01AF-124A29D75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779" y="2214694"/>
            <a:ext cx="6673527" cy="337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2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6CB73F-5EB2-CD8E-999D-0F7ABB49DC4C}"/>
              </a:ext>
            </a:extLst>
          </p:cNvPr>
          <p:cNvSpPr>
            <a:spLocks noGrp="1"/>
          </p:cNvSpPr>
          <p:nvPr>
            <p:ph type="title"/>
          </p:nvPr>
        </p:nvSpPr>
        <p:spPr/>
        <p:txBody>
          <a:bodyPr/>
          <a:lstStyle/>
          <a:p>
            <a:r>
              <a:rPr lang="tr-TR" dirty="0" err="1"/>
              <a:t>Parıte</a:t>
            </a:r>
            <a:r>
              <a:rPr lang="tr-TR" dirty="0"/>
              <a:t> biti kullanım mantığı</a:t>
            </a:r>
          </a:p>
        </p:txBody>
      </p:sp>
      <p:sp>
        <p:nvSpPr>
          <p:cNvPr id="3" name="İçerik Yer Tutucusu 2">
            <a:extLst>
              <a:ext uri="{FF2B5EF4-FFF2-40B4-BE49-F238E27FC236}">
                <a16:creationId xmlns:a16="http://schemas.microsoft.com/office/drawing/2014/main" id="{6D33F78D-F229-EB25-EDEB-470051FB72E4}"/>
              </a:ext>
            </a:extLst>
          </p:cNvPr>
          <p:cNvSpPr>
            <a:spLocks noGrp="1"/>
          </p:cNvSpPr>
          <p:nvPr>
            <p:ph sz="quarter" idx="13"/>
          </p:nvPr>
        </p:nvSpPr>
        <p:spPr>
          <a:xfrm>
            <a:off x="594178" y="3227317"/>
            <a:ext cx="4261908" cy="2955980"/>
          </a:xfrm>
        </p:spPr>
        <p:txBody>
          <a:bodyPr>
            <a:normAutofit/>
          </a:bodyPr>
          <a:lstStyle/>
          <a:p>
            <a:pPr indent="228600">
              <a:lnSpc>
                <a:spcPct val="115000"/>
              </a:lnSpc>
              <a:spcAft>
                <a:spcPts val="800"/>
              </a:spcAft>
            </a:pPr>
            <a:r>
              <a:rPr lang="tr-TR" sz="1800" b="1" u="sng"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Çift parite:</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veriyi belirler.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 4</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Dört bir çift sayıdır. Dolayısıyla çift parite bitini “0” olarak ayarlar.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parite bitini verinin sonuna ekler: 10110100</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
        <p:nvSpPr>
          <p:cNvPr id="4" name="Metin kutusu 3">
            <a:extLst>
              <a:ext uri="{FF2B5EF4-FFF2-40B4-BE49-F238E27FC236}">
                <a16:creationId xmlns:a16="http://schemas.microsoft.com/office/drawing/2014/main" id="{FA1D667B-EF48-0A02-299D-C8BA702483AC}"/>
              </a:ext>
            </a:extLst>
          </p:cNvPr>
          <p:cNvSpPr txBox="1"/>
          <p:nvPr/>
        </p:nvSpPr>
        <p:spPr>
          <a:xfrm>
            <a:off x="5353861" y="3704521"/>
            <a:ext cx="6243961" cy="3020314"/>
          </a:xfrm>
          <a:prstGeom prst="rect">
            <a:avLst/>
          </a:prstGeom>
          <a:noFill/>
        </p:spPr>
        <p:txBody>
          <a:bodyPr wrap="square" rtlCol="0">
            <a:spAutoFit/>
          </a:bodyPr>
          <a:lstStyle/>
          <a:p>
            <a:pPr marL="457200">
              <a:lnSpc>
                <a:spcPct val="115000"/>
              </a:lnSpc>
            </a:pPr>
            <a:r>
              <a:rPr lang="tr-TR" sz="1800" i="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paketi alıcıya ulaştığı zaman…</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paketini alır.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İçinde dört tane bir olduğunu görür.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çift parite bitini kontrol eder.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Göndericinin çift parite kullandığını görür.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içindeki “1”lerin sayısı çift olduğu için ve çift parite de “0” olduğu için verinin doğru iletilmiş olduğuna karar verilir.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dirty="0"/>
          </a:p>
        </p:txBody>
      </p:sp>
      <p:sp>
        <p:nvSpPr>
          <p:cNvPr id="5" name="Metin kutusu 4">
            <a:extLst>
              <a:ext uri="{FF2B5EF4-FFF2-40B4-BE49-F238E27FC236}">
                <a16:creationId xmlns:a16="http://schemas.microsoft.com/office/drawing/2014/main" id="{2CA1F582-D5B7-CCA9-D6DC-BD9855578101}"/>
              </a:ext>
            </a:extLst>
          </p:cNvPr>
          <p:cNvSpPr txBox="1"/>
          <p:nvPr/>
        </p:nvSpPr>
        <p:spPr>
          <a:xfrm>
            <a:off x="913774" y="1879882"/>
            <a:ext cx="11091169" cy="1632755"/>
          </a:xfrm>
          <a:prstGeom prst="rect">
            <a:avLst/>
          </a:prstGeom>
          <a:noFill/>
        </p:spPr>
        <p:txBody>
          <a:bodyPr wrap="square" rtlCol="0">
            <a:spAutoFit/>
          </a:bodyPr>
          <a:lstStyle/>
          <a:p>
            <a:pPr indent="228600">
              <a:lnSpc>
                <a:spcPct val="115000"/>
              </a:lnSpc>
              <a:spcAft>
                <a:spcPts val="800"/>
              </a:spcAft>
            </a:pPr>
            <a:r>
              <a:rPr lang="tr-TR" sz="18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Sistem kurulurken parite bitinin tek veya çift olma durumuna göre karar verilir.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15000"/>
              </a:lnSpc>
              <a:spcAft>
                <a:spcPts val="800"/>
              </a:spcAft>
            </a:pPr>
            <a:r>
              <a:rPr lang="tr-TR" sz="1800" b="1" i="1"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tr-TR" sz="18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Elimizde “1011010” verisi olsun. Çift veya tek pariteye göre veri gönderim doğruluğunu inceleyelim.</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81380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ADEACD4-EE63-FAF4-1DBE-EAAFDEB47F81}"/>
              </a:ext>
            </a:extLst>
          </p:cNvPr>
          <p:cNvSpPr>
            <a:spLocks noGrp="1"/>
          </p:cNvSpPr>
          <p:nvPr>
            <p:ph sz="quarter" idx="13"/>
          </p:nvPr>
        </p:nvSpPr>
        <p:spPr>
          <a:xfrm>
            <a:off x="807241" y="1716946"/>
            <a:ext cx="4226397" cy="3424107"/>
          </a:xfrm>
        </p:spPr>
        <p:txBody>
          <a:bodyPr>
            <a:normAutofit/>
          </a:bodyPr>
          <a:lstStyle/>
          <a:p>
            <a:pPr marL="228600">
              <a:lnSpc>
                <a:spcPct val="115000"/>
              </a:lnSpc>
              <a:spcAft>
                <a:spcPts val="800"/>
              </a:spcAft>
            </a:pPr>
            <a:r>
              <a:rPr lang="tr-TR" sz="1800" b="1" u="sng"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veriyi belirler.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 4</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 olduğu için parite biti “1” olarak ayarlanır ve verinin sonuna eklenir.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Parite biti verinin sonuna konulur: 10110101</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etin kutusu 3">
            <a:extLst>
              <a:ext uri="{FF2B5EF4-FFF2-40B4-BE49-F238E27FC236}">
                <a16:creationId xmlns:a16="http://schemas.microsoft.com/office/drawing/2014/main" id="{705C37B6-BED7-6515-F69F-ACCADF30CE34}"/>
              </a:ext>
            </a:extLst>
          </p:cNvPr>
          <p:cNvSpPr txBox="1"/>
          <p:nvPr/>
        </p:nvSpPr>
        <p:spPr>
          <a:xfrm>
            <a:off x="6294268" y="2087902"/>
            <a:ext cx="5548544" cy="3020314"/>
          </a:xfrm>
          <a:prstGeom prst="rect">
            <a:avLst/>
          </a:prstGeom>
          <a:noFill/>
        </p:spPr>
        <p:txBody>
          <a:bodyPr wrap="square" rtlCol="0">
            <a:spAutoFit/>
          </a:bodyPr>
          <a:lstStyle/>
          <a:p>
            <a:pPr marL="457200">
              <a:lnSpc>
                <a:spcPct val="115000"/>
              </a:lnSpc>
            </a:pPr>
            <a:r>
              <a:rPr lang="tr-TR" sz="1800" i="1"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paketi alıcıya ulaştığı zaman…</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paketini alır.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İçinde dört tane bir olduğunu görür.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 biti kontrol edilir. Gönderici tek parite göndermiştir bu nedenle tek parite biti “1” olmalıdır.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içindeki “1”lerin sayısı çift olduğu (dört tane) ve tek paritesinin “1” olduğunu görünce verinin hatalı bir şekilde geldiğine karar verir.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p:txBody>
      </p:sp>
      <p:sp>
        <p:nvSpPr>
          <p:cNvPr id="5" name="Metin kutusu 4">
            <a:extLst>
              <a:ext uri="{FF2B5EF4-FFF2-40B4-BE49-F238E27FC236}">
                <a16:creationId xmlns:a16="http://schemas.microsoft.com/office/drawing/2014/main" id="{A43933A4-3C14-26ED-F746-929040355FC7}"/>
              </a:ext>
            </a:extLst>
          </p:cNvPr>
          <p:cNvSpPr txBox="1"/>
          <p:nvPr/>
        </p:nvSpPr>
        <p:spPr>
          <a:xfrm>
            <a:off x="3059837" y="5108216"/>
            <a:ext cx="6072326" cy="1211614"/>
          </a:xfrm>
          <a:prstGeom prst="rect">
            <a:avLst/>
          </a:prstGeom>
          <a:noFill/>
        </p:spPr>
        <p:txBody>
          <a:bodyPr wrap="square" rtlCol="0">
            <a:spAutoFit/>
          </a:bodyPr>
          <a:lstStyle/>
          <a:p>
            <a:pPr>
              <a:lnSpc>
                <a:spcPct val="115000"/>
              </a:lnSpc>
              <a:spcAft>
                <a:spcPts val="800"/>
              </a:spcAft>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Paritede “1” tek sayıyı, “0” çift sayıyı temsil eder.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Yani çift pariteyse “1”, tek pariteyse “0” gönderiyor.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81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C110E-4283-C549-30E1-5D986551DA84}"/>
              </a:ext>
            </a:extLst>
          </p:cNvPr>
          <p:cNvSpPr>
            <a:spLocks noGrp="1"/>
          </p:cNvSpPr>
          <p:nvPr>
            <p:ph type="title"/>
          </p:nvPr>
        </p:nvSpPr>
        <p:spPr/>
        <p:txBody>
          <a:bodyPr/>
          <a:lstStyle/>
          <a:p>
            <a:r>
              <a:rPr lang="tr-TR" dirty="0" err="1"/>
              <a:t>Uart</a:t>
            </a:r>
            <a:r>
              <a:rPr lang="tr-TR" dirty="0"/>
              <a:t> avantajları</a:t>
            </a:r>
          </a:p>
        </p:txBody>
      </p:sp>
      <p:sp>
        <p:nvSpPr>
          <p:cNvPr id="3" name="İçerik Yer Tutucusu 2">
            <a:extLst>
              <a:ext uri="{FF2B5EF4-FFF2-40B4-BE49-F238E27FC236}">
                <a16:creationId xmlns:a16="http://schemas.microsoft.com/office/drawing/2014/main" id="{F8552773-5152-EB9F-E49C-E1482D7DB1DB}"/>
              </a:ext>
            </a:extLst>
          </p:cNvPr>
          <p:cNvSpPr>
            <a:spLocks noGrp="1"/>
          </p:cNvSpPr>
          <p:nvPr>
            <p:ph sz="quarter" idx="13"/>
          </p:nvPr>
        </p:nvSpPr>
        <p:spPr>
          <a:xfrm>
            <a:off x="913773" y="2367092"/>
            <a:ext cx="10618320" cy="4149118"/>
          </a:xfrm>
        </p:spPr>
        <p:txBody>
          <a:bodyPr>
            <a:normAutofit fontScale="85000" lnSpcReduction="10000"/>
          </a:bodyPr>
          <a:lstStyle/>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Basit ve yaygın:</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iki kablo kullanır.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Seri iletişim:</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daha az hat kullanır ve verileri sırasıyla iletir.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Asenkron:</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veri noktaları arasındaki zamanlamayı belirlemek için özel bir saat hattına ihtiyaç duymaz.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Veride hata ayıklama:</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çok kullanışlı olmasa da bir hata ayıklama yönteminin bulunması bir artıdır.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Donanım ve yazılım desteği:</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birçok bilgisayar ve mikrodenetleyici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iletişimi için özel donanım ve sürücüler sağlar.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Düşük maliyet: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Veri aktarım mesafesi:</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UART ile veri, uzun mesafelere iletilmesi gerektiğinde bile kullanılabilir. Çevirici ve yükselticilerle iletim mesafesi artabilir.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Gerçek zamanlı: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İyi belgelenmiş: </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çok iyi belgelenmiş olan </a:t>
            </a:r>
            <a:r>
              <a:rPr lang="tr-TR" sz="1800" kern="1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ve </a:t>
            </a:r>
            <a:r>
              <a:rPr lang="tr-TR" sz="1800" kern="1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haberleşme protokolleri çok sık kullanılmaktadır.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Paket yapısı: </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kullanımında değişken özellikte veri paketi yer almaktadır. Veri paket yapısı da her iki taraf da aynı ayarlandığı sürece değişiklik yapılabilir.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177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45AC7-7994-E69E-6B02-0A4DBD2A5075}"/>
              </a:ext>
            </a:extLst>
          </p:cNvPr>
          <p:cNvSpPr>
            <a:spLocks noGrp="1"/>
          </p:cNvSpPr>
          <p:nvPr>
            <p:ph type="title"/>
          </p:nvPr>
        </p:nvSpPr>
        <p:spPr/>
        <p:txBody>
          <a:bodyPr/>
          <a:lstStyle/>
          <a:p>
            <a:r>
              <a:rPr lang="tr-TR" dirty="0" err="1"/>
              <a:t>Uart</a:t>
            </a:r>
            <a:r>
              <a:rPr lang="tr-TR" dirty="0"/>
              <a:t> dezavantajları</a:t>
            </a:r>
          </a:p>
        </p:txBody>
      </p:sp>
      <p:sp>
        <p:nvSpPr>
          <p:cNvPr id="3" name="İçerik Yer Tutucusu 2">
            <a:extLst>
              <a:ext uri="{FF2B5EF4-FFF2-40B4-BE49-F238E27FC236}">
                <a16:creationId xmlns:a16="http://schemas.microsoft.com/office/drawing/2014/main" id="{45CCF21F-E3CA-1503-4F48-C97B52F33244}"/>
              </a:ext>
            </a:extLst>
          </p:cNvPr>
          <p:cNvSpPr>
            <a:spLocks noGrp="1"/>
          </p:cNvSpPr>
          <p:nvPr>
            <p:ph sz="quarter" idx="13"/>
          </p:nvPr>
        </p:nvSpPr>
        <p:spPr/>
        <p:txBody>
          <a:bodyPr/>
          <a:lstStyle/>
          <a:p>
            <a:pPr marL="342900" lvl="0" indent="-342900">
              <a:lnSpc>
                <a:spcPct val="115000"/>
              </a:lnSpc>
              <a:buFont typeface="Symbol" panose="05050102010706020507" pitchFamily="18" charset="2"/>
              <a:buChar char=""/>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Frame</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boyutu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9 bit ile sınırlıdır. </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Birden çok ana sistemi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desteklemez</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Her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uart’ın</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baud hızı birbirinin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yüzde 10’u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kadar değişebilir.</a:t>
            </a:r>
          </a:p>
          <a:p>
            <a:pPr marL="342900" lvl="0" indent="-342900">
              <a:lnSpc>
                <a:spcPct val="115000"/>
              </a:lnSpc>
              <a:spcAft>
                <a:spcPts val="800"/>
              </a:spcAft>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Ayrıca tek hattan veri iletimi gerçekleştiği için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yavaş olabilir.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085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A1998D9-4334-3EC7-CE74-720CFB9F80DE}"/>
              </a:ext>
            </a:extLst>
          </p:cNvPr>
          <p:cNvPicPr>
            <a:picLocks noChangeAspect="1"/>
          </p:cNvPicPr>
          <p:nvPr/>
        </p:nvPicPr>
        <p:blipFill rotWithShape="1">
          <a:blip r:embed="rId2"/>
          <a:srcRect t="10081" b="7802"/>
          <a:stretch/>
        </p:blipFill>
        <p:spPr>
          <a:xfrm>
            <a:off x="20" y="2754"/>
            <a:ext cx="12191980" cy="6858000"/>
          </a:xfrm>
          <a:prstGeom prst="rect">
            <a:avLst/>
          </a:prstGeom>
        </p:spPr>
      </p:pic>
      <p:sp>
        <p:nvSpPr>
          <p:cNvPr id="9" name="Rectangle 8">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52FFF514-0BAC-5046-8790-2E3C6735D82F}"/>
              </a:ext>
            </a:extLst>
          </p:cNvPr>
          <p:cNvSpPr>
            <a:spLocks noGrp="1"/>
          </p:cNvSpPr>
          <p:nvPr>
            <p:ph type="title"/>
          </p:nvPr>
        </p:nvSpPr>
        <p:spPr>
          <a:xfrm>
            <a:off x="913775" y="618517"/>
            <a:ext cx="10364451" cy="1596177"/>
          </a:xfrm>
        </p:spPr>
        <p:txBody>
          <a:bodyPr>
            <a:normAutofit/>
          </a:bodyPr>
          <a:lstStyle/>
          <a:p>
            <a:r>
              <a:rPr lang="tr-TR" dirty="0"/>
              <a:t>rs232</a:t>
            </a:r>
          </a:p>
        </p:txBody>
      </p:sp>
      <p:sp>
        <p:nvSpPr>
          <p:cNvPr id="3" name="İçerik Yer Tutucusu 2">
            <a:extLst>
              <a:ext uri="{FF2B5EF4-FFF2-40B4-BE49-F238E27FC236}">
                <a16:creationId xmlns:a16="http://schemas.microsoft.com/office/drawing/2014/main" id="{58A86D13-392D-5A04-BE2D-CCD5154CE229}"/>
              </a:ext>
            </a:extLst>
          </p:cNvPr>
          <p:cNvSpPr>
            <a:spLocks noGrp="1"/>
          </p:cNvSpPr>
          <p:nvPr>
            <p:ph sz="quarter" idx="13"/>
          </p:nvPr>
        </p:nvSpPr>
        <p:spPr>
          <a:xfrm>
            <a:off x="913774" y="2367092"/>
            <a:ext cx="10363826" cy="3424107"/>
          </a:xfrm>
        </p:spPr>
        <p:txBody>
          <a:bodyPr>
            <a:normAutofit/>
          </a:bodyPr>
          <a:lstStyle/>
          <a:p>
            <a:r>
              <a:rPr lang="tr-TR" kern="100" cap="none" dirty="0">
                <a:effectLst/>
                <a:latin typeface="Calibri" panose="020F0502020204030204" pitchFamily="34" charset="0"/>
                <a:ea typeface="Calibri" panose="020F0502020204030204" pitchFamily="34" charset="0"/>
                <a:cs typeface="Calibri" panose="020F0502020204030204" pitchFamily="34" charset="0"/>
              </a:rPr>
              <a:t>Geçmişte hemen hemen bütün </a:t>
            </a:r>
            <a:r>
              <a:rPr lang="tr-TR" kern="100" cap="none" dirty="0" err="1">
                <a:effectLst/>
                <a:latin typeface="Calibri" panose="020F0502020204030204" pitchFamily="34" charset="0"/>
                <a:ea typeface="Calibri" panose="020F0502020204030204" pitchFamily="34" charset="0"/>
                <a:cs typeface="Calibri" panose="020F0502020204030204" pitchFamily="34" charset="0"/>
              </a:rPr>
              <a:t>pc’lerde</a:t>
            </a:r>
            <a:r>
              <a:rPr lang="tr-TR" kern="100" cap="none" dirty="0">
                <a:effectLst/>
                <a:latin typeface="Calibri" panose="020F0502020204030204" pitchFamily="34" charset="0"/>
                <a:ea typeface="Calibri" panose="020F0502020204030204" pitchFamily="34" charset="0"/>
                <a:cs typeface="Calibri" panose="020F0502020204030204" pitchFamily="34" charset="0"/>
              </a:rPr>
              <a:t> bulunan bir </a:t>
            </a:r>
            <a:r>
              <a:rPr lang="tr-TR" b="1" kern="100" cap="none" dirty="0">
                <a:effectLst/>
                <a:latin typeface="Calibri" panose="020F0502020204030204" pitchFamily="34" charset="0"/>
                <a:ea typeface="Calibri" panose="020F0502020204030204" pitchFamily="34" charset="0"/>
                <a:cs typeface="Calibri" panose="020F0502020204030204" pitchFamily="34" charset="0"/>
              </a:rPr>
              <a:t>seri iletişim fiziksel standardıdır. </a:t>
            </a:r>
            <a:r>
              <a:rPr lang="tr-TR" kern="100" cap="none" dirty="0">
                <a:effectLst/>
                <a:latin typeface="Calibri" panose="020F0502020204030204" pitchFamily="34" charset="0"/>
                <a:ea typeface="Calibri" panose="020F0502020204030204" pitchFamily="34" charset="0"/>
                <a:cs typeface="Calibri" panose="020F0502020204030204" pitchFamily="34" charset="0"/>
              </a:rPr>
              <a:t>Noktadan noktaya iletişimde en yaygın kullanılan protokollerden birisi idi.</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94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668536-9CA0-EF81-27C5-6D6B492911CE}"/>
              </a:ext>
            </a:extLst>
          </p:cNvPr>
          <p:cNvSpPr>
            <a:spLocks noGrp="1"/>
          </p:cNvSpPr>
          <p:nvPr>
            <p:ph type="title"/>
          </p:nvPr>
        </p:nvSpPr>
        <p:spPr/>
        <p:txBody>
          <a:bodyPr/>
          <a:lstStyle/>
          <a:p>
            <a:r>
              <a:rPr lang="tr-TR" dirty="0"/>
              <a:t>Rs232 portu yokken mikrodenetleyicilerle nasıl haberleşebiliriz ?</a:t>
            </a:r>
          </a:p>
        </p:txBody>
      </p:sp>
      <p:sp>
        <p:nvSpPr>
          <p:cNvPr id="3" name="İçerik Yer Tutucusu 2">
            <a:extLst>
              <a:ext uri="{FF2B5EF4-FFF2-40B4-BE49-F238E27FC236}">
                <a16:creationId xmlns:a16="http://schemas.microsoft.com/office/drawing/2014/main" id="{23728E12-6007-427B-E9C2-1634FFC2C355}"/>
              </a:ext>
            </a:extLst>
          </p:cNvPr>
          <p:cNvSpPr>
            <a:spLocks noGrp="1"/>
          </p:cNvSpPr>
          <p:nvPr>
            <p:ph sz="quarter" idx="13"/>
          </p:nvPr>
        </p:nvSpPr>
        <p:spPr/>
        <p:txBody>
          <a:bodyPr/>
          <a:lstStyle/>
          <a:p>
            <a:r>
              <a:rPr lang="tr-TR" sz="1800" b="1"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 USB </a:t>
            </a:r>
            <a:r>
              <a:rPr lang="tr-TR" sz="1800" b="1"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converter’lar</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kullanabiliriz. Bunları kullandığımızda bilgisayarda sanal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comport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oluşur ve biz bu şekilde mikrodenetleyicilerle iletişim kurabiliriz.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346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elektronik donanım, elektronik bileşen, devre bileşeni, elektronik mühendisliği içeren bir resim&#10;&#10;Açıklama otomatik olarak oluşturuldu">
            <a:extLst>
              <a:ext uri="{FF2B5EF4-FFF2-40B4-BE49-F238E27FC236}">
                <a16:creationId xmlns:a16="http://schemas.microsoft.com/office/drawing/2014/main" id="{A16B6A9A-2CE2-B08E-79F2-18891824A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92871" y="1122339"/>
            <a:ext cx="7852465" cy="4613322"/>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142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F5AB9E-90AE-E1F5-3EB9-6392BCC04060}"/>
              </a:ext>
            </a:extLst>
          </p:cNvPr>
          <p:cNvSpPr>
            <a:spLocks noGrp="1"/>
          </p:cNvSpPr>
          <p:nvPr>
            <p:ph sz="quarter" idx="13"/>
          </p:nvPr>
        </p:nvSpPr>
        <p:spPr>
          <a:xfrm>
            <a:off x="984795" y="1358283"/>
            <a:ext cx="10431888" cy="4989249"/>
          </a:xfrm>
        </p:spPr>
        <p:txBody>
          <a:bodyPr>
            <a:normAutofit fontScale="92500" lnSpcReduction="20000"/>
          </a:bodyPr>
          <a:lstStyle/>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Buffer</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t>
            </a:r>
            <a:r>
              <a:rPr lang="tr-TR" sz="1800"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uart’ta</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gelen verilerin depolanacağı bellek alanıdır</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Veriler daha sonra fiziksel bir ortamda saklanabilir. Seri iletişimin ilk günlerinde bu özellik gerekli değildi. Ama çoklu göre yapan işletim sistemlerine vs. Geçince böyle bir ihtiyaç doğdu.</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Flow</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control</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(akış kontrolü):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i="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Yazılımsal akış kontrolü:</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XON(17), XOF(19)</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bu karakterler, haberleşmeyi durdurmayı ve tekrar başlatmayı sağlar. Alıcı tarafından kontrol edilir.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i="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Donanımsal akış kontrolü:</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indent="449580">
              <a:lnSpc>
                <a:spcPct val="115000"/>
              </a:lnSpc>
              <a:spcAft>
                <a:spcPts val="800"/>
              </a:spcAft>
            </a:pP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Donanımsal akış kontrolüne </a:t>
            </a:r>
            <a:r>
              <a:rPr lang="tr-TR" sz="1800" b="1"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RTS / CTS </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akış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kontrolü'de</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denilir. Haberleşmenin başlangıcında, bilgisayar RTS hattını aktif hale getirerek bilgi göndermek istediğini iletir ve CTS pinini kontrol ederek alıcının cevabını bekler. Eğer alıcı bilgi alımı için uygunsa CTS hattını aktif hale getirerek vericinin isteğini kabul eder ve haberleşmeyi başlatır.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Ttl</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ttl</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mikrokontrolcünün</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arabirimiyle gönderip aldığı </a:t>
            </a:r>
            <a:r>
              <a:rPr lang="tr-TR" sz="1800" b="1"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sinyallerdir.</a:t>
            </a:r>
            <a:endParaRPr lang="tr-TR" sz="1800" b="1"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38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devre, elektronik mühendisliği, yazı tipi içeren bir resim&#10;&#10;Açıklama otomatik olarak oluşturuldu">
            <a:extLst>
              <a:ext uri="{FF2B5EF4-FFF2-40B4-BE49-F238E27FC236}">
                <a16:creationId xmlns:a16="http://schemas.microsoft.com/office/drawing/2014/main" id="{22F44A0F-53AC-7707-D4D6-5594C70127E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60219" y="1517877"/>
            <a:ext cx="9398604" cy="4285764"/>
          </a:xfrm>
          <a:prstGeom prst="rect">
            <a:avLst/>
          </a:prstGeom>
          <a:noFill/>
          <a:ln>
            <a:noFill/>
          </a:ln>
        </p:spPr>
      </p:pic>
      <p:sp>
        <p:nvSpPr>
          <p:cNvPr id="5" name="Metin kutusu 4">
            <a:extLst>
              <a:ext uri="{FF2B5EF4-FFF2-40B4-BE49-F238E27FC236}">
                <a16:creationId xmlns:a16="http://schemas.microsoft.com/office/drawing/2014/main" id="{017552F5-BBC3-5D48-0A2E-926774E6257B}"/>
              </a:ext>
            </a:extLst>
          </p:cNvPr>
          <p:cNvSpPr txBox="1"/>
          <p:nvPr/>
        </p:nvSpPr>
        <p:spPr>
          <a:xfrm>
            <a:off x="526687" y="2920481"/>
            <a:ext cx="2127379" cy="246221"/>
          </a:xfrm>
          <a:prstGeom prst="rect">
            <a:avLst/>
          </a:prstGeom>
          <a:noFill/>
        </p:spPr>
        <p:txBody>
          <a:bodyPr wrap="square" rtlCol="0">
            <a:spAutoFit/>
          </a:bodyPr>
          <a:lstStyle/>
          <a:p>
            <a:r>
              <a:rPr lang="tr-TR" sz="1000" dirty="0"/>
              <a:t>Pozitif güç kaynağı</a:t>
            </a:r>
          </a:p>
        </p:txBody>
      </p:sp>
      <p:sp>
        <p:nvSpPr>
          <p:cNvPr id="6" name="Metin kutusu 5">
            <a:extLst>
              <a:ext uri="{FF2B5EF4-FFF2-40B4-BE49-F238E27FC236}">
                <a16:creationId xmlns:a16="http://schemas.microsoft.com/office/drawing/2014/main" id="{C257A6C5-C830-D4B1-A8A3-F4C3AE18AA4F}"/>
              </a:ext>
            </a:extLst>
          </p:cNvPr>
          <p:cNvSpPr txBox="1"/>
          <p:nvPr/>
        </p:nvSpPr>
        <p:spPr>
          <a:xfrm>
            <a:off x="396059" y="4115840"/>
            <a:ext cx="2127379" cy="246221"/>
          </a:xfrm>
          <a:prstGeom prst="rect">
            <a:avLst/>
          </a:prstGeom>
          <a:noFill/>
        </p:spPr>
        <p:txBody>
          <a:bodyPr wrap="square" rtlCol="0">
            <a:spAutoFit/>
          </a:bodyPr>
          <a:lstStyle/>
          <a:p>
            <a:r>
              <a:rPr lang="tr-TR" sz="1000" dirty="0"/>
              <a:t>Negatif güç kaynağı</a:t>
            </a:r>
          </a:p>
        </p:txBody>
      </p:sp>
      <p:sp>
        <p:nvSpPr>
          <p:cNvPr id="7" name="Metin kutusu 6">
            <a:extLst>
              <a:ext uri="{FF2B5EF4-FFF2-40B4-BE49-F238E27FC236}">
                <a16:creationId xmlns:a16="http://schemas.microsoft.com/office/drawing/2014/main" id="{BD002AA0-14F7-83EF-A532-22F66E9A6B0B}"/>
              </a:ext>
            </a:extLst>
          </p:cNvPr>
          <p:cNvSpPr txBox="1"/>
          <p:nvPr/>
        </p:nvSpPr>
        <p:spPr>
          <a:xfrm>
            <a:off x="2974418" y="1196129"/>
            <a:ext cx="2127379" cy="246221"/>
          </a:xfrm>
          <a:prstGeom prst="rect">
            <a:avLst/>
          </a:prstGeom>
          <a:noFill/>
        </p:spPr>
        <p:txBody>
          <a:bodyPr wrap="square" rtlCol="0">
            <a:spAutoFit/>
          </a:bodyPr>
          <a:lstStyle/>
          <a:p>
            <a:r>
              <a:rPr lang="tr-TR" sz="1000" dirty="0"/>
              <a:t>Veri iletiminin gerçekleştiğini gösterir</a:t>
            </a:r>
          </a:p>
        </p:txBody>
      </p:sp>
      <p:sp>
        <p:nvSpPr>
          <p:cNvPr id="8" name="Metin kutusu 7">
            <a:extLst>
              <a:ext uri="{FF2B5EF4-FFF2-40B4-BE49-F238E27FC236}">
                <a16:creationId xmlns:a16="http://schemas.microsoft.com/office/drawing/2014/main" id="{C37DF955-F230-3D43-F0F7-73B393CD920E}"/>
              </a:ext>
            </a:extLst>
          </p:cNvPr>
          <p:cNvSpPr txBox="1"/>
          <p:nvPr/>
        </p:nvSpPr>
        <p:spPr>
          <a:xfrm>
            <a:off x="5720728" y="1196129"/>
            <a:ext cx="2127379" cy="246221"/>
          </a:xfrm>
          <a:prstGeom prst="rect">
            <a:avLst/>
          </a:prstGeom>
          <a:noFill/>
        </p:spPr>
        <p:txBody>
          <a:bodyPr wrap="square" rtlCol="0">
            <a:spAutoFit/>
          </a:bodyPr>
          <a:lstStyle/>
          <a:p>
            <a:r>
              <a:rPr lang="tr-TR" sz="1000" dirty="0"/>
              <a:t>Veri alımının gerçekleştiğini gösterir</a:t>
            </a:r>
          </a:p>
        </p:txBody>
      </p:sp>
      <p:sp>
        <p:nvSpPr>
          <p:cNvPr id="9" name="Metin kutusu 8">
            <a:extLst>
              <a:ext uri="{FF2B5EF4-FFF2-40B4-BE49-F238E27FC236}">
                <a16:creationId xmlns:a16="http://schemas.microsoft.com/office/drawing/2014/main" id="{DDC8E2B4-1D90-24F3-0FD4-06293D683AA1}"/>
              </a:ext>
            </a:extLst>
          </p:cNvPr>
          <p:cNvSpPr txBox="1"/>
          <p:nvPr/>
        </p:nvSpPr>
        <p:spPr>
          <a:xfrm>
            <a:off x="8075152" y="1693762"/>
            <a:ext cx="2127379" cy="246221"/>
          </a:xfrm>
          <a:prstGeom prst="rect">
            <a:avLst/>
          </a:prstGeom>
          <a:noFill/>
        </p:spPr>
        <p:txBody>
          <a:bodyPr wrap="square" rtlCol="0">
            <a:spAutoFit/>
          </a:bodyPr>
          <a:lstStyle/>
          <a:p>
            <a:r>
              <a:rPr lang="tr-TR" sz="1000" dirty="0"/>
              <a:t>Sigorta</a:t>
            </a:r>
          </a:p>
        </p:txBody>
      </p:sp>
      <p:sp>
        <p:nvSpPr>
          <p:cNvPr id="10" name="Metin kutusu 9">
            <a:extLst>
              <a:ext uri="{FF2B5EF4-FFF2-40B4-BE49-F238E27FC236}">
                <a16:creationId xmlns:a16="http://schemas.microsoft.com/office/drawing/2014/main" id="{55B9B43C-20E9-E472-11EB-EF0B2EF71327}"/>
              </a:ext>
            </a:extLst>
          </p:cNvPr>
          <p:cNvSpPr txBox="1"/>
          <p:nvPr/>
        </p:nvSpPr>
        <p:spPr>
          <a:xfrm>
            <a:off x="4672224" y="5340123"/>
            <a:ext cx="2847552" cy="400110"/>
          </a:xfrm>
          <a:prstGeom prst="rect">
            <a:avLst/>
          </a:prstGeom>
          <a:noFill/>
        </p:spPr>
        <p:txBody>
          <a:bodyPr wrap="square" rtlCol="0">
            <a:spAutoFit/>
          </a:bodyPr>
          <a:lstStyle/>
          <a:p>
            <a:r>
              <a:rPr lang="tr-TR" sz="1000" dirty="0"/>
              <a:t>Geçici voltaj dalgalanmalarına karşı korumak için tasarlanmış özel elektronik bileşenlerdir.</a:t>
            </a:r>
          </a:p>
        </p:txBody>
      </p:sp>
      <p:sp>
        <p:nvSpPr>
          <p:cNvPr id="12" name="Metin kutusu 11">
            <a:extLst>
              <a:ext uri="{FF2B5EF4-FFF2-40B4-BE49-F238E27FC236}">
                <a16:creationId xmlns:a16="http://schemas.microsoft.com/office/drawing/2014/main" id="{942A7F38-400B-FB5B-54EA-8D7F67987D61}"/>
              </a:ext>
            </a:extLst>
          </p:cNvPr>
          <p:cNvSpPr txBox="1"/>
          <p:nvPr/>
        </p:nvSpPr>
        <p:spPr>
          <a:xfrm>
            <a:off x="7519776" y="5362522"/>
            <a:ext cx="2847552" cy="246221"/>
          </a:xfrm>
          <a:prstGeom prst="rect">
            <a:avLst/>
          </a:prstGeom>
          <a:noFill/>
        </p:spPr>
        <p:txBody>
          <a:bodyPr wrap="square" rtlCol="0">
            <a:spAutoFit/>
          </a:bodyPr>
          <a:lstStyle/>
          <a:p>
            <a:r>
              <a:rPr lang="tr-TR" sz="1000" dirty="0"/>
              <a:t>Aynı veri hattına birden fazla cihaz ????</a:t>
            </a:r>
          </a:p>
        </p:txBody>
      </p:sp>
    </p:spTree>
    <p:extLst>
      <p:ext uri="{BB962C8B-B14F-4D97-AF65-F5344CB8AC3E}">
        <p14:creationId xmlns:p14="http://schemas.microsoft.com/office/powerpoint/2010/main" val="260604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7652EB-FC39-FB1A-49BE-C206FDBAA0E6}"/>
              </a:ext>
            </a:extLst>
          </p:cNvPr>
          <p:cNvSpPr>
            <a:spLocks noGrp="1"/>
          </p:cNvSpPr>
          <p:nvPr>
            <p:ph type="title"/>
          </p:nvPr>
        </p:nvSpPr>
        <p:spPr/>
        <p:txBody>
          <a:bodyPr/>
          <a:lstStyle/>
          <a:p>
            <a:r>
              <a:rPr lang="tr-TR" dirty="0"/>
              <a:t>Senkron ve asenkron haberleşme</a:t>
            </a:r>
          </a:p>
        </p:txBody>
      </p:sp>
      <p:pic>
        <p:nvPicPr>
          <p:cNvPr id="2050" name="Picture 2" descr="Senkron ve Asenkron İletişim Nedir, Nerelerde Kullanılır – Kaizen 4.0">
            <a:extLst>
              <a:ext uri="{FF2B5EF4-FFF2-40B4-BE49-F238E27FC236}">
                <a16:creationId xmlns:a16="http://schemas.microsoft.com/office/drawing/2014/main" id="{EE0B9332-D0DA-3F38-7F4A-29BDCE2BEDE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94088" y="2764908"/>
            <a:ext cx="9074645" cy="312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87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21FA6-9AFD-EEED-AB17-61C395A9610D}"/>
              </a:ext>
            </a:extLst>
          </p:cNvPr>
          <p:cNvSpPr>
            <a:spLocks noGrp="1"/>
          </p:cNvSpPr>
          <p:nvPr>
            <p:ph type="title"/>
          </p:nvPr>
        </p:nvSpPr>
        <p:spPr/>
        <p:txBody>
          <a:bodyPr/>
          <a:lstStyle/>
          <a:p>
            <a:r>
              <a:rPr lang="tr-TR" dirty="0" err="1"/>
              <a:t>Uart</a:t>
            </a:r>
            <a:r>
              <a:rPr lang="tr-TR" dirty="0"/>
              <a:t> (</a:t>
            </a:r>
            <a:r>
              <a:rPr lang="tr-TR" dirty="0" err="1"/>
              <a:t>unıversal</a:t>
            </a:r>
            <a:r>
              <a:rPr lang="tr-TR" dirty="0"/>
              <a:t> </a:t>
            </a:r>
            <a:r>
              <a:rPr lang="tr-TR" dirty="0" err="1"/>
              <a:t>asynchronous</a:t>
            </a:r>
            <a:r>
              <a:rPr lang="tr-TR" dirty="0"/>
              <a:t> </a:t>
            </a:r>
            <a:r>
              <a:rPr lang="tr-TR" dirty="0" err="1"/>
              <a:t>receıver</a:t>
            </a:r>
            <a:r>
              <a:rPr lang="tr-TR" dirty="0"/>
              <a:t> </a:t>
            </a:r>
            <a:r>
              <a:rPr lang="tr-TR" dirty="0" err="1"/>
              <a:t>transmıtter</a:t>
            </a:r>
            <a:r>
              <a:rPr lang="tr-TR" dirty="0"/>
              <a:t>)</a:t>
            </a:r>
          </a:p>
        </p:txBody>
      </p:sp>
      <p:sp>
        <p:nvSpPr>
          <p:cNvPr id="3" name="İçerik Yer Tutucusu 2">
            <a:extLst>
              <a:ext uri="{FF2B5EF4-FFF2-40B4-BE49-F238E27FC236}">
                <a16:creationId xmlns:a16="http://schemas.microsoft.com/office/drawing/2014/main" id="{5FDA4F8D-10E9-1D64-00F9-B69519BD926F}"/>
              </a:ext>
            </a:extLst>
          </p:cNvPr>
          <p:cNvSpPr>
            <a:spLocks noGrp="1"/>
          </p:cNvSpPr>
          <p:nvPr>
            <p:ph sz="quarter" idx="13"/>
          </p:nvPr>
        </p:nvSpPr>
        <p:spPr>
          <a:xfrm>
            <a:off x="913774" y="2367092"/>
            <a:ext cx="10431888" cy="3872391"/>
          </a:xfrm>
        </p:spPr>
        <p:txBody>
          <a:bodyPr>
            <a:noAutofit/>
          </a:bodyPr>
          <a:lstStyle/>
          <a:p>
            <a:pPr marL="342900" lvl="0" indent="-342900">
              <a:lnSpc>
                <a:spcPct val="115000"/>
              </a:lnSpc>
              <a:buFont typeface="Symbol" panose="05050102010706020507" pitchFamily="18" charset="2"/>
              <a:buChar char=""/>
            </a:pP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Evrensel bir </a:t>
            </a: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eşzamansız</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alıcı-verici, veri biçiminin ve iletim hızlarının yapılandırılabilir olduğu </a:t>
            </a: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eşzamansız</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r>
              <a:rPr lang="tr-TR" sz="1100" b="1"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seri iletişim için bir bilgisayar donanım aygıtıdır</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UART'ın</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temel işlevi, </a:t>
            </a:r>
            <a:r>
              <a:rPr lang="tr-TR" sz="1100" b="1"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bilgisayarlar, mikrodenetleyiciler, sensörler ve diğer cihazlar </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arasında veri iletişimi sağlamaktır.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UART,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evrensel asenkron alıcı / verici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anlamına gelir ve iki cihaz arasında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seri veri alışverişi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için  basit, iki telli bir protokoldür.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Her iki uçta da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toprak bağlantısı</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vardır.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UART’taki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veriler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çerçeveler (</a:t>
            </a:r>
            <a:r>
              <a:rPr lang="tr-TR" sz="1100" b="1"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frame</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şeklinde iletilir. </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UART’ın</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en büyük avantajlarından biri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asenkron</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olmasıdır – verici ve alıcı ortak bir saat sinyalini paylaşmaz. Bu, protokolü büyük ölçüde basitleştirse de, verici ve alıcıya belirli gereksinimler getirir. Bir saati paylaşmadıklarından, aynı bit zamanlamasına sahip olmak için her iki uç da aynı, önceden ayarlanmış hızda iletmelidir.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Nerdeyse tüm mikrodenetleyicilerde bulunan bir birimdir.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18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7DC39-FD05-F0DA-690E-5D7167BECB26}"/>
              </a:ext>
            </a:extLst>
          </p:cNvPr>
          <p:cNvSpPr>
            <a:spLocks noGrp="1"/>
          </p:cNvSpPr>
          <p:nvPr>
            <p:ph type="title"/>
          </p:nvPr>
        </p:nvSpPr>
        <p:spPr/>
        <p:txBody>
          <a:bodyPr/>
          <a:lstStyle/>
          <a:p>
            <a:r>
              <a:rPr lang="tr-TR" dirty="0" err="1"/>
              <a:t>Uart</a:t>
            </a:r>
            <a:r>
              <a:rPr lang="tr-TR" dirty="0"/>
              <a:t> kullanım alanları</a:t>
            </a:r>
          </a:p>
        </p:txBody>
      </p:sp>
      <p:sp>
        <p:nvSpPr>
          <p:cNvPr id="3" name="İçerik Yer Tutucusu 2">
            <a:extLst>
              <a:ext uri="{FF2B5EF4-FFF2-40B4-BE49-F238E27FC236}">
                <a16:creationId xmlns:a16="http://schemas.microsoft.com/office/drawing/2014/main" id="{466853D7-1BBF-FE49-2E95-E275AC41644A}"/>
              </a:ext>
            </a:extLst>
          </p:cNvPr>
          <p:cNvSpPr>
            <a:spLocks noGrp="1"/>
          </p:cNvSpPr>
          <p:nvPr>
            <p:ph sz="quarter" idx="13"/>
          </p:nvPr>
        </p:nvSpPr>
        <p:spPr/>
        <p:txBody>
          <a:bodyPr/>
          <a:lstStyle/>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Seri veri iletişimi gerektiren mikrodenetleyiciler ve sensörler.</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Bilgisayarlarla ve diğer cihazlarla seri port üzerinden iletişim.</a:t>
            </a:r>
          </a:p>
          <a:p>
            <a:pPr marL="342900" lvl="0" indent="-342900">
              <a:lnSpc>
                <a:spcPct val="115000"/>
              </a:lnSpc>
              <a:buFont typeface="Symbol" panose="05050102010706020507" pitchFamily="18" charset="2"/>
              <a:buChar char=""/>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Gps</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alıcıları, bluetooth modülleri,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wi</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-fi modülleri gibi kablosuz iletişim cihazları.</a:t>
            </a:r>
          </a:p>
          <a:p>
            <a:pPr marL="342900" lvl="0" indent="-342900">
              <a:lnSpc>
                <a:spcPct val="115000"/>
              </a:lnSpc>
              <a:spcAft>
                <a:spcPts val="800"/>
              </a:spcAft>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Otomotiv sistemlerde, telemetri uygulamalarında ve daha birçok endüstriyel uygulamada.</a:t>
            </a:r>
          </a:p>
          <a:p>
            <a:endParaRPr lang="tr-TR" dirty="0"/>
          </a:p>
        </p:txBody>
      </p:sp>
      <p:pic>
        <p:nvPicPr>
          <p:cNvPr id="3074" name="Picture 2" descr="Microchip PIC18F87J50 I/pt Smd 8-Bit 48MHZ Mikrodenetleyici Fiyatı">
            <a:extLst>
              <a:ext uri="{FF2B5EF4-FFF2-40B4-BE49-F238E27FC236}">
                <a16:creationId xmlns:a16="http://schemas.microsoft.com/office/drawing/2014/main" id="{C42FBB7E-052A-B1FE-10F5-13761990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650" y="15648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FRobot URM07 - UART Düşük Güç Tüketimi Ultrasonik Sensör (20~750cm) :  Amazon.com.tr: Bilgisayar">
            <a:extLst>
              <a:ext uri="{FF2B5EF4-FFF2-40B4-BE49-F238E27FC236}">
                <a16:creationId xmlns:a16="http://schemas.microsoft.com/office/drawing/2014/main" id="{22F850F1-343C-498C-296A-9C16BC5F3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26" y="4148296"/>
            <a:ext cx="2911929" cy="19393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lobalSat BU-353 S4 USB GPS Alıcısı Fiyatı - Taksit Seçenekleri">
            <a:extLst>
              <a:ext uri="{FF2B5EF4-FFF2-40B4-BE49-F238E27FC236}">
                <a16:creationId xmlns:a16="http://schemas.microsoft.com/office/drawing/2014/main" id="{74F78639-C3EF-284F-B0BB-70777D434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908" y="4148296"/>
            <a:ext cx="2024743" cy="19393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C-06 Bluetooth Modül - Prototip Elektronik">
            <a:extLst>
              <a:ext uri="{FF2B5EF4-FFF2-40B4-BE49-F238E27FC236}">
                <a16:creationId xmlns:a16="http://schemas.microsoft.com/office/drawing/2014/main" id="{1B837027-EDFF-B074-F9FB-87AD4B76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537" y="4182214"/>
            <a:ext cx="2143125" cy="193934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B95804CE-5691-EA87-B122-2901DA692180}"/>
              </a:ext>
            </a:extLst>
          </p:cNvPr>
          <p:cNvSpPr txBox="1"/>
          <p:nvPr/>
        </p:nvSpPr>
        <p:spPr>
          <a:xfrm>
            <a:off x="7899976" y="6191285"/>
            <a:ext cx="2219574" cy="369332"/>
          </a:xfrm>
          <a:prstGeom prst="rect">
            <a:avLst/>
          </a:prstGeom>
          <a:noFill/>
        </p:spPr>
        <p:txBody>
          <a:bodyPr wrap="square" rtlCol="0">
            <a:spAutoFit/>
          </a:bodyPr>
          <a:lstStyle/>
          <a:p>
            <a:r>
              <a:rPr lang="tr-TR" dirty="0"/>
              <a:t>Bluetooth modülü</a:t>
            </a:r>
          </a:p>
        </p:txBody>
      </p:sp>
      <p:sp>
        <p:nvSpPr>
          <p:cNvPr id="5" name="Metin kutusu 4">
            <a:extLst>
              <a:ext uri="{FF2B5EF4-FFF2-40B4-BE49-F238E27FC236}">
                <a16:creationId xmlns:a16="http://schemas.microsoft.com/office/drawing/2014/main" id="{78CB55DF-CCD8-1EE8-E80E-5EC7A6C55688}"/>
              </a:ext>
            </a:extLst>
          </p:cNvPr>
          <p:cNvSpPr txBox="1"/>
          <p:nvPr/>
        </p:nvSpPr>
        <p:spPr>
          <a:xfrm>
            <a:off x="4615036" y="6236786"/>
            <a:ext cx="2219574" cy="369332"/>
          </a:xfrm>
          <a:prstGeom prst="rect">
            <a:avLst/>
          </a:prstGeom>
          <a:noFill/>
        </p:spPr>
        <p:txBody>
          <a:bodyPr wrap="square" rtlCol="0">
            <a:spAutoFit/>
          </a:bodyPr>
          <a:lstStyle/>
          <a:p>
            <a:r>
              <a:rPr lang="tr-TR" dirty="0"/>
              <a:t>GPS alıcısı</a:t>
            </a:r>
          </a:p>
        </p:txBody>
      </p:sp>
      <p:sp>
        <p:nvSpPr>
          <p:cNvPr id="6" name="Metin kutusu 5">
            <a:extLst>
              <a:ext uri="{FF2B5EF4-FFF2-40B4-BE49-F238E27FC236}">
                <a16:creationId xmlns:a16="http://schemas.microsoft.com/office/drawing/2014/main" id="{07A83F1F-376D-51FF-B23F-3139D8BAD957}"/>
              </a:ext>
            </a:extLst>
          </p:cNvPr>
          <p:cNvSpPr txBox="1"/>
          <p:nvPr/>
        </p:nvSpPr>
        <p:spPr>
          <a:xfrm>
            <a:off x="1191015" y="6236786"/>
            <a:ext cx="2219574" cy="369332"/>
          </a:xfrm>
          <a:prstGeom prst="rect">
            <a:avLst/>
          </a:prstGeom>
          <a:noFill/>
        </p:spPr>
        <p:txBody>
          <a:bodyPr wrap="square" rtlCol="0">
            <a:spAutoFit/>
          </a:bodyPr>
          <a:lstStyle/>
          <a:p>
            <a:r>
              <a:rPr lang="tr-TR" dirty="0"/>
              <a:t>Ultrasonik sensör</a:t>
            </a:r>
          </a:p>
        </p:txBody>
      </p:sp>
      <p:sp>
        <p:nvSpPr>
          <p:cNvPr id="7" name="Metin kutusu 6">
            <a:extLst>
              <a:ext uri="{FF2B5EF4-FFF2-40B4-BE49-F238E27FC236}">
                <a16:creationId xmlns:a16="http://schemas.microsoft.com/office/drawing/2014/main" id="{6D294DD5-711E-D629-7E38-DEC0CF69A461}"/>
              </a:ext>
            </a:extLst>
          </p:cNvPr>
          <p:cNvSpPr txBox="1"/>
          <p:nvPr/>
        </p:nvSpPr>
        <p:spPr>
          <a:xfrm>
            <a:off x="9922662" y="3743833"/>
            <a:ext cx="2219574" cy="369332"/>
          </a:xfrm>
          <a:prstGeom prst="rect">
            <a:avLst/>
          </a:prstGeom>
          <a:noFill/>
        </p:spPr>
        <p:txBody>
          <a:bodyPr wrap="square" rtlCol="0">
            <a:spAutoFit/>
          </a:bodyPr>
          <a:lstStyle/>
          <a:p>
            <a:r>
              <a:rPr lang="tr-TR" dirty="0"/>
              <a:t>Mikrodenetleyici</a:t>
            </a:r>
          </a:p>
        </p:txBody>
      </p:sp>
    </p:spTree>
    <p:extLst>
      <p:ext uri="{BB962C8B-B14F-4D97-AF65-F5344CB8AC3E}">
        <p14:creationId xmlns:p14="http://schemas.microsoft.com/office/powerpoint/2010/main" val="7817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8D445C-B960-BDEE-B297-4CD238EF9913}"/>
              </a:ext>
            </a:extLst>
          </p:cNvPr>
          <p:cNvSpPr>
            <a:spLocks noGrp="1"/>
          </p:cNvSpPr>
          <p:nvPr>
            <p:ph type="title"/>
          </p:nvPr>
        </p:nvSpPr>
        <p:spPr/>
        <p:txBody>
          <a:bodyPr/>
          <a:lstStyle/>
          <a:p>
            <a:r>
              <a:rPr lang="tr-TR" dirty="0"/>
              <a:t>Neden </a:t>
            </a:r>
            <a:r>
              <a:rPr lang="tr-TR" dirty="0" err="1"/>
              <a:t>uart</a:t>
            </a:r>
            <a:r>
              <a:rPr lang="tr-TR" dirty="0"/>
              <a:t> kullanmalıyız ?</a:t>
            </a:r>
          </a:p>
        </p:txBody>
      </p:sp>
      <p:sp>
        <p:nvSpPr>
          <p:cNvPr id="3" name="İçerik Yer Tutucusu 2">
            <a:extLst>
              <a:ext uri="{FF2B5EF4-FFF2-40B4-BE49-F238E27FC236}">
                <a16:creationId xmlns:a16="http://schemas.microsoft.com/office/drawing/2014/main" id="{E198943A-3AE9-5DBD-927C-6774CBAA7F5F}"/>
              </a:ext>
            </a:extLst>
          </p:cNvPr>
          <p:cNvSpPr>
            <a:spLocks noGrp="1"/>
          </p:cNvSpPr>
          <p:nvPr>
            <p:ph sz="quarter" idx="13"/>
          </p:nvPr>
        </p:nvSpPr>
        <p:spPr/>
        <p:txBody>
          <a:bodyPr/>
          <a:lstStyle/>
          <a:p>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Çünkü basit. Bir </a:t>
            </a:r>
            <a:r>
              <a:rPr lang="tr-TR" sz="2200" kern="0" cap="none" dirty="0" err="1">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uart’ın</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 temel amacı veri </a:t>
            </a:r>
            <a:r>
              <a:rPr lang="tr-TR" sz="2200" b="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seri iletmek ve almaktır</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 UART haberleşme ile ilgili en iyi şeylerden biri cihazlar arasında veri iletmek için </a:t>
            </a:r>
            <a:r>
              <a:rPr lang="tr-TR" sz="2200" b="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yalnızca iki kablo </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kullanmasıdır.</a:t>
            </a:r>
            <a:endParaRPr lang="tr-TR" sz="22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dirty="0"/>
          </a:p>
        </p:txBody>
      </p:sp>
    </p:spTree>
    <p:extLst>
      <p:ext uri="{BB962C8B-B14F-4D97-AF65-F5344CB8AC3E}">
        <p14:creationId xmlns:p14="http://schemas.microsoft.com/office/powerpoint/2010/main" val="41949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320B4F-6832-D1CE-B6B4-11D88E03426E}"/>
              </a:ext>
            </a:extLst>
          </p:cNvPr>
          <p:cNvSpPr>
            <a:spLocks noGrp="1"/>
          </p:cNvSpPr>
          <p:nvPr>
            <p:ph type="title"/>
          </p:nvPr>
        </p:nvSpPr>
        <p:spPr/>
        <p:txBody>
          <a:bodyPr/>
          <a:lstStyle/>
          <a:p>
            <a:r>
              <a:rPr lang="tr-TR" dirty="0" err="1"/>
              <a:t>Uart</a:t>
            </a:r>
            <a:r>
              <a:rPr lang="tr-TR" dirty="0"/>
              <a:t> haberleşme protokolleri çalışma prensibi</a:t>
            </a:r>
          </a:p>
        </p:txBody>
      </p:sp>
      <p:pic>
        <p:nvPicPr>
          <p:cNvPr id="4" name="Resim 3" descr="metin, diyagram, çizgi, ekran görüntüsü içeren bir resim&#10;&#10;Açıklama otomatik olarak oluşturuldu">
            <a:extLst>
              <a:ext uri="{FF2B5EF4-FFF2-40B4-BE49-F238E27FC236}">
                <a16:creationId xmlns:a16="http://schemas.microsoft.com/office/drawing/2014/main" id="{ACA3D1C2-F62E-D986-676A-066A3D3FB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109" y="1817192"/>
            <a:ext cx="8433781" cy="4422291"/>
          </a:xfrm>
          <a:prstGeom prst="rect">
            <a:avLst/>
          </a:prstGeom>
          <a:noFill/>
          <a:ln>
            <a:noFill/>
          </a:ln>
        </p:spPr>
      </p:pic>
    </p:spTree>
    <p:extLst>
      <p:ext uri="{BB962C8B-B14F-4D97-AF65-F5344CB8AC3E}">
        <p14:creationId xmlns:p14="http://schemas.microsoft.com/office/powerpoint/2010/main" val="284851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56CCBB-1227-7031-8E54-BBA1C6BF8DA8}"/>
              </a:ext>
            </a:extLst>
          </p:cNvPr>
          <p:cNvSpPr>
            <a:spLocks noGrp="1"/>
          </p:cNvSpPr>
          <p:nvPr>
            <p:ph sz="quarter" idx="13"/>
          </p:nvPr>
        </p:nvSpPr>
        <p:spPr>
          <a:xfrm>
            <a:off x="443256" y="1580226"/>
            <a:ext cx="4652525" cy="4539448"/>
          </a:xfrm>
        </p:spPr>
        <p:txBody>
          <a:bodyPr>
            <a:normAutofit fontScale="85000" lnSpcReduction="10000"/>
          </a:bodyPr>
          <a:lstStyle/>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 gönderecek UART, verileri bir veri yolundan alır.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Veriler, veri yolundan </a:t>
            </a: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uart’a</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paralel olarak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aktarılır.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Verici UART, veri yolundan paralel verileri aldıktan sonra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bir başlangıç biti, bir eşlik biti, bir durdurma biti ekleyerek veri paketini oluşturur.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Daha sonra, veri paketi TX pininde bit bit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seri olarak </a:t>
            </a: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çıktılanır</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Alıcı UART, veri paketini RX pininde bit bit okur. </a:t>
            </a:r>
          </a:p>
          <a:p>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Alıcı UART tekrar verileri paralel forma dönüştürür ve başlangıç bitini, eşlik bitini ve bitiş bitlerini kaldırır.</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Son olarak alıcı UART veri paketini alıcı uçtaki veri yoluna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paralel</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olarak</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aktarır.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pic>
        <p:nvPicPr>
          <p:cNvPr id="4" name="Resim 3" descr="metin, diyagram, çizgi, ekran görüntüsü içeren bir resim&#10;&#10;Açıklama otomatik olarak oluşturuldu">
            <a:extLst>
              <a:ext uri="{FF2B5EF4-FFF2-40B4-BE49-F238E27FC236}">
                <a16:creationId xmlns:a16="http://schemas.microsoft.com/office/drawing/2014/main" id="{90F58BB8-158C-E02C-9486-068954F668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3543" y="1710363"/>
            <a:ext cx="6134672" cy="3216743"/>
          </a:xfrm>
          <a:prstGeom prst="rect">
            <a:avLst/>
          </a:prstGeom>
          <a:noFill/>
          <a:ln>
            <a:noFill/>
          </a:ln>
        </p:spPr>
      </p:pic>
    </p:spTree>
    <p:extLst>
      <p:ext uri="{BB962C8B-B14F-4D97-AF65-F5344CB8AC3E}">
        <p14:creationId xmlns:p14="http://schemas.microsoft.com/office/powerpoint/2010/main" val="41574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9562DD-77BD-00C0-E9EA-B300947B3167}"/>
              </a:ext>
            </a:extLst>
          </p:cNvPr>
          <p:cNvSpPr>
            <a:spLocks noGrp="1"/>
          </p:cNvSpPr>
          <p:nvPr>
            <p:ph sz="quarter" idx="13"/>
          </p:nvPr>
        </p:nvSpPr>
        <p:spPr>
          <a:xfrm>
            <a:off x="914087" y="1947766"/>
            <a:ext cx="10363826" cy="3424107"/>
          </a:xfrm>
        </p:spPr>
        <p:txBody>
          <a:bodyPr/>
          <a:lstStyle/>
          <a:p>
            <a:pPr indent="449580">
              <a:lnSpc>
                <a:spcPct val="107000"/>
              </a:lnSpc>
              <a:spcAft>
                <a:spcPts val="800"/>
              </a:spcAft>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Genel olarak, UART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tam çift yönlü haberleşme modu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şeklinde çalışmaktadır. Kısacası,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aynı anda veri gönderebilir ya da alabilir.</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USART, 5 ve 9 bit arasında olan data uzunluğuna sahip verileri taşıma özelliğine sahip olmaktadır. Fakat genelde 8 ya da 9 bitlik kullanımlar tercih edilmektedir.</a:t>
            </a:r>
          </a:p>
          <a:p>
            <a:pPr indent="449580">
              <a:lnSpc>
                <a:spcPct val="107000"/>
              </a:lnSpc>
              <a:spcAft>
                <a:spcPts val="800"/>
              </a:spcAft>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saatleri kullanmamaktadır.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280200"/>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TM04033925[[fn=Damla]]</Template>
  <TotalTime>123</TotalTime>
  <Words>1544</Words>
  <Application>Microsoft Office PowerPoint</Application>
  <PresentationFormat>Geniş ekran</PresentationFormat>
  <Paragraphs>133</Paragraphs>
  <Slides>28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Calibri</vt:lpstr>
      <vt:lpstr>Symbol</vt:lpstr>
      <vt:lpstr>Times New Roman</vt:lpstr>
      <vt:lpstr>Tw Cen MT</vt:lpstr>
      <vt:lpstr>Damla</vt:lpstr>
      <vt:lpstr>uart</vt:lpstr>
      <vt:lpstr>Seri ve paralel iletişim</vt:lpstr>
      <vt:lpstr>Senkron ve asenkron haberleşme</vt:lpstr>
      <vt:lpstr>Uart (unıversal asynchronous receıver transmıtter)</vt:lpstr>
      <vt:lpstr>Uart kullanım alanları</vt:lpstr>
      <vt:lpstr>Neden uart kullanmalıyız ?</vt:lpstr>
      <vt:lpstr>Uart haberleşme protokolleri çalışma prensibi</vt:lpstr>
      <vt:lpstr>PowerPoint Sunusu</vt:lpstr>
      <vt:lpstr>PowerPoint Sunusu</vt:lpstr>
      <vt:lpstr>PowerPoint Sunusu</vt:lpstr>
      <vt:lpstr>PowerPoint Sunusu</vt:lpstr>
      <vt:lpstr>usart</vt:lpstr>
      <vt:lpstr>Uart ve usart nasıl çalışır ?</vt:lpstr>
      <vt:lpstr>PowerPoint Sunusu</vt:lpstr>
      <vt:lpstr>Neden stop biti 2 tane ?</vt:lpstr>
      <vt:lpstr>Start ve stop bitleri</vt:lpstr>
      <vt:lpstr>Asenkron</vt:lpstr>
      <vt:lpstr>Baud rate</vt:lpstr>
      <vt:lpstr>Parıte biti (Eşlenik biti)</vt:lpstr>
      <vt:lpstr>Parıte biti kullanım mantığı</vt:lpstr>
      <vt:lpstr>PowerPoint Sunusu</vt:lpstr>
      <vt:lpstr>Uart avantajları</vt:lpstr>
      <vt:lpstr>Uart dezavantajları</vt:lpstr>
      <vt:lpstr>rs232</vt:lpstr>
      <vt:lpstr>Rs232 portu yokken mikrodenetleyicilerle nasıl haberleşebiliriz ?</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Samet</dc:creator>
  <cp:lastModifiedBy>Samet Özalp</cp:lastModifiedBy>
  <cp:revision>50</cp:revision>
  <dcterms:created xsi:type="dcterms:W3CDTF">2023-09-01T05:44:43Z</dcterms:created>
  <dcterms:modified xsi:type="dcterms:W3CDTF">2023-09-24T11:06:49Z</dcterms:modified>
</cp:coreProperties>
</file>