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9"/>
  </p:notesMasterIdLst>
  <p:sldIdLst>
    <p:sldId id="256" r:id="rId2"/>
    <p:sldId id="257" r:id="rId3"/>
    <p:sldId id="258" r:id="rId4"/>
    <p:sldId id="260" r:id="rId5"/>
    <p:sldId id="261" r:id="rId6"/>
    <p:sldId id="262" r:id="rId7"/>
    <p:sldId id="266" r:id="rId8"/>
    <p:sldId id="263" r:id="rId9"/>
    <p:sldId id="267" r:id="rId10"/>
    <p:sldId id="265" r:id="rId11"/>
    <p:sldId id="268" r:id="rId12"/>
    <p:sldId id="264"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60"/>
            <p14:sldId id="261"/>
            <p14:sldId id="262"/>
            <p14:sldId id="266"/>
            <p14:sldId id="263"/>
            <p14:sldId id="267"/>
            <p14:sldId id="265"/>
            <p14:sldId id="268"/>
            <p14:sldId id="264"/>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1C15-5582-4E65-8583-F9CA5042E30B}" type="datetimeFigureOut">
              <a:rPr lang="tr-TR" smtClean="0"/>
              <a:t>27.09.2023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7996-907C-4B3E-8BF2-55E2D6CE1CD2}" type="slidenum">
              <a:rPr lang="tr-TR" smtClean="0"/>
              <a:t>‹#›</a:t>
            </a:fld>
            <a:endParaRPr lang="tr-TR"/>
          </a:p>
        </p:txBody>
      </p:sp>
    </p:spTree>
    <p:extLst>
      <p:ext uri="{BB962C8B-B14F-4D97-AF65-F5344CB8AC3E}">
        <p14:creationId xmlns:p14="http://schemas.microsoft.com/office/powerpoint/2010/main" val="395379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DD7996-907C-4B3E-8BF2-55E2D6CE1CD2}" type="slidenum">
              <a:rPr lang="tr-TR" smtClean="0"/>
              <a:t>8</a:t>
            </a:fld>
            <a:endParaRPr lang="tr-TR"/>
          </a:p>
        </p:txBody>
      </p:sp>
    </p:spTree>
    <p:extLst>
      <p:ext uri="{BB962C8B-B14F-4D97-AF65-F5344CB8AC3E}">
        <p14:creationId xmlns:p14="http://schemas.microsoft.com/office/powerpoint/2010/main" val="12256131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99A136-AEBE-42B3-84A8-004F3DB6A3E6}" type="slidenum">
              <a:rPr lang="tr-TR" smtClean="0"/>
              <a:t>‹#›</a:t>
            </a:fld>
            <a:endParaRPr lang="tr-TR"/>
          </a:p>
        </p:txBody>
      </p:sp>
    </p:spTree>
    <p:extLst>
      <p:ext uri="{BB962C8B-B14F-4D97-AF65-F5344CB8AC3E}">
        <p14:creationId xmlns:p14="http://schemas.microsoft.com/office/powerpoint/2010/main" val="126048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4130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19633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540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027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1778D8B3-7438-4766-93E9-18E85ADA547E}" type="datetimeFigureOut">
              <a:rPr lang="tr-TR" smtClean="0"/>
              <a:t>27.09.2023</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99A136-AEBE-42B3-84A8-004F3DB6A3E6}" type="slidenum">
              <a:rPr lang="tr-TR" smtClean="0"/>
              <a:t>‹#›</a:t>
            </a:fld>
            <a:endParaRPr lang="tr-TR"/>
          </a:p>
        </p:txBody>
      </p:sp>
    </p:spTree>
    <p:extLst>
      <p:ext uri="{BB962C8B-B14F-4D97-AF65-F5344CB8AC3E}">
        <p14:creationId xmlns:p14="http://schemas.microsoft.com/office/powerpoint/2010/main" val="396713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27.09.2023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87692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27.09.2023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74137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27.09.2023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56745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27.09.2023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2155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27.09.2023</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41398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27.09.2023</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4186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778D8B3-7438-4766-93E9-18E85ADA547E}" type="datetimeFigureOut">
              <a:rPr lang="tr-TR" smtClean="0"/>
              <a:t>27.09.2023</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6764696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a:off x="1031160" y="1642371"/>
            <a:ext cx="9755187" cy="2766528"/>
          </a:xfrm>
        </p:spPr>
        <p:txBody>
          <a:bodyPr/>
          <a:lstStyle/>
          <a:p>
            <a:r>
              <a:rPr lang="tr-TR" dirty="0" err="1"/>
              <a:t>debug</a:t>
            </a:r>
            <a:endParaRPr lang="tr-TR" dirty="0"/>
          </a:p>
        </p:txBody>
      </p:sp>
      <p:sp>
        <p:nvSpPr>
          <p:cNvPr id="3" name="Metin kutusu 2">
            <a:extLst>
              <a:ext uri="{FF2B5EF4-FFF2-40B4-BE49-F238E27FC236}">
                <a16:creationId xmlns:a16="http://schemas.microsoft.com/office/drawing/2014/main" id="{C78EC838-A99A-2335-DD99-84C10953700B}"/>
              </a:ext>
            </a:extLst>
          </p:cNvPr>
          <p:cNvSpPr txBox="1"/>
          <p:nvPr/>
        </p:nvSpPr>
        <p:spPr>
          <a:xfrm>
            <a:off x="10284758" y="914400"/>
            <a:ext cx="1003177" cy="369332"/>
          </a:xfrm>
          <a:prstGeom prst="rect">
            <a:avLst/>
          </a:prstGeom>
          <a:noFill/>
        </p:spPr>
        <p:txBody>
          <a:bodyPr wrap="square" rtlCol="0">
            <a:spAutoFit/>
          </a:bodyPr>
          <a:lstStyle/>
          <a:p>
            <a:r>
              <a:rPr lang="tr-TR" b="1" dirty="0"/>
              <a:t>EK 12</a:t>
            </a:r>
          </a:p>
        </p:txBody>
      </p:sp>
    </p:spTree>
    <p:extLst>
      <p:ext uri="{BB962C8B-B14F-4D97-AF65-F5344CB8AC3E}">
        <p14:creationId xmlns:p14="http://schemas.microsoft.com/office/powerpoint/2010/main" val="40679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locals</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belirlediğiniz kısmındaki değişkenleri otomatik bir şekilde takip eder.</a:t>
            </a:r>
          </a:p>
          <a:p>
            <a:r>
              <a:rPr lang="tr-TR" cap="none" dirty="0">
                <a:latin typeface="Calibri" panose="020F0502020204030204" pitchFamily="34" charset="0"/>
                <a:cs typeface="Calibri" panose="020F0502020204030204" pitchFamily="34" charset="0"/>
              </a:rPr>
              <a:t>Blok içerisindeki değişkenleri vs. izler.</a:t>
            </a:r>
          </a:p>
        </p:txBody>
      </p:sp>
    </p:spTree>
    <p:extLst>
      <p:ext uri="{BB962C8B-B14F-4D97-AF65-F5344CB8AC3E}">
        <p14:creationId xmlns:p14="http://schemas.microsoft.com/office/powerpoint/2010/main" val="65528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autos</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7976" y="2017363"/>
            <a:ext cx="10394707" cy="1915266"/>
          </a:xfrm>
        </p:spPr>
        <p:txBody>
          <a:bodyPr/>
          <a:lstStyle/>
          <a:p>
            <a:r>
              <a:rPr lang="tr-TR" b="0" i="0" cap="none" dirty="0">
                <a:solidFill>
                  <a:srgbClr val="242424"/>
                </a:solidFill>
                <a:effectLst/>
                <a:latin typeface="source-serif-pro"/>
              </a:rPr>
              <a:t>Bu pencere </a:t>
            </a:r>
            <a:r>
              <a:rPr lang="tr-TR" b="0" i="0" cap="none" dirty="0" err="1">
                <a:solidFill>
                  <a:srgbClr val="242424"/>
                </a:solidFill>
                <a:effectLst/>
                <a:latin typeface="source-serif-pro"/>
              </a:rPr>
              <a:t>locals</a:t>
            </a:r>
            <a:r>
              <a:rPr lang="tr-TR" b="0" i="0" cap="none" dirty="0">
                <a:solidFill>
                  <a:srgbClr val="242424"/>
                </a:solidFill>
                <a:effectLst/>
                <a:latin typeface="source-serif-pro"/>
              </a:rPr>
              <a:t> penceresi ile hemen hemen aynı işi yapmaktadır. Tek ayrımı </a:t>
            </a:r>
            <a:r>
              <a:rPr lang="tr-TR" b="0" i="0" cap="none" dirty="0" err="1">
                <a:solidFill>
                  <a:srgbClr val="242424"/>
                </a:solidFill>
                <a:effectLst/>
                <a:latin typeface="source-serif-pro"/>
              </a:rPr>
              <a:t>locals</a:t>
            </a:r>
            <a:r>
              <a:rPr lang="tr-TR" cap="none" dirty="0" err="1">
                <a:solidFill>
                  <a:srgbClr val="242424"/>
                </a:solidFill>
                <a:latin typeface="source-serif-pro"/>
              </a:rPr>
              <a:t>’t</a:t>
            </a:r>
            <a:r>
              <a:rPr lang="tr-TR" b="0" i="0" cap="none" dirty="0" err="1">
                <a:solidFill>
                  <a:srgbClr val="242424"/>
                </a:solidFill>
                <a:effectLst/>
                <a:latin typeface="source-serif-pro"/>
              </a:rPr>
              <a:t>e</a:t>
            </a:r>
            <a:r>
              <a:rPr lang="tr-TR" b="0" i="0" cap="none" dirty="0">
                <a:solidFill>
                  <a:srgbClr val="242424"/>
                </a:solidFill>
                <a:effectLst/>
                <a:latin typeface="source-serif-pro"/>
              </a:rPr>
              <a:t> değişken ve değerleri her zaman gösterilirken </a:t>
            </a:r>
            <a:r>
              <a:rPr lang="tr-TR" b="0" i="0" cap="none" dirty="0" err="1">
                <a:solidFill>
                  <a:srgbClr val="242424"/>
                </a:solidFill>
                <a:effectLst/>
                <a:latin typeface="source-serif-pro"/>
              </a:rPr>
              <a:t>autos</a:t>
            </a:r>
            <a:r>
              <a:rPr lang="tr-TR" b="0" i="0" cap="none" dirty="0">
                <a:solidFill>
                  <a:srgbClr val="242424"/>
                </a:solidFill>
                <a:effectLst/>
                <a:latin typeface="source-serif-pro"/>
              </a:rPr>
              <a:t> penceresi o an önemli olan değişken ve değerini ekrana yansıtmaktadır.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6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Watch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farklı farklı yerlerindeki değişkenleri buraya atıp izleyebiliriz.</a:t>
            </a:r>
          </a:p>
          <a:p>
            <a:r>
              <a:rPr lang="tr-TR" cap="none" dirty="0">
                <a:latin typeface="Calibri" panose="020F0502020204030204" pitchFamily="34" charset="0"/>
                <a:cs typeface="Calibri" panose="020F0502020204030204" pitchFamily="34" charset="0"/>
              </a:rPr>
              <a:t>Kendi seçtiğimiz değişkenleri izleriz.</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6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a:xfrm>
            <a:off x="8009812" y="685800"/>
            <a:ext cx="3072869" cy="1151965"/>
          </a:xfrm>
        </p:spPr>
        <p:txBody>
          <a:bodyPr>
            <a:normAutofit/>
          </a:bodyPr>
          <a:lstStyle/>
          <a:p>
            <a:r>
              <a:rPr lang="tr-TR" sz="4400"/>
              <a:t>ımmedıate</a:t>
            </a:r>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8006592" y="2071048"/>
            <a:ext cx="3076090" cy="3072290"/>
          </a:xfrm>
        </p:spPr>
        <p:txBody>
          <a:bodyPr anchor="t">
            <a:normAutofit/>
          </a:bodyPr>
          <a:lstStyle/>
          <a:p>
            <a:r>
              <a:rPr lang="tr-TR" sz="1800" cap="none">
                <a:latin typeface="Calibri" panose="020F0502020204030204" pitchFamily="34" charset="0"/>
                <a:cs typeface="Calibri" panose="020F0502020204030204" pitchFamily="34" charset="0"/>
              </a:rPr>
              <a:t>Bu pencerede kod yazıp, değişkenleri görüp, değerlerini değiştirebiliriz.</a:t>
            </a:r>
          </a:p>
        </p:txBody>
      </p:sp>
      <p:pic>
        <p:nvPicPr>
          <p:cNvPr id="1026" name="Picture 2" descr="metin, elektronik donanım, ekran, görüntüleme, ekran görüntüsü içeren bir resim&#10;&#10;Açıklama otomatik olarak oluşturuldu">
            <a:extLst>
              <a:ext uri="{FF2B5EF4-FFF2-40B4-BE49-F238E27FC236}">
                <a16:creationId xmlns:a16="http://schemas.microsoft.com/office/drawing/2014/main" id="{17CEFE53-2632-A684-2D8E-4595F0C99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1224" y="689358"/>
            <a:ext cx="5256862" cy="421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9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Call </a:t>
            </a:r>
            <a:r>
              <a:rPr lang="tr-TR" dirty="0" err="1"/>
              <a:t>stack</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Bir metodun nerden çağrıldığını gösteren penceredir.</a:t>
            </a:r>
            <a:endParaRPr lang="tr-TR" cap="none"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B9B6F67A-F6C2-BA0F-27CA-BC4E87D7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00" y="1007340"/>
            <a:ext cx="4842199" cy="4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5801" y="2063396"/>
            <a:ext cx="4222102" cy="3311189"/>
          </a:xfrm>
        </p:spPr>
        <p:txBody>
          <a:bodyPr/>
          <a:lstStyle/>
          <a:p>
            <a:r>
              <a:rPr lang="tr-TR" b="0" i="0" cap="none" dirty="0">
                <a:solidFill>
                  <a:srgbClr val="242424"/>
                </a:solidFill>
                <a:effectLst/>
                <a:latin typeface="source-serif-pro"/>
              </a:rPr>
              <a:t>Programda kullanılan </a:t>
            </a:r>
            <a:r>
              <a:rPr lang="tr-TR" b="0" i="0" cap="none" dirty="0" err="1">
                <a:solidFill>
                  <a:srgbClr val="242424"/>
                </a:solidFill>
                <a:effectLst/>
                <a:latin typeface="source-serif-pro"/>
              </a:rPr>
              <a:t>thread’lerin</a:t>
            </a:r>
            <a:r>
              <a:rPr lang="tr-TR" b="0" i="0" cap="none" dirty="0">
                <a:solidFill>
                  <a:srgbClr val="242424"/>
                </a:solidFill>
                <a:effectLst/>
                <a:latin typeface="source-serif-pro"/>
              </a:rPr>
              <a:t> takip edilmesinde kullanılmaktadır.</a:t>
            </a:r>
          </a:p>
          <a:p>
            <a:r>
              <a:rPr lang="tr-TR" b="0" i="0" cap="none" dirty="0">
                <a:solidFill>
                  <a:srgbClr val="242424"/>
                </a:solidFill>
                <a:effectLst/>
                <a:latin typeface="source-serif-pro"/>
              </a:rPr>
              <a:t>Çalışan metodun hangi </a:t>
            </a:r>
            <a:r>
              <a:rPr lang="tr-TR" b="0" i="0" cap="none" dirty="0" err="1">
                <a:solidFill>
                  <a:srgbClr val="242424"/>
                </a:solidFill>
                <a:effectLst/>
                <a:latin typeface="source-serif-pro"/>
              </a:rPr>
              <a:t>thread’den</a:t>
            </a:r>
            <a:r>
              <a:rPr lang="tr-TR" b="0" i="0" cap="none" dirty="0">
                <a:solidFill>
                  <a:srgbClr val="242424"/>
                </a:solidFill>
                <a:effectLst/>
                <a:latin typeface="source-serif-pro"/>
              </a:rPr>
              <a:t> çağrıldığını görebilir, istediğimiz </a:t>
            </a:r>
            <a:r>
              <a:rPr lang="tr-TR" b="0" i="0" cap="none" dirty="0" err="1">
                <a:solidFill>
                  <a:srgbClr val="242424"/>
                </a:solidFill>
                <a:effectLst/>
                <a:latin typeface="source-serif-pro"/>
              </a:rPr>
              <a:t>thread’i</a:t>
            </a:r>
            <a:r>
              <a:rPr lang="tr-TR" b="0" i="0" cap="none" dirty="0">
                <a:solidFill>
                  <a:srgbClr val="242424"/>
                </a:solidFill>
                <a:effectLst/>
                <a:latin typeface="source-serif-pro"/>
              </a:rPr>
              <a:t> dondurabiliriz. </a:t>
            </a:r>
          </a:p>
          <a:p>
            <a:r>
              <a:rPr lang="tr-TR" b="0" i="0" cap="none" dirty="0">
                <a:solidFill>
                  <a:srgbClr val="242424"/>
                </a:solidFill>
                <a:effectLst/>
                <a:latin typeface="source-serif-pro"/>
              </a:rPr>
              <a:t>Yine “</a:t>
            </a:r>
            <a:r>
              <a:rPr lang="tr-TR" b="0" i="0" cap="none" dirty="0" err="1">
                <a:solidFill>
                  <a:srgbClr val="242424"/>
                </a:solidFill>
                <a:effectLst/>
                <a:latin typeface="source-serif-pro"/>
              </a:rPr>
              <a:t>debug</a:t>
            </a:r>
            <a:r>
              <a:rPr lang="tr-TR" b="0" i="0" cap="none" dirty="0">
                <a:solidFill>
                  <a:srgbClr val="242424"/>
                </a:solidFill>
                <a:effectLst/>
                <a:latin typeface="source-serif-pro"/>
              </a:rPr>
              <a:t>” &gt; “</a:t>
            </a:r>
            <a:r>
              <a:rPr lang="tr-TR" b="0" i="0" cap="none" dirty="0" err="1">
                <a:solidFill>
                  <a:srgbClr val="242424"/>
                </a:solidFill>
                <a:effectLst/>
                <a:latin typeface="source-serif-pro"/>
              </a:rPr>
              <a:t>windows</a:t>
            </a:r>
            <a:r>
              <a:rPr lang="tr-TR" b="0" i="0" cap="none" dirty="0">
                <a:solidFill>
                  <a:srgbClr val="242424"/>
                </a:solidFill>
                <a:effectLst/>
                <a:latin typeface="source-serif-pro"/>
              </a:rPr>
              <a:t>” sekmelerini takip ederek pencereyi açabiliriz.</a:t>
            </a:r>
            <a:endParaRPr lang="tr-TR" cap="none"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9644EDE-8768-EBA8-2B57-F6A73EF0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898" y="1663278"/>
            <a:ext cx="6210301" cy="380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8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9F73-0598-0E3B-79F8-6FFCBC10B911}"/>
              </a:ext>
            </a:extLst>
          </p:cNvPr>
          <p:cNvSpPr>
            <a:spLocks noGrp="1"/>
          </p:cNvSpPr>
          <p:nvPr>
            <p:ph type="title"/>
          </p:nvPr>
        </p:nvSpPr>
        <p:spPr>
          <a:xfrm>
            <a:off x="681450" y="610212"/>
            <a:ext cx="10396882" cy="1151965"/>
          </a:xfrm>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E4279344-008F-DA02-2D9D-8845265BA47E}"/>
              </a:ext>
            </a:extLst>
          </p:cNvPr>
          <p:cNvSpPr>
            <a:spLocks noGrp="1"/>
          </p:cNvSpPr>
          <p:nvPr>
            <p:ph sz="quarter" idx="13"/>
          </p:nvPr>
        </p:nvSpPr>
        <p:spPr>
          <a:xfrm>
            <a:off x="683625" y="1762177"/>
            <a:ext cx="10394707" cy="1771757"/>
          </a:xfrm>
        </p:spPr>
        <p:txBody>
          <a:bodyPr/>
          <a:lstStyle/>
          <a:p>
            <a:r>
              <a:rPr lang="tr-TR" b="0" i="0" cap="none" dirty="0">
                <a:solidFill>
                  <a:srgbClr val="242424"/>
                </a:solidFill>
                <a:effectLst/>
                <a:latin typeface="source-serif-pro"/>
              </a:rPr>
              <a:t>Sadece özel bir </a:t>
            </a:r>
            <a:r>
              <a:rPr lang="tr-TR" b="0" i="0" cap="none" dirty="0" err="1">
                <a:solidFill>
                  <a:srgbClr val="242424"/>
                </a:solidFill>
                <a:effectLst/>
                <a:latin typeface="source-serif-pro"/>
              </a:rPr>
              <a:t>thread</a:t>
            </a:r>
            <a:r>
              <a:rPr lang="tr-TR" b="0" i="0" cap="none" dirty="0">
                <a:solidFill>
                  <a:srgbClr val="242424"/>
                </a:solidFill>
                <a:effectLst/>
                <a:latin typeface="source-serif-pro"/>
              </a:rPr>
              <a:t> üzerinde </a:t>
            </a:r>
            <a:r>
              <a:rPr lang="tr-TR" b="0" i="0" cap="none" dirty="0" err="1">
                <a:solidFill>
                  <a:srgbClr val="242424"/>
                </a:solidFill>
                <a:effectLst/>
                <a:latin typeface="source-serif-pro"/>
              </a:rPr>
              <a:t>debugging</a:t>
            </a:r>
            <a:r>
              <a:rPr lang="tr-TR" b="0" i="0" cap="none" dirty="0">
                <a:solidFill>
                  <a:srgbClr val="242424"/>
                </a:solidFill>
                <a:effectLst/>
                <a:latin typeface="source-serif-pro"/>
              </a:rPr>
              <a:t> yapılmak istenirse </a:t>
            </a:r>
            <a:r>
              <a:rPr lang="tr-TR" b="0" i="0" cap="none" dirty="0" err="1">
                <a:solidFill>
                  <a:srgbClr val="242424"/>
                </a:solidFill>
                <a:effectLst/>
                <a:latin typeface="source-serif-pro"/>
              </a:rPr>
              <a:t>breakpoint</a:t>
            </a:r>
            <a:r>
              <a:rPr lang="tr-TR" b="0" i="0" cap="none" dirty="0">
                <a:solidFill>
                  <a:srgbClr val="242424"/>
                </a:solidFill>
                <a:effectLst/>
                <a:latin typeface="source-serif-pro"/>
              </a:rPr>
              <a:t> </a:t>
            </a:r>
            <a:r>
              <a:rPr lang="tr-TR" b="0" i="0" cap="none" dirty="0" err="1">
                <a:solidFill>
                  <a:srgbClr val="242424"/>
                </a:solidFill>
                <a:effectLst/>
                <a:latin typeface="source-serif-pro"/>
              </a:rPr>
              <a:t>condition’a</a:t>
            </a:r>
            <a:r>
              <a:rPr lang="tr-TR" b="0" i="0" cap="none" dirty="0">
                <a:solidFill>
                  <a:srgbClr val="242424"/>
                </a:solidFill>
                <a:effectLst/>
                <a:latin typeface="source-serif-pro"/>
              </a:rPr>
              <a:t> tanımlanır. Bu sayede sadece “</a:t>
            </a:r>
            <a:r>
              <a:rPr lang="tr-TR" b="0" i="0" cap="none" dirty="0" err="1">
                <a:solidFill>
                  <a:srgbClr val="242424"/>
                </a:solidFill>
                <a:effectLst/>
                <a:latin typeface="source-serif-pro"/>
              </a:rPr>
              <a:t>thread</a:t>
            </a:r>
            <a:r>
              <a:rPr lang="tr-TR" b="0" i="0" cap="none" dirty="0">
                <a:solidFill>
                  <a:srgbClr val="242424"/>
                </a:solidFill>
                <a:effectLst/>
                <a:latin typeface="source-serif-pro"/>
              </a:rPr>
              <a:t> 2” </a:t>
            </a:r>
            <a:r>
              <a:rPr lang="tr-TR" b="0" i="0" cap="none" dirty="0" err="1">
                <a:solidFill>
                  <a:srgbClr val="242424"/>
                </a:solidFill>
                <a:effectLst/>
                <a:latin typeface="source-serif-pro"/>
              </a:rPr>
              <a:t>nin</a:t>
            </a:r>
            <a:r>
              <a:rPr lang="tr-TR" b="0" i="0" cap="none" dirty="0">
                <a:solidFill>
                  <a:srgbClr val="242424"/>
                </a:solidFill>
                <a:effectLst/>
                <a:latin typeface="source-serif-pro"/>
              </a:rPr>
              <a:t> metodu çağırmasında proje durur. Aşağıdaki gibi koşul verilebilir.</a:t>
            </a:r>
            <a:endParaRPr lang="tr-TR" cap="none" dirty="0"/>
          </a:p>
        </p:txBody>
      </p:sp>
      <p:pic>
        <p:nvPicPr>
          <p:cNvPr id="4098" name="Picture 2">
            <a:extLst>
              <a:ext uri="{FF2B5EF4-FFF2-40B4-BE49-F238E27FC236}">
                <a16:creationId xmlns:a16="http://schemas.microsoft.com/office/drawing/2014/main" id="{5BD4E869-8D69-1BCD-1C86-F7DB8394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03" y="3716120"/>
            <a:ext cx="5295406" cy="2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555205-8B55-80BF-BE48-267E12502EBF}"/>
              </a:ext>
            </a:extLst>
          </p:cNvPr>
          <p:cNvSpPr>
            <a:spLocks noGrp="1"/>
          </p:cNvSpPr>
          <p:nvPr>
            <p:ph type="title"/>
          </p:nvPr>
        </p:nvSpPr>
        <p:spPr>
          <a:xfrm>
            <a:off x="683624" y="1108039"/>
            <a:ext cx="10396882" cy="1151965"/>
          </a:xfrm>
        </p:spPr>
        <p:txBody>
          <a:bodyPr/>
          <a:lstStyle/>
          <a:p>
            <a:r>
              <a:rPr lang="tr-TR" dirty="0" err="1"/>
              <a:t>ıntellıtrace</a:t>
            </a:r>
            <a:endParaRPr lang="tr-TR" dirty="0"/>
          </a:p>
        </p:txBody>
      </p:sp>
      <p:sp>
        <p:nvSpPr>
          <p:cNvPr id="3" name="İçerik Yer Tutucusu 2">
            <a:extLst>
              <a:ext uri="{FF2B5EF4-FFF2-40B4-BE49-F238E27FC236}">
                <a16:creationId xmlns:a16="http://schemas.microsoft.com/office/drawing/2014/main" id="{CC2D46CB-9143-0DD2-E289-482940B813B0}"/>
              </a:ext>
            </a:extLst>
          </p:cNvPr>
          <p:cNvSpPr>
            <a:spLocks noGrp="1"/>
          </p:cNvSpPr>
          <p:nvPr>
            <p:ph sz="quarter" idx="13"/>
          </p:nvPr>
        </p:nvSpPr>
        <p:spPr>
          <a:xfrm>
            <a:off x="685799" y="2260004"/>
            <a:ext cx="10394707" cy="937256"/>
          </a:xfrm>
        </p:spPr>
        <p:txBody>
          <a:bodyPr/>
          <a:lstStyle/>
          <a:p>
            <a:r>
              <a:rPr lang="tr-TR" b="0" i="0" cap="none" dirty="0">
                <a:solidFill>
                  <a:srgbClr val="242424"/>
                </a:solidFill>
                <a:effectLst/>
                <a:latin typeface="source-serif-pro"/>
              </a:rPr>
              <a:t>Önceki bütün </a:t>
            </a:r>
            <a:r>
              <a:rPr lang="tr-TR" b="0" i="0" cap="none" dirty="0" err="1">
                <a:solidFill>
                  <a:srgbClr val="242424"/>
                </a:solidFill>
                <a:effectLst/>
                <a:latin typeface="source-serif-pro"/>
              </a:rPr>
              <a:t>debug</a:t>
            </a:r>
            <a:r>
              <a:rPr lang="tr-TR" b="0" i="0" cap="none" dirty="0">
                <a:solidFill>
                  <a:srgbClr val="242424"/>
                </a:solidFill>
                <a:effectLst/>
                <a:latin typeface="source-serif-pro"/>
              </a:rPr>
              <a:t> işlemlerini kayıt eder.</a:t>
            </a:r>
          </a:p>
        </p:txBody>
      </p:sp>
      <p:pic>
        <p:nvPicPr>
          <p:cNvPr id="5122" name="Picture 2">
            <a:extLst>
              <a:ext uri="{FF2B5EF4-FFF2-40B4-BE49-F238E27FC236}">
                <a16:creationId xmlns:a16="http://schemas.microsoft.com/office/drawing/2014/main" id="{CE100B39-2A28-5249-A61C-7A973215E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79" y="3639468"/>
            <a:ext cx="6667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endParaRPr lang="tr-TR" cap="none">
              <a:latin typeface="Calibri" panose="020F0502020204030204" pitchFamily="34" charset="0"/>
              <a:cs typeface="Calibri" panose="020F0502020204030204" pitchFamily="34" charset="0"/>
            </a:endParaRPr>
          </a:p>
          <a:p>
            <a:r>
              <a:rPr lang="tr-TR" cap="none">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87-F96F-08A5-D4A4-DA6C41E9C3E7}"/>
              </a:ext>
            </a:extLst>
          </p:cNvPr>
          <p:cNvSpPr>
            <a:spLocks noGrp="1"/>
          </p:cNvSpPr>
          <p:nvPr>
            <p:ph type="title"/>
          </p:nvPr>
        </p:nvSpPr>
        <p:spPr/>
        <p:txBody>
          <a:bodyPr/>
          <a:lstStyle/>
          <a:p>
            <a:r>
              <a:rPr lang="tr-TR" dirty="0" err="1"/>
              <a:t>Breakpoınt</a:t>
            </a:r>
            <a:endParaRPr lang="tr-TR" dirty="0"/>
          </a:p>
        </p:txBody>
      </p:sp>
      <p:sp>
        <p:nvSpPr>
          <p:cNvPr id="3" name="İçerik Yer Tutucusu 2">
            <a:extLst>
              <a:ext uri="{FF2B5EF4-FFF2-40B4-BE49-F238E27FC236}">
                <a16:creationId xmlns:a16="http://schemas.microsoft.com/office/drawing/2014/main" id="{42365694-E03F-0E99-30AE-ED2F9349A929}"/>
              </a:ext>
            </a:extLst>
          </p:cNvPr>
          <p:cNvSpPr>
            <a:spLocks noGrp="1"/>
          </p:cNvSpPr>
          <p:nvPr>
            <p:ph sz="quarter" idx="13"/>
          </p:nvPr>
        </p:nvSpPr>
        <p:spPr/>
        <p:txBody>
          <a:bodyPr/>
          <a:lstStyle/>
          <a:p>
            <a:r>
              <a:rPr lang="tr-TR" b="0" i="0" cap="none" dirty="0" err="1">
                <a:solidFill>
                  <a:srgbClr val="242424"/>
                </a:solidFill>
                <a:effectLst/>
                <a:latin typeface="source-serif-pro"/>
              </a:rPr>
              <a:t>Breakpoint</a:t>
            </a:r>
            <a:r>
              <a:rPr lang="tr-TR" b="0" i="0" cap="none" dirty="0">
                <a:solidFill>
                  <a:srgbClr val="242424"/>
                </a:solidFill>
                <a:effectLst/>
                <a:latin typeface="source-serif-pro"/>
              </a:rPr>
              <a:t> işaretlendiği satırda programın durmasını sağlar. Bu sayede geliştirici o anda programdaki hatayı daha kolay bulabilir. </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a:solidFill>
                  <a:srgbClr val="242424"/>
                </a:solidFill>
                <a:effectLst/>
                <a:latin typeface="source-serif-pro"/>
              </a:rPr>
              <a:t>isim</a:t>
            </a:r>
            <a:r>
              <a:rPr lang="tr-TR" b="1" cap="none" dirty="0">
                <a:solidFill>
                  <a:srgbClr val="242424"/>
                </a:solidFill>
                <a:latin typeface="source-serif-pro"/>
              </a:rPr>
              <a:t>lendirebiliriz.</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err="1">
                <a:solidFill>
                  <a:srgbClr val="242424"/>
                </a:solidFill>
                <a:effectLst/>
                <a:latin typeface="source-serif-pro"/>
              </a:rPr>
              <a:t>import</a:t>
            </a:r>
            <a:r>
              <a:rPr lang="tr-TR" b="0" i="0" cap="none" dirty="0">
                <a:solidFill>
                  <a:srgbClr val="242424"/>
                </a:solidFill>
                <a:effectLst/>
                <a:latin typeface="source-serif-pro"/>
              </a:rPr>
              <a:t> ve </a:t>
            </a:r>
            <a:r>
              <a:rPr lang="tr-TR" b="1" i="0" cap="none" dirty="0" err="1">
                <a:solidFill>
                  <a:srgbClr val="242424"/>
                </a:solidFill>
                <a:effectLst/>
                <a:latin typeface="source-serif-pro"/>
              </a:rPr>
              <a:t>export</a:t>
            </a:r>
            <a:r>
              <a:rPr lang="tr-TR" b="0" i="0" cap="none" dirty="0">
                <a:solidFill>
                  <a:srgbClr val="242424"/>
                </a:solidFill>
                <a:effectLst/>
                <a:latin typeface="source-serif-pro"/>
              </a:rPr>
              <a:t> edebiliriz.</a:t>
            </a:r>
          </a:p>
          <a:p>
            <a:r>
              <a:rPr lang="tr-TR" b="1" i="0" cap="none" dirty="0" err="1">
                <a:solidFill>
                  <a:srgbClr val="242424"/>
                </a:solidFill>
                <a:effectLst/>
                <a:latin typeface="source-serif-pro"/>
              </a:rPr>
              <a:t>Breakpoint</a:t>
            </a:r>
            <a:r>
              <a:rPr lang="tr-TR" b="1" i="0" cap="none" dirty="0">
                <a:solidFill>
                  <a:srgbClr val="242424"/>
                </a:solidFill>
                <a:effectLst/>
                <a:latin typeface="source-serif-pro"/>
              </a:rPr>
              <a:t> hit </a:t>
            </a:r>
            <a:r>
              <a:rPr lang="tr-TR" b="1" i="0" cap="none" dirty="0" err="1">
                <a:solidFill>
                  <a:srgbClr val="242424"/>
                </a:solidFill>
                <a:effectLst/>
                <a:latin typeface="source-serif-pro"/>
              </a:rPr>
              <a:t>count</a:t>
            </a:r>
            <a:r>
              <a:rPr lang="tr-TR" cap="none" dirty="0">
                <a:solidFill>
                  <a:srgbClr val="242424"/>
                </a:solidFill>
                <a:latin typeface="source-serif-pro"/>
              </a:rPr>
              <a:t> ile kaçıncı seferde duracağını söyleyebiliriz.</a:t>
            </a:r>
          </a:p>
        </p:txBody>
      </p:sp>
      <p:pic>
        <p:nvPicPr>
          <p:cNvPr id="5" name="Resim 4">
            <a:extLst>
              <a:ext uri="{FF2B5EF4-FFF2-40B4-BE49-F238E27FC236}">
                <a16:creationId xmlns:a16="http://schemas.microsoft.com/office/drawing/2014/main" id="{B4884748-4618-9B48-D457-53E302FDA64F}"/>
              </a:ext>
            </a:extLst>
          </p:cNvPr>
          <p:cNvPicPr>
            <a:picLocks noChangeAspect="1"/>
          </p:cNvPicPr>
          <p:nvPr/>
        </p:nvPicPr>
        <p:blipFill>
          <a:blip r:embed="rId2"/>
          <a:stretch>
            <a:fillRect/>
          </a:stretch>
        </p:blipFill>
        <p:spPr>
          <a:xfrm>
            <a:off x="8993805" y="3061067"/>
            <a:ext cx="2292140" cy="2203697"/>
          </a:xfrm>
          <a:prstGeom prst="rect">
            <a:avLst/>
          </a:prstGeom>
        </p:spPr>
      </p:pic>
    </p:spTree>
    <p:extLst>
      <p:ext uri="{BB962C8B-B14F-4D97-AF65-F5344CB8AC3E}">
        <p14:creationId xmlns:p14="http://schemas.microsoft.com/office/powerpoint/2010/main" val="365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3"/>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4"/>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5"/>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F8469-C441-DFF3-1727-BCC237055F29}"/>
              </a:ext>
            </a:extLst>
          </p:cNvPr>
          <p:cNvSpPr>
            <a:spLocks noGrp="1"/>
          </p:cNvSpPr>
          <p:nvPr>
            <p:ph type="title"/>
          </p:nvPr>
        </p:nvSpPr>
        <p:spPr>
          <a:xfrm>
            <a:off x="792333" y="2277035"/>
            <a:ext cx="10396882" cy="1151965"/>
          </a:xfrm>
        </p:spPr>
        <p:txBody>
          <a:bodyPr>
            <a:normAutofit/>
          </a:bodyPr>
          <a:lstStyle/>
          <a:p>
            <a:r>
              <a:rPr lang="tr-TR" sz="4000" dirty="0" err="1"/>
              <a:t>Wındows</a:t>
            </a:r>
            <a:r>
              <a:rPr lang="tr-TR" sz="4000" dirty="0"/>
              <a:t> (</a:t>
            </a:r>
            <a:r>
              <a:rPr lang="tr-TR" sz="4000" dirty="0" err="1"/>
              <a:t>Locals</a:t>
            </a:r>
            <a:r>
              <a:rPr lang="tr-TR" sz="4000" dirty="0"/>
              <a:t>, </a:t>
            </a:r>
            <a:r>
              <a:rPr lang="tr-TR" sz="4000" dirty="0" err="1"/>
              <a:t>autos</a:t>
            </a:r>
            <a:r>
              <a:rPr lang="tr-TR" sz="4000" dirty="0"/>
              <a:t>, </a:t>
            </a:r>
            <a:r>
              <a:rPr lang="tr-TR" sz="4000" dirty="0" err="1"/>
              <a:t>watch</a:t>
            </a:r>
            <a:r>
              <a:rPr lang="tr-TR" sz="4000" dirty="0"/>
              <a:t>, </a:t>
            </a:r>
            <a:r>
              <a:rPr lang="tr-TR" sz="4000" dirty="0" err="1"/>
              <a:t>ımmedıate</a:t>
            </a:r>
            <a:r>
              <a:rPr lang="tr-TR" sz="4000" dirty="0"/>
              <a:t>)</a:t>
            </a:r>
          </a:p>
        </p:txBody>
      </p:sp>
    </p:spTree>
    <p:extLst>
      <p:ext uri="{BB962C8B-B14F-4D97-AF65-F5344CB8AC3E}">
        <p14:creationId xmlns:p14="http://schemas.microsoft.com/office/powerpoint/2010/main" val="234763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Tahta Yazı</Template>
  <TotalTime>534</TotalTime>
  <Words>362</Words>
  <Application>Microsoft Office PowerPoint</Application>
  <PresentationFormat>Geniş ekran</PresentationFormat>
  <Paragraphs>47</Paragraphs>
  <Slides>17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Calibri</vt:lpstr>
      <vt:lpstr>Rockwell</vt:lpstr>
      <vt:lpstr>Rockwell Condensed</vt:lpstr>
      <vt:lpstr>source-serif-pro</vt:lpstr>
      <vt:lpstr>Wingdings</vt:lpstr>
      <vt:lpstr>Tahta Yazı</vt:lpstr>
      <vt:lpstr>debug</vt:lpstr>
      <vt:lpstr>Debug nedir ?</vt:lpstr>
      <vt:lpstr>hata türleri</vt:lpstr>
      <vt:lpstr>Neden debuggıng öğrenmeliyiz ?</vt:lpstr>
      <vt:lpstr>Debug nasıl yapılır ?</vt:lpstr>
      <vt:lpstr>PowerPoint Sunusu</vt:lpstr>
      <vt:lpstr>Breakpoınt</vt:lpstr>
      <vt:lpstr>Condıtıonal Breakpoınt</vt:lpstr>
      <vt:lpstr>Wındows (Locals, autos, watch, ımmedıate)</vt:lpstr>
      <vt:lpstr>locals wındow</vt:lpstr>
      <vt:lpstr>autos</vt:lpstr>
      <vt:lpstr>Watch wındow</vt:lpstr>
      <vt:lpstr>ımmedıate</vt:lpstr>
      <vt:lpstr>Call stack</vt:lpstr>
      <vt:lpstr>Thread wındow</vt:lpstr>
      <vt:lpstr>Thread wındow</vt:lpstr>
      <vt:lpstr>ıntellıtrace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68</cp:revision>
  <dcterms:created xsi:type="dcterms:W3CDTF">2023-09-11T10:41:45Z</dcterms:created>
  <dcterms:modified xsi:type="dcterms:W3CDTF">2023-09-27T19:44:26Z</dcterms:modified>
</cp:coreProperties>
</file>