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1" r:id="rId4"/>
    <p:sldId id="262" r:id="rId5"/>
    <p:sldId id="263" r:id="rId6"/>
    <p:sldId id="264" r:id="rId7"/>
    <p:sldId id="273" r:id="rId8"/>
    <p:sldId id="265" r:id="rId9"/>
    <p:sldId id="266" r:id="rId10"/>
    <p:sldId id="270" r:id="rId11"/>
    <p:sldId id="271" r:id="rId12"/>
    <p:sldId id="267" r:id="rId13"/>
    <p:sldId id="268" r:id="rId14"/>
    <p:sldId id="274" r:id="rId15"/>
    <p:sldId id="269" r:id="rId16"/>
    <p:sldId id="275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3DA5F-9E76-467C-90C2-7A966854DBC0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F471A-42E5-4F17-BCCD-778C57BCD8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025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D074C4-1B2B-39A2-F6F1-8D0E2DDB0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CC92BDE-B7FA-FC2E-0B36-587747C95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64A333B-9911-8705-2FE3-4DD4B7D9B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B5F5-C064-4850-BAEC-075C6BEC596B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0DFA6EA-9821-BCDE-C34E-EE5E89AC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8441C5A-9CF8-1A52-51BF-FE270C20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3967-8BBB-4D12-BF92-6EDD9EACF8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183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63684F-BFE4-8FB5-3738-1A211626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FAA5A9F-6098-23FC-E7B1-037CE6E8C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F4F9DE1-4156-EA86-8A91-7F20460F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B5F5-C064-4850-BAEC-075C6BEC596B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03E107E-7DB5-4754-8282-744A814B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4F0982D-31EE-4822-3EC4-73DC0415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3967-8BBB-4D12-BF92-6EDD9EACF8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215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56A192C-2318-6594-3582-BCBB4229F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2DF022C-802D-B931-7BB8-E3CE580AD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386DC22-FB8A-EE91-C71C-9725E89D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B5F5-C064-4850-BAEC-075C6BEC596B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2CA1A23-0C46-86A9-BA6D-B9B894C4D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7B0B708-F4FA-8640-FFAB-4CE2AF73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3967-8BBB-4D12-BF92-6EDD9EACF8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584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64990C-808D-8C37-B90B-1AD29455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B8B31A-5F1D-D67A-EDC1-670638B17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373F6C2-254F-7C94-B464-662AE24F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B5F5-C064-4850-BAEC-075C6BEC596B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360B197-E076-11A7-483C-DED5693C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25242A-4BC7-CF5A-8E87-6FA51E38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3967-8BBB-4D12-BF92-6EDD9EACF8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434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A0A54C-0E59-19C9-7B1D-FC2A676B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4350813-BA13-2877-F6FF-BA64E9A72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F75F0FE-28AF-005D-6A10-0F33E8BC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B5F5-C064-4850-BAEC-075C6BEC596B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1406C89-AE2C-8A77-6718-E52C156BF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B1E7499-29B8-3E2A-493F-C3D199DF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3967-8BBB-4D12-BF92-6EDD9EACF8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911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490304-4E29-A5AC-C991-8A43F04D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9CA08A-43EE-BA74-5324-ECD1348C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2810622-2922-7158-78E2-B57F619D1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316C427-3149-A4AF-45A4-F6F20219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B5F5-C064-4850-BAEC-075C6BEC596B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B449E94-D515-6922-1BF1-17FA1221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36A3927-AC02-A187-FD06-7C506DBD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3967-8BBB-4D12-BF92-6EDD9EACF8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844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E16432-B294-1D85-4AF5-CEA439EE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2274EE2-6CEB-BF44-2FBD-CEA0E4801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4530466-CA78-E4D1-824F-81D2D66C4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971C5A5-9BF7-76CA-CFB9-643F1F8F4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F309DB8-6606-1551-22D3-37FE1C284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3B5EB78-9658-72B3-D438-7D026A285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B5F5-C064-4850-BAEC-075C6BEC596B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5E58B1C-05FD-3A4B-1F15-041F57376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0EF78AC-0A79-88E6-E6FB-CAF0DC56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3967-8BBB-4D12-BF92-6EDD9EACF8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082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ADCAEB-8B1A-24F9-ECFA-F67728A50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028E715-D386-8942-3E07-A0E05368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B5F5-C064-4850-BAEC-075C6BEC596B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CE925C2-BD89-8B0F-AF21-C397DF6B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DCC545B-77FB-AC5D-8E33-D1B63762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3967-8BBB-4D12-BF92-6EDD9EACF8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321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63562AB-1120-CCFA-3076-CB3FC364F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B5F5-C064-4850-BAEC-075C6BEC596B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6E96341-A9F2-CCC7-3DBE-E54873A7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9A888A7-9FC5-DEBC-B7D2-A19330D7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3967-8BBB-4D12-BF92-6EDD9EACF8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782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CA8544-0F66-788F-DFD7-ABA4D7A40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F45971-FBE6-AF9D-C05C-E0B4A6423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4C8EDF8-04F4-4EDD-C860-1AA81061A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A12DB32-12DB-66B6-3E08-7F9AAF29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B5F5-C064-4850-BAEC-075C6BEC596B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0C93D91-8195-976D-D904-CF290DC5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6F757E9-0089-98D6-94F5-FE1824B2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3967-8BBB-4D12-BF92-6EDD9EACF8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558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7462E1-C2D1-DCDF-75F0-DFF92E968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2850814-F79D-3180-550C-B53F75719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C853BD2-D411-B2E9-815F-1EF3A1FF2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45964B6-8C97-B512-3CAE-8EACC0AA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B5F5-C064-4850-BAEC-075C6BEC596B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3F0A7F3-C69A-040E-54E2-C62F4D87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0C84246-F426-97EC-BBFD-E113420D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3967-8BBB-4D12-BF92-6EDD9EACF8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82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664A032-70CB-C87B-7265-AA44BEF3D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EE6939E-1442-C215-1E8D-639AC64D0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1216D84-8209-B067-1B5D-7CB05F1A8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1B5F5-C064-4850-BAEC-075C6BEC596B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7C82605-C35A-3FA7-7167-8842DFE23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8D05F98-FD8C-5693-A2F0-C4CE80880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A3967-8BBB-4D12-BF92-6EDD9EACF8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736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s://upload.wikimedia.org/wikipedia/tr/1/14/Trakya_%C3%9Cniversitesi_logosu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2A59FA15-A237-4E7D-84BB-EFC039DC7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6938"/>
            <a:ext cx="9144000" cy="1655762"/>
          </a:xfrm>
        </p:spPr>
        <p:txBody>
          <a:bodyPr>
            <a:normAutofit/>
          </a:bodyPr>
          <a:lstStyle/>
          <a:p>
            <a:r>
              <a:rPr lang="tr-TR" sz="2000" dirty="0"/>
              <a:t>Ad-</a:t>
            </a:r>
            <a:r>
              <a:rPr lang="tr-TR" sz="2000" dirty="0" err="1"/>
              <a:t>Soyad</a:t>
            </a:r>
            <a:r>
              <a:rPr lang="tr-TR" sz="2000" dirty="0"/>
              <a:t> : Samet TOPRAK</a:t>
            </a:r>
          </a:p>
          <a:p>
            <a:r>
              <a:rPr lang="tr-TR" sz="2000" dirty="0"/>
              <a:t>No : 1191602090</a:t>
            </a:r>
          </a:p>
          <a:p>
            <a:r>
              <a:rPr lang="tr-TR" sz="2000" dirty="0"/>
              <a:t>Bölüm: Bilgisayar Mühendisliği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BC9676A-3864-A0D0-A6C8-52E73AD04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09550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lt Başlık 2">
            <a:extLst>
              <a:ext uri="{FF2B5EF4-FFF2-40B4-BE49-F238E27FC236}">
                <a16:creationId xmlns:a16="http://schemas.microsoft.com/office/drawing/2014/main" id="{0B47E4CC-DEE6-6136-EC69-61A7F271C4B5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/>
              <a:t>Web Tabanlı Programlama Final Projesi</a:t>
            </a:r>
          </a:p>
          <a:p>
            <a:r>
              <a:rPr lang="tr-TR" b="1" dirty="0"/>
              <a:t>Proje : E-Sınav</a:t>
            </a:r>
          </a:p>
        </p:txBody>
      </p:sp>
    </p:spTree>
    <p:extLst>
      <p:ext uri="{BB962C8B-B14F-4D97-AF65-F5344CB8AC3E}">
        <p14:creationId xmlns:p14="http://schemas.microsoft.com/office/powerpoint/2010/main" val="3834787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AB32F3A0-23FC-9277-77B6-C33D18F06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3" y="2733146"/>
            <a:ext cx="4686954" cy="3791479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2A117774-B0B3-D110-202D-DEAB546AC910}"/>
              </a:ext>
            </a:extLst>
          </p:cNvPr>
          <p:cNvSpPr txBox="1"/>
          <p:nvPr/>
        </p:nvSpPr>
        <p:spPr>
          <a:xfrm>
            <a:off x="400050" y="257175"/>
            <a:ext cx="407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1" dirty="0"/>
              <a:t>AdminResultsComp.js</a:t>
            </a:r>
          </a:p>
          <a:p>
            <a:endParaRPr lang="tr-TR" b="1" i="1" dirty="0"/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67B84788-E5BC-BC5E-E9C6-F39A204BB210}"/>
              </a:ext>
            </a:extLst>
          </p:cNvPr>
          <p:cNvCxnSpPr>
            <a:cxnSpLocks/>
          </p:cNvCxnSpPr>
          <p:nvPr/>
        </p:nvCxnSpPr>
        <p:spPr>
          <a:xfrm flipV="1">
            <a:off x="4076700" y="5133975"/>
            <a:ext cx="851673" cy="2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etin kutusu 8">
            <a:extLst>
              <a:ext uri="{FF2B5EF4-FFF2-40B4-BE49-F238E27FC236}">
                <a16:creationId xmlns:a16="http://schemas.microsoft.com/office/drawing/2014/main" id="{95A675B9-AA02-9592-3B17-E3EA2C0BBD7B}"/>
              </a:ext>
            </a:extLst>
          </p:cNvPr>
          <p:cNvSpPr txBox="1"/>
          <p:nvPr/>
        </p:nvSpPr>
        <p:spPr>
          <a:xfrm>
            <a:off x="4928373" y="4795715"/>
            <a:ext cx="2647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Öğrencinin sınava girip girmediğinin kontrolü, sınava girmiş ise Sınavı Görüntüle adlı buton gözükecek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06689362-1002-D40E-4EB8-9C655196F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998" y="0"/>
            <a:ext cx="4686954" cy="6858000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C5B9C23E-AAE3-6741-B930-0203FB0C9298}"/>
              </a:ext>
            </a:extLst>
          </p:cNvPr>
          <p:cNvSpPr txBox="1"/>
          <p:nvPr/>
        </p:nvSpPr>
        <p:spPr>
          <a:xfrm>
            <a:off x="3651698" y="1486495"/>
            <a:ext cx="3924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Sınavı görüntülememizi sağlayan buton.</a:t>
            </a:r>
          </a:p>
          <a:p>
            <a:r>
              <a:rPr lang="tr-TR" dirty="0"/>
              <a:t>Aynısı </a:t>
            </a:r>
            <a:r>
              <a:rPr lang="tr-TR" dirty="0" err="1"/>
              <a:t>openQueFinal</a:t>
            </a:r>
            <a:r>
              <a:rPr lang="tr-TR" dirty="0"/>
              <a:t> fonksiyonu için de geçerli </a:t>
            </a:r>
          </a:p>
        </p:txBody>
      </p: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D39E2758-1BF6-F86C-32CB-62995A147732}"/>
              </a:ext>
            </a:extLst>
          </p:cNvPr>
          <p:cNvCxnSpPr/>
          <p:nvPr/>
        </p:nvCxnSpPr>
        <p:spPr>
          <a:xfrm flipV="1">
            <a:off x="4216788" y="2409825"/>
            <a:ext cx="565089" cy="17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C43D78F8-7224-6491-35F8-84E4C38EDE63}"/>
              </a:ext>
            </a:extLst>
          </p:cNvPr>
          <p:cNvCxnSpPr/>
          <p:nvPr/>
        </p:nvCxnSpPr>
        <p:spPr>
          <a:xfrm flipV="1">
            <a:off x="6096000" y="133350"/>
            <a:ext cx="2028825" cy="124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28476E3C-E689-5951-473B-78A914E7F77F}"/>
              </a:ext>
            </a:extLst>
          </p:cNvPr>
          <p:cNvSpPr txBox="1"/>
          <p:nvPr/>
        </p:nvSpPr>
        <p:spPr>
          <a:xfrm>
            <a:off x="400050" y="626662"/>
            <a:ext cx="3114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Gelen </a:t>
            </a:r>
            <a:r>
              <a:rPr lang="tr-TR" dirty="0" err="1"/>
              <a:t>propsları</a:t>
            </a:r>
            <a:r>
              <a:rPr lang="tr-TR" dirty="0"/>
              <a:t> düzenleyerek AdminResults.js içindeki tablonun gövdesini döndüren </a:t>
            </a:r>
            <a:r>
              <a:rPr lang="tr-TR" dirty="0" err="1"/>
              <a:t>component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5017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52374626-8F11-D3E0-B28B-3A486EACA47F}"/>
              </a:ext>
            </a:extLst>
          </p:cNvPr>
          <p:cNvSpPr txBox="1"/>
          <p:nvPr/>
        </p:nvSpPr>
        <p:spPr>
          <a:xfrm>
            <a:off x="342900" y="304800"/>
            <a:ext cx="448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1" dirty="0"/>
              <a:t>AllQuestions.js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817A5A36-E289-061A-DA5E-343776DAD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705" y="0"/>
            <a:ext cx="5848295" cy="6858000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F08D9DEF-B3C6-24F3-EA41-DE632D82AD05}"/>
              </a:ext>
            </a:extLst>
          </p:cNvPr>
          <p:cNvSpPr txBox="1"/>
          <p:nvPr/>
        </p:nvSpPr>
        <p:spPr>
          <a:xfrm>
            <a:off x="342899" y="790575"/>
            <a:ext cx="5172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Sınavı Görüntüle butonuna bastığımızda öğrencinin çözdüğü sınavı ve işaretlediği şıkları döndüren </a:t>
            </a:r>
            <a:r>
              <a:rPr lang="tr-TR" dirty="0" err="1"/>
              <a:t>component</a:t>
            </a:r>
            <a:r>
              <a:rPr lang="tr-TR" dirty="0"/>
              <a:t>.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44C2DAE4-658A-7C5B-541B-42AB76244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" y="3057525"/>
            <a:ext cx="5700522" cy="261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21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D3A7794C-8AC7-5785-D616-F88551B4F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16" y="771151"/>
            <a:ext cx="4031361" cy="4067549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D685A6DE-CD35-57D3-B2FD-CC8C5030B581}"/>
              </a:ext>
            </a:extLst>
          </p:cNvPr>
          <p:cNvSpPr txBox="1"/>
          <p:nvPr/>
        </p:nvSpPr>
        <p:spPr>
          <a:xfrm>
            <a:off x="204416" y="5072732"/>
            <a:ext cx="5276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Öğrencinin sınavını seçerek girdiği kısım.</a:t>
            </a:r>
          </a:p>
          <a:p>
            <a:r>
              <a:rPr lang="tr-TR" dirty="0"/>
              <a:t>Eğer sınav saatleri içerisinde ise ‘Sınava Başla’ butonuna basarak sınava başlayabilir.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AF974CA4-4E76-DE24-F174-C760D2C89555}"/>
              </a:ext>
            </a:extLst>
          </p:cNvPr>
          <p:cNvSpPr txBox="1"/>
          <p:nvPr/>
        </p:nvSpPr>
        <p:spPr>
          <a:xfrm>
            <a:off x="1505721" y="301109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1" dirty="0"/>
              <a:t>Sinavlarim</a:t>
            </a:r>
            <a:r>
              <a:rPr lang="tr-TR" dirty="0"/>
              <a:t>.</a:t>
            </a:r>
            <a:r>
              <a:rPr lang="tr-TR" b="1" i="1" dirty="0"/>
              <a:t>js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53E6000B-44A2-B4A0-EC48-C5EBA4D1C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256" y="147563"/>
            <a:ext cx="3610328" cy="3281437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AD9F6228-D40F-0AE1-EA52-A96BAE747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256" y="4300679"/>
            <a:ext cx="3610328" cy="2467436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B5DA40D2-1953-9441-BC5A-2B10D590AE1C}"/>
              </a:ext>
            </a:extLst>
          </p:cNvPr>
          <p:cNvSpPr txBox="1"/>
          <p:nvPr/>
        </p:nvSpPr>
        <p:spPr>
          <a:xfrm>
            <a:off x="8377256" y="3572452"/>
            <a:ext cx="3610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Öğrencinin aldığı dersleri </a:t>
            </a:r>
            <a:r>
              <a:rPr lang="tr-TR" sz="1600" dirty="0" err="1"/>
              <a:t>takenLessons</a:t>
            </a:r>
            <a:r>
              <a:rPr lang="tr-TR" sz="1600" dirty="0"/>
              <a:t> dizisine atayan döngü</a:t>
            </a:r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86642B14-A859-F0A2-0CF8-9CB791E56F2E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0182420" y="3971925"/>
            <a:ext cx="114105" cy="32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5A93A36A-A9F3-33BE-3028-6C0A8419A1E7}"/>
              </a:ext>
            </a:extLst>
          </p:cNvPr>
          <p:cNvCxnSpPr/>
          <p:nvPr/>
        </p:nvCxnSpPr>
        <p:spPr>
          <a:xfrm>
            <a:off x="10887075" y="2609850"/>
            <a:ext cx="171450" cy="96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Resim 42">
            <a:extLst>
              <a:ext uri="{FF2B5EF4-FFF2-40B4-BE49-F238E27FC236}">
                <a16:creationId xmlns:a16="http://schemas.microsoft.com/office/drawing/2014/main" id="{3B83B75F-22A8-FA69-C790-9CF85795F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4976" y="1066800"/>
            <a:ext cx="3306109" cy="5315391"/>
          </a:xfrm>
          <a:prstGeom prst="rect">
            <a:avLst/>
          </a:prstGeom>
        </p:spPr>
      </p:pic>
      <p:cxnSp>
        <p:nvCxnSpPr>
          <p:cNvPr id="45" name="Düz Ok Bağlayıcısı 44">
            <a:extLst>
              <a:ext uri="{FF2B5EF4-FFF2-40B4-BE49-F238E27FC236}">
                <a16:creationId xmlns:a16="http://schemas.microsoft.com/office/drawing/2014/main" id="{52FBA307-0D94-A5D2-774B-1BEF80852892}"/>
              </a:ext>
            </a:extLst>
          </p:cNvPr>
          <p:cNvCxnSpPr/>
          <p:nvPr/>
        </p:nvCxnSpPr>
        <p:spPr>
          <a:xfrm flipH="1" flipV="1">
            <a:off x="7979111" y="1419225"/>
            <a:ext cx="512250" cy="130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D83EA342-ED92-697C-5016-F0968DAD67E4}"/>
              </a:ext>
            </a:extLst>
          </p:cNvPr>
          <p:cNvSpPr txBox="1"/>
          <p:nvPr/>
        </p:nvSpPr>
        <p:spPr>
          <a:xfrm>
            <a:off x="4837180" y="476250"/>
            <a:ext cx="300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Sınavı başlatan fonksiyon</a:t>
            </a:r>
          </a:p>
        </p:txBody>
      </p: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7EE58E86-54CE-6C76-A8C6-B4F51471FD0E}"/>
              </a:ext>
            </a:extLst>
          </p:cNvPr>
          <p:cNvCxnSpPr>
            <a:stCxn id="46" idx="2"/>
            <a:endCxn id="43" idx="0"/>
          </p:cNvCxnSpPr>
          <p:nvPr/>
        </p:nvCxnSpPr>
        <p:spPr>
          <a:xfrm>
            <a:off x="6338030" y="845582"/>
            <a:ext cx="1" cy="22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284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0E55E2E4-FB1F-6126-0EB1-C046F1EDF158}"/>
              </a:ext>
            </a:extLst>
          </p:cNvPr>
          <p:cNvSpPr txBox="1"/>
          <p:nvPr/>
        </p:nvSpPr>
        <p:spPr>
          <a:xfrm>
            <a:off x="1495425" y="59293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1" dirty="0"/>
              <a:t>Sinav.js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81D2A4E0-8B0B-FCC2-D55D-299233C52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041" y="-49280"/>
            <a:ext cx="3453092" cy="685800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7C946076-64E0-01E0-653C-592A5D9FC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625"/>
            <a:ext cx="4048868" cy="4048868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951E0D55-2CB1-06C9-7D4D-E866E0241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78" y="5490578"/>
            <a:ext cx="3205322" cy="938797"/>
          </a:xfrm>
          <a:prstGeom prst="rect">
            <a:avLst/>
          </a:prstGeom>
        </p:spPr>
      </p:pic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961CACF4-1822-C4C1-224A-9EFF60912E45}"/>
              </a:ext>
            </a:extLst>
          </p:cNvPr>
          <p:cNvCxnSpPr/>
          <p:nvPr/>
        </p:nvCxnSpPr>
        <p:spPr>
          <a:xfrm flipH="1">
            <a:off x="1238250" y="4362450"/>
            <a:ext cx="257175" cy="1128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FFE314E7-6517-122F-313F-34F9FE7A21FF}"/>
              </a:ext>
            </a:extLst>
          </p:cNvPr>
          <p:cNvCxnSpPr/>
          <p:nvPr/>
        </p:nvCxnSpPr>
        <p:spPr>
          <a:xfrm flipV="1">
            <a:off x="2838450" y="243959"/>
            <a:ext cx="1695450" cy="4042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8FA3F566-75CB-74CF-FF4E-8612E632EE21}"/>
              </a:ext>
            </a:extLst>
          </p:cNvPr>
          <p:cNvSpPr txBox="1"/>
          <p:nvPr/>
        </p:nvSpPr>
        <p:spPr>
          <a:xfrm>
            <a:off x="7972424" y="243959"/>
            <a:ext cx="4619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Girilen sınav geçici olarak </a:t>
            </a:r>
            <a:r>
              <a:rPr lang="tr-TR" sz="1400" dirty="0" err="1"/>
              <a:t>istenilenSinav</a:t>
            </a:r>
            <a:r>
              <a:rPr lang="tr-TR" sz="1400" dirty="0"/>
              <a:t> dizisinde tutulur. </a:t>
            </a:r>
          </a:p>
        </p:txBody>
      </p:sp>
      <p:pic>
        <p:nvPicPr>
          <p:cNvPr id="23" name="Resim 22">
            <a:extLst>
              <a:ext uri="{FF2B5EF4-FFF2-40B4-BE49-F238E27FC236}">
                <a16:creationId xmlns:a16="http://schemas.microsoft.com/office/drawing/2014/main" id="{7B0EAA5C-E31B-A6AE-8967-76A154C39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4859" y="551736"/>
            <a:ext cx="3658111" cy="2743583"/>
          </a:xfrm>
          <a:prstGeom prst="rect">
            <a:avLst/>
          </a:prstGeom>
        </p:spPr>
      </p:pic>
      <p:pic>
        <p:nvPicPr>
          <p:cNvPr id="29" name="Resim 28">
            <a:extLst>
              <a:ext uri="{FF2B5EF4-FFF2-40B4-BE49-F238E27FC236}">
                <a16:creationId xmlns:a16="http://schemas.microsoft.com/office/drawing/2014/main" id="{33481491-747F-32E4-7334-FC3E05C0D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5274" y="3811797"/>
            <a:ext cx="4219576" cy="3007191"/>
          </a:xfrm>
          <a:prstGeom prst="rect">
            <a:avLst/>
          </a:prstGeom>
        </p:spPr>
      </p:pic>
      <p:sp>
        <p:nvSpPr>
          <p:cNvPr id="30" name="Metin kutusu 29">
            <a:extLst>
              <a:ext uri="{FF2B5EF4-FFF2-40B4-BE49-F238E27FC236}">
                <a16:creationId xmlns:a16="http://schemas.microsoft.com/office/drawing/2014/main" id="{A58D569F-8E79-86E8-F06A-4EE5EA057812}"/>
              </a:ext>
            </a:extLst>
          </p:cNvPr>
          <p:cNvSpPr txBox="1"/>
          <p:nvPr/>
        </p:nvSpPr>
        <p:spPr>
          <a:xfrm>
            <a:off x="8972550" y="3379720"/>
            <a:ext cx="337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Sınav </a:t>
            </a:r>
            <a:r>
              <a:rPr lang="tr-TR" dirty="0" err="1"/>
              <a:t>Componenti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3460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CFEEF3F9-3271-03AB-27C3-D534D5124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" y="0"/>
            <a:ext cx="3453092" cy="685800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F329ACE3-75D6-C6A4-1CF5-68F6CC79D14A}"/>
              </a:ext>
            </a:extLst>
          </p:cNvPr>
          <p:cNvSpPr txBox="1"/>
          <p:nvPr/>
        </p:nvSpPr>
        <p:spPr>
          <a:xfrm>
            <a:off x="3943349" y="333375"/>
            <a:ext cx="412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Cevabın seçili olup olmadığının kontrolü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66D7040F-22DA-5C4A-BCD9-B4D658CC7DD5}"/>
              </a:ext>
            </a:extLst>
          </p:cNvPr>
          <p:cNvSpPr txBox="1"/>
          <p:nvPr/>
        </p:nvSpPr>
        <p:spPr>
          <a:xfrm>
            <a:off x="3943349" y="5285422"/>
            <a:ext cx="386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Sınavın bitip bitmediğinin kontrolü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FFABE952-777C-3624-A913-313FFC2203A4}"/>
              </a:ext>
            </a:extLst>
          </p:cNvPr>
          <p:cNvSpPr txBox="1"/>
          <p:nvPr/>
        </p:nvSpPr>
        <p:spPr>
          <a:xfrm>
            <a:off x="3943349" y="1630828"/>
            <a:ext cx="600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Cevaplar adlı </a:t>
            </a:r>
            <a:r>
              <a:rPr lang="tr-TR" dirty="0" err="1"/>
              <a:t>state</a:t>
            </a:r>
            <a:r>
              <a:rPr lang="tr-TR" dirty="0"/>
              <a:t> dizisine öğrencinin cevabının eklenmesi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233DC3DB-E1A0-9837-F2BF-539EC91E3975}"/>
              </a:ext>
            </a:extLst>
          </p:cNvPr>
          <p:cNvSpPr txBox="1"/>
          <p:nvPr/>
        </p:nvSpPr>
        <p:spPr>
          <a:xfrm>
            <a:off x="3943349" y="3511629"/>
            <a:ext cx="768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Eğer öğrenci önceki soruya giderse(örneğin 5.soruyu çözdükten sonra 3. soruya gidip yeniden 5. soruya gelmesi) 2 adet aynı soru ile ilgili veri olmamasının sağlandığı yer</a:t>
            </a:r>
          </a:p>
        </p:txBody>
      </p: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F0DB4009-A918-0EF7-38AF-2B459AAF447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324100" y="333375"/>
            <a:ext cx="161924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968290E5-1105-8831-4ADE-EDE4C8AEF8D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019175" y="1270040"/>
            <a:ext cx="2924174" cy="54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FEE765DD-387E-EA1E-1970-A9CF2D234F2A}"/>
              </a:ext>
            </a:extLst>
          </p:cNvPr>
          <p:cNvCxnSpPr>
            <a:cxnSpLocks/>
          </p:cNvCxnSpPr>
          <p:nvPr/>
        </p:nvCxnSpPr>
        <p:spPr>
          <a:xfrm flipV="1">
            <a:off x="1809750" y="2059796"/>
            <a:ext cx="2133599" cy="60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BAAF2447-5B8A-B5B8-41F5-D02F54F88DF9}"/>
              </a:ext>
            </a:extLst>
          </p:cNvPr>
          <p:cNvSpPr txBox="1"/>
          <p:nvPr/>
        </p:nvSpPr>
        <p:spPr>
          <a:xfrm>
            <a:off x="3943349" y="5946428"/>
            <a:ext cx="7019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Sınavın süresi bitmiş ise öğrencinin sınavını sonlandıran döngü (kalan soruların cevaplarını ‘’’’ olarak işaretliyor)</a:t>
            </a:r>
          </a:p>
        </p:txBody>
      </p: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46B4B65A-F728-21D9-7F97-FBD607158C15}"/>
              </a:ext>
            </a:extLst>
          </p:cNvPr>
          <p:cNvCxnSpPr>
            <a:endCxn id="9" idx="1"/>
          </p:cNvCxnSpPr>
          <p:nvPr/>
        </p:nvCxnSpPr>
        <p:spPr>
          <a:xfrm>
            <a:off x="1809750" y="3913911"/>
            <a:ext cx="2133599" cy="5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78247EA2-40ED-7324-5E6B-1A565965EF3E}"/>
              </a:ext>
            </a:extLst>
          </p:cNvPr>
          <p:cNvCxnSpPr>
            <a:endCxn id="7" idx="1"/>
          </p:cNvCxnSpPr>
          <p:nvPr/>
        </p:nvCxnSpPr>
        <p:spPr>
          <a:xfrm>
            <a:off x="1809750" y="5076825"/>
            <a:ext cx="2133599" cy="39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id="{214D09AD-4B49-1F38-03C1-FD37326AA347}"/>
              </a:ext>
            </a:extLst>
          </p:cNvPr>
          <p:cNvCxnSpPr>
            <a:endCxn id="21" idx="1"/>
          </p:cNvCxnSpPr>
          <p:nvPr/>
        </p:nvCxnSpPr>
        <p:spPr>
          <a:xfrm>
            <a:off x="1933575" y="5572125"/>
            <a:ext cx="2009774" cy="69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680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6C4BCFD4-1718-F522-2756-9B2F2A8D9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15" y="493157"/>
            <a:ext cx="4272478" cy="4196086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A8D19CEC-F941-43BB-435A-EC9924D3C939}"/>
              </a:ext>
            </a:extLst>
          </p:cNvPr>
          <p:cNvSpPr txBox="1"/>
          <p:nvPr/>
        </p:nvSpPr>
        <p:spPr>
          <a:xfrm>
            <a:off x="5004686" y="1647825"/>
            <a:ext cx="29622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Öğrenci de aynı </a:t>
            </a:r>
            <a:r>
              <a:rPr lang="tr-TR" sz="1400" dirty="0" err="1"/>
              <a:t>Super</a:t>
            </a:r>
            <a:r>
              <a:rPr lang="tr-TR" sz="1400" dirty="0"/>
              <a:t> User kullanıcı gibi sonuçları görüntüleyebilir (Sadece kendi sonuçlarını).</a:t>
            </a:r>
          </a:p>
          <a:p>
            <a:r>
              <a:rPr lang="tr-TR" sz="1400" dirty="0"/>
              <a:t>Sınavı Görüntüle butonuna basarak çözdüğü sınavı, doğru ve yanlışlarını görebilir.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8B9EF846-521C-CDAE-4E84-59A0BD856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634" y="4689243"/>
            <a:ext cx="2162379" cy="2042247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3E15FBAA-840B-9E79-74BD-FFBBF389FD0E}"/>
              </a:ext>
            </a:extLst>
          </p:cNvPr>
          <p:cNvSpPr txBox="1"/>
          <p:nvPr/>
        </p:nvSpPr>
        <p:spPr>
          <a:xfrm>
            <a:off x="1930936" y="123825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1" dirty="0"/>
              <a:t>SonucEkrani.js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264AED08-295E-0A9A-CCD9-630A455A5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354" y="0"/>
            <a:ext cx="4119646" cy="6858000"/>
          </a:xfrm>
          <a:prstGeom prst="rect">
            <a:avLst/>
          </a:prstGeom>
        </p:spPr>
      </p:pic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31A8709F-45BE-5936-A3A8-8C3F8347EFDB}"/>
              </a:ext>
            </a:extLst>
          </p:cNvPr>
          <p:cNvCxnSpPr>
            <a:cxnSpLocks/>
          </p:cNvCxnSpPr>
          <p:nvPr/>
        </p:nvCxnSpPr>
        <p:spPr>
          <a:xfrm flipV="1">
            <a:off x="6734175" y="5876925"/>
            <a:ext cx="1409700" cy="18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67628D28-61CC-B252-1A57-0B5B6AE5C14B}"/>
              </a:ext>
            </a:extLst>
          </p:cNvPr>
          <p:cNvSpPr txBox="1"/>
          <p:nvPr/>
        </p:nvSpPr>
        <p:spPr>
          <a:xfrm>
            <a:off x="485775" y="5200650"/>
            <a:ext cx="3667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Sınavı Görüntüle butonuna basılınca çağırılan </a:t>
            </a:r>
            <a:r>
              <a:rPr lang="tr-TR" dirty="0" err="1"/>
              <a:t>AllQuestions</a:t>
            </a:r>
            <a:r>
              <a:rPr lang="tr-TR" dirty="0"/>
              <a:t> adlı </a:t>
            </a:r>
            <a:r>
              <a:rPr lang="tr-TR" dirty="0" err="1"/>
              <a:t>componentin</a:t>
            </a:r>
            <a:r>
              <a:rPr lang="tr-TR" dirty="0"/>
              <a:t> oluşturduğu global </a:t>
            </a:r>
            <a:r>
              <a:rPr lang="tr-TR" dirty="0" err="1"/>
              <a:t>state</a:t>
            </a:r>
            <a:r>
              <a:rPr lang="tr-TR" dirty="0"/>
              <a:t> </a:t>
            </a:r>
            <a:r>
              <a:rPr lang="tr-TR" dirty="0" err="1"/>
              <a:t>array</a:t>
            </a:r>
            <a:r>
              <a:rPr lang="tr-TR" dirty="0"/>
              <a:t>.</a:t>
            </a:r>
          </a:p>
        </p:txBody>
      </p: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3EDFA9FA-FB35-F037-F012-1ADA7813C7C5}"/>
              </a:ext>
            </a:extLst>
          </p:cNvPr>
          <p:cNvCxnSpPr>
            <a:stCxn id="17" idx="3"/>
          </p:cNvCxnSpPr>
          <p:nvPr/>
        </p:nvCxnSpPr>
        <p:spPr>
          <a:xfrm>
            <a:off x="4152900" y="5800815"/>
            <a:ext cx="1409700" cy="60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479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4EE029A9-0939-A60A-BE84-D17CAA6F6440}"/>
              </a:ext>
            </a:extLst>
          </p:cNvPr>
          <p:cNvSpPr txBox="1"/>
          <p:nvPr/>
        </p:nvSpPr>
        <p:spPr>
          <a:xfrm>
            <a:off x="285750" y="161925"/>
            <a:ext cx="433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1" dirty="0"/>
              <a:t>Yararlanılan Hazır Diziler ve Formatları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B2AF2EB-7135-C595-A1A4-3826C17DD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189857"/>
            <a:ext cx="3439005" cy="550621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BB15D937-41D8-4575-55EB-8F73F80CF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4707" y="95250"/>
            <a:ext cx="2943636" cy="2457793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EB885CA5-0378-13B8-BEC6-6C16AE480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9023" y="2609270"/>
            <a:ext cx="2829320" cy="4153480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AA05B2B6-6634-BE2C-1BCD-275979976740}"/>
              </a:ext>
            </a:extLst>
          </p:cNvPr>
          <p:cNvSpPr txBox="1"/>
          <p:nvPr/>
        </p:nvSpPr>
        <p:spPr>
          <a:xfrm>
            <a:off x="4624182" y="1559189"/>
            <a:ext cx="294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Saklanan sınavların formatı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4837A6F9-7812-3AEC-02BA-9A8470581D45}"/>
              </a:ext>
            </a:extLst>
          </p:cNvPr>
          <p:cNvSpPr txBox="1"/>
          <p:nvPr/>
        </p:nvSpPr>
        <p:spPr>
          <a:xfrm>
            <a:off x="4624182" y="2424604"/>
            <a:ext cx="2943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Saklanan sınav saatlerinin formatı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1F680661-3AF7-BF75-3229-E92C79BC622D}"/>
              </a:ext>
            </a:extLst>
          </p:cNvPr>
          <p:cNvSpPr txBox="1"/>
          <p:nvPr/>
        </p:nvSpPr>
        <p:spPr>
          <a:xfrm>
            <a:off x="4624182" y="3953271"/>
            <a:ext cx="2943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Tüm Dersler (</a:t>
            </a:r>
            <a:r>
              <a:rPr lang="tr-TR" dirty="0" err="1"/>
              <a:t>Super</a:t>
            </a:r>
            <a:r>
              <a:rPr lang="tr-TR" dirty="0"/>
              <a:t> </a:t>
            </a:r>
            <a:r>
              <a:rPr lang="tr-TR" dirty="0" err="1"/>
              <a:t>User’ın</a:t>
            </a:r>
            <a:r>
              <a:rPr lang="tr-TR" dirty="0"/>
              <a:t> sınav oluştururken görebildiği dersler)</a:t>
            </a:r>
          </a:p>
        </p:txBody>
      </p: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72AD0C1B-CCDC-0176-1D3C-B2CB50E7B9E6}"/>
              </a:ext>
            </a:extLst>
          </p:cNvPr>
          <p:cNvCxnSpPr>
            <a:stCxn id="13" idx="1"/>
          </p:cNvCxnSpPr>
          <p:nvPr/>
        </p:nvCxnSpPr>
        <p:spPr>
          <a:xfrm flipH="1">
            <a:off x="2181225" y="1743855"/>
            <a:ext cx="2442957" cy="380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9EE7D1D3-B6D6-A168-8265-CCCB601BE810}"/>
              </a:ext>
            </a:extLst>
          </p:cNvPr>
          <p:cNvCxnSpPr>
            <a:stCxn id="14" idx="3"/>
            <a:endCxn id="8" idx="1"/>
          </p:cNvCxnSpPr>
          <p:nvPr/>
        </p:nvCxnSpPr>
        <p:spPr>
          <a:xfrm flipV="1">
            <a:off x="7567818" y="1324147"/>
            <a:ext cx="1256889" cy="1423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229BCF05-D5D0-E777-C31E-AA5F6D67D77D}"/>
              </a:ext>
            </a:extLst>
          </p:cNvPr>
          <p:cNvCxnSpPr>
            <a:stCxn id="15" idx="3"/>
            <a:endCxn id="12" idx="1"/>
          </p:cNvCxnSpPr>
          <p:nvPr/>
        </p:nvCxnSpPr>
        <p:spPr>
          <a:xfrm>
            <a:off x="7567818" y="4414936"/>
            <a:ext cx="1371205" cy="27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84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64A47C-6328-94CA-83FD-A06B5EC5B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64732"/>
            <a:ext cx="4929556" cy="698499"/>
          </a:xfrm>
        </p:spPr>
        <p:txBody>
          <a:bodyPr anchor="b">
            <a:normAutofit/>
          </a:bodyPr>
          <a:lstStyle/>
          <a:p>
            <a:r>
              <a:rPr lang="tr-TR" sz="4000" i="1" dirty="0">
                <a:latin typeface="+mn-lt"/>
              </a:rPr>
              <a:t>App.js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E2ADDFB-E27E-3803-69BC-1C12A860E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1227963"/>
            <a:ext cx="5350003" cy="1696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 err="1"/>
              <a:t>UseContext</a:t>
            </a:r>
            <a:r>
              <a:rPr lang="tr-TR" sz="2000" dirty="0"/>
              <a:t> kullanarak oluşturduğum </a:t>
            </a:r>
            <a:r>
              <a:rPr lang="tr-TR" sz="2000" dirty="0" err="1"/>
              <a:t>state’lere</a:t>
            </a:r>
            <a:r>
              <a:rPr lang="tr-TR" sz="2000" dirty="0"/>
              <a:t> global olarak ulaşabilmek için tümünü App.js içinde tanımlanır.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C17AD77-2C04-21C6-309D-62DB3E474C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494"/>
          <a:stretch/>
        </p:blipFill>
        <p:spPr>
          <a:xfrm>
            <a:off x="6524626" y="3506703"/>
            <a:ext cx="5158098" cy="311801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5819D495-6720-DA1B-5BC3-B255F093B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53"/>
          <a:stretch/>
        </p:blipFill>
        <p:spPr>
          <a:xfrm>
            <a:off x="6524626" y="186303"/>
            <a:ext cx="5158098" cy="3120883"/>
          </a:xfrm>
          <a:prstGeom prst="rect">
            <a:avLst/>
          </a:prstGeom>
        </p:spPr>
      </p:pic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0BDBE30C-A53F-5CDA-2D2E-815623D940D3}"/>
              </a:ext>
            </a:extLst>
          </p:cNvPr>
          <p:cNvSpPr txBox="1">
            <a:spLocks/>
          </p:cNvSpPr>
          <p:nvPr/>
        </p:nvSpPr>
        <p:spPr>
          <a:xfrm>
            <a:off x="841245" y="5064120"/>
            <a:ext cx="5350003" cy="1696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000" dirty="0"/>
              <a:t>Bu </a:t>
            </a:r>
            <a:r>
              <a:rPr lang="tr-TR" sz="2000" dirty="0" err="1"/>
              <a:t>state’leri</a:t>
            </a:r>
            <a:r>
              <a:rPr lang="tr-TR" sz="2000" dirty="0"/>
              <a:t> istenilen </a:t>
            </a:r>
            <a:r>
              <a:rPr lang="tr-TR" sz="2000" dirty="0" err="1"/>
              <a:t>component’te</a:t>
            </a:r>
            <a:r>
              <a:rPr lang="tr-TR" sz="2000" dirty="0"/>
              <a:t> kullanabilmek için oluşturduğumuz </a:t>
            </a:r>
            <a:r>
              <a:rPr lang="tr-TR" sz="2000" dirty="0" err="1"/>
              <a:t>context’e</a:t>
            </a:r>
            <a:r>
              <a:rPr lang="tr-TR" sz="2000" dirty="0"/>
              <a:t> (</a:t>
            </a:r>
            <a:r>
              <a:rPr lang="tr-TR" sz="2000" dirty="0" err="1"/>
              <a:t>QuizContext</a:t>
            </a:r>
            <a:r>
              <a:rPr lang="tr-TR" sz="2000" dirty="0"/>
              <a:t>) </a:t>
            </a:r>
            <a:r>
              <a:rPr lang="tr-TR" sz="2000" dirty="0" err="1"/>
              <a:t>value</a:t>
            </a:r>
            <a:r>
              <a:rPr lang="tr-TR" sz="2000" dirty="0"/>
              <a:t> olarak verilir.</a:t>
            </a:r>
          </a:p>
        </p:txBody>
      </p: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BF16BE92-04ED-D75B-A501-AA89D8189F6F}"/>
              </a:ext>
            </a:extLst>
          </p:cNvPr>
          <p:cNvCxnSpPr/>
          <p:nvPr/>
        </p:nvCxnSpPr>
        <p:spPr>
          <a:xfrm flipV="1">
            <a:off x="5495925" y="4152900"/>
            <a:ext cx="1409700" cy="1200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İçerik Yer Tutucusu 2">
            <a:extLst>
              <a:ext uri="{FF2B5EF4-FFF2-40B4-BE49-F238E27FC236}">
                <a16:creationId xmlns:a16="http://schemas.microsoft.com/office/drawing/2014/main" id="{5306CB45-65D7-F481-D8F1-67CE4EEF4AD8}"/>
              </a:ext>
            </a:extLst>
          </p:cNvPr>
          <p:cNvSpPr txBox="1">
            <a:spLocks/>
          </p:cNvSpPr>
          <p:nvPr/>
        </p:nvSpPr>
        <p:spPr>
          <a:xfrm>
            <a:off x="841246" y="3429000"/>
            <a:ext cx="5350003" cy="1696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000" dirty="0"/>
              <a:t>Oluşturulan global </a:t>
            </a:r>
            <a:r>
              <a:rPr lang="tr-TR" sz="2000" dirty="0" err="1"/>
              <a:t>state’lerden</a:t>
            </a:r>
            <a:r>
              <a:rPr lang="tr-TR" sz="2000" dirty="0"/>
              <a:t> </a:t>
            </a:r>
            <a:r>
              <a:rPr lang="tr-TR" sz="2000" dirty="0" err="1"/>
              <a:t>sayfaState</a:t>
            </a:r>
            <a:r>
              <a:rPr lang="tr-TR" sz="2000" dirty="0"/>
              <a:t> adlı </a:t>
            </a:r>
            <a:r>
              <a:rPr lang="tr-TR" sz="2000" dirty="0" err="1"/>
              <a:t>state</a:t>
            </a:r>
            <a:r>
              <a:rPr lang="tr-TR" sz="2000" dirty="0"/>
              <a:t> &lt;</a:t>
            </a:r>
            <a:r>
              <a:rPr lang="tr-TR" sz="2000" dirty="0" err="1"/>
              <a:t>QuizContext.Provider</a:t>
            </a:r>
            <a:r>
              <a:rPr lang="tr-TR" sz="2000" dirty="0"/>
              <a:t>/&gt; içerisinde bulunan </a:t>
            </a:r>
            <a:r>
              <a:rPr lang="tr-TR" sz="2000" dirty="0" err="1"/>
              <a:t>componentler</a:t>
            </a:r>
            <a:r>
              <a:rPr lang="tr-TR" sz="2000" dirty="0"/>
              <a:t> arasında geçiş yapmayı sağlar.</a:t>
            </a:r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2AB69955-C1F8-D07F-2DDB-141865755AB8}"/>
              </a:ext>
            </a:extLst>
          </p:cNvPr>
          <p:cNvCxnSpPr/>
          <p:nvPr/>
        </p:nvCxnSpPr>
        <p:spPr>
          <a:xfrm>
            <a:off x="5248275" y="3676650"/>
            <a:ext cx="155257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31790C61-6EC6-B070-D7D9-5A895E1211A0}"/>
              </a:ext>
            </a:extLst>
          </p:cNvPr>
          <p:cNvCxnSpPr>
            <a:endCxn id="5" idx="1"/>
          </p:cNvCxnSpPr>
          <p:nvPr/>
        </p:nvCxnSpPr>
        <p:spPr>
          <a:xfrm>
            <a:off x="5770804" y="1746744"/>
            <a:ext cx="7538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00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>
            <a:extLst>
              <a:ext uri="{FF2B5EF4-FFF2-40B4-BE49-F238E27FC236}">
                <a16:creationId xmlns:a16="http://schemas.microsoft.com/office/drawing/2014/main" id="{BFFF996B-D785-1DDF-DF24-B5102572A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777151"/>
            <a:ext cx="5426764" cy="199433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2F3B258-DD3C-D3FA-CF19-F1FC89BD4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4278763"/>
            <a:ext cx="5426764" cy="146522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583DCDA-1D0D-CC40-22DA-4FE188AA1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734" y="1607607"/>
            <a:ext cx="5426764" cy="5250393"/>
          </a:xfrm>
          <a:prstGeom prst="rect">
            <a:avLst/>
          </a:prstGeom>
        </p:spPr>
      </p:pic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0F06A71C-5118-4490-1E74-B553757B5A84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V="1">
            <a:off x="5883966" y="951441"/>
            <a:ext cx="802005" cy="822878"/>
          </a:xfrm>
          <a:prstGeom prst="straightConnector1">
            <a:avLst/>
          </a:prstGeom>
          <a:ln w="31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8B4C1798-AC74-3CFC-E11E-9C7864B53106}"/>
              </a:ext>
            </a:extLst>
          </p:cNvPr>
          <p:cNvSpPr txBox="1"/>
          <p:nvPr/>
        </p:nvSpPr>
        <p:spPr>
          <a:xfrm>
            <a:off x="6685971" y="489776"/>
            <a:ext cx="461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Basit bir döngü ile kullanıcının şifre ve e-posta kontrolü yapılır eğer eşleşir ise Profil </a:t>
            </a:r>
            <a:r>
              <a:rPr lang="tr-TR" dirty="0" err="1"/>
              <a:t>componenti</a:t>
            </a:r>
            <a:r>
              <a:rPr lang="tr-TR" dirty="0"/>
              <a:t> çağırılır.</a:t>
            </a:r>
          </a:p>
        </p:txBody>
      </p:sp>
    </p:spTree>
    <p:extLst>
      <p:ext uri="{BB962C8B-B14F-4D97-AF65-F5344CB8AC3E}">
        <p14:creationId xmlns:p14="http://schemas.microsoft.com/office/powerpoint/2010/main" val="194542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B2B4E6B7-7695-2DC1-196A-9AAEC2D9C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35" y="0"/>
            <a:ext cx="8983329" cy="118126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956B06A7-015A-554D-2927-86A192E3C424}"/>
              </a:ext>
            </a:extLst>
          </p:cNvPr>
          <p:cNvSpPr txBox="1"/>
          <p:nvPr/>
        </p:nvSpPr>
        <p:spPr>
          <a:xfrm>
            <a:off x="2767011" y="1515491"/>
            <a:ext cx="6657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Kullanıcı </a:t>
            </a:r>
            <a:r>
              <a:rPr lang="tr-TR" dirty="0" err="1"/>
              <a:t>Super</a:t>
            </a:r>
            <a:r>
              <a:rPr lang="tr-TR" dirty="0"/>
              <a:t> User ise sınav oluşturma ve tüm öğrencilerin sonuçlarını görme yetkisine sahip olmalıydı. Yani öğrencinin ve </a:t>
            </a:r>
            <a:r>
              <a:rPr lang="tr-TR" dirty="0" err="1"/>
              <a:t>Super</a:t>
            </a:r>
            <a:r>
              <a:rPr lang="tr-TR" dirty="0"/>
              <a:t> User </a:t>
            </a:r>
            <a:r>
              <a:rPr lang="tr-TR" dirty="0" err="1"/>
              <a:t>ın</a:t>
            </a:r>
            <a:r>
              <a:rPr lang="tr-TR" dirty="0"/>
              <a:t> gördüğü </a:t>
            </a:r>
            <a:r>
              <a:rPr lang="tr-TR" dirty="0" err="1"/>
              <a:t>Navigation</a:t>
            </a:r>
            <a:r>
              <a:rPr lang="tr-TR" dirty="0"/>
              <a:t> Bar aynı değil.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E4C2CC62-C424-AD78-3204-490A41AC1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388" y="4671929"/>
            <a:ext cx="8964276" cy="1190791"/>
          </a:xfrm>
          <a:prstGeom prst="rect">
            <a:avLst/>
          </a:prstGeom>
        </p:spPr>
      </p:pic>
      <p:cxnSp>
        <p:nvCxnSpPr>
          <p:cNvPr id="12" name="Bağlayıcı: Dirsek 11">
            <a:extLst>
              <a:ext uri="{FF2B5EF4-FFF2-40B4-BE49-F238E27FC236}">
                <a16:creationId xmlns:a16="http://schemas.microsoft.com/office/drawing/2014/main" id="{BFE58602-D21E-876F-5C1D-F02E6E588A79}"/>
              </a:ext>
            </a:extLst>
          </p:cNvPr>
          <p:cNvCxnSpPr>
            <a:cxnSpLocks/>
            <a:stCxn id="7" idx="1"/>
            <a:endCxn id="15" idx="1"/>
          </p:cNvCxnSpPr>
          <p:nvPr/>
        </p:nvCxnSpPr>
        <p:spPr>
          <a:xfrm rot="10800000" flipH="1" flipV="1">
            <a:off x="1604334" y="590632"/>
            <a:ext cx="1182939" cy="3057075"/>
          </a:xfrm>
          <a:prstGeom prst="bentConnector3">
            <a:avLst>
              <a:gd name="adj1" fmla="val -19325"/>
            </a:avLst>
          </a:prstGeom>
          <a:ln w="31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ağlayıcı: Dirsek 13">
            <a:extLst>
              <a:ext uri="{FF2B5EF4-FFF2-40B4-BE49-F238E27FC236}">
                <a16:creationId xmlns:a16="http://schemas.microsoft.com/office/drawing/2014/main" id="{46255390-507B-D89E-DC8B-567C580931F4}"/>
              </a:ext>
            </a:extLst>
          </p:cNvPr>
          <p:cNvCxnSpPr>
            <a:cxnSpLocks/>
            <a:stCxn id="10" idx="3"/>
            <a:endCxn id="16" idx="3"/>
          </p:cNvCxnSpPr>
          <p:nvPr/>
        </p:nvCxnSpPr>
        <p:spPr>
          <a:xfrm flipH="1" flipV="1">
            <a:off x="9191626" y="3647708"/>
            <a:ext cx="1396038" cy="1619617"/>
          </a:xfrm>
          <a:prstGeom prst="bentConnector3">
            <a:avLst>
              <a:gd name="adj1" fmla="val -16375"/>
            </a:avLst>
          </a:prstGeom>
          <a:ln w="31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73638DEC-3B06-AA9E-6EFE-C689F57B5573}"/>
              </a:ext>
            </a:extLst>
          </p:cNvPr>
          <p:cNvSpPr txBox="1"/>
          <p:nvPr/>
        </p:nvSpPr>
        <p:spPr>
          <a:xfrm>
            <a:off x="2787274" y="3463042"/>
            <a:ext cx="355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AdminNavBar.js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28B67DE9-BEB4-489F-72AB-EEA1BDFA74BB}"/>
              </a:ext>
            </a:extLst>
          </p:cNvPr>
          <p:cNvSpPr txBox="1"/>
          <p:nvPr/>
        </p:nvSpPr>
        <p:spPr>
          <a:xfrm>
            <a:off x="7628314" y="3463042"/>
            <a:ext cx="156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NavBar.js</a:t>
            </a:r>
          </a:p>
        </p:txBody>
      </p:sp>
    </p:spTree>
    <p:extLst>
      <p:ext uri="{BB962C8B-B14F-4D97-AF65-F5344CB8AC3E}">
        <p14:creationId xmlns:p14="http://schemas.microsoft.com/office/powerpoint/2010/main" val="164846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B0D8281-FB7E-666F-512E-790ECC251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35" y="857651"/>
            <a:ext cx="5458838" cy="270973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D7F0B4F-2940-16F1-5DAD-0BCC4E03B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35" y="4114802"/>
            <a:ext cx="5458838" cy="214964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C743D2A-7FD7-BE90-BFAA-5B869E8CE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772" y="1324376"/>
            <a:ext cx="4035184" cy="319793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1C2C76FF-F6B9-991F-0556-F366DB391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958075"/>
            <a:ext cx="5972728" cy="1306366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46D98685-CA5A-E262-4657-F2C50FD9978E}"/>
              </a:ext>
            </a:extLst>
          </p:cNvPr>
          <p:cNvSpPr txBox="1"/>
          <p:nvPr/>
        </p:nvSpPr>
        <p:spPr>
          <a:xfrm>
            <a:off x="1800225" y="310236"/>
            <a:ext cx="429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Öğrenci için olan;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B6A59699-7F22-2B83-1C6D-9CB18C2C0F1B}"/>
              </a:ext>
            </a:extLst>
          </p:cNvPr>
          <p:cNvSpPr txBox="1"/>
          <p:nvPr/>
        </p:nvSpPr>
        <p:spPr>
          <a:xfrm>
            <a:off x="7772953" y="552494"/>
            <a:ext cx="429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Super</a:t>
            </a:r>
            <a:r>
              <a:rPr lang="tr-TR" dirty="0"/>
              <a:t> User için olan;</a:t>
            </a:r>
          </a:p>
        </p:txBody>
      </p:sp>
    </p:spTree>
    <p:extLst>
      <p:ext uri="{BB962C8B-B14F-4D97-AF65-F5344CB8AC3E}">
        <p14:creationId xmlns:p14="http://schemas.microsoft.com/office/powerpoint/2010/main" val="357361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EDE8E758-6089-DFC9-085C-2D2684E34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881" y="2746472"/>
            <a:ext cx="3843170" cy="3867571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C7C0EBF3-D48F-CD0B-2F84-4D499139A10B}"/>
              </a:ext>
            </a:extLst>
          </p:cNvPr>
          <p:cNvSpPr txBox="1"/>
          <p:nvPr/>
        </p:nvSpPr>
        <p:spPr>
          <a:xfrm>
            <a:off x="4497348" y="219074"/>
            <a:ext cx="4324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Super</a:t>
            </a:r>
            <a:r>
              <a:rPr lang="tr-TR" dirty="0"/>
              <a:t> User sınav oluşturmak istediği zaman ilk göreceği ekran budur. Gerekli bilgiler doldurulduktan sonra devam butonuna basılır. Eğer girilen bilgiler çakışmıyorsa (Zaten o sınav önceden oluşturulmuş olabilir) ya da hata yoksa (Sınavın bitiş saatinin başlangıç saatinden daha geride olması) gibi bir sonraki ekranı görürüz.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0A7AC4FD-2E9A-74DC-D63F-B6F2F4F4D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054" y="0"/>
            <a:ext cx="3138946" cy="685800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F97181C8-5833-84A8-FE61-21A435E78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8" y="660087"/>
            <a:ext cx="4324954" cy="5953956"/>
          </a:xfrm>
          <a:prstGeom prst="rect">
            <a:avLst/>
          </a:prstGeom>
        </p:spPr>
      </p:pic>
      <p:sp>
        <p:nvSpPr>
          <p:cNvPr id="26" name="Metin kutusu 25">
            <a:extLst>
              <a:ext uri="{FF2B5EF4-FFF2-40B4-BE49-F238E27FC236}">
                <a16:creationId xmlns:a16="http://schemas.microsoft.com/office/drawing/2014/main" id="{EEA2B453-703D-1E4F-429B-C8C6B32CFF93}"/>
              </a:ext>
            </a:extLst>
          </p:cNvPr>
          <p:cNvSpPr txBox="1"/>
          <p:nvPr/>
        </p:nvSpPr>
        <p:spPr>
          <a:xfrm>
            <a:off x="85725" y="133350"/>
            <a:ext cx="39814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1" dirty="0"/>
              <a:t>SinavOlusturFirst.js</a:t>
            </a:r>
          </a:p>
        </p:txBody>
      </p: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457E7ECE-3F00-BB6F-4BBC-4817D246780D}"/>
              </a:ext>
            </a:extLst>
          </p:cNvPr>
          <p:cNvCxnSpPr/>
          <p:nvPr/>
        </p:nvCxnSpPr>
        <p:spPr>
          <a:xfrm flipV="1">
            <a:off x="8560051" y="133350"/>
            <a:ext cx="493003" cy="612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5E6655CE-64F9-7407-983E-10DF7004B1FF}"/>
              </a:ext>
            </a:extLst>
          </p:cNvPr>
          <p:cNvCxnSpPr/>
          <p:nvPr/>
        </p:nvCxnSpPr>
        <p:spPr>
          <a:xfrm flipH="1">
            <a:off x="3524250" y="5038725"/>
            <a:ext cx="1285875" cy="12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2F28D6A1-7F95-C8E6-9022-3E97146A0D98}"/>
              </a:ext>
            </a:extLst>
          </p:cNvPr>
          <p:cNvCxnSpPr/>
          <p:nvPr/>
        </p:nvCxnSpPr>
        <p:spPr>
          <a:xfrm flipH="1">
            <a:off x="3533775" y="5734050"/>
            <a:ext cx="1183106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28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9">
            <a:extLst>
              <a:ext uri="{FF2B5EF4-FFF2-40B4-BE49-F238E27FC236}">
                <a16:creationId xmlns:a16="http://schemas.microsoft.com/office/drawing/2014/main" id="{35D928E0-9F69-0C65-5F3F-31A8ED3C5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23" y="666750"/>
            <a:ext cx="3801005" cy="5820587"/>
          </a:xfrm>
          <a:prstGeom prst="rect">
            <a:avLst/>
          </a:prstGeom>
        </p:spPr>
      </p:pic>
      <p:sp>
        <p:nvSpPr>
          <p:cNvPr id="22" name="Metin kutusu 21">
            <a:extLst>
              <a:ext uri="{FF2B5EF4-FFF2-40B4-BE49-F238E27FC236}">
                <a16:creationId xmlns:a16="http://schemas.microsoft.com/office/drawing/2014/main" id="{79EDB72F-44B2-2B5D-D50B-6BC7D051AFCA}"/>
              </a:ext>
            </a:extLst>
          </p:cNvPr>
          <p:cNvSpPr txBox="1"/>
          <p:nvPr/>
        </p:nvSpPr>
        <p:spPr>
          <a:xfrm>
            <a:off x="280723" y="133350"/>
            <a:ext cx="380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1" dirty="0"/>
              <a:t>SinavOlustur.js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CF8DAC3-9B24-B323-D6EB-8D3EA3B4A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920" y="0"/>
            <a:ext cx="3352080" cy="685800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6844B4D2-A614-5D7F-4F7C-2A2F6D27EAF6}"/>
              </a:ext>
            </a:extLst>
          </p:cNvPr>
          <p:cNvSpPr txBox="1"/>
          <p:nvPr/>
        </p:nvSpPr>
        <p:spPr>
          <a:xfrm>
            <a:off x="4714875" y="1219200"/>
            <a:ext cx="32670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Soruyu Ekle butonuna bastığımda önce boş bırakılan alan kalıp kalmadığını kontrol edilir.</a:t>
            </a:r>
          </a:p>
          <a:p>
            <a:r>
              <a:rPr lang="tr-TR" dirty="0"/>
              <a:t>Sınav türünü kontrol ediyoruz.</a:t>
            </a:r>
          </a:p>
          <a:p>
            <a:r>
              <a:rPr lang="tr-TR" dirty="0"/>
              <a:t>Ardından eğer böyle bir sınav zaten varsa (Matematiğin final sınavı önceden oluşturulmuş olabilir) </a:t>
            </a:r>
            <a:r>
              <a:rPr lang="tr-TR" dirty="0" err="1"/>
              <a:t>Super</a:t>
            </a:r>
            <a:r>
              <a:rPr lang="tr-TR" dirty="0"/>
              <a:t> </a:t>
            </a:r>
            <a:r>
              <a:rPr lang="tr-TR" dirty="0" err="1"/>
              <a:t>Usera</a:t>
            </a:r>
            <a:r>
              <a:rPr lang="tr-TR" dirty="0"/>
              <a:t> </a:t>
            </a:r>
            <a:r>
              <a:rPr lang="tr-TR" dirty="0" err="1"/>
              <a:t>alert</a:t>
            </a:r>
            <a:r>
              <a:rPr lang="tr-TR" dirty="0"/>
              <a:t> verilir.</a:t>
            </a:r>
          </a:p>
          <a:p>
            <a:r>
              <a:rPr lang="tr-TR" dirty="0"/>
              <a:t>Eğer hiçbir sorun yoksa soruyu ekleyebilir.</a:t>
            </a:r>
          </a:p>
          <a:p>
            <a:r>
              <a:rPr lang="tr-TR" dirty="0"/>
              <a:t>Soruyu ekledikten sonra tüm </a:t>
            </a:r>
            <a:r>
              <a:rPr lang="tr-TR" dirty="0" err="1"/>
              <a:t>imputları</a:t>
            </a:r>
            <a:r>
              <a:rPr lang="tr-TR" dirty="0"/>
              <a:t> temizlenir</a:t>
            </a:r>
          </a:p>
        </p:txBody>
      </p:sp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E50BF37F-5767-8FD9-BB66-A95B28A5F3DA}"/>
              </a:ext>
            </a:extLst>
          </p:cNvPr>
          <p:cNvCxnSpPr>
            <a:cxnSpLocks/>
          </p:cNvCxnSpPr>
          <p:nvPr/>
        </p:nvCxnSpPr>
        <p:spPr>
          <a:xfrm flipV="1">
            <a:off x="7629525" y="2714625"/>
            <a:ext cx="152544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987D5670-4BC9-8BD9-4F39-FCCAEDD2613E}"/>
              </a:ext>
            </a:extLst>
          </p:cNvPr>
          <p:cNvCxnSpPr/>
          <p:nvPr/>
        </p:nvCxnSpPr>
        <p:spPr>
          <a:xfrm flipV="1">
            <a:off x="7629525" y="742950"/>
            <a:ext cx="1352550" cy="923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8B99BF7F-D6E2-741F-8898-4FAE0CDCB161}"/>
              </a:ext>
            </a:extLst>
          </p:cNvPr>
          <p:cNvCxnSpPr>
            <a:cxnSpLocks/>
          </p:cNvCxnSpPr>
          <p:nvPr/>
        </p:nvCxnSpPr>
        <p:spPr>
          <a:xfrm flipV="1">
            <a:off x="7724775" y="1809750"/>
            <a:ext cx="1352550" cy="67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F6910EAF-EB24-63FF-371B-AA85185E053E}"/>
              </a:ext>
            </a:extLst>
          </p:cNvPr>
          <p:cNvCxnSpPr/>
          <p:nvPr/>
        </p:nvCxnSpPr>
        <p:spPr>
          <a:xfrm>
            <a:off x="6886575" y="4724400"/>
            <a:ext cx="2268390" cy="75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Ok Bağlayıcısı 20">
            <a:extLst>
              <a:ext uri="{FF2B5EF4-FFF2-40B4-BE49-F238E27FC236}">
                <a16:creationId xmlns:a16="http://schemas.microsoft.com/office/drawing/2014/main" id="{7385A38B-C798-7BA9-FAFB-DEDB28455437}"/>
              </a:ext>
            </a:extLst>
          </p:cNvPr>
          <p:cNvCxnSpPr/>
          <p:nvPr/>
        </p:nvCxnSpPr>
        <p:spPr>
          <a:xfrm flipV="1">
            <a:off x="7472003" y="3200400"/>
            <a:ext cx="1824397" cy="876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00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9">
            <a:extLst>
              <a:ext uri="{FF2B5EF4-FFF2-40B4-BE49-F238E27FC236}">
                <a16:creationId xmlns:a16="http://schemas.microsoft.com/office/drawing/2014/main" id="{35D928E0-9F69-0C65-5F3F-31A8ED3C5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23" y="666750"/>
            <a:ext cx="3801005" cy="5820587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FFB224F7-D0EF-E918-6C38-9C6A1C6C8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8" y="1366685"/>
            <a:ext cx="5172797" cy="3877216"/>
          </a:xfrm>
          <a:prstGeom prst="rect">
            <a:avLst/>
          </a:prstGeom>
        </p:spPr>
      </p:pic>
      <p:cxnSp>
        <p:nvCxnSpPr>
          <p:cNvPr id="17" name="Bağlayıcı: Dirsek 16">
            <a:extLst>
              <a:ext uri="{FF2B5EF4-FFF2-40B4-BE49-F238E27FC236}">
                <a16:creationId xmlns:a16="http://schemas.microsoft.com/office/drawing/2014/main" id="{E9D89202-5FB7-C9FE-FF1D-E63E7462214A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723535" y="3305293"/>
            <a:ext cx="4182093" cy="883249"/>
          </a:xfrm>
          <a:prstGeom prst="bentConnector3">
            <a:avLst/>
          </a:prstGeom>
          <a:ln w="31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79EDB72F-44B2-2B5D-D50B-6BC7D051AFCA}"/>
              </a:ext>
            </a:extLst>
          </p:cNvPr>
          <p:cNvSpPr txBox="1"/>
          <p:nvPr/>
        </p:nvSpPr>
        <p:spPr>
          <a:xfrm>
            <a:off x="280723" y="133350"/>
            <a:ext cx="380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1" dirty="0"/>
              <a:t>SinavOlustur.js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29846A6E-A9AF-B631-0007-DCCB68DD354A}"/>
              </a:ext>
            </a:extLst>
          </p:cNvPr>
          <p:cNvSpPr txBox="1"/>
          <p:nvPr/>
        </p:nvSpPr>
        <p:spPr>
          <a:xfrm>
            <a:off x="4345858" y="666750"/>
            <a:ext cx="2094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Sınava soru eklenip eklenmediğinin kontrolü</a:t>
            </a:r>
          </a:p>
        </p:txBody>
      </p:sp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1CA0FDB0-DA2F-5E68-5224-FB466C0AB911}"/>
              </a:ext>
            </a:extLst>
          </p:cNvPr>
          <p:cNvCxnSpPr/>
          <p:nvPr/>
        </p:nvCxnSpPr>
        <p:spPr>
          <a:xfrm>
            <a:off x="5987845" y="1268361"/>
            <a:ext cx="1219200" cy="111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04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23702AD-998D-65B4-6376-5063FF1D9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23" y="490323"/>
            <a:ext cx="4573078" cy="333571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B26CE4A-63D2-8638-EDBD-916BF1682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525" y="3780996"/>
            <a:ext cx="3057952" cy="3077004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543CDD41-7431-587F-6598-D50A4EC0A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793" y="4121732"/>
            <a:ext cx="3824338" cy="2526718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07313C1B-18FF-F735-37E2-B78922736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9525" y="348217"/>
            <a:ext cx="3057952" cy="3067478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44FE0982-8944-72BE-2B2D-E13862D95E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9878" y="3780996"/>
            <a:ext cx="3124636" cy="1752845"/>
          </a:xfrm>
          <a:prstGeom prst="rect">
            <a:avLst/>
          </a:prstGeom>
        </p:spPr>
      </p:pic>
      <p:sp>
        <p:nvSpPr>
          <p:cNvPr id="17" name="Metin kutusu 16">
            <a:extLst>
              <a:ext uri="{FF2B5EF4-FFF2-40B4-BE49-F238E27FC236}">
                <a16:creationId xmlns:a16="http://schemas.microsoft.com/office/drawing/2014/main" id="{90DDEC79-7AB8-E979-63B1-0DD06F06E48A}"/>
              </a:ext>
            </a:extLst>
          </p:cNvPr>
          <p:cNvSpPr txBox="1"/>
          <p:nvPr/>
        </p:nvSpPr>
        <p:spPr>
          <a:xfrm>
            <a:off x="8799878" y="381771"/>
            <a:ext cx="33341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AdminResults.js</a:t>
            </a:r>
          </a:p>
          <a:p>
            <a:r>
              <a:rPr lang="tr-TR" dirty="0" err="1"/>
              <a:t>Super</a:t>
            </a:r>
            <a:r>
              <a:rPr lang="tr-TR" dirty="0"/>
              <a:t> User kullanıcısının öğrencilerin hangi sınavdan kaç puan aldığını gördüğü kısımdır.</a:t>
            </a:r>
          </a:p>
          <a:p>
            <a:r>
              <a:rPr lang="tr-TR" dirty="0"/>
              <a:t>Çözülen sınavları görüntülemek için sınav notunun yanında  ‘Sınavı Görüntüle’ adlı buton bulunur.</a:t>
            </a:r>
          </a:p>
          <a:p>
            <a:endParaRPr lang="tr-TR" dirty="0"/>
          </a:p>
        </p:txBody>
      </p: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07C7635A-60A5-5335-71C0-C2ADF54ED653}"/>
              </a:ext>
            </a:extLst>
          </p:cNvPr>
          <p:cNvCxnSpPr>
            <a:stCxn id="5" idx="3"/>
            <a:endCxn id="14" idx="1"/>
          </p:cNvCxnSpPr>
          <p:nvPr/>
        </p:nvCxnSpPr>
        <p:spPr>
          <a:xfrm flipV="1">
            <a:off x="5143501" y="1881956"/>
            <a:ext cx="376024" cy="27622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Ok Bağlayıcısı 20">
            <a:extLst>
              <a:ext uri="{FF2B5EF4-FFF2-40B4-BE49-F238E27FC236}">
                <a16:creationId xmlns:a16="http://schemas.microsoft.com/office/drawing/2014/main" id="{07B17B50-9D67-DCD8-EEC1-EDC9584BFACB}"/>
              </a:ext>
            </a:extLst>
          </p:cNvPr>
          <p:cNvCxnSpPr>
            <a:cxnSpLocks/>
          </p:cNvCxnSpPr>
          <p:nvPr/>
        </p:nvCxnSpPr>
        <p:spPr>
          <a:xfrm flipH="1">
            <a:off x="6096000" y="3054010"/>
            <a:ext cx="339356" cy="72698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CAB21440-AA8D-10FA-C793-000668C8BA53}"/>
              </a:ext>
            </a:extLst>
          </p:cNvPr>
          <p:cNvCxnSpPr>
            <a:cxnSpLocks/>
          </p:cNvCxnSpPr>
          <p:nvPr/>
        </p:nvCxnSpPr>
        <p:spPr>
          <a:xfrm>
            <a:off x="7387855" y="2713492"/>
            <a:ext cx="2013320" cy="10675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id="{26825B1C-51E5-DFD3-BE66-9C8EAC99B292}"/>
              </a:ext>
            </a:extLst>
          </p:cNvPr>
          <p:cNvCxnSpPr>
            <a:stCxn id="8" idx="1"/>
            <a:endCxn id="10" idx="3"/>
          </p:cNvCxnSpPr>
          <p:nvPr/>
        </p:nvCxnSpPr>
        <p:spPr>
          <a:xfrm flipH="1">
            <a:off x="4769131" y="5319498"/>
            <a:ext cx="750394" cy="6559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4C11CAA5-D13F-63F9-7049-663D39473D1E}"/>
              </a:ext>
            </a:extLst>
          </p:cNvPr>
          <p:cNvSpPr txBox="1"/>
          <p:nvPr/>
        </p:nvSpPr>
        <p:spPr>
          <a:xfrm>
            <a:off x="8816871" y="5684606"/>
            <a:ext cx="2906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AdminResultsComp</a:t>
            </a:r>
            <a:r>
              <a:rPr lang="tr-TR" dirty="0"/>
              <a:t> tablo gövdesi olarak öğrencileri ve notlarını döndürür.</a:t>
            </a:r>
          </a:p>
        </p:txBody>
      </p:sp>
      <p:cxnSp>
        <p:nvCxnSpPr>
          <p:cNvPr id="31" name="Bağlayıcı: Dirsek 30">
            <a:extLst>
              <a:ext uri="{FF2B5EF4-FFF2-40B4-BE49-F238E27FC236}">
                <a16:creationId xmlns:a16="http://schemas.microsoft.com/office/drawing/2014/main" id="{B9B732D1-F58A-928D-4649-AA583778EE83}"/>
              </a:ext>
            </a:extLst>
          </p:cNvPr>
          <p:cNvCxnSpPr>
            <a:cxnSpLocks/>
            <a:endCxn id="29" idx="3"/>
          </p:cNvCxnSpPr>
          <p:nvPr/>
        </p:nvCxnSpPr>
        <p:spPr>
          <a:xfrm rot="16200000" flipH="1">
            <a:off x="10074596" y="4497649"/>
            <a:ext cx="2040996" cy="1256247"/>
          </a:xfrm>
          <a:prstGeom prst="bentConnector4">
            <a:avLst>
              <a:gd name="adj1" fmla="val -45"/>
              <a:gd name="adj2" fmla="val 1280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82693AB8-B55D-7E68-D8B1-41FB8A0F52CB}"/>
              </a:ext>
            </a:extLst>
          </p:cNvPr>
          <p:cNvSpPr txBox="1"/>
          <p:nvPr/>
        </p:nvSpPr>
        <p:spPr>
          <a:xfrm>
            <a:off x="454101" y="120991"/>
            <a:ext cx="333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1" dirty="0"/>
              <a:t>AdminResults.js</a:t>
            </a:r>
          </a:p>
        </p:txBody>
      </p:sp>
    </p:spTree>
    <p:extLst>
      <p:ext uri="{BB962C8B-B14F-4D97-AF65-F5344CB8AC3E}">
        <p14:creationId xmlns:p14="http://schemas.microsoft.com/office/powerpoint/2010/main" val="250692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518</Words>
  <Application>Microsoft Office PowerPoint</Application>
  <PresentationFormat>Geniş ekran</PresentationFormat>
  <Paragraphs>58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Teması</vt:lpstr>
      <vt:lpstr>PowerPoint Sunusu</vt:lpstr>
      <vt:lpstr>App.js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Samet Toprak</dc:creator>
  <cp:lastModifiedBy>Samet Toprak</cp:lastModifiedBy>
  <cp:revision>4</cp:revision>
  <dcterms:created xsi:type="dcterms:W3CDTF">2022-06-09T00:25:59Z</dcterms:created>
  <dcterms:modified xsi:type="dcterms:W3CDTF">2022-06-09T09:04:16Z</dcterms:modified>
</cp:coreProperties>
</file>