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29" r:id="rId12"/>
    <p:sldId id="324" r:id="rId13"/>
    <p:sldId id="318" r:id="rId14"/>
    <p:sldId id="328" r:id="rId15"/>
    <p:sldId id="331" r:id="rId16"/>
    <p:sldId id="330" r:id="rId17"/>
    <p:sldId id="303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7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I: </a:t>
            </a:r>
            <a:r>
              <a:rPr lang="tr-TR" dirty="0" err="1"/>
              <a:t>Refurbishment</a:t>
            </a:r>
            <a:r>
              <a:rPr lang="tr-TR" dirty="0"/>
              <a:t> of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	            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II: </a:t>
            </a:r>
            <a:r>
              <a:rPr lang="tr-TR" dirty="0" err="1"/>
              <a:t>Constant</a:t>
            </a:r>
            <a:r>
              <a:rPr lang="tr-TR" dirty="0"/>
              <a:t> (but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</a:t>
            </a:r>
            <a:r>
              <a:rPr lang="tr-TR" baseline="30000" dirty="0"/>
              <a:t>st </a:t>
            </a:r>
            <a:r>
              <a:rPr lang="tr-TR" dirty="0"/>
              <a:t>problem)</a:t>
            </a:r>
            <a:r>
              <a:rPr lang="tr-TR" baseline="30000" dirty="0"/>
              <a:t> </a:t>
            </a:r>
            <a:r>
              <a:rPr lang="tr-TR" dirty="0" err="1"/>
              <a:t>outer</a:t>
            </a:r>
            <a:r>
              <a:rPr lang="tr-TR" dirty="0"/>
              <a:t> 		    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Problem – III: Design of a </a:t>
            </a:r>
            <a:r>
              <a:rPr lang="tr-TR" dirty="0" err="1">
                <a:solidFill>
                  <a:srgbClr val="FF0000"/>
                </a:solidFill>
              </a:rPr>
              <a:t>hydro-generator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Roebel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bars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Constraints</a:t>
            </a:r>
            <a:r>
              <a:rPr lang="tr-TR" dirty="0">
                <a:solidFill>
                  <a:srgbClr val="FF0000"/>
                </a:solidFill>
              </a:rPr>
              <a:t> – III: </a:t>
            </a:r>
            <a:r>
              <a:rPr lang="tr-TR" dirty="0" err="1">
                <a:solidFill>
                  <a:srgbClr val="FF0000"/>
                </a:solidFill>
              </a:rPr>
              <a:t>Constant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outer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diameter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same</a:t>
            </a:r>
            <a:r>
              <a:rPr lang="tr-TR" dirty="0">
                <a:solidFill>
                  <a:srgbClr val="FF0000"/>
                </a:solidFill>
              </a:rPr>
              <a:t> as 2</a:t>
            </a:r>
            <a:r>
              <a:rPr lang="tr-TR" baseline="30000" dirty="0">
                <a:solidFill>
                  <a:srgbClr val="FF0000"/>
                </a:solidFill>
              </a:rPr>
              <a:t>nd</a:t>
            </a:r>
            <a:r>
              <a:rPr lang="tr-TR" dirty="0">
                <a:solidFill>
                  <a:srgbClr val="FF0000"/>
                </a:solidFill>
              </a:rPr>
              <a:t> 			       problem), </a:t>
            </a:r>
            <a:r>
              <a:rPr lang="tr-TR" dirty="0" err="1">
                <a:solidFill>
                  <a:srgbClr val="FF0000"/>
                </a:solidFill>
              </a:rPr>
              <a:t>integer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slot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E7A-3F23-454E-B7A1-0A2010E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Objective </a:t>
                </a:r>
                <a:r>
                  <a:rPr lang="tr-TR" dirty="0" err="1"/>
                  <a:t>functions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×2.5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Efficiency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/>
                <a:r>
                  <a:rPr lang="tr-TR" dirty="0" err="1"/>
                  <a:t>Subject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𝑃𝑜𝑙𝑒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𝑆h𝑜𝑒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tr-TR" b="0" dirty="0"/>
                </a:b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98F-B68C-43E4-ACD8-9110B2D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7CEE-8D68-438E-99E6-4B0ACF714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469-F4D0-46FF-8AF4-84785C5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SCR </a:t>
                </a:r>
                <a:r>
                  <a:rPr lang="tr-TR" dirty="0" err="1"/>
                  <a:t>should</a:t>
                </a:r>
                <a:r>
                  <a:rPr lang="tr-TR" dirty="0"/>
                  <a:t> not be </a:t>
                </a:r>
                <a:r>
                  <a:rPr lang="tr-TR" dirty="0" err="1"/>
                  <a:t>less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0.8</a:t>
                </a:r>
              </a:p>
              <a:p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added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satisfied</a:t>
                </a: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Hence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𝑆𝐶𝑅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&lt;0.8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925513" lvl="1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where</a:t>
                </a:r>
                <a:r>
                  <a:rPr lang="tr-TR" dirty="0"/>
                  <a:t> A is a </a:t>
                </a:r>
                <a:r>
                  <a:rPr lang="tr-TR" dirty="0" err="1"/>
                  <a:t>very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</a:t>
                </a:r>
                <a:r>
                  <a:rPr lang="tr-TR" dirty="0" err="1"/>
                  <a:t>compared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78F1-9F9D-4FC4-987F-841D8C7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80A9-A604-48BD-8901-60DBBAA21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13h)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F3E061-6D4E-47BB-9515-7B3CB499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29" y="1830448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6BF-DEBE-4721-81AF-BC5C701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18019-A345-4478-8BD2-6B2EDFB4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4" y="1921439"/>
            <a:ext cx="8849032" cy="4438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1B54-55A1-413D-A2A8-B41FA62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C47C-56E8-4C1F-9E3A-7072D1809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AB8-CBAF-4A24-B310-E87433958C8E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03FB-24EF-410C-859E-AB52A7CC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8000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F9C0-776C-4075-83A7-69C1F3D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7F37-0FCA-4913-9735-E71E7DCC4C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45821-0874-49E1-96E3-DB77A8D6AA16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67D580C-1D38-4A23-9391-0E4B08D4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" y="1849497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125855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1686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74807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200" y="3958286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studies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mock</a:t>
            </a:r>
            <a:r>
              <a:rPr lang="tr-TR" dirty="0"/>
              <a:t> </a:t>
            </a:r>
            <a:r>
              <a:rPr lang="tr-TR" dirty="0" err="1"/>
              <a:t>generator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10.10.2023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4E203-ECA6-4208-889B-0299EC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4" b="12832"/>
          <a:stretch/>
        </p:blipFill>
        <p:spPr>
          <a:xfrm>
            <a:off x="305801" y="1580246"/>
            <a:ext cx="4401726" cy="4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r>
              <a:rPr lang="tr-TR" sz="2200" dirty="0"/>
              <a:t> </a:t>
            </a:r>
            <a:r>
              <a:rPr lang="tr-TR" sz="2200" dirty="0" err="1"/>
              <a:t>Function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Variations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4E295-3A09-4B14-B180-149E6C96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52" y="1363663"/>
            <a:ext cx="3847310" cy="4987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BB221-45F3-439D-897E-7F1453059612}"/>
              </a:ext>
            </a:extLst>
          </p:cNvPr>
          <p:cNvSpPr txBox="1">
            <a:spLocks/>
          </p:cNvSpPr>
          <p:nvPr/>
        </p:nvSpPr>
        <p:spPr bwMode="auto">
          <a:xfrm>
            <a:off x="457200" y="1612490"/>
            <a:ext cx="4449097" cy="47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defTabSz="914400"/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Pros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enough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multi-objective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Applicable</a:t>
            </a:r>
            <a:r>
              <a:rPr lang="tr-TR" dirty="0"/>
              <a:t> in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cons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computationally</a:t>
            </a:r>
            <a:r>
              <a:rPr lang="tr-TR" dirty="0"/>
              <a:t>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, GA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converge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trial-error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sz="1400" b="1" baseline="90000" dirty="0"/>
              <a:t>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5C1DA-16E7-4A3B-9597-B6C063609C0F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https://www.sciencedirect.com/science/article/pii/S2210650211000022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Sorting</a:t>
                </a:r>
                <a:r>
                  <a:rPr lang="tr-TR" dirty="0"/>
                  <a:t>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– II is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A </a:t>
                </a:r>
                <a:r>
                  <a:rPr lang="tr-TR" dirty="0" err="1"/>
                  <a:t>multi-objective</a:t>
                </a:r>
                <a:r>
                  <a:rPr lang="tr-TR" dirty="0"/>
                  <a:t>, GA </a:t>
                </a:r>
                <a:r>
                  <a:rPr lang="tr-TR" dirty="0" err="1"/>
                  <a:t>based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elitist</a:t>
                </a:r>
                <a:r>
                  <a:rPr lang="tr-TR" dirty="0"/>
                  <a:t> </a:t>
                </a:r>
                <a:r>
                  <a:rPr lang="tr-TR" dirty="0" err="1"/>
                  <a:t>principle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explicit</a:t>
                </a:r>
                <a:r>
                  <a:rPr lang="tr-TR" dirty="0"/>
                  <a:t> </a:t>
                </a:r>
                <a:r>
                  <a:rPr lang="tr-TR" dirty="0" err="1"/>
                  <a:t>diversity</a:t>
                </a:r>
                <a:r>
                  <a:rPr lang="tr-TR" dirty="0"/>
                  <a:t> </a:t>
                </a:r>
                <a:r>
                  <a:rPr lang="tr-TR" dirty="0" err="1"/>
                  <a:t>preserving</a:t>
                </a:r>
                <a:r>
                  <a:rPr lang="tr-TR" dirty="0"/>
                  <a:t> </a:t>
                </a:r>
                <a:r>
                  <a:rPr lang="tr-TR" dirty="0" err="1"/>
                  <a:t>mechanism</a:t>
                </a:r>
                <a:r>
                  <a:rPr lang="tr-TR" dirty="0"/>
                  <a:t> (</a:t>
                </a:r>
                <a:r>
                  <a:rPr lang="tr-TR" dirty="0" err="1"/>
                  <a:t>Crowding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)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Emphasizes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solutions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Dominance</a:t>
                </a:r>
                <a:r>
                  <a:rPr lang="tr-TR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in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objective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			 </a:t>
                </a:r>
                <a:r>
                  <a:rPr lang="tr-TR" dirty="0" err="1"/>
                  <a:t>dominating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84D1D-14EB-4D17-B979-BBF02B14F30A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https://oklahomaanalytics.com/data-science-techniques/nsga-ii-explained/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Variables</a:t>
            </a:r>
            <a:r>
              <a:rPr lang="tr-T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Slots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stator </a:t>
                </a:r>
                <a:r>
                  <a:rPr lang="tr-TR" dirty="0" err="1"/>
                  <a:t>core</a:t>
                </a:r>
                <a:r>
                  <a:rPr lang="tr-TR" dirty="0"/>
                  <a:t>, </a:t>
                </a:r>
                <a:r>
                  <a:rPr lang="tr-TR" dirty="0" err="1"/>
                  <a:t>i.e</a:t>
                </a:r>
                <a:r>
                  <a:rPr lang="tr-TR" dirty="0"/>
                  <a:t>.,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should</a:t>
                </a:r>
                <a:r>
                  <a:rPr lang="tr-TR" dirty="0"/>
                  <a:t> be </a:t>
                </a:r>
                <a:r>
                  <a:rPr lang="tr-TR" dirty="0" err="1"/>
                  <a:t>greater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Rotor </a:t>
                </a:r>
                <a:r>
                  <a:rPr lang="tr-TR" dirty="0" err="1"/>
                  <a:t>poles</a:t>
                </a:r>
                <a:r>
                  <a:rPr lang="tr-TR" dirty="0"/>
                  <a:t>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airgap</a:t>
                </a:r>
                <a:r>
                  <a:rPr lang="tr-TR" dirty="0"/>
                  <a:t> </a:t>
                </a:r>
                <a:r>
                  <a:rPr lang="tr-TR" dirty="0" err="1"/>
                  <a:t>perimeter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𝑊𝑖𝑑𝑡h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𝑃𝑜𝑙𝑒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𝑆h𝑜𝑒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  <a:blipFill>
                <a:blip r:embed="rId2"/>
                <a:stretch>
                  <a:fillRect l="-868" t="-7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002D2-EA35-4458-91A0-6F6CB60D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1804218"/>
            <a:ext cx="3540950" cy="3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10510</TotalTime>
  <Words>702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Optimization Algorithm</vt:lpstr>
      <vt:lpstr>NSGA – II</vt:lpstr>
      <vt:lpstr>NSGA – II: Variables </vt:lpstr>
      <vt:lpstr>NSGA – II: Constraints</vt:lpstr>
      <vt:lpstr>NSGA – II: Objective Functions</vt:lpstr>
      <vt:lpstr>NSGA – II: Objective Functions</vt:lpstr>
      <vt:lpstr>NSGA – II: Penalty Function</vt:lpstr>
      <vt:lpstr>Results: Do = 6858 mm</vt:lpstr>
      <vt:lpstr>Results: Do = 6858 mm</vt:lpstr>
      <vt:lpstr>Results: Do = 8000 mm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366</cp:revision>
  <cp:lastPrinted>2013-02-15T02:19:28Z</cp:lastPrinted>
  <dcterms:created xsi:type="dcterms:W3CDTF">2013-02-15T04:31:56Z</dcterms:created>
  <dcterms:modified xsi:type="dcterms:W3CDTF">2023-10-27T12:55:47Z</dcterms:modified>
</cp:coreProperties>
</file>