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6" r:id="rId8"/>
    <p:sldId id="267" r:id="rId9"/>
    <p:sldId id="269" r:id="rId10"/>
    <p:sldId id="265" r:id="rId11"/>
    <p:sldId id="270" r:id="rId12"/>
    <p:sldId id="272" r:id="rId13"/>
    <p:sldId id="261" r:id="rId14"/>
    <p:sldId id="271" r:id="rId15"/>
    <p:sldId id="273" r:id="rId16"/>
    <p:sldId id="274" r:id="rId17"/>
    <p:sldId id="276" r:id="rId18"/>
    <p:sldId id="262" r:id="rId19"/>
    <p:sldId id="264" r:id="rId20"/>
    <p:sldId id="26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382B-C7F3-440D-8735-AD75014C2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EA053-E149-4453-9C0D-DBBAE0861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9442-AEC2-4C5F-92E3-F320BB76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E163-4C08-4FD5-8B94-B4767503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3F20-C27D-434C-8363-FD3C3450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F5C6-2332-40DE-A196-896FA8A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31242-3C7A-4350-82DB-BF9CC644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5F2B-FE2D-47B6-AD6C-15677BE5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F3D6-F21A-4559-A777-72330F94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B02D-0188-40E9-A3AF-16B0C50F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90DA9-8997-4E81-9F1D-2572AFD99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CCD21-235B-4E6E-8831-90B93E52F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34DF-6591-4CC6-9B47-59407095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2D67-53DB-42A3-BEE1-35A01C49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5219A-CE42-4B37-AC44-BAAF386A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D541-F5BE-4B33-9FCC-7EA40E61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0C22-0AE9-4D7C-AB09-C525DDB8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5421-8987-41C1-995F-D0419EBA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4F26-1F65-4356-B313-67DDBB5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51AD-10EA-49D6-9025-CF6CFE5F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E20C-3DA6-4E55-AD06-BAB32672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D536-C698-4BF3-968B-A9B00185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F63F-954C-44A7-BE23-56BEFC31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9507-2E0C-4550-9BF4-160B2391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0F0D-9EF9-4EDC-89B1-EE33D546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A2E1-17AE-4A00-AE5F-C8468307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194A-694B-4672-9052-4A6DC8AA2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39BE3-5D74-4385-A496-255D9D9F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7F22E-5A5D-44FA-B5C0-ECC35882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AD5E8-62CB-4D4E-8438-9CFF71A5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B8294-884E-494E-9F6A-1825BE3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1147-3CD3-4090-A832-79A385CB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284EF-32FB-4C31-B465-F7DBA05FC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D9814-2D58-4722-BAF9-DC8F58EDC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B5E51-E332-4BA7-8B6F-7F1502581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DB600-3D95-4AAC-A59D-766444338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8B7D3-6981-422D-8D35-341B5E6E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5AAD-1D32-48E0-B507-36522F72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192FA-5F35-429D-B19B-3E95FE3F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709F-D54D-4EAD-AAB5-06141C9C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F9062-FD78-488F-B162-5D45B9A0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02AFF-3C23-4CB0-87BE-6560A037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9EEF-68E8-446E-9806-106828CD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44605-1829-4BC8-AA6D-C4960223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04B35-1C33-40A0-AF39-E1DB42A5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DF17-F84C-4B57-BE67-9F0E571E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9B42-82B5-46B5-AF73-624982BA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1257-D8D6-4260-B7BD-795E14FF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DDC7-0B7C-401B-9C06-7BCE5BA70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54D25-0ED1-433D-BA7D-42A62EAA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4314-E6FA-4644-A576-BDA94012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C2DD-3EF5-41AC-9E22-479071D6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DDA1-C38D-4461-A0D2-4A33E2FA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CF216-C517-4FAB-AA67-8ACBE3B65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996AA-0E2E-4C25-B8AE-B6D27430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B31E0-0123-4F25-897F-73EC6EF2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14613-F618-435A-A5A3-DC85A818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7E10-480A-4A5A-A9D0-18BEA5D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6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7F803-9CF9-44BA-90E2-22F9067D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F79D-AD26-46EF-B6B9-A0FE9D5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4CDA-4303-4285-A6C9-37DC219D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8771-77A4-4E4C-9024-F74A9CFD60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E9FF-EEAB-4C76-B1EE-A9F53371D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7D65-AA91-47F0-AAF0-9CCD3AD09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7397-E5B0-412B-870D-8DA5D92E6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Design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C81D-680A-4AF3-8818-CC0B63052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M. Samet yakut – 14.03.2023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1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2649-3E90-40FF-B41F-D9A062FB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9596E-9EB7-42A3-8D95-6560B126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767" b="30530"/>
          <a:stretch/>
        </p:blipFill>
        <p:spPr>
          <a:xfrm>
            <a:off x="381066" y="2233612"/>
            <a:ext cx="11429868" cy="2390776"/>
          </a:xfrm>
        </p:spPr>
      </p:pic>
    </p:spTree>
    <p:extLst>
      <p:ext uri="{BB962C8B-B14F-4D97-AF65-F5344CB8AC3E}">
        <p14:creationId xmlns:p14="http://schemas.microsoft.com/office/powerpoint/2010/main" val="41928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208-1397-49F1-AB6E-A76E9C24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E332DA-1ACF-49A7-A972-BDA057650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" y="1344394"/>
            <a:ext cx="10439400" cy="52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916-59FB-4B07-9CA1-1F188980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F94E69-0801-4F7D-B078-33D97120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676" y="1853248"/>
            <a:ext cx="6032647" cy="4195762"/>
          </a:xfrm>
        </p:spPr>
      </p:pic>
    </p:spTree>
    <p:extLst>
      <p:ext uri="{BB962C8B-B14F-4D97-AF65-F5344CB8AC3E}">
        <p14:creationId xmlns:p14="http://schemas.microsoft.com/office/powerpoint/2010/main" val="236623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F9DC-9A2C-4DFD-8DD7-AB84AD7C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C3FD-AE09-4549-BEFA-26F33087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: </a:t>
            </a:r>
            <a:r>
              <a:rPr lang="tr-TR" dirty="0" err="1"/>
              <a:t>Reducing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r>
              <a:rPr lang="tr-TR" dirty="0" err="1"/>
              <a:t>Method</a:t>
            </a:r>
            <a:r>
              <a:rPr lang="tr-TR" dirty="0"/>
              <a:t>: </a:t>
            </a:r>
            <a:r>
              <a:rPr lang="tr-TR" dirty="0" err="1"/>
              <a:t>Spirs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tr-TR" dirty="0"/>
          </a:p>
          <a:p>
            <a:r>
              <a:rPr lang="tr-TR" dirty="0"/>
              <a:t>180º, 360º, 540º </a:t>
            </a:r>
            <a:r>
              <a:rPr lang="tr-TR" dirty="0" err="1"/>
              <a:t>or</a:t>
            </a:r>
            <a:r>
              <a:rPr lang="tr-TR" dirty="0"/>
              <a:t> 720º</a:t>
            </a:r>
          </a:p>
          <a:p>
            <a:r>
              <a:rPr lang="tr-TR" dirty="0"/>
              <a:t>360º is </a:t>
            </a:r>
            <a:r>
              <a:rPr lang="tr-TR" dirty="0" err="1"/>
              <a:t>common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tr-TR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38652E3-C7EE-4E7A-9E28-ADC3888A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05" y="1853248"/>
            <a:ext cx="552073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916-59FB-4B07-9CA1-1F188980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4ACF7B-3799-426D-9C50-A871ED395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18" y="1454140"/>
            <a:ext cx="5298272" cy="430539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BD476-555F-47D9-9EC7-E8C96ACB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09" y="1454140"/>
            <a:ext cx="5697516" cy="42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BED3-EA36-4A5A-9ECC-9F65B326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CC478-1302-454F-80ED-162DF4D0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4" y="1468544"/>
            <a:ext cx="7067552" cy="49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4F81-EF39-4AB9-84E6-DDB9CCAA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7C0A8-482C-4F2B-AF47-E2E1B7985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67" y="1853248"/>
            <a:ext cx="5514429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AADCD-F09F-4F7D-A91B-463877B2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05" y="1853248"/>
            <a:ext cx="566247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D07A-186D-4BDF-8281-F948613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5E603-D287-4A9E-9230-03D933251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874419" y="-907461"/>
            <a:ext cx="2443162" cy="9381266"/>
          </a:xfrm>
        </p:spPr>
      </p:pic>
    </p:spTree>
    <p:extLst>
      <p:ext uri="{BB962C8B-B14F-4D97-AF65-F5344CB8AC3E}">
        <p14:creationId xmlns:p14="http://schemas.microsoft.com/office/powerpoint/2010/main" val="5867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8DC3-8910-4881-A16A-E0A72BCF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1DE4-0204-42CD-A1E1-4F701A6D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Electromagnetically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. </a:t>
            </a:r>
          </a:p>
          <a:p>
            <a:r>
              <a:rPr lang="tr-TR" dirty="0" err="1"/>
              <a:t>Again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zone-short</a:t>
            </a:r>
            <a:r>
              <a:rPr lang="tr-TR" dirty="0"/>
              <a:t> </a:t>
            </a:r>
            <a:r>
              <a:rPr lang="tr-TR" dirty="0" err="1"/>
              <a:t>pitching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conventionally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pitching</a:t>
            </a:r>
            <a:r>
              <a:rPr lang="tr-TR" dirty="0"/>
              <a:t>.</a:t>
            </a:r>
          </a:p>
          <a:p>
            <a:r>
              <a:rPr lang="tr-TR" dirty="0"/>
              <a:t>360º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, 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9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C642-024C-495D-810A-29D1802D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12CE-601F-48FE-AA29-041EE35C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Conference </a:t>
            </a:r>
            <a:r>
              <a:rPr lang="tr-TR" dirty="0" err="1"/>
              <a:t>paper</a:t>
            </a:r>
            <a:r>
              <a:rPr lang="tr-TR" dirty="0"/>
              <a:t> </a:t>
            </a:r>
            <a:r>
              <a:rPr lang="tr-TR" dirty="0" err="1"/>
              <a:t>published</a:t>
            </a:r>
            <a:r>
              <a:rPr lang="tr-TR" dirty="0"/>
              <a:t>: </a:t>
            </a:r>
            <a:r>
              <a:rPr lang="en-US" dirty="0"/>
              <a:t>WEMDCD23</a:t>
            </a:r>
            <a:r>
              <a:rPr lang="tr-TR" dirty="0"/>
              <a:t> / </a:t>
            </a:r>
            <a:r>
              <a:rPr lang="en-US" dirty="0"/>
              <a:t>Winding Type Alternation of a Refurbished Old Generator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29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1592-7EEB-4180-BEA3-DC37BB81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D604-A3F2-4D56-9C04-443054C0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</a:p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tr-TR" dirty="0"/>
          </a:p>
          <a:p>
            <a:r>
              <a:rPr lang="tr-TR" dirty="0" err="1"/>
              <a:t>Conclusion</a:t>
            </a:r>
            <a:endParaRPr lang="tr-TR" dirty="0"/>
          </a:p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tr-TR" dirty="0"/>
          </a:p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tr-TR" dirty="0"/>
          </a:p>
          <a:p>
            <a:r>
              <a:rPr lang="tr-TR" dirty="0" err="1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0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3BD1-7766-44D7-AE96-9538DBC4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1128-EF6E-48DC-BEB3-2FB30642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r>
              <a:rPr lang="tr-TR" dirty="0" err="1"/>
              <a:t>Calibration</a:t>
            </a:r>
            <a:r>
              <a:rPr lang="tr-TR" dirty="0"/>
              <a:t> of </a:t>
            </a:r>
            <a:r>
              <a:rPr lang="tr-TR" dirty="0" err="1"/>
              <a:t>analytical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Maxwell</a:t>
            </a:r>
            <a:r>
              <a:rPr lang="tr-TR" dirty="0"/>
              <a:t> 3D</a:t>
            </a:r>
          </a:p>
          <a:p>
            <a:r>
              <a:rPr lang="tr-TR" dirty="0" err="1"/>
              <a:t>Journal</a:t>
            </a:r>
            <a:r>
              <a:rPr lang="tr-TR" dirty="0"/>
              <a:t> </a:t>
            </a:r>
            <a:r>
              <a:rPr lang="tr-TR" dirty="0" err="1"/>
              <a:t>article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of </a:t>
            </a:r>
            <a:r>
              <a:rPr lang="tr-TR" dirty="0" err="1"/>
              <a:t>June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738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9BC6-B4F2-4009-99C4-D143124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6E0-4D73-420C-A2C1-77BC2FD0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[1] </a:t>
            </a:r>
            <a:r>
              <a:rPr lang="en-US" dirty="0"/>
              <a:t>G. Traxler-</a:t>
            </a:r>
            <a:r>
              <a:rPr lang="en-US" dirty="0" err="1"/>
              <a:t>Samek</a:t>
            </a:r>
            <a:r>
              <a:rPr lang="en-US" dirty="0"/>
              <a:t> and M. </a:t>
            </a:r>
            <a:r>
              <a:rPr lang="en-US" dirty="0" err="1"/>
              <a:t>Lecker</a:t>
            </a:r>
            <a:r>
              <a:rPr lang="en-US" dirty="0"/>
              <a:t>, "Three-Phase Winding Design for Large Hydro-Generators," </a:t>
            </a:r>
            <a:r>
              <a:rPr lang="en-US" i="1" dirty="0"/>
              <a:t>2020 International Conference on Electrical Machines (ICEM)</a:t>
            </a:r>
            <a:r>
              <a:rPr lang="en-US" dirty="0"/>
              <a:t>, Gothenburg, Sweden, 2020, pp. 2657-2663, </a:t>
            </a:r>
            <a:r>
              <a:rPr lang="en-US" dirty="0" err="1"/>
              <a:t>doi</a:t>
            </a:r>
            <a:r>
              <a:rPr lang="en-US" dirty="0"/>
              <a:t>: 10.1109/ICEM49940.2020.9271049.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[2] </a:t>
            </a:r>
            <a:r>
              <a:rPr lang="en-US" i="1" dirty="0" err="1"/>
              <a:t>Pyrhonen</a:t>
            </a:r>
            <a:r>
              <a:rPr lang="en-US" i="1" dirty="0"/>
              <a:t>, </a:t>
            </a:r>
            <a:r>
              <a:rPr lang="en-US" i="1" dirty="0" err="1"/>
              <a:t>Juha</a:t>
            </a:r>
            <a:r>
              <a:rPr lang="en-US" i="1" dirty="0"/>
              <a:t>, </a:t>
            </a:r>
            <a:r>
              <a:rPr lang="en-US" i="1" dirty="0" err="1"/>
              <a:t>Tapani</a:t>
            </a:r>
            <a:r>
              <a:rPr lang="en-US" i="1" dirty="0"/>
              <a:t> Jokinen and </a:t>
            </a:r>
            <a:r>
              <a:rPr lang="en-US" i="1" dirty="0" err="1"/>
              <a:t>Valéria</a:t>
            </a:r>
            <a:r>
              <a:rPr lang="en-US" i="1" dirty="0"/>
              <a:t> </a:t>
            </a:r>
            <a:r>
              <a:rPr lang="en-US" i="1" dirty="0" err="1"/>
              <a:t>Hrabovcová</a:t>
            </a:r>
            <a:r>
              <a:rPr lang="en-US" i="1" dirty="0"/>
              <a:t>. “Design of Rotating Electrical Machines.” (2009).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B05D-00C3-4072-9E1D-74F0131F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56433A-D9A1-4194-840D-F40540FD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r="31082" b="18161"/>
          <a:stretch/>
        </p:blipFill>
        <p:spPr>
          <a:xfrm>
            <a:off x="1257300" y="2159682"/>
            <a:ext cx="1657350" cy="34337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416EDD-D269-44E9-A2B1-4365035D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32" y="2095276"/>
            <a:ext cx="6347568" cy="3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DC3-C7DF-4A8F-8276-0902F2D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BCBB65-2899-4BD1-A8AE-24BFB2C8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09836"/>
              </p:ext>
            </p:extLst>
          </p:nvPr>
        </p:nvGraphicFramePr>
        <p:xfrm>
          <a:off x="642938" y="2087097"/>
          <a:ext cx="10906124" cy="3193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6531">
                  <a:extLst>
                    <a:ext uri="{9D8B030D-6E8A-4147-A177-3AD203B41FA5}">
                      <a16:colId xmlns:a16="http://schemas.microsoft.com/office/drawing/2014/main" val="2662329218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602520085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2667816927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3263779871"/>
                    </a:ext>
                  </a:extLst>
                </a:gridCol>
              </a:tblGrid>
              <a:tr h="499401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Wave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Lap </a:t>
                      </a:r>
                      <a:r>
                        <a:rPr lang="tr-TR" dirty="0" err="1"/>
                        <a:t>Winding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50029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8165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schematic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243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Generally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requires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coil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436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 err="1"/>
                        <a:t>Low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external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pitches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therefore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Allows</a:t>
                      </a:r>
                      <a:r>
                        <a:rPr lang="tr-TR" dirty="0"/>
                        <a:t> bypass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Sophisticated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3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EB13-5A20-4F7D-8A80-A5A6C6FE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240CA-AB8C-4070-B217-9465BC6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853248"/>
            <a:ext cx="544906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3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0246-44CD-4798-9152-C73D9CD9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B5A67-C112-40D8-883E-C22669063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Integer/</a:t>
                </a:r>
                <a:r>
                  <a:rPr lang="tr-TR" dirty="0" err="1"/>
                  <a:t>Fractional</a:t>
                </a:r>
                <a:r>
                  <a:rPr lang="tr-TR" dirty="0"/>
                  <a:t> </a:t>
                </a:r>
                <a:r>
                  <a:rPr lang="tr-TR" dirty="0" err="1"/>
                  <a:t>Slot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r>
                  <a:rPr lang="tr-TR" dirty="0" err="1"/>
                  <a:t>In</a:t>
                </a:r>
                <a:r>
                  <a:rPr lang="tr-TR" dirty="0"/>
                  <a:t> </a:t>
                </a:r>
                <a:r>
                  <a:rPr lang="tr-TR" dirty="0" err="1"/>
                  <a:t>our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r>
                  <a:rPr lang="tr-TR" dirty="0"/>
                  <a:t>: Q = 300, p = 32, m = 3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=3.125=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4+3+3+3+3+3+3+3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B5A67-C112-40D8-883E-C22669063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0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691-A680-42EF-8843-76AA9842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C18E-F737-488E-8C1D-84CDEA7D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Alternatively</a:t>
            </a:r>
            <a:r>
              <a:rPr lang="tr-TR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E3923-F4CB-45C4-8C9B-EDA0B673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44" y="2697379"/>
            <a:ext cx="4817056" cy="33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9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46C2-26BD-46BC-9B5C-A4345A2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F686-133A-4C11-B53D-7C8A7254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195481"/>
          </a:xfrm>
        </p:spPr>
        <p:txBody>
          <a:bodyPr/>
          <a:lstStyle/>
          <a:p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coil</a:t>
            </a:r>
            <a:r>
              <a:rPr lang="tr-TR" dirty="0"/>
              <a:t> </a:t>
            </a:r>
            <a:r>
              <a:rPr lang="tr-TR" dirty="0" err="1"/>
              <a:t>pitch</a:t>
            </a:r>
            <a:r>
              <a:rPr lang="tr-TR" dirty="0"/>
              <a:t> (Y):</a:t>
            </a:r>
          </a:p>
          <a:p>
            <a:pPr lvl="1"/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(&gt; 0.95)</a:t>
            </a:r>
          </a:p>
          <a:p>
            <a:pPr lvl="1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, </a:t>
            </a:r>
            <a:r>
              <a:rPr lang="tr-TR" dirty="0" err="1"/>
              <a:t>eliminating</a:t>
            </a:r>
            <a:r>
              <a:rPr lang="tr-TR" dirty="0"/>
              <a:t> dominant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reducing</a:t>
            </a:r>
            <a:endParaRPr lang="tr-TR" dirty="0"/>
          </a:p>
          <a:p>
            <a:pPr marL="342900" lvl="1" indent="-342900"/>
            <a:endParaRPr lang="tr-TR" dirty="0"/>
          </a:p>
          <a:p>
            <a:pPr marL="342900" lvl="1" indent="-342900"/>
            <a:r>
              <a:rPr lang="tr-TR" dirty="0"/>
              <a:t>Y = 9 is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300 </a:t>
            </a:r>
            <a:r>
              <a:rPr lang="tr-TR" dirty="0" err="1"/>
              <a:t>slots</a:t>
            </a:r>
            <a:r>
              <a:rPr lang="tr-TR" dirty="0"/>
              <a:t> 32 </a:t>
            </a:r>
            <a:r>
              <a:rPr lang="tr-TR" dirty="0" err="1"/>
              <a:t>poles</a:t>
            </a:r>
            <a:endParaRPr lang="tr-TR" dirty="0"/>
          </a:p>
          <a:p>
            <a:pPr marL="0" lvl="1" indent="0">
              <a:buNone/>
            </a:pPr>
            <a:endParaRPr lang="tr-T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37C31E-FAD0-499F-BA79-EF19D8E4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313" y="3669724"/>
            <a:ext cx="4397374" cy="27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2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66D5-4C1A-434B-B508-5F0D81AE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8CCAF-FD28-433E-8FF6-70775A2DA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Problem: </a:t>
                </a:r>
                <a:r>
                  <a:rPr lang="tr-TR" dirty="0" err="1"/>
                  <a:t>Constant</a:t>
                </a:r>
                <a:r>
                  <a:rPr lang="tr-TR" dirty="0"/>
                  <a:t> </a:t>
                </a:r>
                <a:r>
                  <a:rPr lang="tr-TR" dirty="0" err="1"/>
                  <a:t>throw</a:t>
                </a:r>
                <a:r>
                  <a:rPr lang="tr-TR" dirty="0"/>
                  <a:t> of Y = 9 is not </a:t>
                </a:r>
                <a:r>
                  <a:rPr lang="tr-TR" dirty="0" err="1"/>
                  <a:t>possible</a:t>
                </a:r>
                <a:r>
                  <a:rPr lang="tr-TR" dirty="0"/>
                  <a:t>!</a:t>
                </a:r>
              </a:p>
              <a:p>
                <a:pPr marL="0" indent="342900">
                  <a:buNone/>
                </a:pPr>
                <a:r>
                  <a:rPr lang="tr-TR" sz="1800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𝑚𝑞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sz="1800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/>
                  <a:t> </a:t>
                </a:r>
                <a:r>
                  <a:rPr lang="tr-TR" sz="1800" dirty="0" err="1"/>
                  <a:t>are</a:t>
                </a:r>
                <a:r>
                  <a:rPr lang="tr-TR" sz="1800" dirty="0"/>
                  <a:t> </a:t>
                </a:r>
                <a:r>
                  <a:rPr lang="tr-TR" sz="1800" dirty="0" err="1"/>
                  <a:t>integers</a:t>
                </a:r>
                <a:endParaRPr lang="tr-TR" sz="1800" dirty="0"/>
              </a:p>
              <a:p>
                <a:pPr marL="0" indent="342900">
                  <a:buNone/>
                </a:pPr>
                <a:r>
                  <a:rPr lang="tr-TR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tr-TR" sz="1800" dirty="0"/>
                  <a:t>, </a:t>
                </a:r>
                <a:r>
                  <a:rPr lang="tr-TR" sz="1800" dirty="0" err="1"/>
                  <a:t>and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/>
                  <a:t>=10</a:t>
                </a:r>
              </a:p>
              <a:p>
                <a:pPr marL="0" indent="0">
                  <a:buNone/>
                </a:pPr>
                <a:endParaRPr lang="tr-TR" sz="1800" dirty="0"/>
              </a:p>
              <a:p>
                <a:r>
                  <a:rPr lang="tr-TR" sz="1800" dirty="0" err="1"/>
                  <a:t>Result</a:t>
                </a:r>
                <a:r>
                  <a:rPr lang="tr-TR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=9.375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</m:t>
                    </m:r>
                  </m:oMath>
                </a14:m>
                <a:endParaRPr lang="tr-TR" sz="1800" dirty="0"/>
              </a:p>
              <a:p>
                <a:endParaRPr lang="tr-TR" sz="1800" dirty="0"/>
              </a:p>
              <a:p>
                <a:r>
                  <a:rPr lang="tr-TR" sz="1800" dirty="0"/>
                  <a:t>Design </a:t>
                </a:r>
                <a:r>
                  <a:rPr lang="tr-TR" sz="1800" dirty="0" err="1"/>
                  <a:t>the</a:t>
                </a:r>
                <a:r>
                  <a:rPr lang="tr-TR" sz="1800" dirty="0"/>
                  <a:t> top </a:t>
                </a:r>
                <a:r>
                  <a:rPr lang="tr-TR" sz="1800" dirty="0" err="1"/>
                  <a:t>windings</a:t>
                </a:r>
                <a:r>
                  <a:rPr lang="tr-TR" sz="1800" dirty="0"/>
                  <a:t> </a:t>
                </a:r>
                <a:r>
                  <a:rPr lang="tr-TR" sz="1800" dirty="0" err="1"/>
                  <a:t>and</a:t>
                </a:r>
                <a:r>
                  <a:rPr lang="tr-TR" sz="1800" dirty="0"/>
                  <a:t> </a:t>
                </a:r>
                <a:r>
                  <a:rPr lang="tr-TR" sz="1800" dirty="0" err="1"/>
                  <a:t>shift</a:t>
                </a:r>
                <a:r>
                  <a:rPr lang="tr-TR" sz="1800" dirty="0"/>
                  <a:t> </a:t>
                </a:r>
                <a:r>
                  <a:rPr lang="tr-TR" sz="1800" dirty="0" err="1"/>
                  <a:t>bottoms</a:t>
                </a:r>
                <a:r>
                  <a:rPr lang="tr-TR" sz="1800" dirty="0"/>
                  <a:t> </a:t>
                </a:r>
                <a:r>
                  <a:rPr lang="tr-TR" sz="1800" dirty="0" err="1"/>
                  <a:t>by</a:t>
                </a:r>
                <a:r>
                  <a:rPr lang="tr-TR" sz="1800" dirty="0"/>
                  <a:t> Y </a:t>
                </a:r>
                <a:r>
                  <a:rPr lang="tr-TR" sz="1800" dirty="0" err="1"/>
                  <a:t>number</a:t>
                </a:r>
                <a:r>
                  <a:rPr lang="tr-TR" sz="1800" dirty="0"/>
                  <a:t> of </a:t>
                </a:r>
                <a:r>
                  <a:rPr lang="tr-TR" sz="1800" dirty="0" err="1"/>
                  <a:t>slots</a:t>
                </a:r>
                <a:endParaRPr lang="tr-TR" sz="1800" dirty="0"/>
              </a:p>
              <a:p>
                <a:pPr lvl="2"/>
                <a:r>
                  <a:rPr lang="tr-TR" sz="1400" dirty="0" err="1"/>
                  <a:t>Alternatively</a:t>
                </a:r>
                <a:r>
                  <a:rPr lang="tr-TR" sz="1400" dirty="0"/>
                  <a:t>: </a:t>
                </a:r>
                <a:r>
                  <a:rPr lang="tr-TR" sz="1400" dirty="0" err="1"/>
                  <a:t>Zone</a:t>
                </a:r>
                <a:r>
                  <a:rPr lang="tr-TR" sz="1400" dirty="0"/>
                  <a:t> </a:t>
                </a:r>
                <a:r>
                  <a:rPr lang="tr-TR" sz="1400" dirty="0" err="1"/>
                  <a:t>Short-Pitching</a:t>
                </a:r>
                <a:endParaRPr lang="tr-TR" sz="1400" dirty="0"/>
              </a:p>
              <a:p>
                <a:pPr marL="0" indent="0">
                  <a:buNone/>
                </a:pPr>
                <a:endParaRPr lang="tr-TR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8CCAF-FD28-433E-8FF6-70775A2DA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54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409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Winding Design in Hydro Generators</vt:lpstr>
      <vt:lpstr>Content</vt:lpstr>
      <vt:lpstr>Winding Types</vt:lpstr>
      <vt:lpstr>Winding Types</vt:lpstr>
      <vt:lpstr>Winding Types</vt:lpstr>
      <vt:lpstr>Wave Winding Design </vt:lpstr>
      <vt:lpstr>Wave Winding Design</vt:lpstr>
      <vt:lpstr>Wave Winding Design</vt:lpstr>
      <vt:lpstr>Wave Winding Design</vt:lpstr>
      <vt:lpstr>Wave Winding Design</vt:lpstr>
      <vt:lpstr>Wave Winding Design</vt:lpstr>
      <vt:lpstr>Roebel Transposition</vt:lpstr>
      <vt:lpstr>Roebel Transposition</vt:lpstr>
      <vt:lpstr>Roebel Transposition</vt:lpstr>
      <vt:lpstr>Roebel Transposition</vt:lpstr>
      <vt:lpstr>Roebel Transposition</vt:lpstr>
      <vt:lpstr>Roebel Transposition</vt:lpstr>
      <vt:lpstr>Conclusion</vt:lpstr>
      <vt:lpstr>Past Plans</vt:lpstr>
      <vt:lpstr>Future Plans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Winding Design in Hydro Generators</dc:title>
  <dc:creator>Muhammet Samet YAKUT</dc:creator>
  <cp:lastModifiedBy>Muhammet Samet YAKUT</cp:lastModifiedBy>
  <cp:revision>14</cp:revision>
  <dcterms:created xsi:type="dcterms:W3CDTF">2023-03-08T13:42:36Z</dcterms:created>
  <dcterms:modified xsi:type="dcterms:W3CDTF">2023-03-09T14:09:07Z</dcterms:modified>
</cp:coreProperties>
</file>