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1" r:id="rId1"/>
  </p:sldMasterIdLst>
  <p:sldIdLst>
    <p:sldId id="256" r:id="rId2"/>
    <p:sldId id="257" r:id="rId3"/>
    <p:sldId id="258" r:id="rId4"/>
    <p:sldId id="259" r:id="rId5"/>
    <p:sldId id="268" r:id="rId6"/>
    <p:sldId id="260" r:id="rId7"/>
    <p:sldId id="266" r:id="rId8"/>
    <p:sldId id="267" r:id="rId9"/>
    <p:sldId id="269" r:id="rId10"/>
    <p:sldId id="265" r:id="rId11"/>
    <p:sldId id="270" r:id="rId12"/>
    <p:sldId id="272" r:id="rId13"/>
    <p:sldId id="261" r:id="rId14"/>
    <p:sldId id="271" r:id="rId15"/>
    <p:sldId id="273" r:id="rId16"/>
    <p:sldId id="274" r:id="rId17"/>
    <p:sldId id="276" r:id="rId18"/>
    <p:sldId id="262" r:id="rId19"/>
    <p:sldId id="264" r:id="rId20"/>
    <p:sldId id="263" r:id="rId21"/>
    <p:sldId id="275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26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93C4E-E3F9-DCD5-F4B1-34CE389E69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55969E-7683-FE96-DFE3-C6792C7CAE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BDF0E9-A3F7-7D5D-B322-A0E2CC384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68771-77A4-4E4C-9024-F74A9CFD60C2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C67171-8D21-548D-96F8-05DC54744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13F2F-7CE4-AD39-8B6E-C5E598E0D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7E590-BD9E-4989-BBB9-C6B8E189A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683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5E05A-BAF2-5621-2DCE-34EF3D72B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8D8901-2E14-C4EC-600E-2850873E89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521AA4-292D-BE9C-AA3F-4D4B33813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68771-77A4-4E4C-9024-F74A9CFD60C2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EB970-AE9E-91D8-2A1A-3A274EECD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D7E215-87A2-3259-451C-1CC908828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7E590-BD9E-4989-BBB9-C6B8E189A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465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ECE3D4-FB2A-F768-EFFA-C7A19AC491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F2662E-974F-46D9-4453-7034F14B49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AB8758-CD70-E485-35DA-168C655D1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68771-77A4-4E4C-9024-F74A9CFD60C2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CCDCF3-BAA1-0EE6-B906-DBC68D5A5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24AD78-8DEC-C237-D55E-CC0A2F61C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7E590-BD9E-4989-BBB9-C6B8E189A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720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14178-FC3A-D137-49CD-6288D2727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560A9C-6183-98A0-2DB0-05DEE76F9E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EB426A-E93C-F3F0-867A-5DBB55BFE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68771-77A4-4E4C-9024-F74A9CFD60C2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B42470-BEAA-FF8F-21EC-A741EC922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37E2E-BC88-A755-2A38-830FFD4A6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7E590-BD9E-4989-BBB9-C6B8E189A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830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7D766-5DD5-2EA2-71AE-5996FDAA8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A30157-5B69-42C1-9AA3-4D734A1A72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732CF1-70D1-E01D-DACB-43B69A3CF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68771-77A4-4E4C-9024-F74A9CFD60C2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DF3145-1B4D-8EFF-CFBB-ABCFFEC70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20C2F4-D64D-B8C6-8552-F7748AF46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7E590-BD9E-4989-BBB9-C6B8E189A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684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BBCA3-4D6C-3CAC-2D9D-97076287C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44FA0C-D01F-1D9A-8A4A-28C6C2C82C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D61179-B5B1-E7E2-7CFF-AB7E2B579E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712EA0-988B-DE76-28A0-85F9659E7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68771-77A4-4E4C-9024-F74A9CFD60C2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3C622B-E0BC-F390-9EF9-E51D1EBB0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0AC22F-5ED5-DC2C-33F4-818C83D74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7E590-BD9E-4989-BBB9-C6B8E189A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618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4FFC9-78DD-4209-957A-601F1E990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01F41B-EABC-E3AA-E65A-7DC85525E4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3230B3-767C-4786-CAEB-639BE8ABB4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EFD678-E103-1778-5B2A-B6E4DEF3CC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817F88-3FBF-3EC8-E78A-DEDBB58984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F14412-A9C6-7B5B-82C0-62D78DC15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68771-77A4-4E4C-9024-F74A9CFD60C2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EF51C5-79F7-EB9F-B54B-552C5D22D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95B280-ED5C-3538-5AA7-9049F27E8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7E590-BD9E-4989-BBB9-C6B8E189A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649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3DBDA-A486-1C6A-AAF6-9852B220C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39B8A4-44A0-911A-F73F-09BEC402F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68771-77A4-4E4C-9024-F74A9CFD60C2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4A4010-191C-BAF6-3B35-F81F480B1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C06574-FDF4-D94B-8BBC-829DA2866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7E590-BD9E-4989-BBB9-C6B8E189A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43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14E4CA-70D3-4ADA-0F58-59D4726AE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68771-77A4-4E4C-9024-F74A9CFD60C2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4525F5-9F3A-DF20-D4FD-96BF04AAA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0D90BF-E2C8-A0F4-8C5B-8961AA974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7E590-BD9E-4989-BBB9-C6B8E189A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651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1AA99-2615-4622-8A02-C3A4D6028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7FBEF6-4DC8-00B5-4F13-DB0DD0E161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5364A9-89C9-42CE-7FBB-F43684D2E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D3E6D7-4C0F-4B37-F595-6E3BBECDF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68771-77A4-4E4C-9024-F74A9CFD60C2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3CC803-4426-47D6-7EA7-649B81587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B10CCF-4AFE-707C-1D10-002181ED9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7E590-BD9E-4989-BBB9-C6B8E189A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749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4F3CA-C933-D843-A8FC-C72F9C494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8AA68F-DB78-B483-EEDB-6E63AD34B2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B1EB33-ADC2-158C-0C7E-043988C0B4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2B3C99-08D9-DFF4-3049-1C23A554C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68771-77A4-4E4C-9024-F74A9CFD60C2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A2B18D-4D48-86B8-E632-4825381EA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31100D-1869-55DB-D431-34582AED7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7E590-BD9E-4989-BBB9-C6B8E189A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424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339DDB-8C65-CBA0-9FE1-411FB13C5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7D977D-B965-21FE-4330-CAD3960461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9EE6D2-6B8B-8159-7159-2E262AC72F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A68771-77A4-4E4C-9024-F74A9CFD60C2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BF8F5A-0D6D-C46C-5075-31F6619BAF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2102C4-F8B7-D867-D047-64CDAEBEB5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A7E590-BD9E-4989-BBB9-C6B8E189A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41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67397-E5B0-412B-870D-8DA5D92E66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err="1"/>
              <a:t>Winding</a:t>
            </a:r>
            <a:r>
              <a:rPr lang="tr-TR" dirty="0"/>
              <a:t> Design in Hydro </a:t>
            </a:r>
            <a:r>
              <a:rPr lang="tr-TR" dirty="0" err="1"/>
              <a:t>Generators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93C81D-680A-4AF3-8818-CC0B63052C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/>
              <a:t>M. Samet yakut – 14.03.2023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6163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42649-3E90-40FF-B41F-D9A062FBE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Wave</a:t>
            </a:r>
            <a:r>
              <a:rPr lang="tr-TR" dirty="0"/>
              <a:t> </a:t>
            </a:r>
            <a:r>
              <a:rPr lang="tr-TR" dirty="0" err="1"/>
              <a:t>Winding</a:t>
            </a:r>
            <a:r>
              <a:rPr lang="tr-TR" dirty="0"/>
              <a:t> Design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029596E-9EB7-42A3-8D95-6560B12673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27767" b="30530"/>
          <a:stretch/>
        </p:blipFill>
        <p:spPr>
          <a:xfrm>
            <a:off x="381066" y="2233612"/>
            <a:ext cx="11429868" cy="2390776"/>
          </a:xfrm>
        </p:spPr>
      </p:pic>
    </p:spTree>
    <p:extLst>
      <p:ext uri="{BB962C8B-B14F-4D97-AF65-F5344CB8AC3E}">
        <p14:creationId xmlns:p14="http://schemas.microsoft.com/office/powerpoint/2010/main" val="41928737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71208-1397-49F1-AB6E-A76E9C244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Wave</a:t>
            </a:r>
            <a:r>
              <a:rPr lang="tr-TR" dirty="0"/>
              <a:t> </a:t>
            </a:r>
            <a:r>
              <a:rPr lang="tr-TR" dirty="0" err="1"/>
              <a:t>Winding</a:t>
            </a:r>
            <a:r>
              <a:rPr lang="tr-TR" dirty="0"/>
              <a:t> Design</a:t>
            </a:r>
            <a:endParaRPr lang="en-US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E5E332DA-1ACF-49A7-A972-BDA057650E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6300" y="1344394"/>
            <a:ext cx="10439400" cy="5236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657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A9916-59FB-4B07-9CA1-1F188980F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Roebel</a:t>
            </a:r>
            <a:r>
              <a:rPr lang="tr-TR" dirty="0"/>
              <a:t> </a:t>
            </a:r>
            <a:r>
              <a:rPr lang="tr-TR" dirty="0" err="1"/>
              <a:t>Transposition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7F94E69-0801-4F7D-B078-33D97120D8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79676" y="1853248"/>
            <a:ext cx="6032647" cy="4195762"/>
          </a:xfrm>
        </p:spPr>
      </p:pic>
    </p:spTree>
    <p:extLst>
      <p:ext uri="{BB962C8B-B14F-4D97-AF65-F5344CB8AC3E}">
        <p14:creationId xmlns:p14="http://schemas.microsoft.com/office/powerpoint/2010/main" val="23662330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FF9DC-9A2C-4DFD-8DD7-AB84AD7CF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Roebel</a:t>
            </a:r>
            <a:r>
              <a:rPr lang="tr-TR" dirty="0"/>
              <a:t> </a:t>
            </a:r>
            <a:r>
              <a:rPr lang="tr-TR" dirty="0" err="1"/>
              <a:t>Transposition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3C3FD-AE09-4549-BEFA-26F330871B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Aim</a:t>
            </a:r>
            <a:r>
              <a:rPr lang="tr-TR" dirty="0"/>
              <a:t>: </a:t>
            </a:r>
            <a:r>
              <a:rPr lang="tr-TR" dirty="0" err="1"/>
              <a:t>Reducing</a:t>
            </a:r>
            <a:r>
              <a:rPr lang="tr-TR" dirty="0"/>
              <a:t> AC </a:t>
            </a:r>
            <a:r>
              <a:rPr lang="tr-TR" dirty="0" err="1"/>
              <a:t>losses</a:t>
            </a:r>
            <a:endParaRPr lang="tr-TR" dirty="0"/>
          </a:p>
          <a:p>
            <a:r>
              <a:rPr lang="tr-TR" dirty="0" err="1"/>
              <a:t>Method</a:t>
            </a:r>
            <a:r>
              <a:rPr lang="tr-TR" dirty="0"/>
              <a:t>: </a:t>
            </a:r>
            <a:r>
              <a:rPr lang="tr-TR" dirty="0" err="1"/>
              <a:t>Spirs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transposition</a:t>
            </a:r>
            <a:endParaRPr lang="tr-TR" dirty="0"/>
          </a:p>
          <a:p>
            <a:r>
              <a:rPr lang="tr-TR" dirty="0"/>
              <a:t>180º, 360º, 540º </a:t>
            </a:r>
            <a:r>
              <a:rPr lang="tr-TR" dirty="0" err="1"/>
              <a:t>or</a:t>
            </a:r>
            <a:r>
              <a:rPr lang="tr-TR" dirty="0"/>
              <a:t> 720º</a:t>
            </a:r>
          </a:p>
          <a:p>
            <a:r>
              <a:rPr lang="tr-TR" dirty="0"/>
              <a:t>360º is </a:t>
            </a:r>
            <a:r>
              <a:rPr lang="tr-TR" dirty="0" err="1"/>
              <a:t>common</a:t>
            </a:r>
            <a:r>
              <a:rPr lang="tr-TR" dirty="0"/>
              <a:t> in </a:t>
            </a:r>
            <a:r>
              <a:rPr lang="tr-TR" dirty="0" err="1"/>
              <a:t>hydro</a:t>
            </a:r>
            <a:r>
              <a:rPr lang="tr-TR" dirty="0"/>
              <a:t> </a:t>
            </a:r>
            <a:r>
              <a:rPr lang="tr-TR" dirty="0" err="1"/>
              <a:t>generators</a:t>
            </a:r>
            <a:endParaRPr lang="tr-TR" dirty="0"/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938652E3-C7EE-4E7A-9E28-ADC3888A21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4105" y="1853248"/>
            <a:ext cx="5520739" cy="419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812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A9916-59FB-4B07-9CA1-1F188980F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Roebel</a:t>
            </a:r>
            <a:r>
              <a:rPr lang="tr-TR" dirty="0"/>
              <a:t> </a:t>
            </a:r>
            <a:r>
              <a:rPr lang="tr-TR" dirty="0" err="1"/>
              <a:t>Transposition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54ACF7B-3799-426D-9C50-A871ED395A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2818" y="1454140"/>
            <a:ext cx="5298272" cy="4305396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0CBD476-555F-47D9-9EC7-E8C96ACB37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9209" y="1454140"/>
            <a:ext cx="5697516" cy="4230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0938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2BED3-EA36-4A5A-9ECC-9F65B326F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Roebel</a:t>
            </a:r>
            <a:r>
              <a:rPr lang="tr-TR" dirty="0"/>
              <a:t> </a:t>
            </a:r>
            <a:r>
              <a:rPr lang="tr-TR" dirty="0" err="1"/>
              <a:t>Transposition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6CC478-1302-454F-80ED-162DF4D0D9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2224" y="1468544"/>
            <a:ext cx="7067552" cy="4936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9914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04F81-EF39-4AB9-84E6-DDB9CCAA9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Roebel</a:t>
            </a:r>
            <a:r>
              <a:rPr lang="tr-TR" dirty="0"/>
              <a:t> </a:t>
            </a:r>
            <a:r>
              <a:rPr lang="tr-TR" dirty="0" err="1"/>
              <a:t>Transposition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847C0A8-482C-4F2B-AF47-E2E1B79851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4067" y="1853248"/>
            <a:ext cx="5514429" cy="419576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42AADCD-F09F-4F7D-A91B-463877B2EE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3505" y="1853248"/>
            <a:ext cx="5662476" cy="419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752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CD07A-186D-4BDF-8281-F94861350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Roebel</a:t>
            </a:r>
            <a:r>
              <a:rPr lang="tr-TR" dirty="0"/>
              <a:t> </a:t>
            </a:r>
            <a:r>
              <a:rPr lang="tr-TR" dirty="0" err="1"/>
              <a:t>Transposition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3A5E603-D287-4A9E-9230-03D933251E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 rot="16200000">
            <a:off x="4874419" y="-907461"/>
            <a:ext cx="2443162" cy="9381266"/>
          </a:xfrm>
        </p:spPr>
      </p:pic>
    </p:spTree>
    <p:extLst>
      <p:ext uri="{BB962C8B-B14F-4D97-AF65-F5344CB8AC3E}">
        <p14:creationId xmlns:p14="http://schemas.microsoft.com/office/powerpoint/2010/main" val="586733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B8DC3-8910-4881-A16A-E0A72BCFB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Conclusion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51DE4-0204-42CD-A1E1-4F701A6D58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Electromagnetically</a:t>
            </a:r>
            <a:r>
              <a:rPr lang="tr-TR" dirty="0"/>
              <a:t>, </a:t>
            </a:r>
            <a:r>
              <a:rPr lang="tr-TR" dirty="0" err="1"/>
              <a:t>there</a:t>
            </a:r>
            <a:r>
              <a:rPr lang="tr-TR" dirty="0"/>
              <a:t> is </a:t>
            </a:r>
            <a:r>
              <a:rPr lang="tr-TR" dirty="0" err="1"/>
              <a:t>no</a:t>
            </a:r>
            <a:r>
              <a:rPr lang="tr-TR" dirty="0"/>
              <a:t> </a:t>
            </a:r>
            <a:r>
              <a:rPr lang="tr-TR" dirty="0" err="1"/>
              <a:t>difference</a:t>
            </a:r>
            <a:r>
              <a:rPr lang="tr-TR" dirty="0"/>
              <a:t> </a:t>
            </a:r>
            <a:r>
              <a:rPr lang="tr-TR" dirty="0" err="1"/>
              <a:t>between</a:t>
            </a:r>
            <a:r>
              <a:rPr lang="tr-TR" dirty="0"/>
              <a:t> </a:t>
            </a:r>
            <a:r>
              <a:rPr lang="tr-TR" dirty="0" err="1"/>
              <a:t>wave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lap </a:t>
            </a:r>
            <a:r>
              <a:rPr lang="tr-TR" dirty="0" err="1"/>
              <a:t>windings</a:t>
            </a:r>
            <a:r>
              <a:rPr lang="tr-TR" dirty="0"/>
              <a:t>. </a:t>
            </a:r>
          </a:p>
          <a:p>
            <a:r>
              <a:rPr lang="tr-TR" dirty="0" err="1"/>
              <a:t>Again</a:t>
            </a:r>
            <a:r>
              <a:rPr lang="tr-TR" dirty="0"/>
              <a:t>, </a:t>
            </a:r>
            <a:r>
              <a:rPr lang="tr-TR" dirty="0" err="1"/>
              <a:t>there</a:t>
            </a:r>
            <a:r>
              <a:rPr lang="tr-TR" dirty="0"/>
              <a:t> is </a:t>
            </a:r>
            <a:r>
              <a:rPr lang="tr-TR" dirty="0" err="1"/>
              <a:t>no</a:t>
            </a:r>
            <a:r>
              <a:rPr lang="tr-TR" dirty="0"/>
              <a:t> </a:t>
            </a:r>
            <a:r>
              <a:rPr lang="tr-TR" dirty="0" err="1"/>
              <a:t>difference</a:t>
            </a:r>
            <a:r>
              <a:rPr lang="tr-TR" dirty="0"/>
              <a:t> </a:t>
            </a:r>
            <a:r>
              <a:rPr lang="tr-TR" dirty="0" err="1"/>
              <a:t>between</a:t>
            </a:r>
            <a:r>
              <a:rPr lang="tr-TR" dirty="0"/>
              <a:t> </a:t>
            </a:r>
            <a:r>
              <a:rPr lang="tr-TR" dirty="0" err="1"/>
              <a:t>zone-short</a:t>
            </a:r>
            <a:r>
              <a:rPr lang="tr-TR" dirty="0"/>
              <a:t> </a:t>
            </a:r>
            <a:r>
              <a:rPr lang="tr-TR" dirty="0" err="1"/>
              <a:t>pitching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conventionally</a:t>
            </a:r>
            <a:r>
              <a:rPr lang="tr-TR" dirty="0"/>
              <a:t> </a:t>
            </a:r>
            <a:r>
              <a:rPr lang="tr-TR" dirty="0" err="1"/>
              <a:t>short</a:t>
            </a:r>
            <a:r>
              <a:rPr lang="tr-TR" dirty="0"/>
              <a:t> </a:t>
            </a:r>
            <a:r>
              <a:rPr lang="tr-TR" dirty="0" err="1"/>
              <a:t>pitching</a:t>
            </a:r>
            <a:r>
              <a:rPr lang="tr-TR" dirty="0"/>
              <a:t>.</a:t>
            </a:r>
          </a:p>
          <a:p>
            <a:r>
              <a:rPr lang="tr-TR" dirty="0"/>
              <a:t>360º </a:t>
            </a:r>
            <a:r>
              <a:rPr lang="tr-TR" dirty="0" err="1"/>
              <a:t>Roebel</a:t>
            </a:r>
            <a:r>
              <a:rPr lang="tr-TR" dirty="0"/>
              <a:t> </a:t>
            </a:r>
            <a:r>
              <a:rPr lang="tr-TR" dirty="0" err="1"/>
              <a:t>transposition</a:t>
            </a:r>
            <a:r>
              <a:rPr lang="tr-TR" dirty="0"/>
              <a:t> is </a:t>
            </a:r>
            <a:r>
              <a:rPr lang="tr-TR" dirty="0" err="1"/>
              <a:t>generally</a:t>
            </a:r>
            <a:r>
              <a:rPr lang="tr-TR" dirty="0"/>
              <a:t> </a:t>
            </a:r>
            <a:r>
              <a:rPr lang="tr-TR" dirty="0" err="1"/>
              <a:t>suitable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hydro</a:t>
            </a:r>
            <a:r>
              <a:rPr lang="tr-TR" dirty="0"/>
              <a:t> </a:t>
            </a:r>
            <a:r>
              <a:rPr lang="tr-TR" dirty="0" err="1"/>
              <a:t>generators</a:t>
            </a:r>
            <a:r>
              <a:rPr lang="tr-TR" dirty="0"/>
              <a:t>, as </a:t>
            </a:r>
            <a:r>
              <a:rPr lang="tr-TR" dirty="0" err="1"/>
              <a:t>well</a:t>
            </a:r>
            <a:r>
              <a:rPr lang="tr-TR" dirty="0"/>
              <a:t> as </a:t>
            </a:r>
            <a:r>
              <a:rPr lang="tr-TR" dirty="0" err="1"/>
              <a:t>our</a:t>
            </a:r>
            <a:r>
              <a:rPr lang="tr-TR" dirty="0"/>
              <a:t> </a:t>
            </a:r>
            <a:r>
              <a:rPr lang="tr-TR" dirty="0" err="1"/>
              <a:t>case</a:t>
            </a:r>
            <a:r>
              <a:rPr lang="tr-TR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1943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4C642-024C-495D-810A-29D1802D9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Past</a:t>
            </a:r>
            <a:r>
              <a:rPr lang="tr-TR" dirty="0"/>
              <a:t> </a:t>
            </a:r>
            <a:r>
              <a:rPr lang="tr-TR" dirty="0" err="1"/>
              <a:t>Plans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C12CE-601F-48FE-AA29-041EE35C9C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Conference </a:t>
            </a:r>
            <a:r>
              <a:rPr lang="tr-TR" dirty="0" err="1"/>
              <a:t>paper</a:t>
            </a:r>
            <a:r>
              <a:rPr lang="tr-TR" dirty="0"/>
              <a:t> </a:t>
            </a:r>
            <a:r>
              <a:rPr lang="tr-TR" dirty="0" err="1"/>
              <a:t>published</a:t>
            </a:r>
            <a:r>
              <a:rPr lang="tr-TR" dirty="0"/>
              <a:t>: </a:t>
            </a:r>
            <a:r>
              <a:rPr lang="en-US" dirty="0"/>
              <a:t>WEMDCD23</a:t>
            </a:r>
            <a:r>
              <a:rPr lang="tr-TR" dirty="0"/>
              <a:t> / </a:t>
            </a:r>
            <a:r>
              <a:rPr lang="en-US" dirty="0"/>
              <a:t>Winding Type Alternation of a Refurbished Old Generator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552946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A1592-7EEB-4180-BEA3-DC37BB81E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Content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EDD604-A3F2-4D56-9C04-443054C019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Winding</a:t>
            </a:r>
            <a:r>
              <a:rPr lang="tr-TR" dirty="0"/>
              <a:t> </a:t>
            </a:r>
            <a:r>
              <a:rPr lang="tr-TR" dirty="0" err="1"/>
              <a:t>Types</a:t>
            </a:r>
            <a:endParaRPr lang="tr-TR" dirty="0"/>
          </a:p>
          <a:p>
            <a:r>
              <a:rPr lang="tr-TR" dirty="0" err="1"/>
              <a:t>Wave</a:t>
            </a:r>
            <a:r>
              <a:rPr lang="tr-TR" dirty="0"/>
              <a:t> </a:t>
            </a:r>
            <a:r>
              <a:rPr lang="tr-TR" dirty="0" err="1"/>
              <a:t>Winding</a:t>
            </a:r>
            <a:r>
              <a:rPr lang="tr-TR" dirty="0"/>
              <a:t> Design</a:t>
            </a:r>
          </a:p>
          <a:p>
            <a:r>
              <a:rPr lang="tr-TR" dirty="0" err="1"/>
              <a:t>Roebel</a:t>
            </a:r>
            <a:r>
              <a:rPr lang="tr-TR" dirty="0"/>
              <a:t> </a:t>
            </a:r>
            <a:r>
              <a:rPr lang="tr-TR" dirty="0" err="1"/>
              <a:t>Transposition</a:t>
            </a:r>
            <a:endParaRPr lang="tr-TR" dirty="0"/>
          </a:p>
          <a:p>
            <a:r>
              <a:rPr lang="tr-TR" dirty="0" err="1"/>
              <a:t>Conclusion</a:t>
            </a:r>
            <a:endParaRPr lang="tr-TR" dirty="0"/>
          </a:p>
          <a:p>
            <a:r>
              <a:rPr lang="tr-TR" dirty="0" err="1"/>
              <a:t>Past</a:t>
            </a:r>
            <a:r>
              <a:rPr lang="tr-TR" dirty="0"/>
              <a:t> </a:t>
            </a:r>
            <a:r>
              <a:rPr lang="tr-TR" dirty="0" err="1"/>
              <a:t>Plans</a:t>
            </a:r>
            <a:endParaRPr lang="tr-TR" dirty="0"/>
          </a:p>
          <a:p>
            <a:r>
              <a:rPr lang="tr-TR" dirty="0" err="1"/>
              <a:t>Future</a:t>
            </a:r>
            <a:r>
              <a:rPr lang="tr-TR" dirty="0"/>
              <a:t> </a:t>
            </a:r>
            <a:r>
              <a:rPr lang="tr-TR" dirty="0" err="1"/>
              <a:t>Plans</a:t>
            </a:r>
            <a:endParaRPr lang="tr-TR" dirty="0"/>
          </a:p>
          <a:p>
            <a:r>
              <a:rPr lang="tr-TR" dirty="0" err="1"/>
              <a:t>References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4046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33BD1-7766-44D7-AE96-9538DBC49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Future</a:t>
            </a:r>
            <a:r>
              <a:rPr lang="tr-TR" dirty="0"/>
              <a:t> </a:t>
            </a:r>
            <a:r>
              <a:rPr lang="tr-TR" dirty="0" err="1"/>
              <a:t>Plans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0E1128-EF6E-48DC-BEB3-2FB30642C4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Completing</a:t>
            </a:r>
            <a:r>
              <a:rPr lang="tr-TR" dirty="0"/>
              <a:t> </a:t>
            </a:r>
            <a:r>
              <a:rPr lang="tr-TR" dirty="0" err="1"/>
              <a:t>winding</a:t>
            </a:r>
            <a:r>
              <a:rPr lang="tr-TR" dirty="0"/>
              <a:t> </a:t>
            </a:r>
            <a:r>
              <a:rPr lang="tr-TR" dirty="0" err="1"/>
              <a:t>design</a:t>
            </a:r>
            <a:r>
              <a:rPr lang="tr-TR" dirty="0"/>
              <a:t> (as </a:t>
            </a:r>
            <a:r>
              <a:rPr lang="tr-TR" dirty="0" err="1"/>
              <a:t>well</a:t>
            </a:r>
            <a:r>
              <a:rPr lang="tr-TR" dirty="0"/>
              <a:t> as </a:t>
            </a:r>
            <a:r>
              <a:rPr lang="tr-TR" dirty="0" err="1"/>
              <a:t>its</a:t>
            </a:r>
            <a:r>
              <a:rPr lang="tr-TR" dirty="0"/>
              <a:t> </a:t>
            </a:r>
            <a:r>
              <a:rPr lang="tr-TR" dirty="0" err="1"/>
              <a:t>alternatives</a:t>
            </a:r>
            <a:r>
              <a:rPr lang="tr-TR" dirty="0"/>
              <a:t>)</a:t>
            </a:r>
          </a:p>
          <a:p>
            <a:r>
              <a:rPr lang="tr-TR" dirty="0" err="1"/>
              <a:t>Calibration</a:t>
            </a:r>
            <a:r>
              <a:rPr lang="tr-TR" dirty="0"/>
              <a:t> of </a:t>
            </a:r>
            <a:r>
              <a:rPr lang="tr-TR" dirty="0" err="1"/>
              <a:t>analytical</a:t>
            </a:r>
            <a:r>
              <a:rPr lang="tr-TR" dirty="0"/>
              <a:t> model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Maxwell</a:t>
            </a:r>
            <a:r>
              <a:rPr lang="tr-TR" dirty="0"/>
              <a:t> 3D</a:t>
            </a:r>
          </a:p>
          <a:p>
            <a:r>
              <a:rPr lang="tr-TR" dirty="0" err="1">
                <a:solidFill>
                  <a:srgbClr val="FF0000"/>
                </a:solidFill>
              </a:rPr>
              <a:t>Journal</a:t>
            </a:r>
            <a:r>
              <a:rPr lang="tr-TR" dirty="0">
                <a:solidFill>
                  <a:srgbClr val="FF0000"/>
                </a:solidFill>
              </a:rPr>
              <a:t> </a:t>
            </a:r>
            <a:r>
              <a:rPr lang="tr-TR" dirty="0" err="1">
                <a:solidFill>
                  <a:srgbClr val="FF0000"/>
                </a:solidFill>
              </a:rPr>
              <a:t>article</a:t>
            </a:r>
            <a:r>
              <a:rPr lang="tr-TR" dirty="0">
                <a:solidFill>
                  <a:srgbClr val="FF0000"/>
                </a:solidFill>
              </a:rPr>
              <a:t> </a:t>
            </a:r>
            <a:r>
              <a:rPr lang="tr-TR" dirty="0" err="1">
                <a:solidFill>
                  <a:srgbClr val="FF0000"/>
                </a:solidFill>
              </a:rPr>
              <a:t>until</a:t>
            </a:r>
            <a:r>
              <a:rPr lang="tr-TR" dirty="0">
                <a:solidFill>
                  <a:srgbClr val="FF0000"/>
                </a:solidFill>
              </a:rPr>
              <a:t> </a:t>
            </a:r>
            <a:r>
              <a:rPr lang="tr-TR" dirty="0" err="1">
                <a:solidFill>
                  <a:srgbClr val="FF0000"/>
                </a:solidFill>
              </a:rPr>
              <a:t>end</a:t>
            </a:r>
            <a:r>
              <a:rPr lang="tr-TR" dirty="0">
                <a:solidFill>
                  <a:srgbClr val="FF0000"/>
                </a:solidFill>
              </a:rPr>
              <a:t> of </a:t>
            </a:r>
            <a:r>
              <a:rPr lang="tr-TR" dirty="0" err="1">
                <a:solidFill>
                  <a:srgbClr val="FF0000"/>
                </a:solidFill>
              </a:rPr>
              <a:t>June</a:t>
            </a:r>
            <a:endParaRPr lang="tr-T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73876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69BC6-B4F2-4009-99C4-D143124A1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References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FE6E0-4D73-420C-A2C1-77BC2FD03E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/>
              <a:t>[1] </a:t>
            </a:r>
            <a:r>
              <a:rPr lang="en-US" dirty="0"/>
              <a:t>G. Traxler-</a:t>
            </a:r>
            <a:r>
              <a:rPr lang="en-US" dirty="0" err="1"/>
              <a:t>Samek</a:t>
            </a:r>
            <a:r>
              <a:rPr lang="en-US" dirty="0"/>
              <a:t> and M. </a:t>
            </a:r>
            <a:r>
              <a:rPr lang="en-US" dirty="0" err="1"/>
              <a:t>Lecker</a:t>
            </a:r>
            <a:r>
              <a:rPr lang="en-US" dirty="0"/>
              <a:t>, "Three-Phase Winding Design for Large Hydro-Generators," </a:t>
            </a:r>
            <a:r>
              <a:rPr lang="en-US" i="1" dirty="0"/>
              <a:t>2020 International Conference on Electrical Machines (ICEM)</a:t>
            </a:r>
            <a:r>
              <a:rPr lang="en-US" dirty="0"/>
              <a:t>, Gothenburg, Sweden, 2020, pp. 2657-2663, </a:t>
            </a:r>
            <a:r>
              <a:rPr lang="en-US" dirty="0" err="1"/>
              <a:t>doi</a:t>
            </a:r>
            <a:r>
              <a:rPr lang="en-US" dirty="0"/>
              <a:t>: 10.1109/ICEM49940.2020.9271049.</a:t>
            </a:r>
            <a:endParaRPr lang="tr-TR" dirty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[2] </a:t>
            </a:r>
            <a:r>
              <a:rPr lang="en-US" i="1" dirty="0" err="1"/>
              <a:t>Pyrhonen</a:t>
            </a:r>
            <a:r>
              <a:rPr lang="en-US" i="1" dirty="0"/>
              <a:t>, </a:t>
            </a:r>
            <a:r>
              <a:rPr lang="en-US" i="1" dirty="0" err="1"/>
              <a:t>Juha</a:t>
            </a:r>
            <a:r>
              <a:rPr lang="en-US" i="1" dirty="0"/>
              <a:t>, </a:t>
            </a:r>
            <a:r>
              <a:rPr lang="en-US" i="1" dirty="0" err="1"/>
              <a:t>Tapani</a:t>
            </a:r>
            <a:r>
              <a:rPr lang="en-US" i="1" dirty="0"/>
              <a:t> Jokinen and </a:t>
            </a:r>
            <a:r>
              <a:rPr lang="en-US" i="1" dirty="0" err="1"/>
              <a:t>Valéria</a:t>
            </a:r>
            <a:r>
              <a:rPr lang="en-US" i="1" dirty="0"/>
              <a:t> </a:t>
            </a:r>
            <a:r>
              <a:rPr lang="en-US" i="1" dirty="0" err="1"/>
              <a:t>Hrabovcová</a:t>
            </a:r>
            <a:r>
              <a:rPr lang="en-US" i="1" dirty="0"/>
              <a:t>. “Design of Rotating Electrical Machines.” (2009).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976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3B05D-00C3-4072-9E1D-74F0131F0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Winding</a:t>
            </a:r>
            <a:r>
              <a:rPr lang="tr-TR" dirty="0"/>
              <a:t> </a:t>
            </a:r>
            <a:r>
              <a:rPr lang="tr-TR" dirty="0" err="1"/>
              <a:t>Types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E56433A-D9A1-4194-840D-F40540FD36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51" r="31082" b="18161"/>
          <a:stretch/>
        </p:blipFill>
        <p:spPr>
          <a:xfrm>
            <a:off x="1257300" y="2159682"/>
            <a:ext cx="1657350" cy="3433762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4416EDD-D269-44E9-A2B1-4365035D2F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7132" y="2095276"/>
            <a:ext cx="6347568" cy="3562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428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A1DC3-C7DF-4A8F-8276-0902F2D06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Winding</a:t>
            </a:r>
            <a:r>
              <a:rPr lang="tr-TR" dirty="0"/>
              <a:t> </a:t>
            </a:r>
            <a:r>
              <a:rPr lang="tr-TR" dirty="0" err="1"/>
              <a:t>Types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8BCBB65-2899-4BD1-A8AE-24BFB2C8B7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2259287"/>
              </p:ext>
            </p:extLst>
          </p:nvPr>
        </p:nvGraphicFramePr>
        <p:xfrm>
          <a:off x="642938" y="2087097"/>
          <a:ext cx="10906124" cy="319336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26531">
                  <a:extLst>
                    <a:ext uri="{9D8B030D-6E8A-4147-A177-3AD203B41FA5}">
                      <a16:colId xmlns:a16="http://schemas.microsoft.com/office/drawing/2014/main" val="2662329218"/>
                    </a:ext>
                  </a:extLst>
                </a:gridCol>
                <a:gridCol w="2726531">
                  <a:extLst>
                    <a:ext uri="{9D8B030D-6E8A-4147-A177-3AD203B41FA5}">
                      <a16:colId xmlns:a16="http://schemas.microsoft.com/office/drawing/2014/main" val="602520085"/>
                    </a:ext>
                  </a:extLst>
                </a:gridCol>
                <a:gridCol w="2726531">
                  <a:extLst>
                    <a:ext uri="{9D8B030D-6E8A-4147-A177-3AD203B41FA5}">
                      <a16:colId xmlns:a16="http://schemas.microsoft.com/office/drawing/2014/main" val="2667816927"/>
                    </a:ext>
                  </a:extLst>
                </a:gridCol>
                <a:gridCol w="2726531">
                  <a:extLst>
                    <a:ext uri="{9D8B030D-6E8A-4147-A177-3AD203B41FA5}">
                      <a16:colId xmlns:a16="http://schemas.microsoft.com/office/drawing/2014/main" val="3263779871"/>
                    </a:ext>
                  </a:extLst>
                </a:gridCol>
              </a:tblGrid>
              <a:tr h="499401">
                <a:tc gridSpan="2">
                  <a:txBody>
                    <a:bodyPr/>
                    <a:lstStyle/>
                    <a:p>
                      <a:pPr algn="ctr"/>
                      <a:r>
                        <a:rPr lang="tr-TR" dirty="0" err="1"/>
                        <a:t>Wave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Winding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tr-TR" dirty="0"/>
                        <a:t>Lap </a:t>
                      </a:r>
                      <a:r>
                        <a:rPr lang="tr-TR" dirty="0" err="1"/>
                        <a:t>Winding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6050029"/>
                  </a:ext>
                </a:extLst>
              </a:tr>
              <a:tr h="499401">
                <a:tc>
                  <a:txBody>
                    <a:bodyPr/>
                    <a:lstStyle/>
                    <a:p>
                      <a:r>
                        <a:rPr lang="tr-TR" b="1" dirty="0">
                          <a:solidFill>
                            <a:schemeClr val="tx1"/>
                          </a:solidFill>
                        </a:rPr>
                        <a:t>Advantage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b="1" dirty="0" err="1">
                          <a:solidFill>
                            <a:schemeClr val="tx1"/>
                          </a:solidFill>
                        </a:rPr>
                        <a:t>Disadvantage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b="1" dirty="0">
                          <a:solidFill>
                            <a:schemeClr val="tx1"/>
                          </a:solidFill>
                        </a:rPr>
                        <a:t>Advantage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b="1" dirty="0" err="1">
                          <a:solidFill>
                            <a:schemeClr val="tx1"/>
                          </a:solidFill>
                        </a:rPr>
                        <a:t>Disadvantage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3898165"/>
                  </a:ext>
                </a:extLst>
              </a:tr>
              <a:tr h="499401">
                <a:tc>
                  <a:txBody>
                    <a:bodyPr/>
                    <a:lstStyle/>
                    <a:p>
                      <a:r>
                        <a:rPr lang="tr-TR" dirty="0" err="1"/>
                        <a:t>Less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outage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duration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/>
                        <a:t>Complicated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design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Simple </a:t>
                      </a:r>
                      <a:r>
                        <a:rPr lang="tr-TR" dirty="0" err="1"/>
                        <a:t>winding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schematic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design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/>
                        <a:t>Complicated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end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connections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5402430"/>
                  </a:ext>
                </a:extLst>
              </a:tr>
              <a:tr h="499401">
                <a:tc>
                  <a:txBody>
                    <a:bodyPr/>
                    <a:lstStyle/>
                    <a:p>
                      <a:r>
                        <a:rPr lang="tr-TR" dirty="0"/>
                        <a:t>Simple </a:t>
                      </a:r>
                      <a:r>
                        <a:rPr lang="tr-TR" dirty="0" err="1"/>
                        <a:t>end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connection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/>
                        <a:t>Generally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requires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more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coil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types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/>
                        <a:t>Less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type</a:t>
                      </a:r>
                      <a:r>
                        <a:rPr lang="tr-TR" dirty="0"/>
                        <a:t> of </a:t>
                      </a:r>
                      <a:r>
                        <a:rPr lang="tr-TR" dirty="0" err="1"/>
                        <a:t>coils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/>
                        <a:t>More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outage</a:t>
                      </a:r>
                      <a:r>
                        <a:rPr lang="tr-TR" dirty="0"/>
                        <a:t> time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4314360"/>
                  </a:ext>
                </a:extLst>
              </a:tr>
              <a:tr h="499401">
                <a:tc>
                  <a:txBody>
                    <a:bodyPr/>
                    <a:lstStyle/>
                    <a:p>
                      <a:r>
                        <a:rPr lang="tr-TR" dirty="0" err="1"/>
                        <a:t>Low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number</a:t>
                      </a:r>
                      <a:r>
                        <a:rPr lang="tr-TR" dirty="0"/>
                        <a:t> of </a:t>
                      </a:r>
                      <a:r>
                        <a:rPr lang="tr-TR" dirty="0" err="1"/>
                        <a:t>external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connection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/>
                        <a:t>Longer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average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winding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pitches</a:t>
                      </a:r>
                      <a:r>
                        <a:rPr lang="tr-TR" dirty="0"/>
                        <a:t>, </a:t>
                      </a:r>
                      <a:r>
                        <a:rPr lang="tr-TR" dirty="0" err="1"/>
                        <a:t>therefore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longer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end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windings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/>
                        <a:t>Allows</a:t>
                      </a:r>
                      <a:r>
                        <a:rPr lang="tr-TR" dirty="0"/>
                        <a:t> bypass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/>
                        <a:t>Sophisticated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production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51052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2732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AEB13-5A20-4F7D-8A80-A5A6C6FE1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Winding</a:t>
            </a:r>
            <a:r>
              <a:rPr lang="tr-TR" dirty="0"/>
              <a:t> </a:t>
            </a:r>
            <a:r>
              <a:rPr lang="tr-TR" dirty="0" err="1"/>
              <a:t>Types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C240CA-AB8C-4070-B217-9465BC67C0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1470" y="1853248"/>
            <a:ext cx="5449060" cy="4010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537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C0246-44CD-4798-9152-C73D9CD93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Wave</a:t>
            </a:r>
            <a:r>
              <a:rPr lang="tr-TR" dirty="0"/>
              <a:t> </a:t>
            </a:r>
            <a:r>
              <a:rPr lang="tr-TR" dirty="0" err="1"/>
              <a:t>Winding</a:t>
            </a:r>
            <a:r>
              <a:rPr lang="tr-TR" dirty="0"/>
              <a:t> Design 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D2B5A67-C112-40D8-883E-C2266906365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tr-TR" dirty="0"/>
                  <a:t>Integer/</a:t>
                </a:r>
                <a:r>
                  <a:rPr lang="tr-TR" dirty="0" err="1"/>
                  <a:t>Fractional</a:t>
                </a:r>
                <a:r>
                  <a:rPr lang="tr-TR" dirty="0"/>
                  <a:t> </a:t>
                </a:r>
                <a:r>
                  <a:rPr lang="tr-TR" dirty="0" err="1"/>
                  <a:t>Slot</a:t>
                </a:r>
                <a:endParaRPr lang="tr-T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num>
                        <m:den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𝑝𝑚</m:t>
                          </m:r>
                        </m:den>
                      </m:f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+…+</m:t>
                          </m:r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𝑝𝑚</m:t>
                          </m:r>
                        </m:den>
                      </m:f>
                    </m:oMath>
                  </m:oMathPara>
                </a14:m>
                <a:endParaRPr lang="tr-TR" dirty="0"/>
              </a:p>
              <a:p>
                <a:r>
                  <a:rPr lang="tr-TR" dirty="0" err="1"/>
                  <a:t>In</a:t>
                </a:r>
                <a:r>
                  <a:rPr lang="tr-TR" dirty="0"/>
                  <a:t> </a:t>
                </a:r>
                <a:r>
                  <a:rPr lang="tr-TR" dirty="0" err="1"/>
                  <a:t>our</a:t>
                </a:r>
                <a:r>
                  <a:rPr lang="tr-TR" dirty="0"/>
                  <a:t> </a:t>
                </a:r>
                <a:r>
                  <a:rPr lang="tr-TR" dirty="0" err="1"/>
                  <a:t>case</a:t>
                </a:r>
                <a:r>
                  <a:rPr lang="tr-TR" dirty="0"/>
                  <a:t>: Q = 300, p = 32, m = 3</a:t>
                </a:r>
              </a:p>
              <a:p>
                <a:pPr marL="0" indent="0">
                  <a:buNone/>
                </a:pPr>
                <a:endParaRPr lang="tr-T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=3.125=</m:t>
                      </m:r>
                      <m:f>
                        <m:f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25</m:t>
                          </m:r>
                        </m:num>
                        <m:den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4+3+3+3+3+3+3+3</m:t>
                          </m:r>
                        </m:num>
                        <m:den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</m:oMath>
                  </m:oMathPara>
                </a14:m>
                <a:endParaRPr lang="tr-TR" dirty="0"/>
              </a:p>
              <a:p>
                <a:pPr marL="0" indent="0">
                  <a:buNone/>
                </a:pPr>
                <a:endParaRPr lang="tr-TR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D2B5A67-C112-40D8-883E-C226690636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5207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8F691-A680-42EF-8843-76AA98427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Wave</a:t>
            </a:r>
            <a:r>
              <a:rPr lang="tr-TR" dirty="0"/>
              <a:t> </a:t>
            </a:r>
            <a:r>
              <a:rPr lang="tr-TR" dirty="0" err="1"/>
              <a:t>Winding</a:t>
            </a:r>
            <a:r>
              <a:rPr lang="tr-TR" dirty="0"/>
              <a:t> Design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ADC18E-F737-488E-8C1D-84CDEA7DE6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>
                <a:solidFill>
                  <a:srgbClr val="FF0000"/>
                </a:solidFill>
              </a:rPr>
              <a:t>Alternatively</a:t>
            </a:r>
            <a:r>
              <a:rPr lang="tr-TR" dirty="0">
                <a:solidFill>
                  <a:srgbClr val="FF0000"/>
                </a:solidFill>
              </a:rPr>
              <a:t>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3E3923-F4CB-45C4-8C9B-EDA0B67364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6434" y="2095737"/>
            <a:ext cx="5478476" cy="3811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597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646C2-26BD-46BC-9B5C-A4345A274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Wave</a:t>
            </a:r>
            <a:r>
              <a:rPr lang="tr-TR" dirty="0"/>
              <a:t> </a:t>
            </a:r>
            <a:r>
              <a:rPr lang="tr-TR" dirty="0" err="1"/>
              <a:t>Winding</a:t>
            </a:r>
            <a:r>
              <a:rPr lang="tr-TR" dirty="0"/>
              <a:t> Design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1DF686-133A-4C11-B53D-7C8A72542B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500468"/>
            <a:ext cx="8946541" cy="4195481"/>
          </a:xfrm>
        </p:spPr>
        <p:txBody>
          <a:bodyPr/>
          <a:lstStyle/>
          <a:p>
            <a:r>
              <a:rPr lang="tr-TR" dirty="0" err="1"/>
              <a:t>Selection</a:t>
            </a:r>
            <a:r>
              <a:rPr lang="tr-TR" dirty="0"/>
              <a:t> of </a:t>
            </a:r>
            <a:r>
              <a:rPr lang="tr-TR" dirty="0" err="1"/>
              <a:t>coil</a:t>
            </a:r>
            <a:r>
              <a:rPr lang="tr-TR" dirty="0"/>
              <a:t> </a:t>
            </a:r>
            <a:r>
              <a:rPr lang="tr-TR" dirty="0" err="1"/>
              <a:t>pitch</a:t>
            </a:r>
            <a:r>
              <a:rPr lang="tr-TR" dirty="0"/>
              <a:t> (Y):</a:t>
            </a:r>
          </a:p>
          <a:p>
            <a:pPr lvl="1"/>
            <a:r>
              <a:rPr lang="tr-TR" dirty="0" err="1"/>
              <a:t>Winding</a:t>
            </a:r>
            <a:r>
              <a:rPr lang="tr-TR" dirty="0"/>
              <a:t> </a:t>
            </a:r>
            <a:r>
              <a:rPr lang="tr-TR" dirty="0" err="1"/>
              <a:t>factor</a:t>
            </a:r>
            <a:r>
              <a:rPr lang="tr-TR" dirty="0"/>
              <a:t> (&gt; 0.95)</a:t>
            </a:r>
          </a:p>
          <a:p>
            <a:pPr lvl="1"/>
            <a:r>
              <a:rPr lang="tr-TR" dirty="0" err="1"/>
              <a:t>If</a:t>
            </a:r>
            <a:r>
              <a:rPr lang="tr-TR" dirty="0"/>
              <a:t> </a:t>
            </a:r>
            <a:r>
              <a:rPr lang="tr-TR" dirty="0" err="1"/>
              <a:t>possible</a:t>
            </a:r>
            <a:r>
              <a:rPr lang="tr-TR" dirty="0"/>
              <a:t>, </a:t>
            </a:r>
            <a:r>
              <a:rPr lang="tr-TR" dirty="0" err="1"/>
              <a:t>eliminating</a:t>
            </a:r>
            <a:r>
              <a:rPr lang="tr-TR" dirty="0"/>
              <a:t> dominant </a:t>
            </a:r>
            <a:r>
              <a:rPr lang="tr-TR" dirty="0" err="1"/>
              <a:t>harmonics</a:t>
            </a:r>
            <a:r>
              <a:rPr lang="tr-TR" dirty="0"/>
              <a:t> </a:t>
            </a:r>
            <a:r>
              <a:rPr lang="tr-TR" dirty="0" err="1"/>
              <a:t>or</a:t>
            </a:r>
            <a:r>
              <a:rPr lang="tr-TR" dirty="0"/>
              <a:t> </a:t>
            </a:r>
            <a:r>
              <a:rPr lang="tr-TR" dirty="0" err="1"/>
              <a:t>reducing</a:t>
            </a:r>
            <a:endParaRPr lang="tr-TR" dirty="0"/>
          </a:p>
          <a:p>
            <a:pPr marL="342900" lvl="1" indent="-342900"/>
            <a:endParaRPr lang="tr-TR" dirty="0"/>
          </a:p>
          <a:p>
            <a:pPr marL="342900" lvl="1" indent="-342900"/>
            <a:r>
              <a:rPr lang="tr-TR" dirty="0"/>
              <a:t>Y = 9 is </a:t>
            </a:r>
            <a:r>
              <a:rPr lang="tr-TR" dirty="0" err="1"/>
              <a:t>suitable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300 </a:t>
            </a:r>
            <a:r>
              <a:rPr lang="tr-TR" dirty="0" err="1"/>
              <a:t>slots</a:t>
            </a:r>
            <a:r>
              <a:rPr lang="tr-TR" dirty="0"/>
              <a:t> 32 </a:t>
            </a:r>
            <a:r>
              <a:rPr lang="tr-TR" dirty="0" err="1"/>
              <a:t>poles</a:t>
            </a:r>
            <a:endParaRPr lang="tr-TR" dirty="0"/>
          </a:p>
          <a:p>
            <a:pPr marL="0" lvl="1" indent="0">
              <a:buNone/>
            </a:pPr>
            <a:endParaRPr lang="tr-TR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3637C31E-FAD0-499F-BA79-EF19D8E4B3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97313" y="3669724"/>
            <a:ext cx="4397374" cy="2735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2221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66D5-4C1A-434B-B508-5F0D81AEC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Wave</a:t>
            </a:r>
            <a:r>
              <a:rPr lang="tr-TR" dirty="0"/>
              <a:t> </a:t>
            </a:r>
            <a:r>
              <a:rPr lang="tr-TR" dirty="0" err="1"/>
              <a:t>Winding</a:t>
            </a:r>
            <a:r>
              <a:rPr lang="tr-TR" dirty="0"/>
              <a:t> Design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D8CCAF-FD28-433E-8FF6-70775A2DA0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tr-TR" dirty="0"/>
                  <a:t>Problem: </a:t>
                </a:r>
                <a:r>
                  <a:rPr lang="tr-TR" dirty="0" err="1"/>
                  <a:t>Constant</a:t>
                </a:r>
                <a:r>
                  <a:rPr lang="tr-TR" dirty="0"/>
                  <a:t> </a:t>
                </a:r>
                <a:r>
                  <a:rPr lang="tr-TR" dirty="0" err="1"/>
                  <a:t>throw</a:t>
                </a:r>
                <a:r>
                  <a:rPr lang="tr-TR" dirty="0"/>
                  <a:t> of Y = 9 is not </a:t>
                </a:r>
                <a:r>
                  <a:rPr lang="tr-TR" dirty="0" err="1"/>
                  <a:t>possible</a:t>
                </a:r>
                <a:r>
                  <a:rPr lang="tr-TR" dirty="0"/>
                  <a:t>!</a:t>
                </a:r>
              </a:p>
              <a:p>
                <a:pPr marL="0" indent="342900">
                  <a:buNone/>
                </a:pPr>
                <a:r>
                  <a:rPr lang="tr-TR" sz="1800" dirty="0"/>
                  <a:t>Solution: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1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tr-TR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tr-TR" sz="18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tr-T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1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tr-TR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tr-TR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tr-T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tr-T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𝑚𝑞</m:t>
                    </m:r>
                    <m:r>
                      <a:rPr lang="tr-T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tr-T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tr-T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tr-TR" sz="1800" dirty="0"/>
                  <a:t>,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18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tr-TR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tr-TR" sz="18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18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tr-TR" sz="1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tr-TR" sz="1800" dirty="0"/>
                  <a:t> </a:t>
                </a:r>
                <a:r>
                  <a:rPr lang="tr-TR" sz="1800" dirty="0" err="1"/>
                  <a:t>are</a:t>
                </a:r>
                <a:r>
                  <a:rPr lang="tr-TR" sz="1800" dirty="0"/>
                  <a:t> </a:t>
                </a:r>
                <a:r>
                  <a:rPr lang="tr-TR" sz="1800" dirty="0" err="1"/>
                  <a:t>integers</a:t>
                </a:r>
                <a:endParaRPr lang="tr-TR" sz="1800" dirty="0"/>
              </a:p>
              <a:p>
                <a:pPr marL="0" indent="342900">
                  <a:buNone/>
                </a:pPr>
                <a:r>
                  <a:rPr lang="tr-TR" sz="1800" dirty="0"/>
                  <a:t>		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18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tr-TR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tr-TR" sz="1800" b="0" i="1" smtClean="0">
                        <a:latin typeface="Cambria Math" panose="02040503050406030204" pitchFamily="18" charset="0"/>
                      </a:rPr>
                      <m:t>=9</m:t>
                    </m:r>
                  </m:oMath>
                </a14:m>
                <a:r>
                  <a:rPr lang="tr-TR" sz="1800" dirty="0"/>
                  <a:t>, </a:t>
                </a:r>
                <a:r>
                  <a:rPr lang="tr-TR" sz="1800" dirty="0" err="1"/>
                  <a:t>and</a:t>
                </a:r>
                <a:r>
                  <a:rPr lang="tr-TR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18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tr-TR" sz="1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tr-TR" sz="1800" dirty="0"/>
                  <a:t>=10</a:t>
                </a:r>
              </a:p>
              <a:p>
                <a:pPr marL="0" indent="0">
                  <a:buNone/>
                </a:pPr>
                <a:endParaRPr lang="tr-TR" sz="1800" dirty="0"/>
              </a:p>
              <a:p>
                <a:r>
                  <a:rPr lang="tr-TR" sz="1800" dirty="0" err="1"/>
                  <a:t>Result</a:t>
                </a:r>
                <a:r>
                  <a:rPr lang="tr-TR" sz="1800" dirty="0"/>
                  <a:t>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tr-TR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tr-TR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sz="24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tr-TR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tr-TR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tr-TR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sz="24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tr-TR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tr-TR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tr-TR" sz="2400" b="0" i="1" smtClean="0">
                        <a:latin typeface="Cambria Math" panose="02040503050406030204" pitchFamily="18" charset="0"/>
                      </a:rPr>
                      <m:t>=9.375</m:t>
                    </m:r>
                    <m:r>
                      <a:rPr lang="tr-T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tr-T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  <m:r>
                      <a:rPr lang="tr-T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=9</m:t>
                    </m:r>
                  </m:oMath>
                </a14:m>
                <a:endParaRPr lang="tr-TR" sz="1800" dirty="0"/>
              </a:p>
              <a:p>
                <a:endParaRPr lang="tr-TR" sz="1800" dirty="0"/>
              </a:p>
              <a:p>
                <a:r>
                  <a:rPr lang="tr-TR" sz="1800" dirty="0"/>
                  <a:t>Design </a:t>
                </a:r>
                <a:r>
                  <a:rPr lang="tr-TR" sz="1800" dirty="0" err="1"/>
                  <a:t>the</a:t>
                </a:r>
                <a:r>
                  <a:rPr lang="tr-TR" sz="1800" dirty="0"/>
                  <a:t> top </a:t>
                </a:r>
                <a:r>
                  <a:rPr lang="tr-TR" sz="1800" dirty="0" err="1"/>
                  <a:t>windings</a:t>
                </a:r>
                <a:r>
                  <a:rPr lang="tr-TR" sz="1800" dirty="0"/>
                  <a:t> </a:t>
                </a:r>
                <a:r>
                  <a:rPr lang="tr-TR" sz="1800" dirty="0" err="1"/>
                  <a:t>and</a:t>
                </a:r>
                <a:r>
                  <a:rPr lang="tr-TR" sz="1800" dirty="0"/>
                  <a:t> </a:t>
                </a:r>
                <a:r>
                  <a:rPr lang="tr-TR" sz="1800" dirty="0" err="1"/>
                  <a:t>shift</a:t>
                </a:r>
                <a:r>
                  <a:rPr lang="tr-TR" sz="1800" dirty="0"/>
                  <a:t> </a:t>
                </a:r>
                <a:r>
                  <a:rPr lang="tr-TR" sz="1800" dirty="0" err="1"/>
                  <a:t>bottoms</a:t>
                </a:r>
                <a:r>
                  <a:rPr lang="tr-TR" sz="1800" dirty="0"/>
                  <a:t> </a:t>
                </a:r>
                <a:r>
                  <a:rPr lang="tr-TR" sz="1800" dirty="0" err="1"/>
                  <a:t>by</a:t>
                </a:r>
                <a:r>
                  <a:rPr lang="tr-TR" sz="1800" dirty="0"/>
                  <a:t> Y </a:t>
                </a:r>
                <a:r>
                  <a:rPr lang="tr-TR" sz="1800" dirty="0" err="1"/>
                  <a:t>number</a:t>
                </a:r>
                <a:r>
                  <a:rPr lang="tr-TR" sz="1800" dirty="0"/>
                  <a:t> of </a:t>
                </a:r>
                <a:r>
                  <a:rPr lang="tr-TR" sz="1800" dirty="0" err="1"/>
                  <a:t>slots</a:t>
                </a:r>
                <a:endParaRPr lang="tr-TR" sz="1800" dirty="0"/>
              </a:p>
              <a:p>
                <a:pPr lvl="2"/>
                <a:r>
                  <a:rPr lang="tr-TR" sz="1800" dirty="0" err="1">
                    <a:solidFill>
                      <a:srgbClr val="FF0000"/>
                    </a:solidFill>
                  </a:rPr>
                  <a:t>Alternatively</a:t>
                </a:r>
                <a:r>
                  <a:rPr lang="tr-TR" sz="1800" dirty="0">
                    <a:solidFill>
                      <a:srgbClr val="FF0000"/>
                    </a:solidFill>
                  </a:rPr>
                  <a:t>: </a:t>
                </a:r>
                <a:r>
                  <a:rPr lang="tr-TR" sz="1800" dirty="0" err="1">
                    <a:solidFill>
                      <a:srgbClr val="FF0000"/>
                    </a:solidFill>
                  </a:rPr>
                  <a:t>Zone</a:t>
                </a:r>
                <a:r>
                  <a:rPr lang="tr-TR" sz="1800" dirty="0">
                    <a:solidFill>
                      <a:srgbClr val="FF0000"/>
                    </a:solidFill>
                  </a:rPr>
                  <a:t> </a:t>
                </a:r>
                <a:r>
                  <a:rPr lang="tr-TR" sz="1800" dirty="0" err="1">
                    <a:solidFill>
                      <a:srgbClr val="FF0000"/>
                    </a:solidFill>
                  </a:rPr>
                  <a:t>Short-Pitching</a:t>
                </a:r>
                <a:endParaRPr lang="tr-TR" sz="1800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tr-TR" sz="18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D8CCAF-FD28-433E-8FF6-70775A2DA0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45436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135</TotalTime>
  <Words>418</Words>
  <Application>Microsoft Office PowerPoint</Application>
  <PresentationFormat>Widescreen</PresentationFormat>
  <Paragraphs>80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Office Theme</vt:lpstr>
      <vt:lpstr>Winding Design in Hydro Generators</vt:lpstr>
      <vt:lpstr>Content</vt:lpstr>
      <vt:lpstr>Winding Types</vt:lpstr>
      <vt:lpstr>Winding Types</vt:lpstr>
      <vt:lpstr>Winding Types</vt:lpstr>
      <vt:lpstr>Wave Winding Design </vt:lpstr>
      <vt:lpstr>Wave Winding Design</vt:lpstr>
      <vt:lpstr>Wave Winding Design</vt:lpstr>
      <vt:lpstr>Wave Winding Design</vt:lpstr>
      <vt:lpstr>Wave Winding Design</vt:lpstr>
      <vt:lpstr>Wave Winding Design</vt:lpstr>
      <vt:lpstr>Roebel Transposition</vt:lpstr>
      <vt:lpstr>Roebel Transposition</vt:lpstr>
      <vt:lpstr>Roebel Transposition</vt:lpstr>
      <vt:lpstr>Roebel Transposition</vt:lpstr>
      <vt:lpstr>Roebel Transposition</vt:lpstr>
      <vt:lpstr>Roebel Transposition</vt:lpstr>
      <vt:lpstr>Conclusion</vt:lpstr>
      <vt:lpstr>Past Plans</vt:lpstr>
      <vt:lpstr>Future Plans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Winding Design in Hydro Generators</dc:title>
  <dc:creator>Muhammet Samet YAKUT</dc:creator>
  <cp:lastModifiedBy>Muhammet Samet YAKUT</cp:lastModifiedBy>
  <cp:revision>17</cp:revision>
  <dcterms:created xsi:type="dcterms:W3CDTF">2023-03-08T13:42:36Z</dcterms:created>
  <dcterms:modified xsi:type="dcterms:W3CDTF">2023-03-12T15:51:10Z</dcterms:modified>
</cp:coreProperties>
</file>