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0" r:id="rId3"/>
    <p:sldId id="301" r:id="rId4"/>
    <p:sldId id="319" r:id="rId5"/>
    <p:sldId id="326" r:id="rId6"/>
    <p:sldId id="327" r:id="rId7"/>
    <p:sldId id="320" r:id="rId8"/>
    <p:sldId id="321" r:id="rId9"/>
    <p:sldId id="322" r:id="rId10"/>
    <p:sldId id="323" r:id="rId11"/>
    <p:sldId id="329" r:id="rId12"/>
    <p:sldId id="324" r:id="rId13"/>
    <p:sldId id="318" r:id="rId14"/>
    <p:sldId id="328" r:id="rId15"/>
    <p:sldId id="331" r:id="rId16"/>
    <p:sldId id="330" r:id="rId17"/>
    <p:sldId id="303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25" d="100"/>
          <a:sy n="125" d="100"/>
        </p:scale>
        <p:origin x="714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3677-E577-4B9A-949A-85F0607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F05-1354-4923-B475-F40F328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I: </a:t>
            </a:r>
            <a:r>
              <a:rPr lang="tr-TR" dirty="0" err="1"/>
              <a:t>Refurbishment</a:t>
            </a:r>
            <a:r>
              <a:rPr lang="tr-TR" dirty="0"/>
              <a:t> of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	            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I: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Problem – II: Design of a </a:t>
            </a:r>
            <a:r>
              <a:rPr lang="tr-TR" dirty="0" err="1"/>
              <a:t>hydro-generator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Constraints</a:t>
            </a:r>
            <a:r>
              <a:rPr lang="tr-TR" dirty="0"/>
              <a:t> – II: </a:t>
            </a:r>
            <a:r>
              <a:rPr lang="tr-TR" dirty="0" err="1"/>
              <a:t>Constant</a:t>
            </a:r>
            <a:r>
              <a:rPr lang="tr-TR" dirty="0"/>
              <a:t> (but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</a:t>
            </a:r>
            <a:r>
              <a:rPr lang="tr-TR" baseline="30000" dirty="0"/>
              <a:t>st </a:t>
            </a:r>
            <a:r>
              <a:rPr lang="tr-TR" dirty="0"/>
              <a:t>problem)</a:t>
            </a:r>
            <a:r>
              <a:rPr lang="tr-TR" baseline="30000" dirty="0"/>
              <a:t> </a:t>
            </a:r>
            <a:r>
              <a:rPr lang="tr-TR" dirty="0" err="1"/>
              <a:t>outer</a:t>
            </a:r>
            <a:r>
              <a:rPr lang="tr-TR" dirty="0"/>
              <a:t> 		    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Problem – III: Design of a </a:t>
            </a:r>
            <a:r>
              <a:rPr lang="tr-TR" dirty="0" err="1">
                <a:solidFill>
                  <a:srgbClr val="FF0000"/>
                </a:solidFill>
              </a:rPr>
              <a:t>hydro-generator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Roebel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bars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Constraints</a:t>
            </a:r>
            <a:r>
              <a:rPr lang="tr-TR" dirty="0">
                <a:solidFill>
                  <a:srgbClr val="FF0000"/>
                </a:solidFill>
              </a:rPr>
              <a:t> – III: </a:t>
            </a:r>
            <a:r>
              <a:rPr lang="tr-TR" dirty="0" err="1">
                <a:solidFill>
                  <a:srgbClr val="FF0000"/>
                </a:solidFill>
              </a:rPr>
              <a:t>Constant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outer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diameter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same</a:t>
            </a:r>
            <a:r>
              <a:rPr lang="tr-TR" dirty="0">
                <a:solidFill>
                  <a:srgbClr val="FF0000"/>
                </a:solidFill>
              </a:rPr>
              <a:t> as 2</a:t>
            </a:r>
            <a:r>
              <a:rPr lang="tr-TR" baseline="30000" dirty="0">
                <a:solidFill>
                  <a:srgbClr val="FF0000"/>
                </a:solidFill>
              </a:rPr>
              <a:t>nd</a:t>
            </a:r>
            <a:r>
              <a:rPr lang="tr-TR" dirty="0">
                <a:solidFill>
                  <a:srgbClr val="FF0000"/>
                </a:solidFill>
              </a:rPr>
              <a:t> 			       problem), </a:t>
            </a:r>
            <a:r>
              <a:rPr lang="tr-TR" dirty="0" err="1">
                <a:solidFill>
                  <a:srgbClr val="FF0000"/>
                </a:solidFill>
              </a:rPr>
              <a:t>integer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slot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0383-E5E1-4E8A-AA4A-0E0B75F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F1B3-FED4-464D-AC75-9906BFDC2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E7A-3F23-454E-B7A1-0A2010E2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Objective </a:t>
                </a:r>
                <a:r>
                  <a:rPr lang="tr-TR" dirty="0" err="1"/>
                  <a:t>functions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𝑐𝑜𝑝𝑝𝑒𝑟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×2.5</m:t>
                      </m:r>
                    </m:oMath>
                  </m:oMathPara>
                </a14:m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Efficiency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tr-TR" dirty="0"/>
              </a:p>
              <a:p>
                <a:pPr marL="982663" lvl="1" indent="-342900"/>
                <a:r>
                  <a:rPr lang="tr-TR" dirty="0" err="1"/>
                  <a:t>Subject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𝑃𝑜𝑙𝑒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𝑆h𝑜𝑒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𝑊𝑖𝑑𝑡h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tr-TR" b="0" dirty="0"/>
                </a:b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A0C32-5E72-48AD-BDCD-88ACD6E1B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98F-B68C-43E4-ACD8-9110B2D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7CEE-8D68-438E-99E6-4B0ACF714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469-F4D0-46FF-8AF4-84785C50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SCR </a:t>
                </a:r>
                <a:r>
                  <a:rPr lang="tr-TR" dirty="0" err="1"/>
                  <a:t>should</a:t>
                </a:r>
                <a:r>
                  <a:rPr lang="tr-TR" dirty="0"/>
                  <a:t> not be </a:t>
                </a:r>
                <a:r>
                  <a:rPr lang="tr-TR" dirty="0" err="1"/>
                  <a:t>less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0.8</a:t>
                </a:r>
              </a:p>
              <a:p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added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penalty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satisfied</a:t>
                </a: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Hence</a:t>
                </a:r>
                <a:endParaRPr lang="tr-TR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𝑆𝐶𝑅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𝑆𝐶𝑅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&lt;0.8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925513" lvl="1" indent="-28575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where</a:t>
                </a:r>
                <a:r>
                  <a:rPr lang="tr-TR" dirty="0"/>
                  <a:t> A is a </a:t>
                </a:r>
                <a:r>
                  <a:rPr lang="tr-TR" dirty="0" err="1"/>
                  <a:t>very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</a:t>
                </a:r>
                <a:r>
                  <a:rPr lang="tr-TR" dirty="0" err="1"/>
                  <a:t>compared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initial</a:t>
                </a:r>
                <a:r>
                  <a:rPr lang="tr-TR" dirty="0"/>
                  <a:t> </a:t>
                </a:r>
                <a:r>
                  <a:rPr lang="tr-TR" dirty="0" err="1"/>
                  <a:t>cost</a:t>
                </a:r>
                <a:endParaRPr lang="tr-TR" dirty="0"/>
              </a:p>
              <a:p>
                <a:pPr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9E278-7614-4487-8B5E-ECD873717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78F1-9F9D-4FC4-987F-841D8C7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80A9-A604-48BD-8901-60DBBAA217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609C-2AB0-4006-A0B7-08DEEBE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D9CA0-613C-4636-9718-AD17DD2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3C04-BEBC-4BF8-B533-F37132628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A4FE6-862B-4F24-B6D7-A4CB8A95945D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150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13h)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F3E061-6D4E-47BB-9515-7B3CB499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29" y="1830448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4956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6BF-DEBE-4721-81AF-BC5C701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6858 mm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18019-A345-4478-8BD2-6B2EDFB4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4" y="1921439"/>
            <a:ext cx="8849032" cy="44383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1B54-55A1-413D-A2A8-B41FA62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C47C-56E8-4C1F-9E3A-7072D18094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43AB8-CBAF-4A24-B310-E87433958C8E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03FB-24EF-410C-859E-AB52A7CC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: Do = 8000 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F9C0-776C-4075-83A7-69C1F3D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7F37-0FCA-4913-9735-E71E7DCC4C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45821-0874-49E1-96E3-DB77A8D6AA16}"/>
              </a:ext>
            </a:extLst>
          </p:cNvPr>
          <p:cNvSpPr txBox="1"/>
          <p:nvPr/>
        </p:nvSpPr>
        <p:spPr>
          <a:xfrm>
            <a:off x="457200" y="1363663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300 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tr-T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completed</a:t>
            </a:r>
            <a:r>
              <a:rPr lang="tr-T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in 53h)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67D580C-1D38-4A23-9391-0E4B08D4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" y="1849497"/>
            <a:ext cx="8767116" cy="4397256"/>
          </a:xfrm>
        </p:spPr>
      </p:pic>
    </p:spTree>
    <p:extLst>
      <p:ext uri="{BB962C8B-B14F-4D97-AF65-F5344CB8AC3E}">
        <p14:creationId xmlns:p14="http://schemas.microsoft.com/office/powerpoint/2010/main" val="125855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16864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basis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200" y="2774807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200" y="3958286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studies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mock</a:t>
            </a:r>
            <a:r>
              <a:rPr lang="tr-TR" dirty="0"/>
              <a:t> </a:t>
            </a:r>
            <a:r>
              <a:rPr lang="tr-TR" dirty="0" err="1"/>
              <a:t>generator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10.10.2023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Century Gothic" panose="020B0502020202020204" pitchFamily="34" charset="0"/>
              </a:rPr>
              <a:t>Advanced Design </a:t>
            </a:r>
            <a:r>
              <a:rPr lang="tr-TR" sz="2400" b="1" dirty="0" err="1">
                <a:latin typeface="Century Gothic" panose="020B0502020202020204" pitchFamily="34" charset="0"/>
              </a:rPr>
              <a:t>and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Optimization</a:t>
            </a:r>
            <a:r>
              <a:rPr lang="tr-TR" sz="2400" b="1" dirty="0">
                <a:latin typeface="Century Gothic" panose="020B0502020202020204" pitchFamily="34" charset="0"/>
              </a:rPr>
              <a:t> in </a:t>
            </a:r>
            <a:r>
              <a:rPr lang="tr-TR" sz="2400" b="1" dirty="0" err="1">
                <a:latin typeface="Century Gothic" panose="020B0502020202020204" pitchFamily="34" charset="0"/>
              </a:rPr>
              <a:t>Hydro</a:t>
            </a:r>
            <a:r>
              <a:rPr lang="tr-TR" sz="2400" b="1" dirty="0">
                <a:latin typeface="Century Gothic" panose="020B0502020202020204" pitchFamily="34" charset="0"/>
              </a:rPr>
              <a:t> </a:t>
            </a:r>
            <a:r>
              <a:rPr lang="tr-TR" sz="2400" b="1" dirty="0" err="1">
                <a:latin typeface="Century Gothic" panose="020B0502020202020204" pitchFamily="34" charset="0"/>
              </a:rPr>
              <a:t>Generators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4E203-ECA6-4208-889B-0299ECCA8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4" b="12832"/>
          <a:stretch/>
        </p:blipFill>
        <p:spPr>
          <a:xfrm>
            <a:off x="305801" y="1580246"/>
            <a:ext cx="4401726" cy="41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/>
              <a:t>Interactive Link </a:t>
            </a:r>
            <a:r>
              <a:rPr lang="tr-TR" sz="2400" dirty="0" err="1"/>
              <a:t>Between</a:t>
            </a:r>
            <a:r>
              <a:rPr lang="tr-TR" sz="2400" dirty="0"/>
              <a:t> MATLAB/ANSYS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Optimization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Variables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Constraints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Objective</a:t>
            </a:r>
            <a:r>
              <a:rPr lang="tr-TR" sz="2200" dirty="0"/>
              <a:t> </a:t>
            </a:r>
            <a:r>
              <a:rPr lang="tr-TR" sz="2200" dirty="0" err="1"/>
              <a:t>Functions</a:t>
            </a:r>
            <a:endParaRPr lang="tr-TR" sz="22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2200" dirty="0" err="1"/>
              <a:t>Penalty</a:t>
            </a:r>
            <a:r>
              <a:rPr lang="tr-TR" sz="2200" dirty="0"/>
              <a:t> </a:t>
            </a:r>
            <a:r>
              <a:rPr lang="tr-TR" sz="2200" dirty="0" err="1"/>
              <a:t>Function</a:t>
            </a:r>
            <a:endParaRPr lang="tr-TR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Results</a:t>
            </a:r>
            <a:endParaRPr lang="tr-T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Plans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4CE-8C23-46F7-BFAE-5E38C6A6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Interactive Link </a:t>
            </a:r>
            <a:r>
              <a:rPr lang="tr-TR" dirty="0" err="1"/>
              <a:t>Between</a:t>
            </a:r>
            <a:r>
              <a:rPr lang="tr-TR" dirty="0"/>
              <a:t> MATLAB/ANSYS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2E42-1E09-4360-A356-183753E3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794299" cy="4987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No </a:t>
            </a:r>
            <a:r>
              <a:rPr lang="tr-TR" dirty="0" err="1"/>
              <a:t>direct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MATLAB </a:t>
            </a:r>
            <a:r>
              <a:rPr lang="tr-TR" dirty="0" err="1"/>
              <a:t>and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VBS is </a:t>
            </a:r>
            <a:r>
              <a:rPr lang="tr-TR" dirty="0" err="1"/>
              <a:t>used</a:t>
            </a:r>
            <a:r>
              <a:rPr lang="tr-TR" dirty="0"/>
              <a:t> as </a:t>
            </a:r>
            <a:r>
              <a:rPr lang="tr-TR" dirty="0" err="1"/>
              <a:t>medium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MATLAB </a:t>
            </a:r>
            <a:r>
              <a:rPr lang="tr-TR" dirty="0" err="1"/>
              <a:t>runs</a:t>
            </a:r>
            <a:r>
              <a:rPr lang="tr-TR" dirty="0"/>
              <a:t> main </a:t>
            </a:r>
            <a:r>
              <a:rPr lang="tr-TR" dirty="0" err="1"/>
              <a:t>algorithm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Variations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VBS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VBS </a:t>
            </a:r>
            <a:r>
              <a:rPr lang="tr-TR" dirty="0" err="1"/>
              <a:t>runs</a:t>
            </a:r>
            <a:r>
              <a:rPr lang="tr-TR" dirty="0"/>
              <a:t> ANSYS</a:t>
            </a:r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obtained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Postprocessing</a:t>
            </a:r>
            <a:r>
              <a:rPr lang="tr-TR" dirty="0"/>
              <a:t> is </a:t>
            </a:r>
            <a:r>
              <a:rPr lang="tr-TR" dirty="0" err="1"/>
              <a:t>conducted</a:t>
            </a:r>
            <a:r>
              <a:rPr lang="tr-TR" dirty="0"/>
              <a:t> in MATLAB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6DD-E549-4CFE-A1A1-5A55A7C4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9580-AFD1-4A31-BFDB-B293089C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442A0-3BEF-49EF-8D90-B1457201A0B9}"/>
              </a:ext>
            </a:extLst>
          </p:cNvPr>
          <p:cNvSpPr/>
          <p:nvPr/>
        </p:nvSpPr>
        <p:spPr>
          <a:xfrm>
            <a:off x="7030065" y="2434355"/>
            <a:ext cx="1632154" cy="7204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5D4F-7852-4AC2-8244-6E2C1902FBF4}"/>
              </a:ext>
            </a:extLst>
          </p:cNvPr>
          <p:cNvSpPr/>
          <p:nvPr/>
        </p:nvSpPr>
        <p:spPr>
          <a:xfrm>
            <a:off x="7030065" y="3828273"/>
            <a:ext cx="1632154" cy="6610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AA2BC-C4BD-4346-A454-3CE4536490A4}"/>
              </a:ext>
            </a:extLst>
          </p:cNvPr>
          <p:cNvSpPr/>
          <p:nvPr/>
        </p:nvSpPr>
        <p:spPr>
          <a:xfrm>
            <a:off x="7093436" y="4923093"/>
            <a:ext cx="1514168" cy="121868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5C637-0D51-4B23-98B3-B4383DACDF61}"/>
              </a:ext>
            </a:extLst>
          </p:cNvPr>
          <p:cNvCxnSpPr>
            <a:cxnSpLocks/>
          </p:cNvCxnSpPr>
          <p:nvPr/>
        </p:nvCxnSpPr>
        <p:spPr>
          <a:xfrm>
            <a:off x="7845066" y="1971894"/>
            <a:ext cx="0" cy="46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E95149-29FE-442D-8757-2BBDA58DDE7B}"/>
              </a:ext>
            </a:extLst>
          </p:cNvPr>
          <p:cNvSpPr txBox="1"/>
          <p:nvPr/>
        </p:nvSpPr>
        <p:spPr>
          <a:xfrm>
            <a:off x="7199978" y="1325563"/>
            <a:ext cx="142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Variables</a:t>
            </a:r>
            <a:r>
              <a:rPr lang="tr-TR" dirty="0">
                <a:latin typeface="Century Gothic" panose="020B0502020202020204" pitchFamily="34" charset="0"/>
              </a:rPr>
              <a:t>, </a:t>
            </a:r>
            <a:r>
              <a:rPr lang="tr-TR" dirty="0" err="1">
                <a:latin typeface="Century Gothic" panose="020B0502020202020204" pitchFamily="34" charset="0"/>
              </a:rPr>
              <a:t>Constraints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3DB8E-C292-4EFD-8276-526A841EBF5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46142" y="3154801"/>
            <a:ext cx="0" cy="67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4C114-ED14-4B35-9326-9E8516DA6CCD}"/>
              </a:ext>
            </a:extLst>
          </p:cNvPr>
          <p:cNvSpPr txBox="1"/>
          <p:nvPr/>
        </p:nvSpPr>
        <p:spPr>
          <a:xfrm>
            <a:off x="7846142" y="3286280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Variation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429178-CC76-4E91-9BB9-3448BBA54C7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46142" y="4489363"/>
            <a:ext cx="4378" cy="43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6262E5-8B55-44D9-9FF3-5ED7A6406982}"/>
              </a:ext>
            </a:extLst>
          </p:cNvPr>
          <p:cNvSpPr txBox="1"/>
          <p:nvPr/>
        </p:nvSpPr>
        <p:spPr>
          <a:xfrm>
            <a:off x="7889850" y="4509119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Simulation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45E538-8A0E-4E67-BCEE-B280ADBE48B5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7030066" y="2794579"/>
            <a:ext cx="63371" cy="2737859"/>
          </a:xfrm>
          <a:prstGeom prst="bentConnector3">
            <a:avLst>
              <a:gd name="adj1" fmla="val 6003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298014-436E-43BA-8E36-D0E452E122DA}"/>
              </a:ext>
            </a:extLst>
          </p:cNvPr>
          <p:cNvSpPr txBox="1"/>
          <p:nvPr/>
        </p:nvSpPr>
        <p:spPr>
          <a:xfrm>
            <a:off x="5743731" y="3739634"/>
            <a:ext cx="14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Century Gothic" panose="020B0502020202020204" pitchFamily="34" charset="0"/>
              </a:rPr>
              <a:t>Results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BE3-195C-461F-B59D-3149E1A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4E295-3A09-4B14-B180-149E6C96F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752" y="1363663"/>
            <a:ext cx="3847310" cy="4987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FF7F-FD0C-4052-8D6E-BE8E022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0BC7-6FC0-4F28-9343-3EA041C50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BB221-45F3-439D-897E-7F1453059612}"/>
              </a:ext>
            </a:extLst>
          </p:cNvPr>
          <p:cNvSpPr txBox="1">
            <a:spLocks/>
          </p:cNvSpPr>
          <p:nvPr/>
        </p:nvSpPr>
        <p:spPr bwMode="auto">
          <a:xfrm>
            <a:off x="457200" y="1612490"/>
            <a:ext cx="4449097" cy="47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defTabSz="914400"/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Pros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derivative</a:t>
            </a:r>
            <a:r>
              <a:rPr lang="tr-TR" dirty="0"/>
              <a:t> is not </a:t>
            </a:r>
            <a:r>
              <a:rPr lang="tr-TR" dirty="0" err="1"/>
              <a:t>available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enough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multi-objective</a:t>
            </a:r>
            <a:endParaRPr lang="tr-TR" dirty="0"/>
          </a:p>
          <a:p>
            <a:pPr marL="982663" lvl="1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Applicable</a:t>
            </a:r>
            <a:r>
              <a:rPr lang="tr-TR" dirty="0"/>
              <a:t> in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7A1A-03ED-4776-B1C4-6C851D7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0DDA-17F0-4624-9ED9-CC1FDF8B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cons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/>
              <a:t>Can be </a:t>
            </a:r>
            <a:r>
              <a:rPr lang="tr-TR" dirty="0" err="1"/>
              <a:t>computationally</a:t>
            </a:r>
            <a:r>
              <a:rPr lang="tr-TR" dirty="0"/>
              <a:t>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, GA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converge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tuned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trial-error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sz="1400" b="1" baseline="90000" dirty="0"/>
              <a:t>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854F-2235-4FFA-B801-D7F35C3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93D-82D0-4AE6-A0AC-1F859EDD2C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5C1DA-16E7-4A3B-9597-B6C063609C0F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https://www.sciencedirect.com/science/article/pii/S2210650211000022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13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D18-DA0F-4CC9-8273-B7F17A6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Sorting</a:t>
                </a:r>
                <a:r>
                  <a:rPr lang="tr-TR" dirty="0"/>
                  <a:t> </a:t>
                </a:r>
                <a:r>
                  <a:rPr lang="tr-TR" dirty="0" err="1"/>
                  <a:t>Genetic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– II is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A </a:t>
                </a:r>
                <a:r>
                  <a:rPr lang="tr-TR" dirty="0" err="1"/>
                  <a:t>multi-objective</a:t>
                </a:r>
                <a:r>
                  <a:rPr lang="tr-TR" dirty="0"/>
                  <a:t>, GA </a:t>
                </a:r>
                <a:r>
                  <a:rPr lang="tr-TR" dirty="0" err="1"/>
                  <a:t>based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elitist</a:t>
                </a:r>
                <a:r>
                  <a:rPr lang="tr-TR" dirty="0"/>
                  <a:t> </a:t>
                </a:r>
                <a:r>
                  <a:rPr lang="tr-TR" dirty="0" err="1"/>
                  <a:t>principle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Uses</a:t>
                </a:r>
                <a:r>
                  <a:rPr lang="tr-TR" dirty="0"/>
                  <a:t> </a:t>
                </a:r>
                <a:r>
                  <a:rPr lang="tr-TR" dirty="0" err="1"/>
                  <a:t>explicit</a:t>
                </a:r>
                <a:r>
                  <a:rPr lang="tr-TR" dirty="0"/>
                  <a:t> </a:t>
                </a:r>
                <a:r>
                  <a:rPr lang="tr-TR" dirty="0" err="1"/>
                  <a:t>diversity</a:t>
                </a:r>
                <a:r>
                  <a:rPr lang="tr-TR" dirty="0"/>
                  <a:t> </a:t>
                </a:r>
                <a:r>
                  <a:rPr lang="tr-TR" dirty="0" err="1"/>
                  <a:t>preserving</a:t>
                </a:r>
                <a:r>
                  <a:rPr lang="tr-TR" dirty="0"/>
                  <a:t> </a:t>
                </a:r>
                <a:r>
                  <a:rPr lang="tr-TR" dirty="0" err="1"/>
                  <a:t>mechanism</a:t>
                </a:r>
                <a:r>
                  <a:rPr lang="tr-TR" dirty="0"/>
                  <a:t> (</a:t>
                </a:r>
                <a:r>
                  <a:rPr lang="tr-TR" dirty="0" err="1"/>
                  <a:t>Crowding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)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Emphasizes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non-dominated</a:t>
                </a:r>
                <a:r>
                  <a:rPr lang="tr-TR" dirty="0"/>
                  <a:t> </a:t>
                </a:r>
                <a:r>
                  <a:rPr lang="tr-TR" dirty="0" err="1"/>
                  <a:t>solutions</a:t>
                </a: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 err="1"/>
                  <a:t>Dominance</a:t>
                </a:r>
                <a:r>
                  <a:rPr lang="tr-TR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in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objective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			 </a:t>
                </a:r>
                <a:r>
                  <a:rPr lang="tr-TR" dirty="0" err="1"/>
                  <a:t>dominated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D2B95-922E-4D09-86EA-958AE79A7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8229600" cy="4987925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2D30D-7493-48E9-813A-2F2647A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37E-7F42-43D4-AB73-155B2F083F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84D1D-14EB-4D17-B979-BBF02B14F30A}"/>
              </a:ext>
            </a:extLst>
          </p:cNvPr>
          <p:cNvSpPr txBox="1"/>
          <p:nvPr/>
        </p:nvSpPr>
        <p:spPr>
          <a:xfrm>
            <a:off x="457199" y="6124403"/>
            <a:ext cx="4232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[1] https://oklahomaanalytics.com/data-science-techniques/nsga-ii-explained/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35BF-2C8C-404D-9542-13F6A60E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Variables</a:t>
            </a:r>
            <a:r>
              <a:rPr lang="tr-TR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94A15-CDD9-4A87-8A98-578E9DC55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51D1-0395-4B77-96CF-19D72F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821B-D377-4566-8C34-E836102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D80-56FE-4BB2-9F1B-35FEFC92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NSGA – II: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Slots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stator </a:t>
                </a:r>
                <a:r>
                  <a:rPr lang="tr-TR" dirty="0" err="1"/>
                  <a:t>core</a:t>
                </a:r>
                <a:r>
                  <a:rPr lang="tr-TR" dirty="0"/>
                  <a:t>, </a:t>
                </a:r>
                <a:r>
                  <a:rPr lang="tr-TR" dirty="0" err="1"/>
                  <a:t>i.e</a:t>
                </a:r>
                <a:r>
                  <a:rPr lang="tr-TR" dirty="0"/>
                  <a:t>.,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should</a:t>
                </a:r>
                <a:r>
                  <a:rPr lang="tr-TR" dirty="0"/>
                  <a:t> be </a:t>
                </a:r>
                <a:r>
                  <a:rPr lang="tr-TR" dirty="0" err="1"/>
                  <a:t>greater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dirty="0"/>
                  <a:t>Rotor </a:t>
                </a:r>
                <a:r>
                  <a:rPr lang="tr-TR" dirty="0" err="1"/>
                  <a:t>poles</a:t>
                </a:r>
                <a:r>
                  <a:rPr lang="tr-TR" dirty="0"/>
                  <a:t> </a:t>
                </a:r>
                <a:r>
                  <a:rPr lang="tr-TR" dirty="0" err="1"/>
                  <a:t>must</a:t>
                </a:r>
                <a:r>
                  <a:rPr lang="tr-TR" dirty="0"/>
                  <a:t> fit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airgap</a:t>
                </a:r>
                <a:r>
                  <a:rPr lang="tr-TR" dirty="0"/>
                  <a:t> </a:t>
                </a:r>
                <a:r>
                  <a:rPr lang="tr-TR" dirty="0" err="1"/>
                  <a:t>perimeter</a:t>
                </a:r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𝑃𝑜𝑙𝑒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𝑆h𝑜𝑒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𝑊𝑖𝑑𝑡h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𝑃𝑜𝑙𝑒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𝑆h𝑜𝑒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tr-TR" dirty="0"/>
              </a:p>
              <a:p>
                <a:pPr marL="982663" lvl="1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B343-A4EA-4066-A3C6-6D04C2C86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0338"/>
                <a:ext cx="4911213" cy="4987925"/>
              </a:xfrm>
              <a:blipFill>
                <a:blip r:embed="rId2"/>
                <a:stretch>
                  <a:fillRect l="-868" t="-733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AC112-8D75-482D-8D59-620C535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9887-50CA-49F6-9CE7-33D6593E3C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002D2-EA35-4458-91A0-6F6CB60D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1804218"/>
            <a:ext cx="3540950" cy="3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7322</TotalTime>
  <Words>711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Interactive Link Between MATLAB/ANSYS</vt:lpstr>
      <vt:lpstr>Optimization Algorithm</vt:lpstr>
      <vt:lpstr>Optimization Algorithm</vt:lpstr>
      <vt:lpstr>NSGA – II</vt:lpstr>
      <vt:lpstr>NSGA – II: Variables </vt:lpstr>
      <vt:lpstr>NSGA – II: Constraints</vt:lpstr>
      <vt:lpstr>NSGA – II: Objective Functions</vt:lpstr>
      <vt:lpstr>NSGA – II: Objective Functions</vt:lpstr>
      <vt:lpstr>NSGA – II: Penalty Function</vt:lpstr>
      <vt:lpstr>Results: Do = 6858 mm</vt:lpstr>
      <vt:lpstr>Results: Do = 6858 mm</vt:lpstr>
      <vt:lpstr>Results: Do = 8000 mm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359</cp:revision>
  <cp:lastPrinted>2013-02-15T02:19:28Z</cp:lastPrinted>
  <dcterms:created xsi:type="dcterms:W3CDTF">2013-02-15T04:31:56Z</dcterms:created>
  <dcterms:modified xsi:type="dcterms:W3CDTF">2023-10-08T22:01:11Z</dcterms:modified>
</cp:coreProperties>
</file>