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6" r:id="rId1"/>
  </p:sldMasterIdLst>
  <p:notesMasterIdLst>
    <p:notesMasterId r:id="rId8"/>
  </p:notesMasterIdLst>
  <p:handoutMasterIdLst>
    <p:handoutMasterId r:id="rId9"/>
  </p:handoutMasterIdLst>
  <p:sldIdLst>
    <p:sldId id="299" r:id="rId2"/>
    <p:sldId id="300" r:id="rId3"/>
    <p:sldId id="301" r:id="rId4"/>
    <p:sldId id="318" r:id="rId5"/>
    <p:sldId id="317" r:id="rId6"/>
    <p:sldId id="303" r:id="rId7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112B"/>
    <a:srgbClr val="C20024"/>
    <a:srgbClr val="7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9805" autoAdjust="0"/>
    <p:restoredTop sz="91736" autoAdjust="0"/>
  </p:normalViewPr>
  <p:slideViewPr>
    <p:cSldViewPr snapToGrid="0" snapToObjects="1">
      <p:cViewPr>
        <p:scale>
          <a:sx n="100" d="100"/>
          <a:sy n="100" d="100"/>
        </p:scale>
        <p:origin x="1434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0B184D6-414C-4079-A8E9-CF042533179D}" type="datetimeFigureOut">
              <a:rPr lang="en-US"/>
              <a:pPr>
                <a:defRPr/>
              </a:pPr>
              <a:t>9/19/2023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9FA0BCA-FC10-49BE-A2F8-BA289E01C4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248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744B1B0-25C3-42D6-ACEC-11FE153FC81F}" type="datetimeFigureOut">
              <a:rPr lang="en-US"/>
              <a:pPr>
                <a:defRPr/>
              </a:pPr>
              <a:t>9/19/2023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03AAD37-8495-4358-975D-7F228E51A6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867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fld id="{0B0C1EA2-0501-4755-8F2E-43AE1F036A88}" type="slidenum">
              <a:rPr lang="en-US">
                <a:latin typeface="Calibri" panose="020F0502020204030204" pitchFamily="34" charset="0"/>
              </a:rPr>
              <a:pPr/>
              <a:t>1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831345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4763"/>
            <a:ext cx="9153526" cy="686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6"/>
          <p:cNvSpPr txBox="1">
            <a:spLocks noChangeArrowheads="1"/>
          </p:cNvSpPr>
          <p:nvPr userDrawn="1"/>
        </p:nvSpPr>
        <p:spPr bwMode="auto">
          <a:xfrm>
            <a:off x="4953000" y="2179796"/>
            <a:ext cx="39624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defRPr/>
            </a:pPr>
            <a:r>
              <a:rPr lang="tr-TR" b="1" dirty="0">
                <a:solidFill>
                  <a:schemeClr val="bg1"/>
                </a:solidFill>
                <a:latin typeface="Century Gothic" panose="020B0502020202020204" pitchFamily="34" charset="0"/>
              </a:rPr>
              <a:t>TITLE</a:t>
            </a:r>
            <a:r>
              <a:rPr lang="tr-TR" b="1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tr-TR" b="1" dirty="0">
                <a:solidFill>
                  <a:schemeClr val="bg1"/>
                </a:solidFill>
                <a:latin typeface="Century Gothic" panose="020B0502020202020204" pitchFamily="34" charset="0"/>
              </a:rPr>
              <a:t>CENTURY GOTHIC</a:t>
            </a:r>
            <a:r>
              <a:rPr lang="tr-TR" b="1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BOLD 18 PUNTO</a:t>
            </a:r>
          </a:p>
          <a:p>
            <a:pPr eaLnBrk="1" hangingPunct="1">
              <a:defRPr/>
            </a:pPr>
            <a:endParaRPr lang="tr-T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Presenter or</a:t>
            </a: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METU EEE Century Gothic</a:t>
            </a:r>
            <a:r>
              <a:rPr lang="tr-TR" sz="1400" b="1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Regular 14 Punto</a:t>
            </a: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April 29, 2014</a:t>
            </a:r>
          </a:p>
          <a:p>
            <a:pPr eaLnBrk="1" hangingPunct="1">
              <a:defRPr/>
            </a:pP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Place</a:t>
            </a: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dirty="0">
              <a:latin typeface="BentonSansTRUReg"/>
            </a:endParaRP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64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styles</a:t>
            </a:r>
            <a:endParaRPr lang="tr-TR" dirty="0"/>
          </a:p>
          <a:p>
            <a:pPr lvl="1"/>
            <a:r>
              <a:rPr lang="tr-TR" dirty="0"/>
              <a:t>Second </a:t>
            </a:r>
            <a:r>
              <a:rPr lang="tr-TR" dirty="0" err="1"/>
              <a:t>level</a:t>
            </a:r>
            <a:endParaRPr lang="tr-TR" dirty="0"/>
          </a:p>
          <a:p>
            <a:pPr lvl="2"/>
            <a:r>
              <a:rPr lang="tr-TR" dirty="0"/>
              <a:t>Third </a:t>
            </a:r>
            <a:r>
              <a:rPr lang="tr-TR" dirty="0" err="1"/>
              <a:t>level</a:t>
            </a:r>
            <a:endParaRPr lang="tr-TR" dirty="0"/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8F797-6006-4DDA-AFE9-456F280FE6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styles</a:t>
            </a:r>
            <a:endParaRPr lang="tr-TR" dirty="0"/>
          </a:p>
          <a:p>
            <a:pPr lvl="1"/>
            <a:r>
              <a:rPr lang="tr-TR" dirty="0"/>
              <a:t>Second </a:t>
            </a:r>
            <a:r>
              <a:rPr lang="tr-TR" dirty="0" err="1"/>
              <a:t>level</a:t>
            </a:r>
            <a:endParaRPr lang="tr-TR" dirty="0"/>
          </a:p>
          <a:p>
            <a:pPr lvl="2"/>
            <a:r>
              <a:rPr lang="tr-TR" dirty="0"/>
              <a:t>Third </a:t>
            </a:r>
            <a:r>
              <a:rPr lang="tr-TR" dirty="0" err="1"/>
              <a:t>level</a:t>
            </a:r>
            <a:endParaRPr lang="tr-TR" dirty="0"/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4FCBF-405F-4A2C-9F91-3B58965D54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Date Placeholder 9"/>
          <p:cNvSpPr>
            <a:spLocks noGrp="1"/>
          </p:cNvSpPr>
          <p:nvPr>
            <p:ph type="dt" sz="half" idx="13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63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12164-718A-4733-A653-425A1A482A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3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02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B82CF-D217-463E-A20B-B8F45CA884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8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7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25A4F-61D9-44C1-AA71-D696DB2FF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18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495800" y="5162550"/>
            <a:ext cx="4851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/>
            <a:r>
              <a:rPr lang="tr-TR" sz="2200" b="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Thank you for your attention</a:t>
            </a:r>
            <a:r>
              <a:rPr lang="en-US" sz="2200" b="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550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8"/>
          <p:cNvGrpSpPr>
            <a:grpSpLocks/>
          </p:cNvGrpSpPr>
          <p:nvPr userDrawn="1"/>
        </p:nvGrpSpPr>
        <p:grpSpPr bwMode="auto">
          <a:xfrm>
            <a:off x="0" y="6523038"/>
            <a:ext cx="9144000" cy="334962"/>
            <a:chOff x="0" y="6522510"/>
            <a:chExt cx="9144000" cy="335489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6522510"/>
              <a:ext cx="9144000" cy="335489"/>
            </a:xfrm>
            <a:prstGeom prst="rect">
              <a:avLst/>
            </a:prstGeom>
            <a:solidFill>
              <a:srgbClr val="C2002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1034" name="Picture 1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0597" y="6573313"/>
              <a:ext cx="407670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Freeform 6"/>
          <p:cNvSpPr>
            <a:spLocks/>
          </p:cNvSpPr>
          <p:nvPr userDrawn="1"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 userDrawn="1">
            <p:ph type="title"/>
          </p:nvPr>
        </p:nvSpPr>
        <p:spPr bwMode="auto">
          <a:xfrm>
            <a:off x="457200" y="338138"/>
            <a:ext cx="82296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1029" name="Text Placeholder 29"/>
          <p:cNvSpPr>
            <a:spLocks noGrp="1"/>
          </p:cNvSpPr>
          <p:nvPr userDrawn="1">
            <p:ph type="body" idx="1"/>
          </p:nvPr>
        </p:nvSpPr>
        <p:spPr bwMode="auto">
          <a:xfrm>
            <a:off x="457200" y="1430338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dirty="0"/>
              <a:t>Click to edit Master text styles</a:t>
            </a:r>
          </a:p>
          <a:p>
            <a:pPr lvl="1"/>
            <a:r>
              <a:rPr lang="tr-TR" dirty="0"/>
              <a:t>Second level</a:t>
            </a:r>
          </a:p>
          <a:p>
            <a:pPr lvl="2"/>
            <a:r>
              <a:rPr lang="tr-TR" dirty="0"/>
              <a:t>Third level</a:t>
            </a:r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 userDrawn="1"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 userDrawn="1">
            <p:ph type="sldNum" sz="quarter" idx="4"/>
          </p:nvPr>
        </p:nvSpPr>
        <p:spPr>
          <a:xfrm>
            <a:off x="8110538" y="6523038"/>
            <a:ext cx="576262" cy="2667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F2F2F2"/>
                </a:solidFill>
              </a:defRPr>
            </a:lvl1pPr>
          </a:lstStyle>
          <a:p>
            <a:pPr>
              <a:defRPr/>
            </a:pPr>
            <a:fld id="{A8C510B8-6146-408D-9D98-5CB7764006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6" r:id="rId7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595959"/>
          </a:solidFill>
          <a:latin typeface="Century Gothic" panose="020B0502020202020204" pitchFamily="34" charset="0"/>
          <a:ea typeface="Century Gothic" panose="020B0502020202020204" pitchFamily="34" charset="0"/>
          <a:cs typeface="Century Gothic" panose="020B0502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1pPr>
      <a:lvl2pPr marL="639763" indent="-457200" algn="l" rtl="0" eaLnBrk="0" fontAlgn="base" hangingPunct="0">
        <a:spcBef>
          <a:spcPts val="438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2pPr>
      <a:lvl3pPr marL="914400" indent="-4572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3pPr>
      <a:lvl4pPr marL="1187450" indent="-45720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4pPr>
      <a:lvl5pPr marL="1462088" indent="-45720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61FDA2-BA44-4DCC-B068-B4274FE8ED40}"/>
              </a:ext>
            </a:extLst>
          </p:cNvPr>
          <p:cNvSpPr/>
          <p:nvPr/>
        </p:nvSpPr>
        <p:spPr>
          <a:xfrm>
            <a:off x="6204154" y="5506065"/>
            <a:ext cx="1386349" cy="471948"/>
          </a:xfrm>
          <a:prstGeom prst="rect">
            <a:avLst/>
          </a:prstGeom>
          <a:solidFill>
            <a:srgbClr val="D0112B"/>
          </a:solidFill>
          <a:ln>
            <a:solidFill>
              <a:srgbClr val="D0112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b="1" dirty="0">
                <a:latin typeface="Century Gothic" panose="020B0502020202020204" pitchFamily="34" charset="0"/>
              </a:rPr>
              <a:t>03.10.2023</a:t>
            </a:r>
            <a:endParaRPr lang="en-US" sz="1400" b="1" dirty="0">
              <a:latin typeface="Century Gothic" panose="020B0502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5885DF-7CEB-49D1-B226-EC7D29948F9C}"/>
              </a:ext>
            </a:extLst>
          </p:cNvPr>
          <p:cNvSpPr/>
          <p:nvPr/>
        </p:nvSpPr>
        <p:spPr>
          <a:xfrm>
            <a:off x="5004619" y="3669891"/>
            <a:ext cx="3485536" cy="683342"/>
          </a:xfrm>
          <a:prstGeom prst="rect">
            <a:avLst/>
          </a:prstGeom>
          <a:solidFill>
            <a:srgbClr val="D0112B"/>
          </a:solidFill>
          <a:ln>
            <a:solidFill>
              <a:srgbClr val="D0112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Century Gothic" panose="020B0502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480F24-7499-42ED-9A5F-F7D849F17E95}"/>
              </a:ext>
            </a:extLst>
          </p:cNvPr>
          <p:cNvSpPr/>
          <p:nvPr/>
        </p:nvSpPr>
        <p:spPr>
          <a:xfrm>
            <a:off x="4839927" y="5614219"/>
            <a:ext cx="1386349" cy="471948"/>
          </a:xfrm>
          <a:prstGeom prst="rect">
            <a:avLst/>
          </a:prstGeom>
          <a:solidFill>
            <a:srgbClr val="D0112B"/>
          </a:solidFill>
          <a:ln>
            <a:solidFill>
              <a:srgbClr val="D0112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C4915-B2A7-4094-B91C-D23E77038D0B}"/>
              </a:ext>
            </a:extLst>
          </p:cNvPr>
          <p:cNvSpPr/>
          <p:nvPr/>
        </p:nvSpPr>
        <p:spPr>
          <a:xfrm>
            <a:off x="5157019" y="4876800"/>
            <a:ext cx="3485536" cy="683342"/>
          </a:xfrm>
          <a:prstGeom prst="rect">
            <a:avLst/>
          </a:prstGeom>
          <a:solidFill>
            <a:srgbClr val="D0112B"/>
          </a:solidFill>
          <a:ln>
            <a:solidFill>
              <a:srgbClr val="D0112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b="1" dirty="0">
                <a:latin typeface="Century Gothic" panose="020B0502020202020204" pitchFamily="34" charset="0"/>
              </a:rPr>
              <a:t>M. Samet Yakut</a:t>
            </a:r>
            <a:endParaRPr lang="en-US" sz="1400" b="1" dirty="0">
              <a:latin typeface="Century Gothic" panose="020B0502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D42C83-41D1-488A-A13A-09C76CD09CF7}"/>
              </a:ext>
            </a:extLst>
          </p:cNvPr>
          <p:cNvSpPr/>
          <p:nvPr/>
        </p:nvSpPr>
        <p:spPr>
          <a:xfrm>
            <a:off x="4918585" y="3205027"/>
            <a:ext cx="3723970" cy="683342"/>
          </a:xfrm>
          <a:prstGeom prst="rect">
            <a:avLst/>
          </a:prstGeom>
          <a:solidFill>
            <a:srgbClr val="D0112B"/>
          </a:solidFill>
          <a:ln>
            <a:solidFill>
              <a:srgbClr val="D0112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 err="1">
                <a:latin typeface="Century Gothic" panose="020B0502020202020204" pitchFamily="34" charset="0"/>
              </a:rPr>
              <a:t>Basis</a:t>
            </a:r>
            <a:r>
              <a:rPr lang="tr-TR" sz="2400" b="1" dirty="0">
                <a:latin typeface="Century Gothic" panose="020B0502020202020204" pitchFamily="34" charset="0"/>
              </a:rPr>
              <a:t> of Advanced Design </a:t>
            </a:r>
            <a:r>
              <a:rPr lang="tr-TR" sz="2400" b="1" dirty="0" err="1">
                <a:latin typeface="Century Gothic" panose="020B0502020202020204" pitchFamily="34" charset="0"/>
              </a:rPr>
              <a:t>and</a:t>
            </a:r>
            <a:r>
              <a:rPr lang="tr-TR" sz="2400" b="1" dirty="0">
                <a:latin typeface="Century Gothic" panose="020B0502020202020204" pitchFamily="34" charset="0"/>
              </a:rPr>
              <a:t> </a:t>
            </a:r>
            <a:r>
              <a:rPr lang="tr-TR" sz="2400" b="1" dirty="0" err="1">
                <a:latin typeface="Century Gothic" panose="020B0502020202020204" pitchFamily="34" charset="0"/>
              </a:rPr>
              <a:t>Optimization</a:t>
            </a:r>
            <a:r>
              <a:rPr lang="tr-TR" sz="2400" b="1" dirty="0">
                <a:latin typeface="Century Gothic" panose="020B0502020202020204" pitchFamily="34" charset="0"/>
              </a:rPr>
              <a:t> in </a:t>
            </a:r>
            <a:r>
              <a:rPr lang="tr-TR" sz="2400" b="1" dirty="0" err="1">
                <a:latin typeface="Century Gothic" panose="020B0502020202020204" pitchFamily="34" charset="0"/>
              </a:rPr>
              <a:t>Hydro</a:t>
            </a:r>
            <a:r>
              <a:rPr lang="tr-TR" sz="2400" b="1" dirty="0">
                <a:latin typeface="Century Gothic" panose="020B0502020202020204" pitchFamily="34" charset="0"/>
              </a:rPr>
              <a:t> </a:t>
            </a:r>
            <a:r>
              <a:rPr lang="tr-TR" sz="2400" b="1" dirty="0" err="1">
                <a:latin typeface="Century Gothic" panose="020B0502020202020204" pitchFamily="34" charset="0"/>
              </a:rPr>
              <a:t>Generators</a:t>
            </a:r>
            <a:endParaRPr lang="en-US" sz="2400" b="1" dirty="0">
              <a:latin typeface="Century Gothic" panose="020B0502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1D913B-DFD8-4175-BB94-46119A574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89" y="2034699"/>
            <a:ext cx="4522838" cy="370734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EEE5FE-A17C-4A98-9C1F-AC8DB6916B9A}"/>
              </a:ext>
            </a:extLst>
          </p:cNvPr>
          <p:cNvSpPr/>
          <p:nvPr/>
        </p:nvSpPr>
        <p:spPr>
          <a:xfrm>
            <a:off x="4918585" y="2123624"/>
            <a:ext cx="3723970" cy="683342"/>
          </a:xfrm>
          <a:prstGeom prst="rect">
            <a:avLst/>
          </a:prstGeom>
          <a:solidFill>
            <a:srgbClr val="D0112B"/>
          </a:solidFill>
          <a:ln>
            <a:solidFill>
              <a:srgbClr val="D0112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498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Outline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sz="2400" dirty="0" err="1"/>
              <a:t>Previously</a:t>
            </a:r>
            <a:r>
              <a:rPr lang="tr-TR" sz="2400" dirty="0"/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sz="2400" dirty="0"/>
              <a:t>Interactive Link </a:t>
            </a:r>
            <a:r>
              <a:rPr lang="tr-TR" sz="2400" dirty="0" err="1"/>
              <a:t>Between</a:t>
            </a:r>
            <a:r>
              <a:rPr lang="tr-TR" sz="2400" dirty="0"/>
              <a:t> MATLAB/ANSYS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sz="2400" dirty="0" err="1"/>
              <a:t>Optimization</a:t>
            </a:r>
            <a:r>
              <a:rPr lang="tr-TR" sz="2400" dirty="0"/>
              <a:t> </a:t>
            </a:r>
            <a:r>
              <a:rPr lang="tr-TR" sz="2400" dirty="0" err="1"/>
              <a:t>Algorithm</a:t>
            </a:r>
            <a:endParaRPr lang="tr-TR" sz="2400" dirty="0"/>
          </a:p>
          <a:p>
            <a:pPr marL="982663" lvl="1" indent="-342900">
              <a:buFont typeface="Wingdings" panose="05000000000000000000" pitchFamily="2" charset="2"/>
              <a:buChar char="Ø"/>
            </a:pPr>
            <a:r>
              <a:rPr lang="tr-TR" sz="2200" dirty="0" err="1"/>
              <a:t>Variables</a:t>
            </a:r>
            <a:endParaRPr lang="tr-TR" sz="2200" dirty="0"/>
          </a:p>
          <a:p>
            <a:pPr marL="982663" lvl="1" indent="-342900">
              <a:buFont typeface="Wingdings" panose="05000000000000000000" pitchFamily="2" charset="2"/>
              <a:buChar char="Ø"/>
            </a:pPr>
            <a:r>
              <a:rPr lang="tr-TR" sz="2200" dirty="0" err="1"/>
              <a:t>Objective</a:t>
            </a:r>
            <a:r>
              <a:rPr lang="tr-TR" sz="2200" dirty="0"/>
              <a:t> </a:t>
            </a:r>
            <a:r>
              <a:rPr lang="tr-TR" sz="2200" dirty="0" err="1"/>
              <a:t>Functions</a:t>
            </a:r>
            <a:endParaRPr lang="tr-TR" sz="2200" dirty="0"/>
          </a:p>
          <a:p>
            <a:pPr marL="982663" lvl="1" indent="-342900">
              <a:buFont typeface="Wingdings" panose="05000000000000000000" pitchFamily="2" charset="2"/>
              <a:buChar char="Ø"/>
            </a:pPr>
            <a:r>
              <a:rPr lang="tr-TR" sz="2200" dirty="0" err="1"/>
              <a:t>Penalty</a:t>
            </a:r>
            <a:endParaRPr lang="tr-TR" sz="22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sz="2400" dirty="0" err="1"/>
              <a:t>Results</a:t>
            </a:r>
            <a:endParaRPr lang="tr-TR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sz="2400" dirty="0" err="1"/>
              <a:t>Conclusion</a:t>
            </a:r>
            <a:endParaRPr lang="tr-TR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sz="2400" dirty="0" err="1"/>
              <a:t>Future</a:t>
            </a:r>
            <a:r>
              <a:rPr lang="tr-TR" sz="2400" dirty="0"/>
              <a:t> </a:t>
            </a:r>
            <a:r>
              <a:rPr lang="tr-TR" sz="2400" dirty="0" err="1"/>
              <a:t>Plans</a:t>
            </a:r>
            <a:endParaRPr lang="tr-T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229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A609C-2AB0-4006-A0B7-08DEEBE86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Results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B17CFBB-76FB-4FC0-A1B7-A7C0C7EA27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907" y="1963738"/>
            <a:ext cx="8934186" cy="448105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D9CA0-613C-4636-9718-AD17DD2BB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33C04-BEBC-4BF8-B533-F37132628A2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BA4FE6-862B-4F24-B6D7-A4CB8A95945D}"/>
              </a:ext>
            </a:extLst>
          </p:cNvPr>
          <p:cNvSpPr txBox="1"/>
          <p:nvPr/>
        </p:nvSpPr>
        <p:spPr>
          <a:xfrm>
            <a:off x="457200" y="1363663"/>
            <a:ext cx="848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20 </a:t>
            </a:r>
            <a:r>
              <a:rPr lang="tr-T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Iteration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, 150 </a:t>
            </a:r>
            <a:r>
              <a:rPr lang="tr-T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Population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tr-T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with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tr-T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constant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tr-T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outer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tr-T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diameter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686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F9D62-5833-4F4A-B7C2-A332402B8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Past</a:t>
            </a:r>
            <a:r>
              <a:rPr lang="tr-TR" dirty="0"/>
              <a:t> </a:t>
            </a:r>
            <a:r>
              <a:rPr lang="tr-TR" dirty="0" err="1"/>
              <a:t>Plans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A0131-6469-4375-A3AE-0B57AF815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0339"/>
            <a:ext cx="8229600" cy="130524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 err="1"/>
              <a:t>Completing</a:t>
            </a:r>
            <a:r>
              <a:rPr lang="tr-TR" dirty="0"/>
              <a:t> </a:t>
            </a:r>
            <a:r>
              <a:rPr lang="tr-TR" dirty="0" err="1"/>
              <a:t>winding</a:t>
            </a:r>
            <a:r>
              <a:rPr lang="tr-TR" dirty="0"/>
              <a:t> </a:t>
            </a:r>
            <a:r>
              <a:rPr lang="tr-TR" dirty="0" err="1"/>
              <a:t>design</a:t>
            </a:r>
            <a:r>
              <a:rPr lang="tr-TR" dirty="0"/>
              <a:t> (as </a:t>
            </a:r>
            <a:r>
              <a:rPr lang="tr-TR" dirty="0" err="1"/>
              <a:t>well</a:t>
            </a:r>
            <a:r>
              <a:rPr lang="tr-TR" dirty="0"/>
              <a:t> as </a:t>
            </a:r>
            <a:r>
              <a:rPr lang="tr-TR" dirty="0" err="1"/>
              <a:t>its</a:t>
            </a:r>
            <a:r>
              <a:rPr lang="tr-TR" dirty="0"/>
              <a:t> </a:t>
            </a:r>
            <a:r>
              <a:rPr lang="tr-TR" dirty="0" err="1"/>
              <a:t>alternatives</a:t>
            </a:r>
            <a:r>
              <a:rPr lang="tr-TR" dirty="0"/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 err="1"/>
              <a:t>Calibration</a:t>
            </a:r>
            <a:r>
              <a:rPr lang="tr-TR" dirty="0"/>
              <a:t> of </a:t>
            </a:r>
            <a:r>
              <a:rPr lang="tr-TR" dirty="0" err="1"/>
              <a:t>models</a:t>
            </a: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/>
              <a:t>FEA Training </a:t>
            </a:r>
            <a:r>
              <a:rPr lang="tr-TR" dirty="0" err="1"/>
              <a:t>Videos</a:t>
            </a:r>
            <a:r>
              <a:rPr lang="tr-TR" dirty="0"/>
              <a:t> (</a:t>
            </a:r>
            <a:r>
              <a:rPr lang="tr-TR" dirty="0" err="1"/>
              <a:t>cont</a:t>
            </a:r>
            <a:r>
              <a:rPr lang="tr-TR" dirty="0"/>
              <a:t>.)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C4C5F-EC68-4627-BD43-E8930337F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964A6-694B-46F0-9E07-A2E22577278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64E628A-814F-42D7-9B43-9552328F5466}"/>
              </a:ext>
            </a:extLst>
          </p:cNvPr>
          <p:cNvSpPr txBox="1">
            <a:spLocks/>
          </p:cNvSpPr>
          <p:nvPr/>
        </p:nvSpPr>
        <p:spPr bwMode="auto">
          <a:xfrm>
            <a:off x="457199" y="2222818"/>
            <a:ext cx="82296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595959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9pPr>
          </a:lstStyle>
          <a:p>
            <a:pPr defTabSz="914400"/>
            <a:r>
              <a:rPr lang="tr-TR" dirty="0" err="1"/>
              <a:t>Future</a:t>
            </a:r>
            <a:r>
              <a:rPr lang="tr-TR" dirty="0"/>
              <a:t> </a:t>
            </a:r>
            <a:r>
              <a:rPr lang="tr-TR" dirty="0" err="1"/>
              <a:t>Plans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E6A10C7-2653-443F-B04C-E62F18423E21}"/>
              </a:ext>
            </a:extLst>
          </p:cNvPr>
          <p:cNvSpPr txBox="1">
            <a:spLocks/>
          </p:cNvSpPr>
          <p:nvPr/>
        </p:nvSpPr>
        <p:spPr bwMode="auto">
          <a:xfrm>
            <a:off x="457199" y="3406297"/>
            <a:ext cx="8229600" cy="15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1pPr>
            <a:lvl2pPr marL="639763" indent="-457200" algn="l" rtl="0" eaLnBrk="0" fontAlgn="base" hangingPunct="0">
              <a:spcBef>
                <a:spcPts val="438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2pPr>
            <a:lvl3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3pPr>
            <a:lvl4pPr marL="118745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4pPr>
            <a:lvl5pPr marL="1462088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914400">
              <a:buFont typeface="Wingdings" panose="05000000000000000000" pitchFamily="2" charset="2"/>
              <a:buChar char="Ø"/>
            </a:pPr>
            <a:r>
              <a:rPr lang="tr-TR" dirty="0" err="1"/>
              <a:t>Creating</a:t>
            </a:r>
            <a:r>
              <a:rPr lang="tr-TR" dirty="0"/>
              <a:t> </a:t>
            </a:r>
            <a:r>
              <a:rPr lang="tr-TR" dirty="0" err="1"/>
              <a:t>manufacturing</a:t>
            </a:r>
            <a:r>
              <a:rPr lang="tr-TR" dirty="0"/>
              <a:t> </a:t>
            </a:r>
            <a:r>
              <a:rPr lang="tr-TR" dirty="0" err="1"/>
              <a:t>documents</a:t>
            </a:r>
            <a:endParaRPr lang="tr-TR" dirty="0"/>
          </a:p>
          <a:p>
            <a:pPr marL="342900" indent="-342900" defTabSz="914400">
              <a:buFont typeface="Wingdings" panose="05000000000000000000" pitchFamily="2" charset="2"/>
              <a:buChar char="Ø"/>
            </a:pPr>
            <a:r>
              <a:rPr lang="tr-TR" dirty="0" err="1"/>
              <a:t>Eccentricity</a:t>
            </a:r>
            <a:r>
              <a:rPr lang="tr-TR" dirty="0"/>
              <a:t> </a:t>
            </a:r>
            <a:r>
              <a:rPr lang="tr-TR" dirty="0" err="1"/>
              <a:t>Analyses</a:t>
            </a:r>
            <a:endParaRPr lang="tr-TR" dirty="0"/>
          </a:p>
          <a:p>
            <a:pPr marL="342900" indent="-342900" defTabSz="914400">
              <a:buFont typeface="Wingdings" panose="05000000000000000000" pitchFamily="2" charset="2"/>
              <a:buChar char="Ø"/>
            </a:pPr>
            <a:r>
              <a:rPr lang="tr-TR" dirty="0" err="1">
                <a:solidFill>
                  <a:srgbClr val="FF0000"/>
                </a:solidFill>
              </a:rPr>
              <a:t>Journal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article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until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end</a:t>
            </a:r>
            <a:r>
              <a:rPr lang="tr-TR" dirty="0">
                <a:solidFill>
                  <a:srgbClr val="FF0000"/>
                </a:solidFill>
              </a:rPr>
              <a:t> of </a:t>
            </a:r>
            <a:r>
              <a:rPr lang="tr-TR" dirty="0" err="1">
                <a:solidFill>
                  <a:srgbClr val="FF0000"/>
                </a:solidFill>
              </a:rPr>
              <a:t>June</a:t>
            </a:r>
            <a:endParaRPr lang="tr-TR" dirty="0">
              <a:solidFill>
                <a:srgbClr val="FF0000"/>
              </a:solidFill>
            </a:endParaRPr>
          </a:p>
          <a:p>
            <a:pPr marL="342900" indent="-342900" defTabSz="914400">
              <a:buFont typeface="Wingdings" panose="05000000000000000000" pitchFamily="2" charset="2"/>
              <a:buChar char="Ø"/>
            </a:pPr>
            <a:r>
              <a:rPr lang="tr-TR" dirty="0">
                <a:solidFill>
                  <a:srgbClr val="FF0000"/>
                </a:solidFill>
              </a:rPr>
              <a:t>Advanced Design </a:t>
            </a:r>
            <a:r>
              <a:rPr lang="tr-TR" dirty="0" err="1">
                <a:solidFill>
                  <a:srgbClr val="FF0000"/>
                </a:solidFill>
              </a:rPr>
              <a:t>and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Optimization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87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4748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ＭＳ Ｐ明朝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5055</TotalTime>
  <Words>102</Words>
  <Application>Microsoft Office PowerPoint</Application>
  <PresentationFormat>On-screen Show (4:3)</PresentationFormat>
  <Paragraphs>32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BentonSansTRUReg</vt:lpstr>
      <vt:lpstr>Calibri</vt:lpstr>
      <vt:lpstr>Calibri (Headings)</vt:lpstr>
      <vt:lpstr>Century Gothic</vt:lpstr>
      <vt:lpstr>Constantia</vt:lpstr>
      <vt:lpstr>Wingdings</vt:lpstr>
      <vt:lpstr>Wingdings 2</vt:lpstr>
      <vt:lpstr>Flow</vt:lpstr>
      <vt:lpstr>PowerPoint Presentation</vt:lpstr>
      <vt:lpstr>PowerPoint Presentation</vt:lpstr>
      <vt:lpstr>Outline</vt:lpstr>
      <vt:lpstr>Results</vt:lpstr>
      <vt:lpstr>Past Plans</vt:lpstr>
      <vt:lpstr>PowerPoint Presentation</vt:lpstr>
    </vt:vector>
  </TitlesOfParts>
  <Company>METU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DOKU BENZERLİĞİ ANALİZİ</dc:title>
  <dc:creator>Uğur HALICI</dc:creator>
  <cp:lastModifiedBy>Muhammet Samet YAKUT</cp:lastModifiedBy>
  <cp:revision>330</cp:revision>
  <cp:lastPrinted>2013-02-15T02:19:28Z</cp:lastPrinted>
  <dcterms:created xsi:type="dcterms:W3CDTF">2013-02-15T04:31:56Z</dcterms:created>
  <dcterms:modified xsi:type="dcterms:W3CDTF">2023-09-19T10:00:57Z</dcterms:modified>
</cp:coreProperties>
</file>