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0" r:id="rId3"/>
    <p:sldId id="301" r:id="rId4"/>
    <p:sldId id="304" r:id="rId5"/>
    <p:sldId id="305" r:id="rId6"/>
    <p:sldId id="306" r:id="rId7"/>
    <p:sldId id="309" r:id="rId8"/>
    <p:sldId id="307" r:id="rId9"/>
    <p:sldId id="308" r:id="rId10"/>
    <p:sldId id="310" r:id="rId11"/>
    <p:sldId id="312" r:id="rId12"/>
    <p:sldId id="311" r:id="rId13"/>
    <p:sldId id="313" r:id="rId14"/>
    <p:sldId id="314" r:id="rId15"/>
    <p:sldId id="318" r:id="rId16"/>
    <p:sldId id="315" r:id="rId17"/>
    <p:sldId id="317" r:id="rId18"/>
    <p:sldId id="303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05" autoAdjust="0"/>
    <p:restoredTop sz="91736" autoAdjust="0"/>
  </p:normalViewPr>
  <p:slideViewPr>
    <p:cSldViewPr snapToGrid="0" snapToObjects="1">
      <p:cViewPr>
        <p:scale>
          <a:sx n="100" d="100"/>
          <a:sy n="100" d="100"/>
        </p:scale>
        <p:origin x="143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73DE-28DE-459A-AD91-E8F0DC03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854090-DB32-4199-A262-A5C22B53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913" y="1562101"/>
            <a:ext cx="2205876" cy="3733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3C538-9109-42CB-9433-93E62FFC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4A02-184F-4E6E-817E-9B3F8A0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9DC17B-C31A-4C9A-AC01-7EF6F868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09" y="1798320"/>
            <a:ext cx="341000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5965-78B4-4179-843E-8A366DA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F61E9-3F35-4838-874B-BF40C425F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974" y="1363663"/>
            <a:ext cx="3279452" cy="44811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6C309-8543-4D3F-AE9B-10AC85AA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2A9DF-5EDC-4D53-9366-29E3A4EDD0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4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D8F-E48C-45AB-883B-9456EFBC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144C0-0CB8-4ECB-8C0C-638D87CF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1F80-B6E5-464A-8ECF-087A7B8396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A40355-FFF9-488F-B605-4F1750982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0260"/>
            <a:ext cx="822960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7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9461-EB4C-4D0F-8785-CC65827A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Concerns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D9AF-9068-42CC-8BD7-CDA860EF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Lamination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tolerance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Spring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Semiconductive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: </a:t>
            </a:r>
            <a:r>
              <a:rPr lang="tr-TR" dirty="0" err="1"/>
              <a:t>Prevent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slot</a:t>
            </a:r>
            <a:r>
              <a:rPr lang="tr-TR" dirty="0"/>
              <a:t> </a:t>
            </a:r>
            <a:r>
              <a:rPr lang="tr-TR" dirty="0" err="1"/>
              <a:t>discharge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Nomex</a:t>
            </a:r>
            <a:r>
              <a:rPr lang="tr-TR" dirty="0"/>
              <a:t>: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pairs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Votafix</a:t>
            </a:r>
            <a:r>
              <a:rPr lang="tr-TR" dirty="0"/>
              <a:t>: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Roebel</a:t>
            </a:r>
            <a:r>
              <a:rPr lang="tr-TR" dirty="0"/>
              <a:t> </a:t>
            </a:r>
            <a:r>
              <a:rPr lang="tr-TR" dirty="0" err="1"/>
              <a:t>transpositions</a:t>
            </a:r>
            <a:endParaRPr lang="tr-T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8148-9933-4F09-948C-4B71770F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5944-AF74-4191-A0FA-0F06C788B9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1E914-DB08-43F9-876C-67940C26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9418"/>
            <a:ext cx="9144000" cy="2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6A6-48EF-43C1-A52C-C4C5A106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68143D-447A-4BE1-8E36-7DA57F077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39" y="1382748"/>
            <a:ext cx="2941322" cy="40925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9AF0-A030-45F2-968E-DE2AB026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B86C3-1E21-4205-826B-A1A96C8F62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5A1922-5F4C-4F9D-AE8E-1BD1CF42F475}"/>
              </a:ext>
            </a:extLst>
          </p:cNvPr>
          <p:cNvCxnSpPr/>
          <p:nvPr/>
        </p:nvCxnSpPr>
        <p:spPr>
          <a:xfrm flipV="1">
            <a:off x="5715000" y="2659380"/>
            <a:ext cx="1165860" cy="426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78D96F-3553-467C-A6C6-68DAD3F52E8F}"/>
              </a:ext>
            </a:extLst>
          </p:cNvPr>
          <p:cNvCxnSpPr>
            <a:cxnSpLocks/>
          </p:cNvCxnSpPr>
          <p:nvPr/>
        </p:nvCxnSpPr>
        <p:spPr>
          <a:xfrm flipH="1" flipV="1">
            <a:off x="2034540" y="3461526"/>
            <a:ext cx="2324100" cy="35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C989F2-EFA4-4B2B-A870-FF6F80F2B0A8}"/>
              </a:ext>
            </a:extLst>
          </p:cNvPr>
          <p:cNvCxnSpPr/>
          <p:nvPr/>
        </p:nvCxnSpPr>
        <p:spPr>
          <a:xfrm flipH="1" flipV="1">
            <a:off x="1973580" y="4133886"/>
            <a:ext cx="2598420" cy="384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5B3B19-CAE0-4310-BA57-6939EA6FF607}"/>
              </a:ext>
            </a:extLst>
          </p:cNvPr>
          <p:cNvCxnSpPr/>
          <p:nvPr/>
        </p:nvCxnSpPr>
        <p:spPr>
          <a:xfrm flipH="1" flipV="1">
            <a:off x="1607820" y="2659380"/>
            <a:ext cx="1760220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7A1703-7179-49D7-9187-C99BD5440FB1}"/>
              </a:ext>
            </a:extLst>
          </p:cNvPr>
          <p:cNvCxnSpPr/>
          <p:nvPr/>
        </p:nvCxnSpPr>
        <p:spPr>
          <a:xfrm>
            <a:off x="5311140" y="3939540"/>
            <a:ext cx="1950720" cy="194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78270D-24AF-409B-B632-36C676358136}"/>
              </a:ext>
            </a:extLst>
          </p:cNvPr>
          <p:cNvSpPr txBox="1"/>
          <p:nvPr/>
        </p:nvSpPr>
        <p:spPr>
          <a:xfrm>
            <a:off x="6873240" y="2497713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Semiconductive</a:t>
            </a:r>
            <a:r>
              <a:rPr lang="tr-TR" sz="1400" dirty="0">
                <a:latin typeface="Century Gothic" panose="020B0502020202020204" pitchFamily="34" charset="0"/>
              </a:rPr>
              <a:t> </a:t>
            </a:r>
            <a:r>
              <a:rPr lang="tr-TR" sz="1400" dirty="0" err="1">
                <a:latin typeface="Century Gothic" panose="020B0502020202020204" pitchFamily="34" charset="0"/>
              </a:rPr>
              <a:t>Layer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B63D3-E92D-4FE5-9C54-22F595888F54}"/>
              </a:ext>
            </a:extLst>
          </p:cNvPr>
          <p:cNvSpPr txBox="1"/>
          <p:nvPr/>
        </p:nvSpPr>
        <p:spPr>
          <a:xfrm>
            <a:off x="1188720" y="330221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Spacer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B7D60-0510-4484-9CEE-5CABB3A084FD}"/>
              </a:ext>
            </a:extLst>
          </p:cNvPr>
          <p:cNvSpPr txBox="1"/>
          <p:nvPr/>
        </p:nvSpPr>
        <p:spPr>
          <a:xfrm>
            <a:off x="1127759" y="39575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Wedge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4FE25-A7FF-4F2B-83D9-72A88B5A8340}"/>
              </a:ext>
            </a:extLst>
          </p:cNvPr>
          <p:cNvSpPr txBox="1"/>
          <p:nvPr/>
        </p:nvSpPr>
        <p:spPr>
          <a:xfrm>
            <a:off x="487680" y="26388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latin typeface="Century Gothic" panose="020B0502020202020204" pitchFamily="34" charset="0"/>
              </a:rPr>
              <a:t>Bottom</a:t>
            </a:r>
            <a:r>
              <a:rPr lang="tr-TR" sz="1400" dirty="0">
                <a:latin typeface="Century Gothic" panose="020B0502020202020204" pitchFamily="34" charset="0"/>
              </a:rPr>
              <a:t> </a:t>
            </a:r>
            <a:r>
              <a:rPr lang="tr-TR" sz="1400" dirty="0" err="1">
                <a:latin typeface="Century Gothic" panose="020B0502020202020204" pitchFamily="34" charset="0"/>
              </a:rPr>
              <a:t>Coil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4E5E2-C509-4544-A29D-8DB8664DB793}"/>
              </a:ext>
            </a:extLst>
          </p:cNvPr>
          <p:cNvSpPr txBox="1"/>
          <p:nvPr/>
        </p:nvSpPr>
        <p:spPr>
          <a:xfrm>
            <a:off x="7261860" y="3957506"/>
            <a:ext cx="139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>
                <a:latin typeface="Century Gothic" panose="020B0502020202020204" pitchFamily="34" charset="0"/>
              </a:rPr>
              <a:t>Top </a:t>
            </a:r>
            <a:r>
              <a:rPr lang="tr-TR" sz="1400" dirty="0" err="1">
                <a:latin typeface="Century Gothic" panose="020B0502020202020204" pitchFamily="34" charset="0"/>
              </a:rPr>
              <a:t>Coil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9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4075-7C7D-46A6-B1D0-59E5E594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779D-2ED7-47DC-9C4E-6E05099A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2A308-1528-4731-AAEC-27E06538B8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582FDD-CE3A-4DC9-AEEE-180E97B39C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24497"/>
            <a:ext cx="8229600" cy="4127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84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B683-E5F4-422E-8D2B-28FF803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807CA-C9B6-4FF2-BF92-BAA4ED2F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3196"/>
            <a:ext cx="8229600" cy="24171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B6E5A-0A73-4BBC-8825-78A5588A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927BE-612B-4F3C-8C3E-7D58F6F25C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589BB-5A53-4BFB-B80F-027EF326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60" y="3860325"/>
            <a:ext cx="3002280" cy="263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9D62-5833-4F4A-B7C2-A332402B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Past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0131-6469-4375-A3AE-0B57AF81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0339"/>
            <a:ext cx="8229600" cy="130524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Completing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(as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alternatives</a:t>
            </a:r>
            <a:r>
              <a:rPr lang="tr-T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Calibration</a:t>
            </a:r>
            <a:r>
              <a:rPr lang="tr-TR" dirty="0"/>
              <a:t> of </a:t>
            </a:r>
            <a:r>
              <a:rPr lang="tr-TR" dirty="0" err="1"/>
              <a:t>models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FEA Training </a:t>
            </a:r>
            <a:r>
              <a:rPr lang="tr-TR" dirty="0" err="1"/>
              <a:t>Videos</a:t>
            </a:r>
            <a:r>
              <a:rPr lang="tr-TR" dirty="0"/>
              <a:t> (</a:t>
            </a:r>
            <a:r>
              <a:rPr lang="tr-TR" dirty="0" err="1"/>
              <a:t>cont</a:t>
            </a:r>
            <a:r>
              <a:rPr lang="tr-TR" dirty="0"/>
              <a:t>.)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4C5F-EC68-4627-BD43-E8930337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964A6-694B-46F0-9E07-A2E2257727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4E628A-814F-42D7-9B43-9552328F5466}"/>
              </a:ext>
            </a:extLst>
          </p:cNvPr>
          <p:cNvSpPr txBox="1">
            <a:spLocks/>
          </p:cNvSpPr>
          <p:nvPr/>
        </p:nvSpPr>
        <p:spPr bwMode="auto">
          <a:xfrm>
            <a:off x="457199" y="222281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595959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595959"/>
                </a:solidFill>
                <a:latin typeface="Calibri (Headings)"/>
                <a:ea typeface="Calibri (Headings)"/>
                <a:cs typeface="Calibri (Headings)"/>
              </a:defRPr>
            </a:lvl9pPr>
          </a:lstStyle>
          <a:p>
            <a:pPr defTabSz="914400"/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6A10C7-2653-443F-B04C-E62F18423E21}"/>
              </a:ext>
            </a:extLst>
          </p:cNvPr>
          <p:cNvSpPr txBox="1">
            <a:spLocks/>
          </p:cNvSpPr>
          <p:nvPr/>
        </p:nvSpPr>
        <p:spPr bwMode="auto">
          <a:xfrm>
            <a:off x="457199" y="3406297"/>
            <a:ext cx="8229600" cy="15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1pPr>
            <a:lvl2pPr marL="639763" indent="-457200" algn="l" rtl="0" eaLnBrk="0" fontAlgn="base" hangingPunct="0">
              <a:spcBef>
                <a:spcPts val="438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2pPr>
            <a:lvl3pPr marL="9144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3pPr>
            <a:lvl4pPr marL="118745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4pPr>
            <a:lvl5pPr marL="1462088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Arial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documents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/>
              <a:t>Eccentricity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rgbClr val="FF0000"/>
                </a:solidFill>
              </a:rPr>
              <a:t>Journal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article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until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end</a:t>
            </a:r>
            <a:r>
              <a:rPr lang="tr-TR" dirty="0">
                <a:solidFill>
                  <a:srgbClr val="FF0000"/>
                </a:solidFill>
              </a:rPr>
              <a:t> of </a:t>
            </a:r>
            <a:r>
              <a:rPr lang="tr-TR" dirty="0" err="1">
                <a:solidFill>
                  <a:srgbClr val="FF0000"/>
                </a:solidFill>
              </a:rPr>
              <a:t>June</a:t>
            </a:r>
            <a:endParaRPr lang="tr-TR" dirty="0">
              <a:solidFill>
                <a:srgbClr val="FF0000"/>
              </a:solidFill>
            </a:endParaRPr>
          </a:p>
          <a:p>
            <a:pPr marL="342900" indent="-342900" defTabSz="914400">
              <a:buFont typeface="Wingdings" panose="05000000000000000000" pitchFamily="2" charset="2"/>
              <a:buChar char="Ø"/>
            </a:pPr>
            <a:r>
              <a:rPr lang="tr-TR" dirty="0">
                <a:solidFill>
                  <a:srgbClr val="FF0000"/>
                </a:solidFill>
              </a:rPr>
              <a:t>Advanced Design </a:t>
            </a:r>
            <a:r>
              <a:rPr lang="tr-TR" dirty="0" err="1">
                <a:solidFill>
                  <a:srgbClr val="FF0000"/>
                </a:solidFill>
              </a:rPr>
              <a:t>and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Optimization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61FDA2-BA44-4DCC-B068-B4274FE8ED40}"/>
              </a:ext>
            </a:extLst>
          </p:cNvPr>
          <p:cNvSpPr/>
          <p:nvPr/>
        </p:nvSpPr>
        <p:spPr>
          <a:xfrm>
            <a:off x="6204154" y="5506065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12.06.2023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5885DF-7CEB-49D1-B226-EC7D29948F9C}"/>
              </a:ext>
            </a:extLst>
          </p:cNvPr>
          <p:cNvSpPr/>
          <p:nvPr/>
        </p:nvSpPr>
        <p:spPr>
          <a:xfrm>
            <a:off x="5004619" y="3669891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80F24-7499-42ED-9A5F-F7D849F17E95}"/>
              </a:ext>
            </a:extLst>
          </p:cNvPr>
          <p:cNvSpPr/>
          <p:nvPr/>
        </p:nvSpPr>
        <p:spPr>
          <a:xfrm>
            <a:off x="4839927" y="5614219"/>
            <a:ext cx="1386349" cy="471948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C4915-B2A7-4094-B91C-D23E77038D0B}"/>
              </a:ext>
            </a:extLst>
          </p:cNvPr>
          <p:cNvSpPr/>
          <p:nvPr/>
        </p:nvSpPr>
        <p:spPr>
          <a:xfrm>
            <a:off x="5157019" y="4876800"/>
            <a:ext cx="3485536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>
                <a:latin typeface="Century Gothic" panose="020B0502020202020204" pitchFamily="34" charset="0"/>
              </a:rPr>
              <a:t>M. Samet Yakut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42C83-41D1-488A-A13A-09C76CD09CF7}"/>
              </a:ext>
            </a:extLst>
          </p:cNvPr>
          <p:cNvSpPr/>
          <p:nvPr/>
        </p:nvSpPr>
        <p:spPr>
          <a:xfrm>
            <a:off x="4918585" y="3205027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latin typeface="Century Gothic" panose="020B0502020202020204" pitchFamily="34" charset="0"/>
              </a:rPr>
              <a:t>3D/2D FEA Model </a:t>
            </a:r>
            <a:r>
              <a:rPr lang="tr-TR" b="1" dirty="0" err="1">
                <a:latin typeface="Century Gothic" panose="020B0502020202020204" pitchFamily="34" charset="0"/>
              </a:rPr>
              <a:t>Calibration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and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Winding</a:t>
            </a:r>
            <a:r>
              <a:rPr lang="tr-TR" b="1" dirty="0">
                <a:latin typeface="Century Gothic" panose="020B0502020202020204" pitchFamily="34" charset="0"/>
              </a:rPr>
              <a:t> </a:t>
            </a:r>
            <a:r>
              <a:rPr lang="tr-TR" b="1" dirty="0" err="1">
                <a:latin typeface="Century Gothic" panose="020B0502020202020204" pitchFamily="34" charset="0"/>
              </a:rPr>
              <a:t>Manufacturing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D913B-DFD8-4175-BB94-46119A574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9" y="2034699"/>
            <a:ext cx="4522838" cy="37073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EEE5FE-A17C-4A98-9C1F-AC8DB6916B9A}"/>
              </a:ext>
            </a:extLst>
          </p:cNvPr>
          <p:cNvSpPr/>
          <p:nvPr/>
        </p:nvSpPr>
        <p:spPr>
          <a:xfrm>
            <a:off x="4918585" y="2123624"/>
            <a:ext cx="3723970" cy="683342"/>
          </a:xfrm>
          <a:prstGeom prst="rect">
            <a:avLst/>
          </a:prstGeom>
          <a:solidFill>
            <a:srgbClr val="D0112B"/>
          </a:solidFill>
          <a:ln>
            <a:solidFill>
              <a:srgbClr val="D0112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1600" dirty="0" err="1"/>
              <a:t>Problems</a:t>
            </a:r>
            <a:r>
              <a:rPr lang="tr-TR" sz="1600" dirty="0"/>
              <a:t> </a:t>
            </a:r>
            <a:r>
              <a:rPr lang="tr-TR" sz="1600" dirty="0" err="1"/>
              <a:t>Faced</a:t>
            </a:r>
            <a:endParaRPr lang="tr-TR" sz="1600" dirty="0"/>
          </a:p>
          <a:p>
            <a:pPr marL="982663" lvl="1" indent="-342900">
              <a:buFont typeface="Wingdings" panose="05000000000000000000" pitchFamily="2" charset="2"/>
              <a:buChar char="Ø"/>
            </a:pPr>
            <a:r>
              <a:rPr lang="tr-TR" sz="1600" dirty="0" err="1"/>
              <a:t>Results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</a:t>
            </a:r>
            <a:r>
              <a:rPr lang="tr-TR" dirty="0" err="1"/>
              <a:t>Modelling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Concerns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Generator</a:t>
            </a:r>
            <a:r>
              <a:rPr lang="tr-TR" dirty="0"/>
              <a:t> </a:t>
            </a:r>
            <a:r>
              <a:rPr lang="tr-TR" dirty="0" err="1"/>
              <a:t>Winding</a:t>
            </a:r>
            <a:r>
              <a:rPr lang="tr-TR" dirty="0"/>
              <a:t> Assembly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Past</a:t>
            </a:r>
            <a:r>
              <a:rPr lang="tr-TR" dirty="0"/>
              <a:t> &amp;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Plans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3D6-28F5-4BA2-A79E-FA8C8F15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62"/>
            <a:ext cx="8229600" cy="1143000"/>
          </a:xfrm>
        </p:spPr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D00DBC-7A5D-4021-8AFC-1812864EC8FE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1" y="2109915"/>
            <a:ext cx="4343400" cy="26381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7DA946-E5D0-4E51-9B21-BDDB12A4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2088198"/>
            <a:ext cx="4038600" cy="44348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 err="1"/>
              <a:t>Magnetostatic</a:t>
            </a:r>
            <a:endParaRPr lang="tr-T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/>
              <a:t>1/8 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tr-TR" dirty="0" err="1"/>
              <a:t>Lamination</a:t>
            </a:r>
            <a:r>
              <a:rPr lang="tr-TR" dirty="0"/>
              <a:t> Model </a:t>
            </a:r>
            <a:r>
              <a:rPr lang="tr-TR" dirty="0" err="1"/>
              <a:t>Included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4547-5945-4C42-BAF7-5FD684C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F273-CD36-4803-84C0-82731525D4E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4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Conductivity</a:t>
            </a:r>
            <a:r>
              <a:rPr lang="tr-TR" dirty="0"/>
              <a:t> in z – </a:t>
            </a:r>
            <a:r>
              <a:rPr lang="tr-TR" dirty="0" err="1"/>
              <a:t>direction</a:t>
            </a:r>
            <a:r>
              <a:rPr lang="tr-TR" dirty="0"/>
              <a:t> is </a:t>
            </a:r>
            <a:r>
              <a:rPr lang="tr-TR" dirty="0" err="1"/>
              <a:t>creating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Eddy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 </a:t>
            </a:r>
            <a:r>
              <a:rPr lang="tr-TR" dirty="0" err="1"/>
              <a:t>opposing</a:t>
            </a:r>
            <a:r>
              <a:rPr lang="tr-TR" dirty="0"/>
              <a:t> rotor </a:t>
            </a:r>
            <a:r>
              <a:rPr lang="tr-TR" dirty="0" err="1"/>
              <a:t>field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smaller</a:t>
            </a:r>
            <a:r>
              <a:rPr lang="tr-TR" dirty="0"/>
              <a:t> B in </a:t>
            </a:r>
            <a:r>
              <a:rPr lang="tr-TR" dirty="0" err="1"/>
              <a:t>teeth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916F2-1DF7-4CD8-86D0-2B12C5439C58}"/>
              </a:ext>
            </a:extLst>
          </p:cNvPr>
          <p:cNvPicPr/>
          <p:nvPr/>
        </p:nvPicPr>
        <p:blipFill rotWithShape="1">
          <a:blip r:embed="rId2"/>
          <a:srcRect l="15592" r="59262"/>
          <a:stretch/>
        </p:blipFill>
        <p:spPr>
          <a:xfrm>
            <a:off x="2457449" y="2907890"/>
            <a:ext cx="1362075" cy="3094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F52F1-235B-49BB-87B7-129AD4645BAB}"/>
              </a:ext>
            </a:extLst>
          </p:cNvPr>
          <p:cNvPicPr/>
          <p:nvPr/>
        </p:nvPicPr>
        <p:blipFill rotWithShape="1">
          <a:blip r:embed="rId3"/>
          <a:srcRect l="10298" r="61296"/>
          <a:stretch/>
        </p:blipFill>
        <p:spPr>
          <a:xfrm>
            <a:off x="4572000" y="2618330"/>
            <a:ext cx="144780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ABC0-BA66-41D5-B5A6-A81D3CB6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75932-5B6A-4F1E-82E0-21A8C9D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CC5DF-BACD-4BF1-8585-ADE286678D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BBAE293-8AB8-4494-99EF-DDD2256A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860471"/>
            <a:ext cx="8229600" cy="4127658"/>
          </a:xfrm>
        </p:spPr>
      </p:pic>
    </p:spTree>
    <p:extLst>
      <p:ext uri="{BB962C8B-B14F-4D97-AF65-F5344CB8AC3E}">
        <p14:creationId xmlns:p14="http://schemas.microsoft.com/office/powerpoint/2010/main" val="56752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2CE0-9536-4847-BAB2-FAF042B6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07313-6F91-48AE-9DFB-FD9AA4FC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460421"/>
            <a:ext cx="8229600" cy="4127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016A3-04F0-4AFD-B269-177188D8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7B75-B025-4325-A39F-ECE7613175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EE57B-C407-489F-9FAA-E63746E74071}"/>
              </a:ext>
            </a:extLst>
          </p:cNvPr>
          <p:cNvSpPr txBox="1"/>
          <p:nvPr/>
        </p:nvSpPr>
        <p:spPr>
          <a:xfrm>
            <a:off x="533400" y="5588079"/>
            <a:ext cx="819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400" dirty="0">
                <a:latin typeface="Century Gothic" panose="020B0502020202020204" pitchFamily="34" charset="0"/>
              </a:rPr>
              <a:t>Model </a:t>
            </a:r>
            <a:r>
              <a:rPr lang="tr-TR" sz="1400" dirty="0" err="1">
                <a:latin typeface="Century Gothic" panose="020B0502020202020204" pitchFamily="34" charset="0"/>
              </a:rPr>
              <a:t>depth</a:t>
            </a:r>
            <a:r>
              <a:rPr lang="tr-TR" sz="1400" dirty="0">
                <a:latin typeface="Century Gothic" panose="020B0502020202020204" pitchFamily="34" charset="0"/>
              </a:rPr>
              <a:t> in 2D is 913.46 mm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400" dirty="0" err="1">
                <a:latin typeface="Century Gothic" panose="020B0502020202020204" pitchFamily="34" charset="0"/>
              </a:rPr>
              <a:t>Calibrated</a:t>
            </a:r>
            <a:r>
              <a:rPr lang="tr-TR" sz="1400" dirty="0">
                <a:latin typeface="Century Gothic" panose="020B0502020202020204" pitchFamily="34" charset="0"/>
              </a:rPr>
              <a:t> model </a:t>
            </a:r>
            <a:r>
              <a:rPr lang="tr-TR" sz="1400" dirty="0" err="1">
                <a:latin typeface="Century Gothic" panose="020B0502020202020204" pitchFamily="34" charset="0"/>
              </a:rPr>
              <a:t>depth</a:t>
            </a:r>
            <a:r>
              <a:rPr lang="tr-TR" sz="1400" dirty="0">
                <a:latin typeface="Century Gothic" panose="020B0502020202020204" pitchFamily="34" charset="0"/>
              </a:rPr>
              <a:t> is 840 mm</a:t>
            </a: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7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9C39-DFC4-4353-852B-03BAFD62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0CC0A-6028-42C6-8D5A-AEFC129A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1C64-789E-4F9B-93D4-4C2CB46E60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6" name="Graphic 10">
            <a:extLst>
              <a:ext uri="{FF2B5EF4-FFF2-40B4-BE49-F238E27FC236}">
                <a16:creationId xmlns:a16="http://schemas.microsoft.com/office/drawing/2014/main" id="{F035D80A-9352-4143-AF5A-C8DAD593B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669971"/>
            <a:ext cx="8229600" cy="41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6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9E97-38C5-4FDC-9E25-B9242358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3D – 2D Model </a:t>
            </a:r>
            <a:r>
              <a:rPr lang="tr-TR" dirty="0" err="1"/>
              <a:t>Calibration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F334F0-0F3F-4E55-841E-821B1885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" y="1639491"/>
            <a:ext cx="8229600" cy="41276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BE7EE-A6B6-4E7D-90BC-F233F34C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85223-270C-4776-94C0-468FEBDEF9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0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5015</TotalTime>
  <Words>298</Words>
  <Application>Microsoft Office PowerPoint</Application>
  <PresentationFormat>On-screen Show (4:3)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Century Gothic</vt:lpstr>
      <vt:lpstr>Constantia</vt:lpstr>
      <vt:lpstr>Wingdings</vt:lpstr>
      <vt:lpstr>Wingdings 2</vt:lpstr>
      <vt:lpstr>Flow</vt:lpstr>
      <vt:lpstr>PowerPoint Presentation</vt:lpstr>
      <vt:lpstr>PowerPoint Presentation</vt:lpstr>
      <vt:lpstr>Outline</vt:lpstr>
      <vt:lpstr>3D – 2D Model Calibration</vt:lpstr>
      <vt:lpstr>3D – 2D Model Calibration</vt:lpstr>
      <vt:lpstr>3D – 2D Model Calibration</vt:lpstr>
      <vt:lpstr>3D – 2D Model Calibration</vt:lpstr>
      <vt:lpstr>3D – 2D Model Calibration</vt:lpstr>
      <vt:lpstr>3D – 2D Model Calibration</vt:lpstr>
      <vt:lpstr>Parametric Winding Modelling</vt:lpstr>
      <vt:lpstr>Parametric Winding Modelling</vt:lpstr>
      <vt:lpstr>Parametric Winding Modelling</vt:lpstr>
      <vt:lpstr>Manufacturing Concerns</vt:lpstr>
      <vt:lpstr>Generator Winding Assembly</vt:lpstr>
      <vt:lpstr>Generator Winding Assembly</vt:lpstr>
      <vt:lpstr>Generator Winding Assembly</vt:lpstr>
      <vt:lpstr>Past Plans</vt:lpstr>
      <vt:lpstr>PowerPoint Presentation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Muhammet Samet YAKUT</cp:lastModifiedBy>
  <cp:revision>327</cp:revision>
  <cp:lastPrinted>2013-02-15T02:19:28Z</cp:lastPrinted>
  <dcterms:created xsi:type="dcterms:W3CDTF">2013-02-15T04:31:56Z</dcterms:created>
  <dcterms:modified xsi:type="dcterms:W3CDTF">2023-06-12T11:25:03Z</dcterms:modified>
</cp:coreProperties>
</file>